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3" d="100"/>
          <a:sy n="243" d="100"/>
        </p:scale>
        <p:origin x="39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06006"/>
            <a:ext cx="5760085" cy="2934335"/>
          </a:xfrm>
          <a:custGeom>
            <a:avLst/>
            <a:gdLst/>
            <a:ahLst/>
            <a:cxnLst/>
            <a:rect l="l" t="t" r="r" b="b"/>
            <a:pathLst>
              <a:path w="5760085" h="2934335">
                <a:moveTo>
                  <a:pt x="0" y="2933992"/>
                </a:moveTo>
                <a:lnTo>
                  <a:pt x="5759996" y="2933992"/>
                </a:lnTo>
                <a:lnTo>
                  <a:pt x="5759996" y="0"/>
                </a:lnTo>
                <a:lnTo>
                  <a:pt x="0" y="0"/>
                </a:lnTo>
                <a:lnTo>
                  <a:pt x="0" y="2933992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0"/>
            <a:ext cx="5765800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9763" y="1711833"/>
            <a:ext cx="2546273" cy="54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4762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4762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4762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4762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06006"/>
            <a:ext cx="5760085" cy="2934335"/>
          </a:xfrm>
          <a:custGeom>
            <a:avLst/>
            <a:gdLst/>
            <a:ahLst/>
            <a:cxnLst/>
            <a:rect l="l" t="t" r="r" b="b"/>
            <a:pathLst>
              <a:path w="5760085" h="2934335">
                <a:moveTo>
                  <a:pt x="0" y="2933992"/>
                </a:moveTo>
                <a:lnTo>
                  <a:pt x="5759996" y="2933992"/>
                </a:lnTo>
                <a:lnTo>
                  <a:pt x="5759996" y="0"/>
                </a:lnTo>
                <a:lnTo>
                  <a:pt x="0" y="0"/>
                </a:lnTo>
                <a:lnTo>
                  <a:pt x="0" y="2933992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824095" cy="306070"/>
          </a:xfrm>
          <a:custGeom>
            <a:avLst/>
            <a:gdLst/>
            <a:ahLst/>
            <a:cxnLst/>
            <a:rect l="l" t="t" r="r" b="b"/>
            <a:pathLst>
              <a:path w="4824095" h="306070">
                <a:moveTo>
                  <a:pt x="0" y="306006"/>
                </a:moveTo>
                <a:lnTo>
                  <a:pt x="4824031" y="306006"/>
                </a:lnTo>
                <a:lnTo>
                  <a:pt x="4824031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824031" y="0"/>
            <a:ext cx="864235" cy="306070"/>
          </a:xfrm>
          <a:custGeom>
            <a:avLst/>
            <a:gdLst/>
            <a:ahLst/>
            <a:cxnLst/>
            <a:rect l="l" t="t" r="r" b="b"/>
            <a:pathLst>
              <a:path w="864235" h="306070">
                <a:moveTo>
                  <a:pt x="863968" y="0"/>
                </a:moveTo>
                <a:lnTo>
                  <a:pt x="0" y="0"/>
                </a:lnTo>
                <a:lnTo>
                  <a:pt x="0" y="306006"/>
                </a:lnTo>
                <a:lnTo>
                  <a:pt x="863968" y="306006"/>
                </a:lnTo>
                <a:lnTo>
                  <a:pt x="863968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85994" y="54001"/>
            <a:ext cx="585432" cy="198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06006"/>
            <a:ext cx="5759996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4762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06006"/>
            <a:ext cx="5760085" cy="2934335"/>
          </a:xfrm>
          <a:custGeom>
            <a:avLst/>
            <a:gdLst/>
            <a:ahLst/>
            <a:cxnLst/>
            <a:rect l="l" t="t" r="r" b="b"/>
            <a:pathLst>
              <a:path w="5760085" h="2934335">
                <a:moveTo>
                  <a:pt x="0" y="2933992"/>
                </a:moveTo>
                <a:lnTo>
                  <a:pt x="5759996" y="2933992"/>
                </a:lnTo>
                <a:lnTo>
                  <a:pt x="5759996" y="0"/>
                </a:lnTo>
                <a:lnTo>
                  <a:pt x="0" y="0"/>
                </a:lnTo>
                <a:lnTo>
                  <a:pt x="0" y="2933992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0"/>
            <a:ext cx="5765800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601" y="1275270"/>
            <a:ext cx="4165600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300" y="3093131"/>
            <a:ext cx="566420" cy="126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27205" y="3093131"/>
            <a:ext cx="163195" cy="126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4762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315911/git-for-beginners-the-definitive-practical-guid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n3im/hello-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tific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lassian.com/git/tutorials" TargetMode="External"/><Relationship Id="rId3" Type="http://schemas.openxmlformats.org/officeDocument/2006/relationships/hyperlink" Target="https://www.git-scm.com/doc" TargetMode="External"/><Relationship Id="rId7" Type="http://schemas.openxmlformats.org/officeDocument/2006/relationships/hyperlink" Target="https://learngitbranching.js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y.github.io/" TargetMode="External"/><Relationship Id="rId11" Type="http://schemas.openxmlformats.org/officeDocument/2006/relationships/hyperlink" Target="https://github.blog/2015-06-08-how-to-undo-almost-anything-with-git" TargetMode="External"/><Relationship Id="rId5" Type="http://schemas.openxmlformats.org/officeDocument/2006/relationships/hyperlink" Target="https://www.packtpub.com/application-development/mastering-git" TargetMode="External"/><Relationship Id="rId10" Type="http://schemas.openxmlformats.org/officeDocument/2006/relationships/hyperlink" Target="https://nceas.github.io/oss-lessons/version-control/2-git-remote-collaboration.html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s://uoftcoders.github.io/studyGroup/lessons/git/collaboration/less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it/progit2/releases/download/2.1.164/progit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237496"/>
            <a:ext cx="284480" cy="2540"/>
          </a:xfrm>
          <a:custGeom>
            <a:avLst/>
            <a:gdLst/>
            <a:ahLst/>
            <a:cxnLst/>
            <a:rect l="l" t="t" r="r" b="b"/>
            <a:pathLst>
              <a:path w="284480" h="2539">
                <a:moveTo>
                  <a:pt x="0" y="2501"/>
                </a:moveTo>
                <a:lnTo>
                  <a:pt x="284402" y="2501"/>
                </a:lnTo>
                <a:lnTo>
                  <a:pt x="284402" y="0"/>
                </a:lnTo>
                <a:lnTo>
                  <a:pt x="0" y="0"/>
                </a:lnTo>
                <a:lnTo>
                  <a:pt x="0" y="2501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284480" cy="3237865"/>
            <a:chOff x="0" y="0"/>
            <a:chExt cx="284480" cy="323786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284480" cy="2265680"/>
            </a:xfrm>
            <a:custGeom>
              <a:avLst/>
              <a:gdLst/>
              <a:ahLst/>
              <a:cxnLst/>
              <a:rect l="l" t="t" r="r" b="b"/>
              <a:pathLst>
                <a:path w="284480" h="2265680">
                  <a:moveTo>
                    <a:pt x="0" y="2265474"/>
                  </a:moveTo>
                  <a:lnTo>
                    <a:pt x="284402" y="2265474"/>
                  </a:lnTo>
                  <a:lnTo>
                    <a:pt x="284402" y="0"/>
                  </a:lnTo>
                  <a:lnTo>
                    <a:pt x="0" y="0"/>
                  </a:lnTo>
                  <a:lnTo>
                    <a:pt x="0" y="2265474"/>
                  </a:lnTo>
                  <a:close/>
                </a:path>
              </a:pathLst>
            </a:custGeom>
            <a:solidFill>
              <a:srgbClr val="334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265474"/>
              <a:ext cx="284480" cy="972185"/>
            </a:xfrm>
            <a:custGeom>
              <a:avLst/>
              <a:gdLst/>
              <a:ahLst/>
              <a:cxnLst/>
              <a:rect l="l" t="t" r="r" b="b"/>
              <a:pathLst>
                <a:path w="284480" h="972185">
                  <a:moveTo>
                    <a:pt x="284402" y="0"/>
                  </a:moveTo>
                  <a:lnTo>
                    <a:pt x="0" y="0"/>
                  </a:lnTo>
                  <a:lnTo>
                    <a:pt x="0" y="972022"/>
                  </a:lnTo>
                  <a:lnTo>
                    <a:pt x="284402" y="972022"/>
                  </a:lnTo>
                  <a:lnTo>
                    <a:pt x="28440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51748" y="875625"/>
            <a:ext cx="3236151" cy="41870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25"/>
              </a:spcBef>
            </a:pPr>
            <a:r>
              <a:rPr sz="2450" b="1" spc="5" dirty="0">
                <a:solidFill>
                  <a:srgbClr val="2C3E50"/>
                </a:solidFill>
                <a:latin typeface="Roboto"/>
                <a:cs typeface="Roboto"/>
              </a:rPr>
              <a:t>Introduction </a:t>
            </a:r>
            <a:r>
              <a:rPr sz="2450" b="1" spc="-10" dirty="0">
                <a:solidFill>
                  <a:srgbClr val="2C3E50"/>
                </a:solidFill>
                <a:latin typeface="Roboto"/>
                <a:cs typeface="Roboto"/>
              </a:rPr>
              <a:t>to</a:t>
            </a:r>
            <a:r>
              <a:rPr sz="2450" b="1" spc="-45" dirty="0">
                <a:solidFill>
                  <a:srgbClr val="2C3E50"/>
                </a:solidFill>
                <a:latin typeface="Roboto"/>
                <a:cs typeface="Roboto"/>
              </a:rPr>
              <a:t> </a:t>
            </a:r>
            <a:r>
              <a:rPr sz="2450" b="1" spc="10" dirty="0">
                <a:solidFill>
                  <a:srgbClr val="2C3E50"/>
                </a:solidFill>
                <a:latin typeface="Roboto"/>
                <a:cs typeface="Roboto"/>
              </a:rPr>
              <a:t>Git</a:t>
            </a:r>
            <a:endParaRPr sz="2450" dirty="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4006" y="1674901"/>
            <a:ext cx="4032250" cy="0"/>
          </a:xfrm>
          <a:custGeom>
            <a:avLst/>
            <a:gdLst/>
            <a:ahLst/>
            <a:cxnLst/>
            <a:rect l="l" t="t" r="r" b="b"/>
            <a:pathLst>
              <a:path w="4032250">
                <a:moveTo>
                  <a:pt x="0" y="0"/>
                </a:moveTo>
                <a:lnTo>
                  <a:pt x="4031983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127DB8BB-9554-4CCA-A835-50AB0BEC326D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388" y="1101558"/>
            <a:ext cx="2492312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0" dirty="0">
                <a:solidFill>
                  <a:srgbClr val="3333B2"/>
                </a:solidFill>
                <a:hlinkClick r:id="rId2" action="ppaction://hlinksldjump"/>
              </a:rPr>
              <a:t>Git </a:t>
            </a:r>
            <a:r>
              <a:rPr sz="2450" spc="15" dirty="0">
                <a:solidFill>
                  <a:srgbClr val="3333B2"/>
                </a:solidFill>
                <a:hlinkClick r:id="rId2" action="ppaction://hlinksldjump"/>
              </a:rPr>
              <a:t>Jump</a:t>
            </a:r>
            <a:r>
              <a:rPr sz="2450" spc="-80" dirty="0">
                <a:solidFill>
                  <a:srgbClr val="3333B2"/>
                </a:solidFill>
                <a:hlinkClick r:id="rId2" action="ppaction://hlinksldjump"/>
              </a:rPr>
              <a:t> </a:t>
            </a:r>
            <a:r>
              <a:rPr sz="2450" spc="20" dirty="0">
                <a:solidFill>
                  <a:srgbClr val="3333B2"/>
                </a:solidFill>
                <a:hlinkClick r:id="rId2" action="ppaction://hlinksldjump"/>
              </a:rPr>
              <a:t>Start</a:t>
            </a:r>
            <a:endParaRPr sz="2450" dirty="0"/>
          </a:p>
        </p:txBody>
      </p:sp>
      <p:sp>
        <p:nvSpPr>
          <p:cNvPr id="3" name="object 3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10</a:t>
            </a:fld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5" dirty="0"/>
              <a:t>Getting</a:t>
            </a:r>
            <a:r>
              <a:rPr dirty="0"/>
              <a:t> </a:t>
            </a:r>
            <a:r>
              <a:rPr spc="10" dirty="0"/>
              <a:t>Git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0984" y="111539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984" y="145700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984" y="179863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984" y="198842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2"/>
                </a:lnTo>
                <a:lnTo>
                  <a:pt x="66802" y="66802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8345" y="1028911"/>
            <a:ext cx="4584700" cy="106489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 standard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website: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solidFill>
                  <a:srgbClr val="DFBF9F"/>
                </a:solidFill>
                <a:latin typeface="Roboto"/>
                <a:cs typeface="Roboto"/>
                <a:hlinkClick r:id="rId3"/>
              </a:rPr>
              <a:t>https://git-scm.com/downloads</a:t>
            </a:r>
            <a:endParaRPr sz="9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StackOverflow: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solidFill>
                  <a:srgbClr val="DFBF9F"/>
                </a:solidFill>
                <a:latin typeface="Roboto"/>
                <a:cs typeface="Roboto"/>
                <a:hlinkClick r:id="rId4"/>
              </a:rPr>
              <a:t>https://stackoverflow.com/questions/31€911/git-for-beginners-the-definitive-practical-guide</a:t>
            </a:r>
            <a:endParaRPr sz="900">
              <a:latin typeface="Roboto"/>
              <a:cs typeface="Roboto"/>
            </a:endParaRPr>
          </a:p>
          <a:p>
            <a:pPr marL="12700" marR="2580005">
              <a:lnSpc>
                <a:spcPct val="124500"/>
              </a:lnSpc>
              <a:spcBef>
                <a:spcPts val="20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Git is primarily a command-line</a:t>
            </a:r>
            <a:r>
              <a:rPr sz="1000" spc="-4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tool  GUI </a:t>
            </a:r>
            <a:r>
              <a:rPr sz="1000" dirty="0">
                <a:solidFill>
                  <a:srgbClr val="4E5D66"/>
                </a:solidFill>
                <a:latin typeface="Roboto"/>
                <a:cs typeface="Roboto"/>
              </a:rPr>
              <a:t>support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sz="1000" spc="-2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available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11</a:t>
            </a:fld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Creating </a:t>
            </a:r>
            <a:r>
              <a:rPr spc="15" dirty="0"/>
              <a:t>a Github</a:t>
            </a:r>
            <a:r>
              <a:rPr spc="-15" dirty="0"/>
              <a:t> </a:t>
            </a:r>
            <a:r>
              <a:rPr spc="15" dirty="0"/>
              <a:t>Account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70712" y="819746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121" y="0"/>
                </a:moveTo>
                <a:lnTo>
                  <a:pt x="0" y="0"/>
                </a:lnTo>
                <a:lnTo>
                  <a:pt x="0" y="60121"/>
                </a:lnTo>
                <a:lnTo>
                  <a:pt x="60121" y="60121"/>
                </a:lnTo>
                <a:lnTo>
                  <a:pt x="60121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712" y="958926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121" y="0"/>
                </a:moveTo>
                <a:lnTo>
                  <a:pt x="0" y="0"/>
                </a:lnTo>
                <a:lnTo>
                  <a:pt x="0" y="60121"/>
                </a:lnTo>
                <a:lnTo>
                  <a:pt x="60121" y="60121"/>
                </a:lnTo>
                <a:lnTo>
                  <a:pt x="60121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" y="10981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121" y="0"/>
                </a:moveTo>
                <a:lnTo>
                  <a:pt x="0" y="0"/>
                </a:lnTo>
                <a:lnTo>
                  <a:pt x="0" y="60121"/>
                </a:lnTo>
                <a:lnTo>
                  <a:pt x="60121" y="60121"/>
                </a:lnTo>
                <a:lnTo>
                  <a:pt x="60121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0832" y="416147"/>
            <a:ext cx="5113655" cy="91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77770" indent="15875">
              <a:lnSpc>
                <a:spcPct val="105800"/>
              </a:lnSpc>
              <a:spcBef>
                <a:spcPts val="100"/>
              </a:spcBef>
            </a:pPr>
            <a:r>
              <a:rPr sz="1000" spc="-20" dirty="0">
                <a:solidFill>
                  <a:srgbClr val="2C3E50"/>
                </a:solidFill>
                <a:latin typeface="Roboto"/>
                <a:cs typeface="Roboto"/>
              </a:rPr>
              <a:t>1.</a:t>
            </a:r>
            <a:r>
              <a:rPr sz="1000" spc="-20" dirty="0">
                <a:solidFill>
                  <a:srgbClr val="4E5D66"/>
                </a:solidFill>
                <a:latin typeface="Roboto"/>
                <a:cs typeface="Roboto"/>
              </a:rPr>
              <a:t>Create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 GitHub account at </a:t>
            </a:r>
            <a:r>
              <a:rPr sz="900" i="1" spc="-5" dirty="0">
                <a:solidFill>
                  <a:srgbClr val="DFBF9F"/>
                </a:solidFill>
                <a:latin typeface="Roboto"/>
                <a:cs typeface="Roboto"/>
                <a:hlinkClick r:id="rId3"/>
              </a:rPr>
              <a:t>http://github.com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. </a:t>
            </a:r>
            <a:r>
              <a:rPr sz="1000" spc="-5" dirty="0">
                <a:solidFill>
                  <a:srgbClr val="2C3E50"/>
                </a:solidFill>
                <a:latin typeface="Roboto"/>
                <a:cs typeface="Roboto"/>
              </a:rPr>
              <a:t> 2.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Generate a personal access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token</a:t>
            </a:r>
            <a:r>
              <a:rPr sz="1000" spc="-2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(PTA):</a:t>
            </a:r>
            <a:endParaRPr sz="1000">
              <a:latin typeface="Roboto"/>
              <a:cs typeface="Roboto"/>
            </a:endParaRPr>
          </a:p>
          <a:p>
            <a:pPr marL="43307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From</a:t>
            </a:r>
            <a:r>
              <a:rPr sz="90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Github</a:t>
            </a:r>
            <a:r>
              <a:rPr sz="90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main</a:t>
            </a:r>
            <a:r>
              <a:rPr sz="90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page,</a:t>
            </a:r>
            <a:r>
              <a:rPr sz="90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navigate</a:t>
            </a:r>
            <a:r>
              <a:rPr sz="90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sz="90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i="1" dirty="0">
                <a:solidFill>
                  <a:srgbClr val="4E5D66"/>
                </a:solidFill>
                <a:latin typeface="Roboto"/>
                <a:cs typeface="Roboto"/>
              </a:rPr>
              <a:t>Settings</a:t>
            </a:r>
            <a:r>
              <a:rPr sz="900" i="1" spc="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i="1" spc="165" dirty="0">
                <a:solidFill>
                  <a:srgbClr val="4E5D66"/>
                </a:solidFill>
                <a:latin typeface="DejaVu Sans"/>
                <a:cs typeface="DejaVu Sans"/>
              </a:rPr>
              <a:t>⇒</a:t>
            </a:r>
            <a:r>
              <a:rPr sz="900" i="1" spc="-60" dirty="0">
                <a:solidFill>
                  <a:srgbClr val="4E5D66"/>
                </a:solidFill>
                <a:latin typeface="DejaVu Sans"/>
                <a:cs typeface="DejaVu Sans"/>
              </a:rPr>
              <a:t> </a:t>
            </a:r>
            <a:r>
              <a:rPr sz="900" i="1" spc="-5" dirty="0">
                <a:solidFill>
                  <a:srgbClr val="4E5D66"/>
                </a:solidFill>
                <a:latin typeface="Roboto"/>
                <a:cs typeface="Roboto"/>
              </a:rPr>
              <a:t>Developer</a:t>
            </a:r>
            <a:r>
              <a:rPr sz="900" i="1" dirty="0">
                <a:solidFill>
                  <a:srgbClr val="4E5D66"/>
                </a:solidFill>
                <a:latin typeface="Roboto"/>
                <a:cs typeface="Roboto"/>
              </a:rPr>
              <a:t> settings</a:t>
            </a:r>
            <a:r>
              <a:rPr sz="900" i="1" spc="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i="1" spc="165" dirty="0">
                <a:solidFill>
                  <a:srgbClr val="4E5D66"/>
                </a:solidFill>
                <a:latin typeface="DejaVu Sans"/>
                <a:cs typeface="DejaVu Sans"/>
              </a:rPr>
              <a:t>⇒</a:t>
            </a:r>
            <a:r>
              <a:rPr sz="900" i="1" spc="-60" dirty="0">
                <a:solidFill>
                  <a:srgbClr val="4E5D66"/>
                </a:solidFill>
                <a:latin typeface="DejaVu Sans"/>
                <a:cs typeface="DejaVu Sans"/>
              </a:rPr>
              <a:t> </a:t>
            </a:r>
            <a:r>
              <a:rPr sz="900" i="1" dirty="0">
                <a:solidFill>
                  <a:srgbClr val="4E5D66"/>
                </a:solidFill>
                <a:latin typeface="Roboto"/>
                <a:cs typeface="Roboto"/>
              </a:rPr>
              <a:t>Personal access </a:t>
            </a:r>
            <a:r>
              <a:rPr sz="900" i="1" spc="-5" dirty="0">
                <a:solidFill>
                  <a:srgbClr val="4E5D66"/>
                </a:solidFill>
                <a:latin typeface="Roboto"/>
                <a:cs typeface="Roboto"/>
              </a:rPr>
              <a:t>tokens</a:t>
            </a:r>
            <a:endParaRPr sz="900">
              <a:latin typeface="Roboto"/>
              <a:cs typeface="Roboto"/>
            </a:endParaRPr>
          </a:p>
          <a:p>
            <a:pPr marL="43307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Click </a:t>
            </a:r>
            <a:r>
              <a:rPr sz="900" i="1" spc="-5" dirty="0">
                <a:solidFill>
                  <a:srgbClr val="4E5D66"/>
                </a:solidFill>
                <a:latin typeface="Roboto"/>
                <a:cs typeface="Roboto"/>
              </a:rPr>
              <a:t>Generate </a:t>
            </a:r>
            <a:r>
              <a:rPr sz="900" i="1" dirty="0">
                <a:solidFill>
                  <a:srgbClr val="4E5D66"/>
                </a:solidFill>
                <a:latin typeface="Roboto"/>
                <a:cs typeface="Roboto"/>
              </a:rPr>
              <a:t>new</a:t>
            </a:r>
            <a:r>
              <a:rPr sz="900" i="1" spc="-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i="1" spc="-5" dirty="0">
                <a:solidFill>
                  <a:srgbClr val="4E5D66"/>
                </a:solidFill>
                <a:latin typeface="Roboto"/>
                <a:cs typeface="Roboto"/>
              </a:rPr>
              <a:t>token</a:t>
            </a:r>
            <a:endParaRPr sz="900">
              <a:latin typeface="Roboto"/>
              <a:cs typeface="Roboto"/>
            </a:endParaRPr>
          </a:p>
          <a:p>
            <a:pPr marL="433070" marR="56515">
              <a:lnSpc>
                <a:spcPct val="101499"/>
              </a:lnSpc>
            </a:pP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From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the dialog </a:t>
            </a:r>
            <a:r>
              <a:rPr sz="900" spc="-15" dirty="0">
                <a:solidFill>
                  <a:srgbClr val="4E5D66"/>
                </a:solidFill>
                <a:latin typeface="Roboto"/>
                <a:cs typeface="Roboto"/>
              </a:rPr>
              <a:t>below,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enter something in the text 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field,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select </a:t>
            </a:r>
            <a:r>
              <a:rPr sz="900" b="1" spc="-5" dirty="0">
                <a:solidFill>
                  <a:srgbClr val="4E5D66"/>
                </a:solidFill>
                <a:latin typeface="Roboto"/>
                <a:cs typeface="Roboto"/>
              </a:rPr>
              <a:t>Repo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and scroll down 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click  the </a:t>
            </a:r>
            <a:r>
              <a:rPr sz="900" i="1" spc="-5" dirty="0">
                <a:solidFill>
                  <a:srgbClr val="4E5D66"/>
                </a:solidFill>
                <a:latin typeface="Roboto"/>
                <a:cs typeface="Roboto"/>
              </a:rPr>
              <a:t>Generate token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button.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32293" y="1325575"/>
            <a:ext cx="3401568" cy="1496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" y="2915894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121" y="0"/>
                </a:moveTo>
                <a:lnTo>
                  <a:pt x="0" y="0"/>
                </a:lnTo>
                <a:lnTo>
                  <a:pt x="0" y="60121"/>
                </a:lnTo>
                <a:lnTo>
                  <a:pt x="60121" y="60121"/>
                </a:lnTo>
                <a:lnTo>
                  <a:pt x="60121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1405" y="2849443"/>
            <a:ext cx="38887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When the next page appears,</a:t>
            </a:r>
            <a:r>
              <a:rPr sz="900" spc="-5" dirty="0">
                <a:solidFill>
                  <a:srgbClr val="D15206"/>
                </a:solidFill>
                <a:latin typeface="Roboto"/>
                <a:cs typeface="Roboto"/>
              </a:rPr>
              <a:t>copy the </a:t>
            </a:r>
            <a:r>
              <a:rPr sz="900" spc="-10" dirty="0">
                <a:solidFill>
                  <a:srgbClr val="D15206"/>
                </a:solidFill>
                <a:latin typeface="Roboto"/>
                <a:cs typeface="Roboto"/>
              </a:rPr>
              <a:t>token </a:t>
            </a:r>
            <a:r>
              <a:rPr sz="900" spc="-5" dirty="0">
                <a:solidFill>
                  <a:srgbClr val="D15206"/>
                </a:solidFill>
                <a:latin typeface="Roboto"/>
                <a:cs typeface="Roboto"/>
              </a:rPr>
              <a:t>and </a:t>
            </a:r>
            <a:r>
              <a:rPr sz="900" spc="-10" dirty="0">
                <a:solidFill>
                  <a:srgbClr val="D15206"/>
                </a:solidFill>
                <a:latin typeface="Roboto"/>
                <a:cs typeface="Roboto"/>
              </a:rPr>
              <a:t>save </a:t>
            </a:r>
            <a:r>
              <a:rPr sz="900" spc="-5" dirty="0">
                <a:solidFill>
                  <a:srgbClr val="D15206"/>
                </a:solidFill>
                <a:latin typeface="Roboto"/>
                <a:cs typeface="Roboto"/>
              </a:rPr>
              <a:t>it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. </a:t>
            </a:r>
            <a:r>
              <a:rPr sz="900" spc="-15" dirty="0">
                <a:solidFill>
                  <a:srgbClr val="4E5D66"/>
                </a:solidFill>
                <a:latin typeface="Roboto"/>
                <a:cs typeface="Roboto"/>
              </a:rPr>
              <a:t>You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will need it</a:t>
            </a:r>
            <a:r>
              <a:rPr sz="900" spc="12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spc="-15" dirty="0">
                <a:solidFill>
                  <a:srgbClr val="4E5D66"/>
                </a:solidFill>
                <a:latin typeface="Roboto"/>
                <a:cs typeface="Roboto"/>
              </a:rPr>
              <a:t>later.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12</a:t>
            </a:fld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z="1400" b="1" spc="10" dirty="0">
                <a:solidFill>
                  <a:srgbClr val="FFFFFF"/>
                </a:solidFill>
                <a:latin typeface="Roboto"/>
                <a:cs typeface="Roboto"/>
              </a:rPr>
              <a:t>Creating </a:t>
            </a:r>
            <a:r>
              <a:rPr sz="1400" b="1" spc="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Roboto"/>
                <a:cs typeface="Roboto"/>
              </a:rPr>
              <a:t>Repository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4" name="object 4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6897" y="672990"/>
            <a:ext cx="49561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830" marR="5080" indent="-151765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C3E50"/>
                </a:solidFill>
                <a:latin typeface="Roboto"/>
                <a:cs typeface="Roboto"/>
              </a:rPr>
              <a:t>1.</a:t>
            </a:r>
            <a:r>
              <a:rPr sz="1000" spc="-25" dirty="0">
                <a:solidFill>
                  <a:srgbClr val="4E5D66"/>
                </a:solidFill>
                <a:latin typeface="Roboto"/>
                <a:cs typeface="Roboto"/>
              </a:rPr>
              <a:t>Click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New repository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from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 menu on your right once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you are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logged into your GitHub  account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2146" y="1015593"/>
            <a:ext cx="1428750" cy="12515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0832" y="2317742"/>
            <a:ext cx="48539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705" marR="5080" indent="-16764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C3E50"/>
                </a:solidFill>
                <a:latin typeface="Roboto"/>
                <a:cs typeface="Roboto"/>
              </a:rPr>
              <a:t>2.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In the form on the next page,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fill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 repository name and optional description of your  project.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13</a:t>
            </a:fld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3362" y="86053"/>
            <a:ext cx="3053309" cy="3024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z="1400" b="1" spc="10" dirty="0">
                <a:solidFill>
                  <a:srgbClr val="FFFFFF"/>
                </a:solidFill>
                <a:latin typeface="Roboto"/>
                <a:cs typeface="Roboto"/>
              </a:rPr>
              <a:t>Creating </a:t>
            </a:r>
            <a:r>
              <a:rPr sz="1400" b="1" spc="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Roboto"/>
                <a:cs typeface="Roboto"/>
              </a:rPr>
              <a:t>Repository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4" name="object 4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0832" y="509783"/>
            <a:ext cx="384682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C3E50"/>
                </a:solidFill>
                <a:latin typeface="Roboto"/>
                <a:cs typeface="Roboto"/>
              </a:rPr>
              <a:t>3.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After clicking “Create repository”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you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will get a Quick setup</a:t>
            </a:r>
            <a:r>
              <a:rPr sz="1000" spc="2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screen.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6229" y="726439"/>
            <a:ext cx="4880609" cy="1937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0832" y="2714388"/>
            <a:ext cx="430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C3E50"/>
                </a:solidFill>
                <a:latin typeface="Roboto"/>
                <a:cs typeface="Roboto"/>
              </a:rPr>
              <a:t>4.</a:t>
            </a:r>
            <a:r>
              <a:rPr sz="1000" spc="-5" dirty="0">
                <a:solidFill>
                  <a:srgbClr val="D15206"/>
                </a:solidFill>
                <a:latin typeface="Roboto"/>
                <a:cs typeface="Roboto"/>
              </a:rPr>
              <a:t>Copy the URL and </a:t>
            </a:r>
            <a:r>
              <a:rPr sz="1000" spc="-10" dirty="0">
                <a:solidFill>
                  <a:srgbClr val="D15206"/>
                </a:solidFill>
                <a:latin typeface="Roboto"/>
                <a:cs typeface="Roboto"/>
              </a:rPr>
              <a:t>save </a:t>
            </a:r>
            <a:r>
              <a:rPr sz="1000" spc="-5" dirty="0">
                <a:solidFill>
                  <a:srgbClr val="D15206"/>
                </a:solidFill>
                <a:latin typeface="Roboto"/>
                <a:cs typeface="Roboto"/>
              </a:rPr>
              <a:t>it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. The URL </a:t>
            </a:r>
            <a:r>
              <a:rPr sz="1000" dirty="0">
                <a:solidFill>
                  <a:srgbClr val="4E5D66"/>
                </a:solidFill>
                <a:latin typeface="Roboto"/>
                <a:cs typeface="Roboto"/>
              </a:rPr>
              <a:t>starts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with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https</a:t>
            </a:r>
            <a:r>
              <a:rPr sz="1000" spc="-29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and ends with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.git</a:t>
            </a:r>
            <a:endParaRPr sz="100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5" dirty="0"/>
              <a:t>Deleting a</a:t>
            </a:r>
            <a:r>
              <a:rPr spc="-10" dirty="0"/>
              <a:t> </a:t>
            </a:r>
            <a:r>
              <a:rPr spc="10" dirty="0"/>
              <a:t>Repository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0832" y="1089628"/>
            <a:ext cx="4885055" cy="91249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17475" indent="-89535">
              <a:lnSpc>
                <a:spcPct val="100000"/>
              </a:lnSpc>
              <a:spcBef>
                <a:spcPts val="204"/>
              </a:spcBef>
              <a:buClr>
                <a:srgbClr val="2C3E50"/>
              </a:buClr>
              <a:buSzPct val="90000"/>
              <a:buAutoNum type="arabicPeriod"/>
              <a:tabLst>
                <a:tab pos="118110" algn="l"/>
              </a:tabLst>
            </a:pPr>
            <a:r>
              <a:rPr sz="1000" spc="-3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delete a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repository,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navigate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repository. For</a:t>
            </a:r>
            <a:r>
              <a:rPr sz="1000" spc="7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example</a:t>
            </a:r>
            <a:endParaRPr sz="1000">
              <a:latin typeface="Roboto"/>
              <a:cs typeface="Roboto"/>
            </a:endParaRPr>
          </a:p>
          <a:p>
            <a:pPr marL="179705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solidFill>
                  <a:srgbClr val="DFBF9F"/>
                </a:solidFill>
                <a:latin typeface="Roboto"/>
                <a:cs typeface="Roboto"/>
                <a:hlinkClick r:id="rId3"/>
              </a:rPr>
              <a:t>https://github.com/mun3im/hello-world</a:t>
            </a:r>
            <a:endParaRPr sz="900">
              <a:latin typeface="Roboto"/>
              <a:cs typeface="Roboto"/>
            </a:endParaRPr>
          </a:p>
          <a:p>
            <a:pPr marL="117475" indent="-105410">
              <a:lnSpc>
                <a:spcPct val="100000"/>
              </a:lnSpc>
              <a:spcBef>
                <a:spcPts val="315"/>
              </a:spcBef>
              <a:buClr>
                <a:srgbClr val="2C3E50"/>
              </a:buClr>
              <a:buSzPct val="90000"/>
              <a:buAutoNum type="arabicPeriod" startAt="2"/>
              <a:tabLst>
                <a:tab pos="118110" algn="l"/>
              </a:tabLst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Click</a:t>
            </a:r>
            <a:r>
              <a:rPr sz="1000" spc="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4E5D66"/>
                </a:solidFill>
                <a:latin typeface="Roboto"/>
                <a:cs typeface="Roboto"/>
              </a:rPr>
              <a:t>Settings</a:t>
            </a:r>
            <a:endParaRPr sz="1000">
              <a:latin typeface="Roboto"/>
              <a:cs typeface="Roboto"/>
            </a:endParaRPr>
          </a:p>
          <a:p>
            <a:pPr marL="117475" indent="-105410">
              <a:lnSpc>
                <a:spcPct val="100000"/>
              </a:lnSpc>
              <a:spcBef>
                <a:spcPts val="295"/>
              </a:spcBef>
              <a:buClr>
                <a:srgbClr val="2C3E50"/>
              </a:buClr>
              <a:buSzPct val="90000"/>
              <a:buAutoNum type="arabicPeriod" startAt="2"/>
              <a:tabLst>
                <a:tab pos="118110" algn="l"/>
              </a:tabLst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In the </a:t>
            </a:r>
            <a:r>
              <a:rPr sz="1000" i="1" dirty="0">
                <a:solidFill>
                  <a:srgbClr val="4E5D66"/>
                </a:solidFill>
                <a:latin typeface="Roboto"/>
                <a:cs typeface="Roboto"/>
              </a:rPr>
              <a:t>Settings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page, scroll down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1000" b="1" spc="-5" dirty="0">
                <a:solidFill>
                  <a:srgbClr val="4E5D66"/>
                </a:solidFill>
                <a:latin typeface="Roboto"/>
                <a:cs typeface="Roboto"/>
              </a:rPr>
              <a:t>Danger </a:t>
            </a:r>
            <a:r>
              <a:rPr sz="1000" b="1" spc="-10" dirty="0">
                <a:solidFill>
                  <a:srgbClr val="4E5D66"/>
                </a:solidFill>
                <a:latin typeface="Roboto"/>
                <a:cs typeface="Roboto"/>
              </a:rPr>
              <a:t>Zone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and click </a:t>
            </a:r>
            <a:r>
              <a:rPr sz="1000" b="1" spc="-5" dirty="0">
                <a:solidFill>
                  <a:srgbClr val="4E5D66"/>
                </a:solidFill>
                <a:latin typeface="Roboto"/>
                <a:cs typeface="Roboto"/>
              </a:rPr>
              <a:t>Delete this</a:t>
            </a:r>
            <a:r>
              <a:rPr sz="1000" b="1" spc="6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4E5D66"/>
                </a:solidFill>
                <a:latin typeface="Roboto"/>
                <a:cs typeface="Roboto"/>
              </a:rPr>
              <a:t>repository</a:t>
            </a:r>
            <a:endParaRPr sz="1000">
              <a:latin typeface="Roboto"/>
              <a:cs typeface="Roboto"/>
            </a:endParaRPr>
          </a:p>
          <a:p>
            <a:pPr marL="117475" indent="-105410">
              <a:lnSpc>
                <a:spcPct val="100000"/>
              </a:lnSpc>
              <a:spcBef>
                <a:spcPts val="295"/>
              </a:spcBef>
              <a:buClr>
                <a:srgbClr val="2C3E50"/>
              </a:buClr>
              <a:buSzPct val="90000"/>
              <a:buAutoNum type="arabicPeriod" startAt="2"/>
              <a:tabLst>
                <a:tab pos="118110" algn="l"/>
              </a:tabLst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Follow the instructions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complete the deletion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Working </a:t>
            </a:r>
            <a:r>
              <a:rPr spc="15" dirty="0"/>
              <a:t>with a </a:t>
            </a:r>
            <a:r>
              <a:rPr spc="5" dirty="0"/>
              <a:t>Fresh</a:t>
            </a:r>
            <a:r>
              <a:rPr spc="-25" dirty="0"/>
              <a:t> </a:t>
            </a:r>
            <a:r>
              <a:rPr spc="15" dirty="0"/>
              <a:t>Repo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0832" y="400932"/>
            <a:ext cx="2061210" cy="40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75">
              <a:lnSpc>
                <a:spcPct val="124200"/>
              </a:lnSpc>
              <a:spcBef>
                <a:spcPts val="100"/>
              </a:spcBef>
            </a:pPr>
            <a:r>
              <a:rPr sz="1000" spc="-20" dirty="0">
                <a:solidFill>
                  <a:srgbClr val="2C3E50"/>
                </a:solidFill>
                <a:latin typeface="Roboto"/>
                <a:cs typeface="Roboto"/>
              </a:rPr>
              <a:t>1.</a:t>
            </a:r>
            <a:r>
              <a:rPr sz="1000" spc="-20" dirty="0">
                <a:solidFill>
                  <a:srgbClr val="4E5D66"/>
                </a:solidFill>
                <a:latin typeface="Roboto"/>
                <a:cs typeface="Roboto"/>
              </a:rPr>
              <a:t>Create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 new repository on</a:t>
            </a:r>
            <a:r>
              <a:rPr sz="1000" spc="-5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Github. </a:t>
            </a:r>
            <a:r>
              <a:rPr sz="1000" spc="-5" dirty="0">
                <a:solidFill>
                  <a:srgbClr val="2C3E50"/>
                </a:solidFill>
                <a:latin typeface="Roboto"/>
                <a:cs typeface="Roboto"/>
              </a:rPr>
              <a:t> 2.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Navigate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your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folder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997" y="884173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b="0" spc="-20" dirty="0">
                <a:solidFill>
                  <a:srgbClr val="4E5D66"/>
                </a:solidFill>
                <a:latin typeface="Verana Sans Medium"/>
                <a:cs typeface="Verana Sans Medium"/>
              </a:rPr>
              <a:t>cd</a:t>
            </a:r>
            <a:r>
              <a:rPr sz="900" b="0" spc="5" dirty="0">
                <a:solidFill>
                  <a:srgbClr val="4E5D66"/>
                </a:solidFill>
                <a:latin typeface="Verana Sans Medium"/>
                <a:cs typeface="Verana Sans Medium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/path/to/existing/folder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832" y="1101234"/>
            <a:ext cx="1506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C3E50"/>
                </a:solidFill>
                <a:latin typeface="Roboto"/>
                <a:cs typeface="Roboto"/>
              </a:rPr>
              <a:t>3.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Add the README.md</a:t>
            </a:r>
            <a:r>
              <a:rPr sz="1000" spc="-5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file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997" y="1357769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b="0" spc="-30" dirty="0">
                <a:solidFill>
                  <a:srgbClr val="4E5D66"/>
                </a:solidFill>
                <a:latin typeface="Verana Sans Medium"/>
                <a:cs typeface="Verana Sans Medium"/>
              </a:rPr>
              <a:t>echo </a:t>
            </a:r>
            <a:r>
              <a:rPr sz="900" spc="-5" dirty="0">
                <a:solidFill>
                  <a:srgbClr val="4E5D66"/>
                </a:solidFill>
                <a:latin typeface="DejaVu Sans Mono"/>
                <a:cs typeface="DejaVu Sans Mono"/>
              </a:rPr>
              <a:t>"#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repo-name" </a:t>
            </a:r>
            <a:r>
              <a:rPr sz="900" spc="-5" dirty="0">
                <a:solidFill>
                  <a:srgbClr val="4E5D66"/>
                </a:solidFill>
                <a:latin typeface="DejaVu Sans Mono"/>
                <a:cs typeface="DejaVu Sans Mono"/>
              </a:rPr>
              <a:t>&gt;&gt;</a:t>
            </a:r>
            <a:r>
              <a:rPr sz="900" spc="3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README.md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32" y="1574830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C3E50"/>
                </a:solidFill>
                <a:latin typeface="Roboto"/>
                <a:cs typeface="Roboto"/>
              </a:rPr>
              <a:t>4.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Initialize the</a:t>
            </a:r>
            <a:r>
              <a:rPr sz="1000" spc="-6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project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997" y="1831378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git</a:t>
            </a:r>
            <a:r>
              <a:rPr sz="900" spc="3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init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832" y="2048426"/>
            <a:ext cx="1570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C3E50"/>
                </a:solidFill>
                <a:latin typeface="Roboto"/>
                <a:cs typeface="Roboto"/>
              </a:rPr>
              <a:t>5.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Add the newly created</a:t>
            </a:r>
            <a:r>
              <a:rPr sz="1000" spc="-5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file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7997" y="2304973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git add</a:t>
            </a:r>
            <a:r>
              <a:rPr sz="900" spc="3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README.md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832" y="2522021"/>
            <a:ext cx="1172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C3E50"/>
                </a:solidFill>
                <a:latin typeface="Roboto"/>
                <a:cs typeface="Roboto"/>
              </a:rPr>
              <a:t>6.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Commit</a:t>
            </a:r>
            <a:r>
              <a:rPr sz="1000" spc="-6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repository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7997" y="2778569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git commit </a:t>
            </a:r>
            <a:r>
              <a:rPr sz="900" spc="-5" dirty="0">
                <a:solidFill>
                  <a:srgbClr val="4E5D66"/>
                </a:solidFill>
                <a:latin typeface="DejaVu Sans Mono"/>
                <a:cs typeface="DejaVu Sans Mono"/>
              </a:rPr>
              <a:t>-m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"Initial</a:t>
            </a:r>
            <a:r>
              <a:rPr sz="900" spc="3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commit"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Working </a:t>
            </a:r>
            <a:r>
              <a:rPr spc="15" dirty="0"/>
              <a:t>with a </a:t>
            </a:r>
            <a:r>
              <a:rPr spc="5" dirty="0"/>
              <a:t>Fresh</a:t>
            </a:r>
            <a:r>
              <a:rPr spc="-25" dirty="0"/>
              <a:t> </a:t>
            </a:r>
            <a:r>
              <a:rPr spc="15" dirty="0"/>
              <a:t>Repo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6649" y="710011"/>
            <a:ext cx="2844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2C3E50"/>
                </a:solidFill>
                <a:latin typeface="Roboto"/>
                <a:cs typeface="Roboto"/>
              </a:rPr>
              <a:t>7.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Select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main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branch.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Else it will default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sz="1000" spc="6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master.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997" y="966901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git branch </a:t>
            </a:r>
            <a:r>
              <a:rPr sz="900" spc="-5" dirty="0">
                <a:solidFill>
                  <a:srgbClr val="4E5D66"/>
                </a:solidFill>
                <a:latin typeface="DejaVu Sans Mono"/>
                <a:cs typeface="DejaVu Sans Mono"/>
              </a:rPr>
              <a:t>-M</a:t>
            </a:r>
            <a:r>
              <a:rPr sz="900" spc="3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main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832" y="1184470"/>
            <a:ext cx="49301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705" marR="5080" indent="-16764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C3E50"/>
                </a:solidFill>
                <a:latin typeface="Roboto"/>
                <a:cs typeface="Roboto"/>
              </a:rPr>
              <a:t>8.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Declare the URL remote repo. Merge the copied URL of Github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repo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with your personal  access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 token: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997" y="1593202"/>
            <a:ext cx="52222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git remote add origin</a:t>
            </a:r>
            <a:r>
              <a:rPr sz="900" spc="15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https://&lt;pta&gt;@github.com/&lt;username&gt;/&lt;reponame&gt;.git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162" y="1741194"/>
            <a:ext cx="5241925" cy="55054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06375" marR="30480">
              <a:lnSpc>
                <a:spcPct val="116300"/>
              </a:lnSpc>
              <a:spcBef>
                <a:spcPts val="150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&lt;pta&gt; is the personal access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token. For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example, </a:t>
            </a:r>
            <a:r>
              <a:rPr sz="8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 remote add origin  https://ghp</a:t>
            </a:r>
            <a:r>
              <a:rPr sz="1200" spc="-7" baseline="13888" dirty="0">
                <a:solidFill>
                  <a:srgbClr val="4E5D66"/>
                </a:solidFill>
                <a:latin typeface="DejaVu Sans Mono"/>
                <a:cs typeface="DejaVu Sans Mono"/>
              </a:rPr>
              <a:t>_</a:t>
            </a:r>
            <a:r>
              <a:rPr sz="800" spc="-5" dirty="0">
                <a:solidFill>
                  <a:srgbClr val="4E5D66"/>
                </a:solidFill>
                <a:latin typeface="DejaVu Sans Mono"/>
                <a:cs typeface="DejaVu Sans Mono"/>
              </a:rPr>
              <a:t>kfENGX6qRmVCjjTPZIlcMZCMhy5IAT1wd2sl@github.com/mun3im/hello-world.git</a:t>
            </a:r>
            <a:endParaRPr sz="800">
              <a:latin typeface="DejaVu Sans Mono"/>
              <a:cs typeface="DejaVu Sans Mono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000" spc="-10" dirty="0">
                <a:solidFill>
                  <a:srgbClr val="2C3E50"/>
                </a:solidFill>
                <a:latin typeface="Roboto"/>
                <a:cs typeface="Roboto"/>
              </a:rPr>
              <a:t>9.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Finally,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push the local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repo to</a:t>
            </a:r>
            <a:r>
              <a:rPr sz="1000" spc="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Github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997" y="2371331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git push </a:t>
            </a:r>
            <a:r>
              <a:rPr sz="900" spc="-5" dirty="0">
                <a:solidFill>
                  <a:srgbClr val="4E5D66"/>
                </a:solidFill>
                <a:latin typeface="DejaVu Sans Mono"/>
                <a:cs typeface="DejaVu Sans Mono"/>
              </a:rPr>
              <a:t>-u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origin</a:t>
            </a:r>
            <a:r>
              <a:rPr sz="900" spc="3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main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5" dirty="0"/>
              <a:t>Cloning an </a:t>
            </a:r>
            <a:r>
              <a:rPr spc="10" dirty="0"/>
              <a:t>Existing </a:t>
            </a:r>
            <a:r>
              <a:rPr spc="15" dirty="0"/>
              <a:t>Github</a:t>
            </a:r>
            <a:r>
              <a:rPr spc="-25" dirty="0"/>
              <a:t> </a:t>
            </a:r>
            <a:r>
              <a:rPr spc="15" dirty="0"/>
              <a:t>Repo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0984" y="121352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8345" y="1141100"/>
            <a:ext cx="42049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Cloning copies the whole repo. The following clones my NodeMCU</a:t>
            </a:r>
            <a:r>
              <a:rPr sz="1000" spc="5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project.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997" y="1398003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419734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git clone</a:t>
            </a:r>
            <a:r>
              <a:rPr sz="900" spc="4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https://github.com/mun3im/nodemcu.git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0984" y="168799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8345" y="1615572"/>
            <a:ext cx="49206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After the whole directory is downloaded,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you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can modify it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your liking. But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you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cannot  push it back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Github because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you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don’t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have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permission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update the</a:t>
            </a:r>
            <a:r>
              <a:rPr sz="1000" spc="4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repo.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828" y="1100504"/>
            <a:ext cx="3822472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5" dirty="0">
                <a:solidFill>
                  <a:srgbClr val="3333B2"/>
                </a:solidFill>
                <a:hlinkClick r:id="rId2" action="ppaction://hlinksldjump"/>
              </a:rPr>
              <a:t>Version Control</a:t>
            </a:r>
            <a:r>
              <a:rPr sz="2450" spc="-60" dirty="0">
                <a:solidFill>
                  <a:srgbClr val="3333B2"/>
                </a:solidFill>
                <a:hlinkClick r:id="rId2" action="ppaction://hlinksldjump"/>
              </a:rPr>
              <a:t> </a:t>
            </a:r>
            <a:r>
              <a:rPr sz="2450" spc="10" dirty="0">
                <a:solidFill>
                  <a:srgbClr val="3333B2"/>
                </a:solidFill>
                <a:hlinkClick r:id="rId2" action="ppaction://hlinksldjump"/>
              </a:rPr>
              <a:t>Systems</a:t>
            </a:r>
            <a:endParaRPr sz="2450" dirty="0"/>
          </a:p>
        </p:txBody>
      </p:sp>
      <p:sp>
        <p:nvSpPr>
          <p:cNvPr id="4" name="object 4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96712" y="3097382"/>
            <a:ext cx="68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58B8E"/>
                </a:solidFill>
                <a:latin typeface="Roboto"/>
                <a:cs typeface="Roboto"/>
              </a:rPr>
              <a:t>2</a:t>
            </a:r>
            <a:endParaRPr sz="600">
              <a:latin typeface="Roboto"/>
              <a:cs typeface="Roboto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3511" y="1101558"/>
            <a:ext cx="242098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5" dirty="0">
                <a:solidFill>
                  <a:srgbClr val="3333B2"/>
                </a:solidFill>
                <a:hlinkClick r:id="rId2" action="ppaction://hlinksldjump"/>
              </a:rPr>
              <a:t>Working</a:t>
            </a:r>
            <a:r>
              <a:rPr sz="2450" spc="-50" dirty="0">
                <a:solidFill>
                  <a:srgbClr val="3333B2"/>
                </a:solidFill>
                <a:hlinkClick r:id="rId2" action="ppaction://hlinksldjump"/>
              </a:rPr>
              <a:t> </a:t>
            </a:r>
            <a:r>
              <a:rPr sz="2450" spc="10" dirty="0">
                <a:solidFill>
                  <a:srgbClr val="3333B2"/>
                </a:solidFill>
                <a:hlinkClick r:id="rId2" action="ppaction://hlinksldjump"/>
              </a:rPr>
              <a:t>Alone</a:t>
            </a:r>
            <a:endParaRPr sz="2450" dirty="0"/>
          </a:p>
        </p:txBody>
      </p:sp>
      <p:sp>
        <p:nvSpPr>
          <p:cNvPr id="3" name="object 3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Working </a:t>
            </a:r>
            <a:r>
              <a:rPr spc="15" dirty="0"/>
              <a:t>Alone </a:t>
            </a:r>
            <a:r>
              <a:rPr sz="1000" spc="-5" dirty="0">
                <a:solidFill>
                  <a:srgbClr val="D6DADE"/>
                </a:solidFill>
              </a:rPr>
              <a:t>Basic</a:t>
            </a:r>
            <a:r>
              <a:rPr sz="1000" spc="-25" dirty="0">
                <a:solidFill>
                  <a:srgbClr val="D6DADE"/>
                </a:solidFill>
              </a:rPr>
              <a:t> </a:t>
            </a:r>
            <a:r>
              <a:rPr sz="1000" spc="-5" dirty="0">
                <a:solidFill>
                  <a:srgbClr val="D6DADE"/>
                </a:solidFill>
              </a:rPr>
              <a:t>Sequence</a:t>
            </a:r>
            <a:endParaRPr sz="1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6001" y="401777"/>
            <a:ext cx="5328285" cy="259715"/>
          </a:xfrm>
          <a:prstGeom prst="rect">
            <a:avLst/>
          </a:prstGeom>
          <a:solidFill>
            <a:srgbClr val="5D9B95"/>
          </a:solidFill>
        </p:spPr>
        <p:txBody>
          <a:bodyPr vert="horz" wrap="square" lIns="0" tIns="3937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10"/>
              </a:spcBef>
            </a:pPr>
            <a:r>
              <a:rPr sz="1000" spc="-5" dirty="0">
                <a:solidFill>
                  <a:srgbClr val="FAFAFA"/>
                </a:solidFill>
                <a:latin typeface="Roboto"/>
                <a:cs typeface="Roboto"/>
              </a:rPr>
              <a:t>The</a:t>
            </a:r>
            <a:r>
              <a:rPr sz="1000" spc="-1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1000" spc="-15" dirty="0">
                <a:solidFill>
                  <a:srgbClr val="FAFAFA"/>
                </a:solidFill>
                <a:latin typeface="Roboto"/>
                <a:cs typeface="Roboto"/>
              </a:rPr>
              <a:t>“cycle”: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6001" y="661034"/>
            <a:ext cx="5328285" cy="742315"/>
            <a:chOff x="216001" y="661034"/>
            <a:chExt cx="5328285" cy="742315"/>
          </a:xfrm>
        </p:grpSpPr>
        <p:sp>
          <p:nvSpPr>
            <p:cNvPr id="10" name="object 10"/>
            <p:cNvSpPr/>
            <p:nvPr/>
          </p:nvSpPr>
          <p:spPr>
            <a:xfrm>
              <a:off x="216001" y="661034"/>
              <a:ext cx="5328285" cy="742315"/>
            </a:xfrm>
            <a:custGeom>
              <a:avLst/>
              <a:gdLst/>
              <a:ahLst/>
              <a:cxnLst/>
              <a:rect l="l" t="t" r="r" b="b"/>
              <a:pathLst>
                <a:path w="5328285" h="742315">
                  <a:moveTo>
                    <a:pt x="5328005" y="0"/>
                  </a:moveTo>
                  <a:lnTo>
                    <a:pt x="0" y="0"/>
                  </a:lnTo>
                  <a:lnTo>
                    <a:pt x="0" y="741768"/>
                  </a:lnTo>
                  <a:lnTo>
                    <a:pt x="5328005" y="741768"/>
                  </a:lnTo>
                  <a:lnTo>
                    <a:pt x="5328005" y="0"/>
                  </a:lnTo>
                  <a:close/>
                </a:path>
              </a:pathLst>
            </a:custGeom>
            <a:solidFill>
              <a:srgbClr val="EDE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7652" y="817613"/>
              <a:ext cx="60325" cy="440055"/>
            </a:xfrm>
            <a:custGeom>
              <a:avLst/>
              <a:gdLst/>
              <a:ahLst/>
              <a:cxnLst/>
              <a:rect l="l" t="t" r="r" b="b"/>
              <a:pathLst>
                <a:path w="60325" h="440055">
                  <a:moveTo>
                    <a:pt x="60121" y="379577"/>
                  </a:moveTo>
                  <a:lnTo>
                    <a:pt x="0" y="379577"/>
                  </a:lnTo>
                  <a:lnTo>
                    <a:pt x="0" y="439699"/>
                  </a:lnTo>
                  <a:lnTo>
                    <a:pt x="60121" y="439699"/>
                  </a:lnTo>
                  <a:lnTo>
                    <a:pt x="60121" y="379577"/>
                  </a:lnTo>
                  <a:close/>
                </a:path>
                <a:path w="60325" h="440055">
                  <a:moveTo>
                    <a:pt x="60121" y="189788"/>
                  </a:moveTo>
                  <a:lnTo>
                    <a:pt x="0" y="189788"/>
                  </a:lnTo>
                  <a:lnTo>
                    <a:pt x="0" y="249910"/>
                  </a:lnTo>
                  <a:lnTo>
                    <a:pt x="60121" y="249910"/>
                  </a:lnTo>
                  <a:lnTo>
                    <a:pt x="60121" y="189788"/>
                  </a:lnTo>
                  <a:close/>
                </a:path>
                <a:path w="60325" h="440055">
                  <a:moveTo>
                    <a:pt x="60121" y="0"/>
                  </a:moveTo>
                  <a:lnTo>
                    <a:pt x="0" y="0"/>
                  </a:lnTo>
                  <a:lnTo>
                    <a:pt x="0" y="60121"/>
                  </a:lnTo>
                  <a:lnTo>
                    <a:pt x="60121" y="60121"/>
                  </a:lnTo>
                  <a:lnTo>
                    <a:pt x="60121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6001" y="661034"/>
            <a:ext cx="5328285" cy="7423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4485" marR="1924685">
              <a:lnSpc>
                <a:spcPct val="138400"/>
              </a:lnSpc>
              <a:spcBef>
                <a:spcPts val="390"/>
              </a:spcBef>
            </a:pP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Modify 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files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in your working directory and 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save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them as usual  Then apply </a:t>
            </a:r>
            <a:r>
              <a:rPr sz="9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 add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, </a:t>
            </a:r>
            <a:r>
              <a:rPr sz="9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 commit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, </a:t>
            </a:r>
            <a:r>
              <a:rPr sz="9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DejaVu Sans Mono"/>
                <a:cs typeface="DejaVu Sans Mono"/>
              </a:rPr>
              <a:t>[isj</a:t>
            </a:r>
            <a:endParaRPr sz="900">
              <a:latin typeface="DejaVu Sans Mono"/>
              <a:cs typeface="DejaVu Sans Mono"/>
            </a:endParaRPr>
          </a:p>
          <a:p>
            <a:pPr marL="324485">
              <a:lnSpc>
                <a:spcPct val="100000"/>
              </a:lnSpc>
              <a:spcBef>
                <a:spcPts val="415"/>
              </a:spcBef>
            </a:pP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Rinse and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repeat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7051" y="1519847"/>
            <a:ext cx="1473200" cy="562610"/>
            <a:chOff x="297051" y="1519847"/>
            <a:chExt cx="1473200" cy="562610"/>
          </a:xfrm>
        </p:grpSpPr>
        <p:sp>
          <p:nvSpPr>
            <p:cNvPr id="14" name="object 14"/>
            <p:cNvSpPr/>
            <p:nvPr/>
          </p:nvSpPr>
          <p:spPr>
            <a:xfrm>
              <a:off x="1038693" y="1800939"/>
              <a:ext cx="678815" cy="0"/>
            </a:xfrm>
            <a:custGeom>
              <a:avLst/>
              <a:gdLst/>
              <a:ahLst/>
              <a:cxnLst/>
              <a:rect l="l" t="t" r="r" b="b"/>
              <a:pathLst>
                <a:path w="678814">
                  <a:moveTo>
                    <a:pt x="0" y="0"/>
                  </a:moveTo>
                  <a:lnTo>
                    <a:pt x="368439" y="0"/>
                  </a:lnTo>
                  <a:lnTo>
                    <a:pt x="678205" y="0"/>
                  </a:lnTo>
                </a:path>
              </a:pathLst>
            </a:custGeom>
            <a:ln w="9210">
              <a:solidFill>
                <a:srgbClr val="4E5D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6173" y="1764095"/>
              <a:ext cx="73687" cy="736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1814" y="1524609"/>
              <a:ext cx="737235" cy="553085"/>
            </a:xfrm>
            <a:custGeom>
              <a:avLst/>
              <a:gdLst/>
              <a:ahLst/>
              <a:cxnLst/>
              <a:rect l="l" t="t" r="r" b="b"/>
              <a:pathLst>
                <a:path w="737235" h="553085">
                  <a:moveTo>
                    <a:pt x="659423" y="552659"/>
                  </a:moveTo>
                  <a:lnTo>
                    <a:pt x="77455" y="552659"/>
                  </a:lnTo>
                  <a:lnTo>
                    <a:pt x="72064" y="552128"/>
                  </a:lnTo>
                  <a:lnTo>
                    <a:pt x="32316" y="535664"/>
                  </a:lnTo>
                  <a:lnTo>
                    <a:pt x="4227" y="496455"/>
                  </a:lnTo>
                  <a:lnTo>
                    <a:pt x="0" y="475203"/>
                  </a:lnTo>
                  <a:lnTo>
                    <a:pt x="0" y="77455"/>
                  </a:lnTo>
                  <a:lnTo>
                    <a:pt x="16995" y="32316"/>
                  </a:lnTo>
                  <a:lnTo>
                    <a:pt x="56203" y="4227"/>
                  </a:lnTo>
                  <a:lnTo>
                    <a:pt x="77455" y="0"/>
                  </a:lnTo>
                  <a:lnTo>
                    <a:pt x="659423" y="0"/>
                  </a:lnTo>
                  <a:lnTo>
                    <a:pt x="704562" y="16995"/>
                  </a:lnTo>
                  <a:lnTo>
                    <a:pt x="732652" y="56203"/>
                  </a:lnTo>
                  <a:lnTo>
                    <a:pt x="736879" y="77455"/>
                  </a:lnTo>
                  <a:lnTo>
                    <a:pt x="736879" y="475203"/>
                  </a:lnTo>
                  <a:lnTo>
                    <a:pt x="719883" y="520342"/>
                  </a:lnTo>
                  <a:lnTo>
                    <a:pt x="680675" y="548432"/>
                  </a:lnTo>
                  <a:lnTo>
                    <a:pt x="664814" y="552128"/>
                  </a:lnTo>
                  <a:close/>
                </a:path>
              </a:pathLst>
            </a:custGeom>
            <a:solidFill>
              <a:srgbClr val="FAD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814" y="1524609"/>
              <a:ext cx="737235" cy="553085"/>
            </a:xfrm>
            <a:custGeom>
              <a:avLst/>
              <a:gdLst/>
              <a:ahLst/>
              <a:cxnLst/>
              <a:rect l="l" t="t" r="r" b="b"/>
              <a:pathLst>
                <a:path w="737235" h="553085">
                  <a:moveTo>
                    <a:pt x="82898" y="0"/>
                  </a:moveTo>
                  <a:lnTo>
                    <a:pt x="653980" y="0"/>
                  </a:lnTo>
                  <a:lnTo>
                    <a:pt x="659423" y="0"/>
                  </a:lnTo>
                  <a:lnTo>
                    <a:pt x="664814" y="530"/>
                  </a:lnTo>
                  <a:lnTo>
                    <a:pt x="670152" y="1592"/>
                  </a:lnTo>
                  <a:lnTo>
                    <a:pt x="675491" y="2654"/>
                  </a:lnTo>
                  <a:lnTo>
                    <a:pt x="680675" y="4227"/>
                  </a:lnTo>
                  <a:lnTo>
                    <a:pt x="685703" y="6310"/>
                  </a:lnTo>
                  <a:lnTo>
                    <a:pt x="690733" y="8393"/>
                  </a:lnTo>
                  <a:lnTo>
                    <a:pt x="695510" y="10946"/>
                  </a:lnTo>
                  <a:lnTo>
                    <a:pt x="700036" y="13970"/>
                  </a:lnTo>
                  <a:lnTo>
                    <a:pt x="704562" y="16995"/>
                  </a:lnTo>
                  <a:lnTo>
                    <a:pt x="708749" y="20431"/>
                  </a:lnTo>
                  <a:lnTo>
                    <a:pt x="712598" y="24280"/>
                  </a:lnTo>
                  <a:lnTo>
                    <a:pt x="716447" y="28129"/>
                  </a:lnTo>
                  <a:lnTo>
                    <a:pt x="719883" y="32316"/>
                  </a:lnTo>
                  <a:lnTo>
                    <a:pt x="722907" y="36842"/>
                  </a:lnTo>
                  <a:lnTo>
                    <a:pt x="725931" y="41368"/>
                  </a:lnTo>
                  <a:lnTo>
                    <a:pt x="728486" y="46145"/>
                  </a:lnTo>
                  <a:lnTo>
                    <a:pt x="730568" y="51174"/>
                  </a:lnTo>
                  <a:lnTo>
                    <a:pt x="732652" y="56203"/>
                  </a:lnTo>
                  <a:lnTo>
                    <a:pt x="734224" y="61387"/>
                  </a:lnTo>
                  <a:lnTo>
                    <a:pt x="735286" y="66726"/>
                  </a:lnTo>
                  <a:lnTo>
                    <a:pt x="736348" y="72064"/>
                  </a:lnTo>
                  <a:lnTo>
                    <a:pt x="736879" y="77455"/>
                  </a:lnTo>
                  <a:lnTo>
                    <a:pt x="736879" y="82898"/>
                  </a:lnTo>
                  <a:lnTo>
                    <a:pt x="736879" y="469760"/>
                  </a:lnTo>
                  <a:lnTo>
                    <a:pt x="736879" y="475203"/>
                  </a:lnTo>
                  <a:lnTo>
                    <a:pt x="736348" y="480594"/>
                  </a:lnTo>
                  <a:lnTo>
                    <a:pt x="735286" y="485933"/>
                  </a:lnTo>
                  <a:lnTo>
                    <a:pt x="734224" y="491271"/>
                  </a:lnTo>
                  <a:lnTo>
                    <a:pt x="732652" y="496455"/>
                  </a:lnTo>
                  <a:lnTo>
                    <a:pt x="730568" y="501484"/>
                  </a:lnTo>
                  <a:lnTo>
                    <a:pt x="728486" y="506513"/>
                  </a:lnTo>
                  <a:lnTo>
                    <a:pt x="725931" y="511290"/>
                  </a:lnTo>
                  <a:lnTo>
                    <a:pt x="722907" y="515816"/>
                  </a:lnTo>
                  <a:lnTo>
                    <a:pt x="719883" y="520342"/>
                  </a:lnTo>
                  <a:lnTo>
                    <a:pt x="700036" y="538688"/>
                  </a:lnTo>
                  <a:lnTo>
                    <a:pt x="695510" y="541712"/>
                  </a:lnTo>
                  <a:lnTo>
                    <a:pt x="690733" y="544266"/>
                  </a:lnTo>
                  <a:lnTo>
                    <a:pt x="685703" y="546348"/>
                  </a:lnTo>
                  <a:lnTo>
                    <a:pt x="680675" y="548432"/>
                  </a:lnTo>
                  <a:lnTo>
                    <a:pt x="675491" y="550004"/>
                  </a:lnTo>
                  <a:lnTo>
                    <a:pt x="670152" y="551066"/>
                  </a:lnTo>
                  <a:lnTo>
                    <a:pt x="664814" y="552128"/>
                  </a:lnTo>
                  <a:lnTo>
                    <a:pt x="659423" y="552659"/>
                  </a:lnTo>
                  <a:lnTo>
                    <a:pt x="653980" y="552659"/>
                  </a:lnTo>
                  <a:lnTo>
                    <a:pt x="82898" y="552659"/>
                  </a:lnTo>
                  <a:lnTo>
                    <a:pt x="77455" y="552659"/>
                  </a:lnTo>
                  <a:lnTo>
                    <a:pt x="72064" y="552128"/>
                  </a:lnTo>
                  <a:lnTo>
                    <a:pt x="66726" y="551066"/>
                  </a:lnTo>
                  <a:lnTo>
                    <a:pt x="61387" y="550004"/>
                  </a:lnTo>
                  <a:lnTo>
                    <a:pt x="56203" y="548432"/>
                  </a:lnTo>
                  <a:lnTo>
                    <a:pt x="51174" y="546348"/>
                  </a:lnTo>
                  <a:lnTo>
                    <a:pt x="46145" y="544266"/>
                  </a:lnTo>
                  <a:lnTo>
                    <a:pt x="41368" y="541712"/>
                  </a:lnTo>
                  <a:lnTo>
                    <a:pt x="36842" y="538688"/>
                  </a:lnTo>
                  <a:lnTo>
                    <a:pt x="32316" y="535664"/>
                  </a:lnTo>
                  <a:lnTo>
                    <a:pt x="13970" y="515816"/>
                  </a:lnTo>
                  <a:lnTo>
                    <a:pt x="10946" y="511290"/>
                  </a:lnTo>
                  <a:lnTo>
                    <a:pt x="8393" y="506513"/>
                  </a:lnTo>
                  <a:lnTo>
                    <a:pt x="6310" y="501484"/>
                  </a:lnTo>
                  <a:lnTo>
                    <a:pt x="4227" y="496455"/>
                  </a:lnTo>
                  <a:lnTo>
                    <a:pt x="2654" y="491271"/>
                  </a:lnTo>
                  <a:lnTo>
                    <a:pt x="1592" y="485933"/>
                  </a:lnTo>
                  <a:lnTo>
                    <a:pt x="530" y="480594"/>
                  </a:lnTo>
                  <a:lnTo>
                    <a:pt x="0" y="475203"/>
                  </a:lnTo>
                  <a:lnTo>
                    <a:pt x="0" y="469760"/>
                  </a:lnTo>
                  <a:lnTo>
                    <a:pt x="0" y="82898"/>
                  </a:lnTo>
                  <a:lnTo>
                    <a:pt x="0" y="77455"/>
                  </a:lnTo>
                  <a:lnTo>
                    <a:pt x="530" y="72064"/>
                  </a:lnTo>
                  <a:lnTo>
                    <a:pt x="1592" y="66726"/>
                  </a:lnTo>
                  <a:lnTo>
                    <a:pt x="2654" y="61387"/>
                  </a:lnTo>
                  <a:lnTo>
                    <a:pt x="24280" y="24280"/>
                  </a:lnTo>
                  <a:lnTo>
                    <a:pt x="28129" y="20431"/>
                  </a:lnTo>
                  <a:lnTo>
                    <a:pt x="66726" y="1592"/>
                  </a:lnTo>
                  <a:lnTo>
                    <a:pt x="72064" y="530"/>
                  </a:lnTo>
                  <a:lnTo>
                    <a:pt x="77455" y="0"/>
                  </a:lnTo>
                  <a:lnTo>
                    <a:pt x="82898" y="0"/>
                  </a:lnTo>
                  <a:close/>
                </a:path>
              </a:pathLst>
            </a:custGeom>
            <a:ln w="9210">
              <a:solidFill>
                <a:srgbClr val="AE4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0941" y="1654680"/>
            <a:ext cx="529590" cy="2870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940" marR="5080" indent="-15875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4E5D66"/>
                </a:solidFill>
                <a:latin typeface="Arial"/>
                <a:cs typeface="Arial"/>
              </a:rPr>
              <a:t>Untracked  Unstaged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70810" y="1519847"/>
            <a:ext cx="1473200" cy="562610"/>
            <a:chOff x="1770810" y="1519847"/>
            <a:chExt cx="1473200" cy="562610"/>
          </a:xfrm>
        </p:grpSpPr>
        <p:sp>
          <p:nvSpPr>
            <p:cNvPr id="20" name="object 20"/>
            <p:cNvSpPr/>
            <p:nvPr/>
          </p:nvSpPr>
          <p:spPr>
            <a:xfrm>
              <a:off x="2512451" y="1800939"/>
              <a:ext cx="678815" cy="0"/>
            </a:xfrm>
            <a:custGeom>
              <a:avLst/>
              <a:gdLst/>
              <a:ahLst/>
              <a:cxnLst/>
              <a:rect l="l" t="t" r="r" b="b"/>
              <a:pathLst>
                <a:path w="678814">
                  <a:moveTo>
                    <a:pt x="0" y="0"/>
                  </a:moveTo>
                  <a:lnTo>
                    <a:pt x="368439" y="0"/>
                  </a:lnTo>
                  <a:lnTo>
                    <a:pt x="678205" y="0"/>
                  </a:lnTo>
                </a:path>
              </a:pathLst>
            </a:custGeom>
            <a:ln w="9210">
              <a:solidFill>
                <a:srgbClr val="4E5D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9932" y="1764095"/>
              <a:ext cx="73687" cy="736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75572" y="1524609"/>
              <a:ext cx="737235" cy="553085"/>
            </a:xfrm>
            <a:custGeom>
              <a:avLst/>
              <a:gdLst/>
              <a:ahLst/>
              <a:cxnLst/>
              <a:rect l="l" t="t" r="r" b="b"/>
              <a:pathLst>
                <a:path w="737235" h="553085">
                  <a:moveTo>
                    <a:pt x="659423" y="552659"/>
                  </a:moveTo>
                  <a:lnTo>
                    <a:pt x="77455" y="552659"/>
                  </a:lnTo>
                  <a:lnTo>
                    <a:pt x="72066" y="552128"/>
                  </a:lnTo>
                  <a:lnTo>
                    <a:pt x="32312" y="535664"/>
                  </a:lnTo>
                  <a:lnTo>
                    <a:pt x="4227" y="496455"/>
                  </a:lnTo>
                  <a:lnTo>
                    <a:pt x="0" y="475203"/>
                  </a:lnTo>
                  <a:lnTo>
                    <a:pt x="0" y="77455"/>
                  </a:lnTo>
                  <a:lnTo>
                    <a:pt x="16994" y="32316"/>
                  </a:lnTo>
                  <a:lnTo>
                    <a:pt x="56205" y="4227"/>
                  </a:lnTo>
                  <a:lnTo>
                    <a:pt x="77455" y="0"/>
                  </a:lnTo>
                  <a:lnTo>
                    <a:pt x="659423" y="0"/>
                  </a:lnTo>
                  <a:lnTo>
                    <a:pt x="704557" y="16995"/>
                  </a:lnTo>
                  <a:lnTo>
                    <a:pt x="732651" y="56203"/>
                  </a:lnTo>
                  <a:lnTo>
                    <a:pt x="736879" y="77455"/>
                  </a:lnTo>
                  <a:lnTo>
                    <a:pt x="736879" y="475203"/>
                  </a:lnTo>
                  <a:lnTo>
                    <a:pt x="719884" y="520342"/>
                  </a:lnTo>
                  <a:lnTo>
                    <a:pt x="680673" y="548432"/>
                  </a:lnTo>
                  <a:lnTo>
                    <a:pt x="664812" y="552128"/>
                  </a:lnTo>
                  <a:close/>
                </a:path>
              </a:pathLst>
            </a:custGeom>
            <a:solidFill>
              <a:srgbClr val="E1D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75572" y="1524609"/>
              <a:ext cx="737235" cy="553085"/>
            </a:xfrm>
            <a:custGeom>
              <a:avLst/>
              <a:gdLst/>
              <a:ahLst/>
              <a:cxnLst/>
              <a:rect l="l" t="t" r="r" b="b"/>
              <a:pathLst>
                <a:path w="737235" h="553085">
                  <a:moveTo>
                    <a:pt x="82898" y="0"/>
                  </a:moveTo>
                  <a:lnTo>
                    <a:pt x="653980" y="0"/>
                  </a:lnTo>
                  <a:lnTo>
                    <a:pt x="659423" y="0"/>
                  </a:lnTo>
                  <a:lnTo>
                    <a:pt x="664812" y="530"/>
                  </a:lnTo>
                  <a:lnTo>
                    <a:pt x="704557" y="16995"/>
                  </a:lnTo>
                  <a:lnTo>
                    <a:pt x="712598" y="24280"/>
                  </a:lnTo>
                  <a:lnTo>
                    <a:pt x="716449" y="28129"/>
                  </a:lnTo>
                  <a:lnTo>
                    <a:pt x="719884" y="32316"/>
                  </a:lnTo>
                  <a:lnTo>
                    <a:pt x="722906" y="36842"/>
                  </a:lnTo>
                  <a:lnTo>
                    <a:pt x="725936" y="41368"/>
                  </a:lnTo>
                  <a:lnTo>
                    <a:pt x="728487" y="46145"/>
                  </a:lnTo>
                  <a:lnTo>
                    <a:pt x="730569" y="51174"/>
                  </a:lnTo>
                  <a:lnTo>
                    <a:pt x="732651" y="56203"/>
                  </a:lnTo>
                  <a:lnTo>
                    <a:pt x="734226" y="61387"/>
                  </a:lnTo>
                  <a:lnTo>
                    <a:pt x="735285" y="66726"/>
                  </a:lnTo>
                  <a:lnTo>
                    <a:pt x="736344" y="72064"/>
                  </a:lnTo>
                  <a:lnTo>
                    <a:pt x="736879" y="77455"/>
                  </a:lnTo>
                  <a:lnTo>
                    <a:pt x="736879" y="82898"/>
                  </a:lnTo>
                  <a:lnTo>
                    <a:pt x="736879" y="469760"/>
                  </a:lnTo>
                  <a:lnTo>
                    <a:pt x="736879" y="475203"/>
                  </a:lnTo>
                  <a:lnTo>
                    <a:pt x="736344" y="480594"/>
                  </a:lnTo>
                  <a:lnTo>
                    <a:pt x="735285" y="485933"/>
                  </a:lnTo>
                  <a:lnTo>
                    <a:pt x="734226" y="491271"/>
                  </a:lnTo>
                  <a:lnTo>
                    <a:pt x="732651" y="496455"/>
                  </a:lnTo>
                  <a:lnTo>
                    <a:pt x="730569" y="501484"/>
                  </a:lnTo>
                  <a:lnTo>
                    <a:pt x="728487" y="506513"/>
                  </a:lnTo>
                  <a:lnTo>
                    <a:pt x="725936" y="511290"/>
                  </a:lnTo>
                  <a:lnTo>
                    <a:pt x="722906" y="515816"/>
                  </a:lnTo>
                  <a:lnTo>
                    <a:pt x="719884" y="520342"/>
                  </a:lnTo>
                  <a:lnTo>
                    <a:pt x="700035" y="538688"/>
                  </a:lnTo>
                  <a:lnTo>
                    <a:pt x="695512" y="541712"/>
                  </a:lnTo>
                  <a:lnTo>
                    <a:pt x="690732" y="544266"/>
                  </a:lnTo>
                  <a:lnTo>
                    <a:pt x="685702" y="546348"/>
                  </a:lnTo>
                  <a:lnTo>
                    <a:pt x="680673" y="548432"/>
                  </a:lnTo>
                  <a:lnTo>
                    <a:pt x="675487" y="550004"/>
                  </a:lnTo>
                  <a:lnTo>
                    <a:pt x="670154" y="551066"/>
                  </a:lnTo>
                  <a:lnTo>
                    <a:pt x="664812" y="552128"/>
                  </a:lnTo>
                  <a:lnTo>
                    <a:pt x="659423" y="552659"/>
                  </a:lnTo>
                  <a:lnTo>
                    <a:pt x="653980" y="552659"/>
                  </a:lnTo>
                  <a:lnTo>
                    <a:pt x="82898" y="552659"/>
                  </a:lnTo>
                  <a:lnTo>
                    <a:pt x="77455" y="552659"/>
                  </a:lnTo>
                  <a:lnTo>
                    <a:pt x="72066" y="552128"/>
                  </a:lnTo>
                  <a:lnTo>
                    <a:pt x="66724" y="551066"/>
                  </a:lnTo>
                  <a:lnTo>
                    <a:pt x="61391" y="550004"/>
                  </a:lnTo>
                  <a:lnTo>
                    <a:pt x="56205" y="548432"/>
                  </a:lnTo>
                  <a:lnTo>
                    <a:pt x="51176" y="546348"/>
                  </a:lnTo>
                  <a:lnTo>
                    <a:pt x="46147" y="544266"/>
                  </a:lnTo>
                  <a:lnTo>
                    <a:pt x="41366" y="541712"/>
                  </a:lnTo>
                  <a:lnTo>
                    <a:pt x="36843" y="538688"/>
                  </a:lnTo>
                  <a:lnTo>
                    <a:pt x="32312" y="535664"/>
                  </a:lnTo>
                  <a:lnTo>
                    <a:pt x="13973" y="515816"/>
                  </a:lnTo>
                  <a:lnTo>
                    <a:pt x="10942" y="511290"/>
                  </a:lnTo>
                  <a:lnTo>
                    <a:pt x="8391" y="506513"/>
                  </a:lnTo>
                  <a:lnTo>
                    <a:pt x="6309" y="501484"/>
                  </a:lnTo>
                  <a:lnTo>
                    <a:pt x="4227" y="496455"/>
                  </a:lnTo>
                  <a:lnTo>
                    <a:pt x="2652" y="491271"/>
                  </a:lnTo>
                  <a:lnTo>
                    <a:pt x="1593" y="485933"/>
                  </a:lnTo>
                  <a:lnTo>
                    <a:pt x="534" y="480594"/>
                  </a:lnTo>
                  <a:lnTo>
                    <a:pt x="0" y="475203"/>
                  </a:lnTo>
                  <a:lnTo>
                    <a:pt x="0" y="469760"/>
                  </a:lnTo>
                  <a:lnTo>
                    <a:pt x="0" y="82898"/>
                  </a:lnTo>
                  <a:lnTo>
                    <a:pt x="0" y="77455"/>
                  </a:lnTo>
                  <a:lnTo>
                    <a:pt x="534" y="72064"/>
                  </a:lnTo>
                  <a:lnTo>
                    <a:pt x="1593" y="66726"/>
                  </a:lnTo>
                  <a:lnTo>
                    <a:pt x="2652" y="61387"/>
                  </a:lnTo>
                  <a:lnTo>
                    <a:pt x="4227" y="56203"/>
                  </a:lnTo>
                  <a:lnTo>
                    <a:pt x="6309" y="51174"/>
                  </a:lnTo>
                  <a:lnTo>
                    <a:pt x="8391" y="46145"/>
                  </a:lnTo>
                  <a:lnTo>
                    <a:pt x="10942" y="41368"/>
                  </a:lnTo>
                  <a:lnTo>
                    <a:pt x="13973" y="36842"/>
                  </a:lnTo>
                  <a:lnTo>
                    <a:pt x="16994" y="32316"/>
                  </a:lnTo>
                  <a:lnTo>
                    <a:pt x="20429" y="28129"/>
                  </a:lnTo>
                  <a:lnTo>
                    <a:pt x="24280" y="24280"/>
                  </a:lnTo>
                  <a:lnTo>
                    <a:pt x="28130" y="20431"/>
                  </a:lnTo>
                  <a:lnTo>
                    <a:pt x="32312" y="16995"/>
                  </a:lnTo>
                  <a:lnTo>
                    <a:pt x="36843" y="13970"/>
                  </a:lnTo>
                  <a:lnTo>
                    <a:pt x="41366" y="10946"/>
                  </a:lnTo>
                  <a:lnTo>
                    <a:pt x="77455" y="0"/>
                  </a:lnTo>
                  <a:lnTo>
                    <a:pt x="82898" y="0"/>
                  </a:lnTo>
                  <a:close/>
                </a:path>
              </a:pathLst>
            </a:custGeom>
            <a:ln w="9210">
              <a:solidFill>
                <a:srgbClr val="9573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51412" y="1719157"/>
            <a:ext cx="37592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4E5D66"/>
                </a:solidFill>
                <a:latin typeface="Arial"/>
                <a:cs typeface="Arial"/>
              </a:rPr>
              <a:t>Staged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44568" y="1519847"/>
            <a:ext cx="1473200" cy="562610"/>
            <a:chOff x="3244568" y="1519847"/>
            <a:chExt cx="1473200" cy="562610"/>
          </a:xfrm>
        </p:grpSpPr>
        <p:sp>
          <p:nvSpPr>
            <p:cNvPr id="26" name="object 26"/>
            <p:cNvSpPr/>
            <p:nvPr/>
          </p:nvSpPr>
          <p:spPr>
            <a:xfrm>
              <a:off x="3986210" y="1800939"/>
              <a:ext cx="678815" cy="0"/>
            </a:xfrm>
            <a:custGeom>
              <a:avLst/>
              <a:gdLst/>
              <a:ahLst/>
              <a:cxnLst/>
              <a:rect l="l" t="t" r="r" b="b"/>
              <a:pathLst>
                <a:path w="678814">
                  <a:moveTo>
                    <a:pt x="0" y="0"/>
                  </a:moveTo>
                  <a:lnTo>
                    <a:pt x="368439" y="0"/>
                  </a:lnTo>
                  <a:lnTo>
                    <a:pt x="678205" y="0"/>
                  </a:lnTo>
                </a:path>
              </a:pathLst>
            </a:custGeom>
            <a:ln w="9210">
              <a:solidFill>
                <a:srgbClr val="4E5D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43690" y="1764095"/>
              <a:ext cx="73687" cy="736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49330" y="1524609"/>
              <a:ext cx="737235" cy="553085"/>
            </a:xfrm>
            <a:custGeom>
              <a:avLst/>
              <a:gdLst/>
              <a:ahLst/>
              <a:cxnLst/>
              <a:rect l="l" t="t" r="r" b="b"/>
              <a:pathLst>
                <a:path w="737235" h="553085">
                  <a:moveTo>
                    <a:pt x="659423" y="552659"/>
                  </a:moveTo>
                  <a:lnTo>
                    <a:pt x="77455" y="552659"/>
                  </a:lnTo>
                  <a:lnTo>
                    <a:pt x="72066" y="552128"/>
                  </a:lnTo>
                  <a:lnTo>
                    <a:pt x="32312" y="535664"/>
                  </a:lnTo>
                  <a:lnTo>
                    <a:pt x="4227" y="496455"/>
                  </a:lnTo>
                  <a:lnTo>
                    <a:pt x="0" y="475203"/>
                  </a:lnTo>
                  <a:lnTo>
                    <a:pt x="0" y="77455"/>
                  </a:lnTo>
                  <a:lnTo>
                    <a:pt x="16994" y="32316"/>
                  </a:lnTo>
                  <a:lnTo>
                    <a:pt x="56205" y="4227"/>
                  </a:lnTo>
                  <a:lnTo>
                    <a:pt x="77455" y="0"/>
                  </a:lnTo>
                  <a:lnTo>
                    <a:pt x="659423" y="0"/>
                  </a:lnTo>
                  <a:lnTo>
                    <a:pt x="704557" y="16995"/>
                  </a:lnTo>
                  <a:lnTo>
                    <a:pt x="732651" y="56203"/>
                  </a:lnTo>
                  <a:lnTo>
                    <a:pt x="736879" y="77455"/>
                  </a:lnTo>
                  <a:lnTo>
                    <a:pt x="736879" y="475203"/>
                  </a:lnTo>
                  <a:lnTo>
                    <a:pt x="719884" y="520342"/>
                  </a:lnTo>
                  <a:lnTo>
                    <a:pt x="680673" y="548432"/>
                  </a:lnTo>
                  <a:lnTo>
                    <a:pt x="664812" y="552128"/>
                  </a:lnTo>
                  <a:close/>
                </a:path>
              </a:pathLst>
            </a:custGeom>
            <a:solidFill>
              <a:srgbClr val="D5E7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49330" y="1524609"/>
              <a:ext cx="737235" cy="553085"/>
            </a:xfrm>
            <a:custGeom>
              <a:avLst/>
              <a:gdLst/>
              <a:ahLst/>
              <a:cxnLst/>
              <a:rect l="l" t="t" r="r" b="b"/>
              <a:pathLst>
                <a:path w="737235" h="553085">
                  <a:moveTo>
                    <a:pt x="82898" y="0"/>
                  </a:moveTo>
                  <a:lnTo>
                    <a:pt x="653980" y="0"/>
                  </a:lnTo>
                  <a:lnTo>
                    <a:pt x="659423" y="0"/>
                  </a:lnTo>
                  <a:lnTo>
                    <a:pt x="664812" y="530"/>
                  </a:lnTo>
                  <a:lnTo>
                    <a:pt x="704557" y="16995"/>
                  </a:lnTo>
                  <a:lnTo>
                    <a:pt x="712598" y="24280"/>
                  </a:lnTo>
                  <a:lnTo>
                    <a:pt x="716449" y="28129"/>
                  </a:lnTo>
                  <a:lnTo>
                    <a:pt x="719884" y="32316"/>
                  </a:lnTo>
                  <a:lnTo>
                    <a:pt x="722906" y="36842"/>
                  </a:lnTo>
                  <a:lnTo>
                    <a:pt x="725927" y="41368"/>
                  </a:lnTo>
                  <a:lnTo>
                    <a:pt x="728487" y="46145"/>
                  </a:lnTo>
                  <a:lnTo>
                    <a:pt x="730569" y="51174"/>
                  </a:lnTo>
                  <a:lnTo>
                    <a:pt x="732651" y="56203"/>
                  </a:lnTo>
                  <a:lnTo>
                    <a:pt x="734226" y="61387"/>
                  </a:lnTo>
                  <a:lnTo>
                    <a:pt x="735285" y="66726"/>
                  </a:lnTo>
                  <a:lnTo>
                    <a:pt x="736344" y="72064"/>
                  </a:lnTo>
                  <a:lnTo>
                    <a:pt x="736879" y="77455"/>
                  </a:lnTo>
                  <a:lnTo>
                    <a:pt x="736879" y="82898"/>
                  </a:lnTo>
                  <a:lnTo>
                    <a:pt x="736879" y="469760"/>
                  </a:lnTo>
                  <a:lnTo>
                    <a:pt x="736879" y="475203"/>
                  </a:lnTo>
                  <a:lnTo>
                    <a:pt x="736344" y="480594"/>
                  </a:lnTo>
                  <a:lnTo>
                    <a:pt x="735285" y="485933"/>
                  </a:lnTo>
                  <a:lnTo>
                    <a:pt x="734226" y="491271"/>
                  </a:lnTo>
                  <a:lnTo>
                    <a:pt x="732651" y="496455"/>
                  </a:lnTo>
                  <a:lnTo>
                    <a:pt x="730569" y="501484"/>
                  </a:lnTo>
                  <a:lnTo>
                    <a:pt x="728487" y="506513"/>
                  </a:lnTo>
                  <a:lnTo>
                    <a:pt x="725927" y="511290"/>
                  </a:lnTo>
                  <a:lnTo>
                    <a:pt x="722906" y="515816"/>
                  </a:lnTo>
                  <a:lnTo>
                    <a:pt x="719884" y="520342"/>
                  </a:lnTo>
                  <a:lnTo>
                    <a:pt x="700035" y="538688"/>
                  </a:lnTo>
                  <a:lnTo>
                    <a:pt x="695512" y="541712"/>
                  </a:lnTo>
                  <a:lnTo>
                    <a:pt x="690732" y="544266"/>
                  </a:lnTo>
                  <a:lnTo>
                    <a:pt x="685702" y="546348"/>
                  </a:lnTo>
                  <a:lnTo>
                    <a:pt x="680673" y="548432"/>
                  </a:lnTo>
                  <a:lnTo>
                    <a:pt x="675487" y="550004"/>
                  </a:lnTo>
                  <a:lnTo>
                    <a:pt x="670154" y="551066"/>
                  </a:lnTo>
                  <a:lnTo>
                    <a:pt x="664812" y="552128"/>
                  </a:lnTo>
                  <a:lnTo>
                    <a:pt x="659423" y="552659"/>
                  </a:lnTo>
                  <a:lnTo>
                    <a:pt x="653980" y="552659"/>
                  </a:lnTo>
                  <a:lnTo>
                    <a:pt x="82898" y="552659"/>
                  </a:lnTo>
                  <a:lnTo>
                    <a:pt x="77455" y="552659"/>
                  </a:lnTo>
                  <a:lnTo>
                    <a:pt x="72066" y="552128"/>
                  </a:lnTo>
                  <a:lnTo>
                    <a:pt x="66724" y="551066"/>
                  </a:lnTo>
                  <a:lnTo>
                    <a:pt x="61391" y="550004"/>
                  </a:lnTo>
                  <a:lnTo>
                    <a:pt x="56205" y="548432"/>
                  </a:lnTo>
                  <a:lnTo>
                    <a:pt x="51176" y="546348"/>
                  </a:lnTo>
                  <a:lnTo>
                    <a:pt x="46147" y="544266"/>
                  </a:lnTo>
                  <a:lnTo>
                    <a:pt x="41366" y="541712"/>
                  </a:lnTo>
                  <a:lnTo>
                    <a:pt x="36843" y="538688"/>
                  </a:lnTo>
                  <a:lnTo>
                    <a:pt x="32312" y="535664"/>
                  </a:lnTo>
                  <a:lnTo>
                    <a:pt x="13973" y="515816"/>
                  </a:lnTo>
                  <a:lnTo>
                    <a:pt x="10942" y="511290"/>
                  </a:lnTo>
                  <a:lnTo>
                    <a:pt x="8391" y="506513"/>
                  </a:lnTo>
                  <a:lnTo>
                    <a:pt x="6309" y="501484"/>
                  </a:lnTo>
                  <a:lnTo>
                    <a:pt x="4227" y="496455"/>
                  </a:lnTo>
                  <a:lnTo>
                    <a:pt x="2652" y="491271"/>
                  </a:lnTo>
                  <a:lnTo>
                    <a:pt x="1593" y="485933"/>
                  </a:lnTo>
                  <a:lnTo>
                    <a:pt x="534" y="480594"/>
                  </a:lnTo>
                  <a:lnTo>
                    <a:pt x="0" y="475203"/>
                  </a:lnTo>
                  <a:lnTo>
                    <a:pt x="0" y="469760"/>
                  </a:lnTo>
                  <a:lnTo>
                    <a:pt x="0" y="82898"/>
                  </a:lnTo>
                  <a:lnTo>
                    <a:pt x="0" y="77455"/>
                  </a:lnTo>
                  <a:lnTo>
                    <a:pt x="534" y="72064"/>
                  </a:lnTo>
                  <a:lnTo>
                    <a:pt x="1593" y="66726"/>
                  </a:lnTo>
                  <a:lnTo>
                    <a:pt x="2652" y="61387"/>
                  </a:lnTo>
                  <a:lnTo>
                    <a:pt x="4227" y="56203"/>
                  </a:lnTo>
                  <a:lnTo>
                    <a:pt x="6309" y="51174"/>
                  </a:lnTo>
                  <a:lnTo>
                    <a:pt x="8391" y="46145"/>
                  </a:lnTo>
                  <a:lnTo>
                    <a:pt x="10942" y="41368"/>
                  </a:lnTo>
                  <a:lnTo>
                    <a:pt x="13973" y="36842"/>
                  </a:lnTo>
                  <a:lnTo>
                    <a:pt x="16994" y="32316"/>
                  </a:lnTo>
                  <a:lnTo>
                    <a:pt x="20429" y="28129"/>
                  </a:lnTo>
                  <a:lnTo>
                    <a:pt x="24280" y="24280"/>
                  </a:lnTo>
                  <a:lnTo>
                    <a:pt x="28130" y="20431"/>
                  </a:lnTo>
                  <a:lnTo>
                    <a:pt x="32312" y="16995"/>
                  </a:lnTo>
                  <a:lnTo>
                    <a:pt x="36843" y="13970"/>
                  </a:lnTo>
                  <a:lnTo>
                    <a:pt x="41366" y="10946"/>
                  </a:lnTo>
                  <a:lnTo>
                    <a:pt x="77455" y="0"/>
                  </a:lnTo>
                  <a:lnTo>
                    <a:pt x="82898" y="0"/>
                  </a:lnTo>
                  <a:close/>
                </a:path>
              </a:pathLst>
            </a:custGeom>
            <a:ln w="9210">
              <a:solidFill>
                <a:srgbClr val="81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336220" y="1654680"/>
            <a:ext cx="553720" cy="2870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131445">
              <a:lnSpc>
                <a:spcPct val="100000"/>
              </a:lnSpc>
              <a:spcBef>
                <a:spcPts val="120"/>
              </a:spcBef>
            </a:pPr>
            <a:r>
              <a:rPr sz="850" spc="5" dirty="0">
                <a:solidFill>
                  <a:srgbClr val="4E5D66"/>
                </a:solidFill>
                <a:latin typeface="Arial"/>
                <a:cs typeface="Arial"/>
              </a:rPr>
              <a:t>Local  Repository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18483" y="1520004"/>
            <a:ext cx="746125" cy="561975"/>
            <a:chOff x="4718483" y="1520004"/>
            <a:chExt cx="746125" cy="561975"/>
          </a:xfrm>
        </p:grpSpPr>
        <p:sp>
          <p:nvSpPr>
            <p:cNvPr id="32" name="object 32"/>
            <p:cNvSpPr/>
            <p:nvPr/>
          </p:nvSpPr>
          <p:spPr>
            <a:xfrm>
              <a:off x="4723089" y="1524609"/>
              <a:ext cx="737235" cy="553085"/>
            </a:xfrm>
            <a:custGeom>
              <a:avLst/>
              <a:gdLst/>
              <a:ahLst/>
              <a:cxnLst/>
              <a:rect l="l" t="t" r="r" b="b"/>
              <a:pathLst>
                <a:path w="737235" h="553085">
                  <a:moveTo>
                    <a:pt x="659423" y="552659"/>
                  </a:moveTo>
                  <a:lnTo>
                    <a:pt x="77455" y="552659"/>
                  </a:lnTo>
                  <a:lnTo>
                    <a:pt x="72066" y="552128"/>
                  </a:lnTo>
                  <a:lnTo>
                    <a:pt x="32312" y="535664"/>
                  </a:lnTo>
                  <a:lnTo>
                    <a:pt x="4227" y="496455"/>
                  </a:lnTo>
                  <a:lnTo>
                    <a:pt x="0" y="475203"/>
                  </a:lnTo>
                  <a:lnTo>
                    <a:pt x="0" y="77455"/>
                  </a:lnTo>
                  <a:lnTo>
                    <a:pt x="16994" y="32316"/>
                  </a:lnTo>
                  <a:lnTo>
                    <a:pt x="56205" y="4227"/>
                  </a:lnTo>
                  <a:lnTo>
                    <a:pt x="77455" y="0"/>
                  </a:lnTo>
                  <a:lnTo>
                    <a:pt x="659423" y="0"/>
                  </a:lnTo>
                  <a:lnTo>
                    <a:pt x="704557" y="16995"/>
                  </a:lnTo>
                  <a:lnTo>
                    <a:pt x="732651" y="56203"/>
                  </a:lnTo>
                  <a:lnTo>
                    <a:pt x="736879" y="77455"/>
                  </a:lnTo>
                  <a:lnTo>
                    <a:pt x="736879" y="475203"/>
                  </a:lnTo>
                  <a:lnTo>
                    <a:pt x="719884" y="520342"/>
                  </a:lnTo>
                  <a:lnTo>
                    <a:pt x="680673" y="548432"/>
                  </a:lnTo>
                  <a:lnTo>
                    <a:pt x="664812" y="552128"/>
                  </a:lnTo>
                  <a:close/>
                </a:path>
              </a:pathLst>
            </a:custGeom>
            <a:solidFill>
              <a:srgbClr val="D9E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23089" y="1524609"/>
              <a:ext cx="737235" cy="553085"/>
            </a:xfrm>
            <a:custGeom>
              <a:avLst/>
              <a:gdLst/>
              <a:ahLst/>
              <a:cxnLst/>
              <a:rect l="l" t="t" r="r" b="b"/>
              <a:pathLst>
                <a:path w="737235" h="553085">
                  <a:moveTo>
                    <a:pt x="82898" y="0"/>
                  </a:moveTo>
                  <a:lnTo>
                    <a:pt x="653980" y="0"/>
                  </a:lnTo>
                  <a:lnTo>
                    <a:pt x="659423" y="0"/>
                  </a:lnTo>
                  <a:lnTo>
                    <a:pt x="664812" y="530"/>
                  </a:lnTo>
                  <a:lnTo>
                    <a:pt x="704557" y="16995"/>
                  </a:lnTo>
                  <a:lnTo>
                    <a:pt x="712598" y="24280"/>
                  </a:lnTo>
                  <a:lnTo>
                    <a:pt x="716449" y="28129"/>
                  </a:lnTo>
                  <a:lnTo>
                    <a:pt x="719884" y="32316"/>
                  </a:lnTo>
                  <a:lnTo>
                    <a:pt x="722906" y="36842"/>
                  </a:lnTo>
                  <a:lnTo>
                    <a:pt x="725927" y="41368"/>
                  </a:lnTo>
                  <a:lnTo>
                    <a:pt x="728487" y="46145"/>
                  </a:lnTo>
                  <a:lnTo>
                    <a:pt x="730569" y="51174"/>
                  </a:lnTo>
                  <a:lnTo>
                    <a:pt x="732651" y="56203"/>
                  </a:lnTo>
                  <a:lnTo>
                    <a:pt x="734226" y="61387"/>
                  </a:lnTo>
                  <a:lnTo>
                    <a:pt x="735285" y="66726"/>
                  </a:lnTo>
                  <a:lnTo>
                    <a:pt x="736344" y="72064"/>
                  </a:lnTo>
                  <a:lnTo>
                    <a:pt x="736879" y="77455"/>
                  </a:lnTo>
                  <a:lnTo>
                    <a:pt x="736879" y="82898"/>
                  </a:lnTo>
                  <a:lnTo>
                    <a:pt x="736879" y="469760"/>
                  </a:lnTo>
                  <a:lnTo>
                    <a:pt x="736879" y="475203"/>
                  </a:lnTo>
                  <a:lnTo>
                    <a:pt x="736344" y="480594"/>
                  </a:lnTo>
                  <a:lnTo>
                    <a:pt x="735285" y="485933"/>
                  </a:lnTo>
                  <a:lnTo>
                    <a:pt x="734226" y="491271"/>
                  </a:lnTo>
                  <a:lnTo>
                    <a:pt x="732651" y="496455"/>
                  </a:lnTo>
                  <a:lnTo>
                    <a:pt x="730569" y="501484"/>
                  </a:lnTo>
                  <a:lnTo>
                    <a:pt x="728487" y="506513"/>
                  </a:lnTo>
                  <a:lnTo>
                    <a:pt x="725927" y="511290"/>
                  </a:lnTo>
                  <a:lnTo>
                    <a:pt x="722906" y="515816"/>
                  </a:lnTo>
                  <a:lnTo>
                    <a:pt x="719884" y="520342"/>
                  </a:lnTo>
                  <a:lnTo>
                    <a:pt x="700035" y="538688"/>
                  </a:lnTo>
                  <a:lnTo>
                    <a:pt x="695512" y="541712"/>
                  </a:lnTo>
                  <a:lnTo>
                    <a:pt x="690732" y="544266"/>
                  </a:lnTo>
                  <a:lnTo>
                    <a:pt x="685702" y="546348"/>
                  </a:lnTo>
                  <a:lnTo>
                    <a:pt x="680673" y="548432"/>
                  </a:lnTo>
                  <a:lnTo>
                    <a:pt x="675487" y="550004"/>
                  </a:lnTo>
                  <a:lnTo>
                    <a:pt x="670154" y="551066"/>
                  </a:lnTo>
                  <a:lnTo>
                    <a:pt x="664812" y="552128"/>
                  </a:lnTo>
                  <a:lnTo>
                    <a:pt x="659423" y="552659"/>
                  </a:lnTo>
                  <a:lnTo>
                    <a:pt x="653980" y="552659"/>
                  </a:lnTo>
                  <a:lnTo>
                    <a:pt x="82898" y="552659"/>
                  </a:lnTo>
                  <a:lnTo>
                    <a:pt x="77455" y="552659"/>
                  </a:lnTo>
                  <a:lnTo>
                    <a:pt x="72066" y="552128"/>
                  </a:lnTo>
                  <a:lnTo>
                    <a:pt x="66724" y="551066"/>
                  </a:lnTo>
                  <a:lnTo>
                    <a:pt x="61391" y="550004"/>
                  </a:lnTo>
                  <a:lnTo>
                    <a:pt x="56205" y="548432"/>
                  </a:lnTo>
                  <a:lnTo>
                    <a:pt x="51176" y="546348"/>
                  </a:lnTo>
                  <a:lnTo>
                    <a:pt x="46147" y="544266"/>
                  </a:lnTo>
                  <a:lnTo>
                    <a:pt x="41366" y="541712"/>
                  </a:lnTo>
                  <a:lnTo>
                    <a:pt x="36843" y="538688"/>
                  </a:lnTo>
                  <a:lnTo>
                    <a:pt x="32312" y="535664"/>
                  </a:lnTo>
                  <a:lnTo>
                    <a:pt x="13973" y="515816"/>
                  </a:lnTo>
                  <a:lnTo>
                    <a:pt x="10942" y="511290"/>
                  </a:lnTo>
                  <a:lnTo>
                    <a:pt x="8391" y="506513"/>
                  </a:lnTo>
                  <a:lnTo>
                    <a:pt x="6309" y="501484"/>
                  </a:lnTo>
                  <a:lnTo>
                    <a:pt x="4227" y="496455"/>
                  </a:lnTo>
                  <a:lnTo>
                    <a:pt x="2652" y="491271"/>
                  </a:lnTo>
                  <a:lnTo>
                    <a:pt x="1593" y="485933"/>
                  </a:lnTo>
                  <a:lnTo>
                    <a:pt x="534" y="480594"/>
                  </a:lnTo>
                  <a:lnTo>
                    <a:pt x="0" y="475203"/>
                  </a:lnTo>
                  <a:lnTo>
                    <a:pt x="0" y="469760"/>
                  </a:lnTo>
                  <a:lnTo>
                    <a:pt x="0" y="82898"/>
                  </a:lnTo>
                  <a:lnTo>
                    <a:pt x="0" y="77455"/>
                  </a:lnTo>
                  <a:lnTo>
                    <a:pt x="534" y="72064"/>
                  </a:lnTo>
                  <a:lnTo>
                    <a:pt x="1593" y="66726"/>
                  </a:lnTo>
                  <a:lnTo>
                    <a:pt x="2652" y="61387"/>
                  </a:lnTo>
                  <a:lnTo>
                    <a:pt x="4227" y="56203"/>
                  </a:lnTo>
                  <a:lnTo>
                    <a:pt x="6309" y="51174"/>
                  </a:lnTo>
                  <a:lnTo>
                    <a:pt x="8391" y="46145"/>
                  </a:lnTo>
                  <a:lnTo>
                    <a:pt x="10942" y="41368"/>
                  </a:lnTo>
                  <a:lnTo>
                    <a:pt x="13973" y="36842"/>
                  </a:lnTo>
                  <a:lnTo>
                    <a:pt x="16994" y="32316"/>
                  </a:lnTo>
                  <a:lnTo>
                    <a:pt x="20429" y="28129"/>
                  </a:lnTo>
                  <a:lnTo>
                    <a:pt x="24280" y="24280"/>
                  </a:lnTo>
                  <a:lnTo>
                    <a:pt x="28130" y="20431"/>
                  </a:lnTo>
                  <a:lnTo>
                    <a:pt x="32312" y="16995"/>
                  </a:lnTo>
                  <a:lnTo>
                    <a:pt x="36843" y="13970"/>
                  </a:lnTo>
                  <a:lnTo>
                    <a:pt x="41366" y="10946"/>
                  </a:lnTo>
                  <a:lnTo>
                    <a:pt x="77455" y="0"/>
                  </a:lnTo>
                  <a:lnTo>
                    <a:pt x="82898" y="0"/>
                  </a:lnTo>
                  <a:close/>
                </a:path>
              </a:pathLst>
            </a:custGeom>
            <a:ln w="9210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809978" y="1654680"/>
            <a:ext cx="553720" cy="2870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70485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4E5D66"/>
                </a:solidFill>
                <a:latin typeface="Arial"/>
                <a:cs typeface="Arial"/>
              </a:rPr>
              <a:t>Remote  </a:t>
            </a:r>
            <a:r>
              <a:rPr sz="850" spc="5" dirty="0">
                <a:solidFill>
                  <a:srgbClr val="4E5D66"/>
                </a:solidFill>
                <a:latin typeface="Arial"/>
                <a:cs typeface="Arial"/>
              </a:rPr>
              <a:t>Repository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57538" y="1617836"/>
            <a:ext cx="49022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4E5D66"/>
                </a:solidFill>
                <a:latin typeface="Courier New"/>
                <a:cs typeface="Courier New"/>
              </a:rPr>
              <a:t>git</a:t>
            </a:r>
            <a:r>
              <a:rPr sz="850" spc="-65" dirty="0">
                <a:solidFill>
                  <a:srgbClr val="4E5D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4E5D66"/>
                </a:solidFill>
                <a:latin typeface="Courier New"/>
                <a:cs typeface="Courier New"/>
              </a:rPr>
              <a:t>add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31842" y="1617836"/>
            <a:ext cx="6889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4E5D66"/>
                </a:solidFill>
                <a:latin typeface="Courier New"/>
                <a:cs typeface="Courier New"/>
              </a:rPr>
              <a:t>git</a:t>
            </a:r>
            <a:r>
              <a:rPr sz="850" spc="-60" dirty="0">
                <a:solidFill>
                  <a:srgbClr val="4E5D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4E5D66"/>
                </a:solidFill>
                <a:latin typeface="Courier New"/>
                <a:cs typeface="Courier New"/>
              </a:rPr>
              <a:t>commit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71947" y="1617836"/>
            <a:ext cx="5562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4E5D66"/>
                </a:solidFill>
                <a:latin typeface="Courier New"/>
                <a:cs typeface="Courier New"/>
              </a:rPr>
              <a:t>git</a:t>
            </a:r>
            <a:r>
              <a:rPr sz="850" spc="-65" dirty="0">
                <a:solidFill>
                  <a:srgbClr val="4E5D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4E5D66"/>
                </a:solidFill>
                <a:latin typeface="Courier New"/>
                <a:cs typeface="Courier New"/>
              </a:rPr>
              <a:t>push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0984" y="241189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0984" y="258403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2"/>
                </a:lnTo>
                <a:lnTo>
                  <a:pt x="66802" y="66802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0984" y="290799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28345" y="2319166"/>
            <a:ext cx="4842510" cy="69405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000" spc="-5" dirty="0">
                <a:solidFill>
                  <a:srgbClr val="D15206"/>
                </a:solidFill>
                <a:latin typeface="Roboto"/>
                <a:cs typeface="Roboto"/>
              </a:rPr>
              <a:t>git add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: adds the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modifications 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 staging</a:t>
            </a:r>
            <a:r>
              <a:rPr sz="1000" spc="4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area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solidFill>
                  <a:srgbClr val="D15206"/>
                </a:solidFill>
                <a:latin typeface="Roboto"/>
                <a:cs typeface="Roboto"/>
              </a:rPr>
              <a:t>git commit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: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moves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change staging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area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and permanently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stores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them as snapshots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your Git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 directory.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spc="-5" dirty="0">
                <a:solidFill>
                  <a:srgbClr val="D15206"/>
                </a:solidFill>
                <a:latin typeface="Roboto"/>
                <a:cs typeface="Roboto"/>
              </a:rPr>
              <a:t>git push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: push changes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 remote</a:t>
            </a:r>
            <a:r>
              <a:rPr sz="1000" spc="3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repository.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5" dirty="0"/>
              <a:t>Staging</a:t>
            </a:r>
            <a:r>
              <a:rPr dirty="0"/>
              <a:t> </a:t>
            </a:r>
            <a:r>
              <a:rPr spc="10" dirty="0"/>
              <a:t>Files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0984" y="82204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984" y="1011834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8345" y="711663"/>
            <a:ext cx="3425190" cy="40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sz="1000" spc="-5" dirty="0">
                <a:solidFill>
                  <a:srgbClr val="D15206"/>
                </a:solidFill>
                <a:latin typeface="Roboto"/>
                <a:cs typeface="Roboto"/>
              </a:rPr>
              <a:t>Staging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means adding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tracked files 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 index/staging area. 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For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example, create a zero-length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 file: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997" y="1196301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419734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touch</a:t>
            </a:r>
            <a:r>
              <a:rPr sz="900" spc="3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demo.txt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0984" y="148630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8345" y="1413883"/>
            <a:ext cx="1767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Add the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file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 staging</a:t>
            </a:r>
            <a:r>
              <a:rPr sz="1000" spc="-3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area: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997" y="1670773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419734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git add</a:t>
            </a:r>
            <a:r>
              <a:rPr sz="900" spc="3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demo.txt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6001" y="2006066"/>
            <a:ext cx="5328285" cy="259715"/>
          </a:xfrm>
          <a:prstGeom prst="rect">
            <a:avLst/>
          </a:prstGeom>
          <a:solidFill>
            <a:srgbClr val="5D9B95"/>
          </a:solidFill>
        </p:spPr>
        <p:txBody>
          <a:bodyPr vert="horz" wrap="square" lIns="0" tIns="3937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10"/>
              </a:spcBef>
            </a:pPr>
            <a:r>
              <a:rPr sz="1000" spc="-15" dirty="0">
                <a:solidFill>
                  <a:srgbClr val="FAFAFA"/>
                </a:solidFill>
                <a:latin typeface="Roboto"/>
                <a:cs typeface="Roboto"/>
              </a:rPr>
              <a:t>You </a:t>
            </a:r>
            <a:r>
              <a:rPr sz="1000" spc="-5" dirty="0">
                <a:solidFill>
                  <a:srgbClr val="FAFAFA"/>
                </a:solidFill>
                <a:latin typeface="Roboto"/>
                <a:cs typeface="Roboto"/>
              </a:rPr>
              <a:t>can also create a </a:t>
            </a:r>
            <a:r>
              <a:rPr sz="1000" spc="-15" dirty="0">
                <a:solidFill>
                  <a:srgbClr val="FAFAFA"/>
                </a:solidFill>
                <a:latin typeface="Roboto"/>
                <a:cs typeface="Roboto"/>
              </a:rPr>
              <a:t>file </a:t>
            </a:r>
            <a:r>
              <a:rPr sz="1000" spc="-5" dirty="0">
                <a:solidFill>
                  <a:srgbClr val="FAFAFA"/>
                </a:solidFill>
                <a:latin typeface="Roboto"/>
                <a:cs typeface="Roboto"/>
              </a:rPr>
              <a:t>containing a line of text</a:t>
            </a:r>
            <a:r>
              <a:rPr sz="1000" spc="1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FAFAFA"/>
                </a:solidFill>
                <a:latin typeface="Roboto"/>
                <a:cs typeface="Roboto"/>
              </a:rPr>
              <a:t>simply: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001" y="2265337"/>
            <a:ext cx="5328285" cy="255904"/>
          </a:xfrm>
          <a:prstGeom prst="rect">
            <a:avLst/>
          </a:prstGeom>
          <a:solidFill>
            <a:srgbClr val="EDEEEF"/>
          </a:solidFill>
        </p:spPr>
        <p:txBody>
          <a:bodyPr vert="horz" wrap="square" lIns="0" tIns="5143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0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solidFill>
                  <a:srgbClr val="4E5D66"/>
                </a:solidFill>
                <a:latin typeface="DejaVu Sans Mono"/>
                <a:cs typeface="DejaVu Sans Mono"/>
              </a:rPr>
              <a:t>echo "Initial Content" &gt;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DejaVu Sans Mono"/>
                <a:cs typeface="DejaVu Sans Mono"/>
              </a:rPr>
              <a:t>demo.txt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5" dirty="0"/>
              <a:t>Staging</a:t>
            </a:r>
            <a:r>
              <a:rPr dirty="0"/>
              <a:t> </a:t>
            </a:r>
            <a:r>
              <a:rPr spc="10" dirty="0"/>
              <a:t>Files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0984" y="1023734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8345" y="951311"/>
            <a:ext cx="997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Add multiple</a:t>
            </a:r>
            <a:r>
              <a:rPr sz="1000" spc="-6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files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997" y="1208214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419734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git add file1 file2</a:t>
            </a:r>
            <a:r>
              <a:rPr sz="900" spc="3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file3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0984" y="149820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8345" y="1425783"/>
            <a:ext cx="6756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Add all</a:t>
            </a:r>
            <a:r>
              <a:rPr sz="1000" spc="-7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files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997" y="1682673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419734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git add</a:t>
            </a:r>
            <a:r>
              <a:rPr sz="900" spc="3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350" spc="-7" baseline="-12345" dirty="0">
                <a:solidFill>
                  <a:srgbClr val="4E5D66"/>
                </a:solidFill>
                <a:latin typeface="DejaVu Sans Mono"/>
                <a:cs typeface="DejaVu Sans Mono"/>
              </a:rPr>
              <a:t>*</a:t>
            </a:r>
            <a:endParaRPr sz="1350" baseline="-12345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0984" y="197267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8345" y="1900255"/>
            <a:ext cx="48482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Typically,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we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don’t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want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track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compiler intermediate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files.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Use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sz="1000" spc="-10" dirty="0">
                <a:solidFill>
                  <a:srgbClr val="D15206"/>
                </a:solidFill>
                <a:latin typeface="Roboto"/>
                <a:cs typeface="Roboto"/>
              </a:rPr>
              <a:t>.gitignore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file 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list  the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file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be</a:t>
            </a:r>
            <a:r>
              <a:rPr sz="1000" spc="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ignored.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5" dirty="0"/>
              <a:t>Committing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0984" y="107688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8345" y="1004460"/>
            <a:ext cx="2691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Committing add the code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 local</a:t>
            </a:r>
            <a:r>
              <a:rPr sz="1000" spc="-2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repository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997" y="1261351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419734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git commit </a:t>
            </a:r>
            <a:r>
              <a:rPr sz="900" spc="-5" dirty="0">
                <a:solidFill>
                  <a:srgbClr val="4E5D66"/>
                </a:solidFill>
                <a:latin typeface="DejaVu Sans Mono"/>
                <a:cs typeface="DejaVu Sans Mono"/>
              </a:rPr>
              <a:t>-m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"Initial</a:t>
            </a:r>
            <a:r>
              <a:rPr sz="900" spc="3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commit"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0984" y="155135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2"/>
                </a:lnTo>
                <a:lnTo>
                  <a:pt x="66802" y="66802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984" y="189297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8345" y="1478932"/>
            <a:ext cx="4794885" cy="67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334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After the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-m</a:t>
            </a:r>
            <a:r>
              <a:rPr sz="1000" spc="-30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option, enter a </a:t>
            </a:r>
            <a:r>
              <a:rPr sz="1000" dirty="0">
                <a:solidFill>
                  <a:srgbClr val="4E5D66"/>
                </a:solidFill>
                <a:latin typeface="Roboto"/>
                <a:cs typeface="Roboto"/>
              </a:rPr>
              <a:t>short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message explaining what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you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just did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 source  code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If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you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forgot the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-m</a:t>
            </a:r>
            <a:r>
              <a:rPr sz="1000" spc="-28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in Ubuntu,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you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will get a text editor forcing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you 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enter some text.  So, time is actually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saved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using the standard method.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5" dirty="0"/>
              <a:t>Pushing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0984" y="70046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8345" y="628045"/>
            <a:ext cx="30111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Performs actual syncing of local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repo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with cloud</a:t>
            </a:r>
            <a:r>
              <a:rPr sz="1000" spc="2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repo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997" y="884935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419734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git push </a:t>
            </a:r>
            <a:r>
              <a:rPr sz="900" spc="-5" dirty="0">
                <a:solidFill>
                  <a:srgbClr val="4E5D66"/>
                </a:solidFill>
                <a:latin typeface="DejaVu Sans Mono"/>
                <a:cs typeface="DejaVu Sans Mono"/>
              </a:rPr>
              <a:t>-u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origin</a:t>
            </a:r>
            <a:r>
              <a:rPr sz="900" spc="3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main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0984" y="117492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16001" y="1395082"/>
            <a:ext cx="5328285" cy="1308100"/>
            <a:chOff x="216001" y="1395082"/>
            <a:chExt cx="5328285" cy="1308100"/>
          </a:xfrm>
        </p:grpSpPr>
        <p:sp>
          <p:nvSpPr>
            <p:cNvPr id="13" name="object 13"/>
            <p:cNvSpPr/>
            <p:nvPr/>
          </p:nvSpPr>
          <p:spPr>
            <a:xfrm>
              <a:off x="216001" y="1395082"/>
              <a:ext cx="5328285" cy="259715"/>
            </a:xfrm>
            <a:custGeom>
              <a:avLst/>
              <a:gdLst/>
              <a:ahLst/>
              <a:cxnLst/>
              <a:rect l="l" t="t" r="r" b="b"/>
              <a:pathLst>
                <a:path w="5328285" h="259714">
                  <a:moveTo>
                    <a:pt x="0" y="259270"/>
                  </a:moveTo>
                  <a:lnTo>
                    <a:pt x="5328005" y="259270"/>
                  </a:lnTo>
                  <a:lnTo>
                    <a:pt x="5328005" y="0"/>
                  </a:lnTo>
                  <a:lnTo>
                    <a:pt x="0" y="0"/>
                  </a:lnTo>
                  <a:lnTo>
                    <a:pt x="0" y="259270"/>
                  </a:lnTo>
                  <a:close/>
                </a:path>
              </a:pathLst>
            </a:custGeom>
            <a:solidFill>
              <a:srgbClr val="5D9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6001" y="1654352"/>
              <a:ext cx="5328285" cy="1049020"/>
            </a:xfrm>
            <a:custGeom>
              <a:avLst/>
              <a:gdLst/>
              <a:ahLst/>
              <a:cxnLst/>
              <a:rect l="l" t="t" r="r" b="b"/>
              <a:pathLst>
                <a:path w="5328285" h="1049020">
                  <a:moveTo>
                    <a:pt x="5328005" y="0"/>
                  </a:moveTo>
                  <a:lnTo>
                    <a:pt x="0" y="0"/>
                  </a:lnTo>
                  <a:lnTo>
                    <a:pt x="0" y="1048702"/>
                  </a:lnTo>
                  <a:lnTo>
                    <a:pt x="5328005" y="1048702"/>
                  </a:lnTo>
                  <a:lnTo>
                    <a:pt x="5328005" y="0"/>
                  </a:lnTo>
                  <a:close/>
                </a:path>
              </a:pathLst>
            </a:custGeom>
            <a:solidFill>
              <a:srgbClr val="EDE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7652" y="1810918"/>
              <a:ext cx="60325" cy="768985"/>
            </a:xfrm>
            <a:custGeom>
              <a:avLst/>
              <a:gdLst/>
              <a:ahLst/>
              <a:cxnLst/>
              <a:rect l="l" t="t" r="r" b="b"/>
              <a:pathLst>
                <a:path w="60325" h="768985">
                  <a:moveTo>
                    <a:pt x="60121" y="708545"/>
                  </a:moveTo>
                  <a:lnTo>
                    <a:pt x="0" y="708545"/>
                  </a:lnTo>
                  <a:lnTo>
                    <a:pt x="0" y="768667"/>
                  </a:lnTo>
                  <a:lnTo>
                    <a:pt x="60121" y="768667"/>
                  </a:lnTo>
                  <a:lnTo>
                    <a:pt x="60121" y="708545"/>
                  </a:lnTo>
                  <a:close/>
                </a:path>
                <a:path w="60325" h="768985">
                  <a:moveTo>
                    <a:pt x="60121" y="379577"/>
                  </a:moveTo>
                  <a:lnTo>
                    <a:pt x="0" y="379577"/>
                  </a:lnTo>
                  <a:lnTo>
                    <a:pt x="0" y="439699"/>
                  </a:lnTo>
                  <a:lnTo>
                    <a:pt x="60121" y="439699"/>
                  </a:lnTo>
                  <a:lnTo>
                    <a:pt x="60121" y="379577"/>
                  </a:lnTo>
                  <a:close/>
                </a:path>
                <a:path w="60325" h="768985">
                  <a:moveTo>
                    <a:pt x="60121" y="189788"/>
                  </a:moveTo>
                  <a:lnTo>
                    <a:pt x="0" y="189788"/>
                  </a:lnTo>
                  <a:lnTo>
                    <a:pt x="0" y="249910"/>
                  </a:lnTo>
                  <a:lnTo>
                    <a:pt x="60121" y="249910"/>
                  </a:lnTo>
                  <a:lnTo>
                    <a:pt x="60121" y="189788"/>
                  </a:lnTo>
                  <a:close/>
                </a:path>
                <a:path w="60325" h="768985">
                  <a:moveTo>
                    <a:pt x="60121" y="0"/>
                  </a:moveTo>
                  <a:lnTo>
                    <a:pt x="0" y="0"/>
                  </a:lnTo>
                  <a:lnTo>
                    <a:pt x="0" y="60121"/>
                  </a:lnTo>
                  <a:lnTo>
                    <a:pt x="60121" y="60121"/>
                  </a:lnTo>
                  <a:lnTo>
                    <a:pt x="60121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75297" y="1102504"/>
            <a:ext cx="5062220" cy="151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You don’t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have 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push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every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time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you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commit but it is good practice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commit</a:t>
            </a:r>
            <a:r>
              <a:rPr sz="1000" spc="9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often.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AFAFA"/>
                </a:solidFill>
                <a:latin typeface="Roboto"/>
                <a:cs typeface="Roboto"/>
              </a:rPr>
              <a:t>Decoding the</a:t>
            </a:r>
            <a:r>
              <a:rPr sz="1000" spc="-1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FAFAFA"/>
                </a:solidFill>
                <a:latin typeface="Roboto"/>
                <a:cs typeface="Roboto"/>
              </a:rPr>
              <a:t>syntax: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Roboto"/>
              <a:cs typeface="Roboto"/>
            </a:endParaRPr>
          </a:p>
          <a:p>
            <a:pPr marL="265430">
              <a:lnSpc>
                <a:spcPct val="100000"/>
              </a:lnSpc>
            </a:pP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The option</a:t>
            </a:r>
            <a:r>
              <a:rPr sz="900" spc="-5" dirty="0">
                <a:solidFill>
                  <a:srgbClr val="D15206"/>
                </a:solidFill>
                <a:latin typeface="Roboto"/>
                <a:cs typeface="Roboto"/>
              </a:rPr>
              <a:t>-u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means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upstream.</a:t>
            </a:r>
            <a:endParaRPr sz="900">
              <a:latin typeface="Roboto"/>
              <a:cs typeface="Roboto"/>
            </a:endParaRPr>
          </a:p>
          <a:p>
            <a:pPr marL="265430">
              <a:lnSpc>
                <a:spcPct val="100000"/>
              </a:lnSpc>
              <a:spcBef>
                <a:spcPts val="415"/>
              </a:spcBef>
            </a:pP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The keyword</a:t>
            </a:r>
            <a:r>
              <a:rPr sz="900" spc="-5" dirty="0">
                <a:solidFill>
                  <a:srgbClr val="D15206"/>
                </a:solidFill>
                <a:latin typeface="Roboto"/>
                <a:cs typeface="Roboto"/>
              </a:rPr>
              <a:t>origin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identifies the cloud location where the local repository needs 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be</a:t>
            </a:r>
            <a:r>
              <a:rPr sz="900" spc="1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pushed.</a:t>
            </a:r>
            <a:endParaRPr sz="900">
              <a:latin typeface="Roboto"/>
              <a:cs typeface="Roboto"/>
            </a:endParaRPr>
          </a:p>
          <a:p>
            <a:pPr marL="265430" marR="5080">
              <a:lnSpc>
                <a:spcPct val="101499"/>
              </a:lnSpc>
              <a:spcBef>
                <a:spcPts val="400"/>
              </a:spcBef>
            </a:pP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The keyword</a:t>
            </a:r>
            <a:r>
              <a:rPr sz="900" spc="-5" dirty="0">
                <a:solidFill>
                  <a:srgbClr val="D15206"/>
                </a:solidFill>
                <a:latin typeface="Roboto"/>
                <a:cs typeface="Roboto"/>
              </a:rPr>
              <a:t>main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is the default name of the 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branch to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which the local repository will be pushed.  When working with some other 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branch,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replace</a:t>
            </a:r>
            <a:r>
              <a:rPr sz="900" spc="-5" dirty="0">
                <a:solidFill>
                  <a:srgbClr val="D15206"/>
                </a:solidFill>
                <a:latin typeface="Roboto"/>
                <a:cs typeface="Roboto"/>
              </a:rPr>
              <a:t>main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with the 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branch</a:t>
            </a:r>
            <a:r>
              <a:rPr sz="900" spc="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name.</a:t>
            </a:r>
            <a:endParaRPr sz="900">
              <a:latin typeface="Roboto"/>
              <a:cs typeface="Roboto"/>
            </a:endParaRPr>
          </a:p>
          <a:p>
            <a:pPr marL="265430">
              <a:lnSpc>
                <a:spcPct val="100000"/>
              </a:lnSpc>
              <a:spcBef>
                <a:spcPts val="415"/>
              </a:spcBef>
            </a:pP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Older Github tutorials use</a:t>
            </a:r>
            <a:r>
              <a:rPr sz="900" spc="-5" dirty="0">
                <a:solidFill>
                  <a:srgbClr val="D15206"/>
                </a:solidFill>
                <a:latin typeface="Roboto"/>
                <a:cs typeface="Roboto"/>
              </a:rPr>
              <a:t>master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as the default 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branch. Don’t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use</a:t>
            </a:r>
            <a:r>
              <a:rPr sz="900" spc="5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this.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24095" cy="306070"/>
          </a:xfrm>
          <a:custGeom>
            <a:avLst/>
            <a:gdLst/>
            <a:ahLst/>
            <a:cxnLst/>
            <a:rect l="l" t="t" r="r" b="b"/>
            <a:pathLst>
              <a:path w="4824095" h="306070">
                <a:moveTo>
                  <a:pt x="0" y="306006"/>
                </a:moveTo>
                <a:lnTo>
                  <a:pt x="4824031" y="306006"/>
                </a:lnTo>
                <a:lnTo>
                  <a:pt x="4824031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389" cy="356615"/>
            <a:chOff x="0" y="0"/>
            <a:chExt cx="5760389" cy="356615"/>
          </a:xfrm>
        </p:grpSpPr>
        <p:sp>
          <p:nvSpPr>
            <p:cNvPr id="4" name="object 4"/>
            <p:cNvSpPr/>
            <p:nvPr/>
          </p:nvSpPr>
          <p:spPr>
            <a:xfrm>
              <a:off x="5687999" y="0"/>
              <a:ext cx="72390" cy="306070"/>
            </a:xfrm>
            <a:custGeom>
              <a:avLst/>
              <a:gdLst/>
              <a:ahLst/>
              <a:cxnLst/>
              <a:rect l="l" t="t" r="r" b="b"/>
              <a:pathLst>
                <a:path w="72389" h="306070">
                  <a:moveTo>
                    <a:pt x="0" y="306006"/>
                  </a:moveTo>
                  <a:lnTo>
                    <a:pt x="71996" y="306006"/>
                  </a:lnTo>
                  <a:lnTo>
                    <a:pt x="71996" y="0"/>
                  </a:lnTo>
                  <a:lnTo>
                    <a:pt x="0" y="0"/>
                  </a:lnTo>
                  <a:lnTo>
                    <a:pt x="0" y="306006"/>
                  </a:lnTo>
                  <a:close/>
                </a:path>
              </a:pathLst>
            </a:custGeom>
            <a:solidFill>
              <a:srgbClr val="334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296" y="21104"/>
            <a:ext cx="213780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</a:t>
            </a:r>
            <a:r>
              <a:rPr spc="20" dirty="0"/>
              <a:t>README.md</a:t>
            </a:r>
            <a:r>
              <a:rPr spc="-70" dirty="0"/>
              <a:t> </a:t>
            </a:r>
            <a:r>
              <a:rPr spc="10" dirty="0"/>
              <a:t>File</a:t>
            </a:r>
          </a:p>
        </p:txBody>
      </p:sp>
      <p:sp>
        <p:nvSpPr>
          <p:cNvPr id="9" name="object 9"/>
          <p:cNvSpPr/>
          <p:nvPr/>
        </p:nvSpPr>
        <p:spPr>
          <a:xfrm>
            <a:off x="410984" y="77675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984" y="96654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8345" y="666375"/>
            <a:ext cx="3719195" cy="4051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It good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have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 README.md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file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in your</a:t>
            </a:r>
            <a:r>
              <a:rPr sz="1000" spc="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folder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Edit README.md using any text editor and apply markdown</a:t>
            </a:r>
            <a:r>
              <a:rPr sz="1000" spc="-2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codes</a:t>
            </a:r>
            <a:endParaRPr sz="1000">
              <a:latin typeface="Roboto"/>
              <a:cs typeface="Roboto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8601" y="1275270"/>
          <a:ext cx="4158615" cy="1245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5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89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Code</a:t>
                      </a:r>
                      <a:endParaRPr sz="10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33485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Purpose</a:t>
                      </a:r>
                      <a:endParaRPr sz="10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3348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83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#</a:t>
                      </a:r>
                      <a:endParaRPr sz="10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Heading </a:t>
                      </a:r>
                      <a:r>
                        <a:rPr sz="1000" spc="-1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size </a:t>
                      </a:r>
                      <a:r>
                        <a:rPr sz="1000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(# </a:t>
                      </a:r>
                      <a:r>
                        <a:rPr sz="1000" spc="-1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to </a:t>
                      </a:r>
                      <a:r>
                        <a:rPr sz="1000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#####)</a:t>
                      </a:r>
                      <a:endParaRPr sz="10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95">
                <a:tc>
                  <a:txBody>
                    <a:bodyPr/>
                    <a:lstStyle/>
                    <a:p>
                      <a:pPr marL="27940" algn="ctr">
                        <a:lnSpc>
                          <a:spcPts val="1055"/>
                        </a:lnSpc>
                        <a:tabLst>
                          <a:tab pos="1452880" algn="l"/>
                        </a:tabLst>
                      </a:pPr>
                      <a:r>
                        <a:rPr sz="1500" spc="-7" baseline="-11111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**</a:t>
                      </a:r>
                      <a:r>
                        <a:rPr sz="1000" spc="-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bold</a:t>
                      </a:r>
                      <a:r>
                        <a:rPr sz="1500" spc="-7" baseline="-11111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** </a:t>
                      </a:r>
                      <a:r>
                        <a:rPr sz="1000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or</a:t>
                      </a:r>
                      <a:r>
                        <a:rPr sz="1000" u="sng" spc="-5" dirty="0">
                          <a:solidFill>
                            <a:srgbClr val="4E5D66"/>
                          </a:solidFill>
                          <a:uFill>
                            <a:solidFill>
                              <a:srgbClr val="4D5C65"/>
                            </a:solidFill>
                          </a:uFill>
                          <a:latin typeface="Roboto"/>
                          <a:cs typeface="Roboto"/>
                        </a:rPr>
                        <a:t>   </a:t>
                      </a:r>
                      <a:r>
                        <a:rPr sz="1000" u="sng" spc="45" dirty="0">
                          <a:solidFill>
                            <a:srgbClr val="4E5D66"/>
                          </a:solidFill>
                          <a:uFill>
                            <a:solidFill>
                              <a:srgbClr val="4D5C65"/>
                            </a:solidFill>
                          </a:uFill>
                          <a:latin typeface="Roboto"/>
                          <a:cs typeface="Roboto"/>
                        </a:rPr>
                        <a:t> </a:t>
                      </a:r>
                      <a:r>
                        <a:rPr sz="1000" spc="-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bold</a:t>
                      </a:r>
                      <a:r>
                        <a:rPr sz="1000" u="sng" spc="-5" dirty="0">
                          <a:solidFill>
                            <a:srgbClr val="4E5D66"/>
                          </a:solidFill>
                          <a:uFill>
                            <a:solidFill>
                              <a:srgbClr val="4D5C65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Boldface</a:t>
                      </a:r>
                      <a:endParaRPr sz="10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9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500" spc="-7" baseline="-11111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*</a:t>
                      </a:r>
                      <a:r>
                        <a:rPr sz="1000" spc="-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italics</a:t>
                      </a:r>
                      <a:r>
                        <a:rPr sz="1500" spc="-7" baseline="-11111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*</a:t>
                      </a:r>
                      <a:r>
                        <a:rPr sz="1500" spc="-577" baseline="-11111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000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or </a:t>
                      </a:r>
                      <a:r>
                        <a:rPr sz="1500" spc="-7" baseline="13888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_</a:t>
                      </a:r>
                      <a:r>
                        <a:rPr sz="1000" spc="-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italics</a:t>
                      </a:r>
                      <a:r>
                        <a:rPr sz="1500" spc="-7" baseline="13888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_</a:t>
                      </a:r>
                      <a:endParaRPr sz="1500" baseline="13888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Italics</a:t>
                      </a:r>
                      <a:endParaRPr sz="10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883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‘single‘</a:t>
                      </a:r>
                      <a:endParaRPr sz="10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Highlight code (single back</a:t>
                      </a:r>
                      <a:r>
                        <a:rPr sz="1000" spc="-1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000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tick)</a:t>
                      </a:r>
                      <a:endParaRPr sz="10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552"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‘‘‘</a:t>
                      </a:r>
                      <a:endParaRPr sz="1000">
                        <a:latin typeface="DejaVu Sans Mono"/>
                        <a:cs typeface="DejaVu Sans Mono"/>
                      </a:endParaRPr>
                    </a:p>
                    <a:p>
                      <a:pPr marL="78105" marR="1314450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code  </a:t>
                      </a:r>
                      <a:r>
                        <a:rPr sz="1000" spc="-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‘‘‘</a:t>
                      </a:r>
                      <a:endParaRPr sz="10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000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Highlight block of code (triple back</a:t>
                      </a:r>
                      <a:r>
                        <a:rPr sz="1000" spc="-1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000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ticks)</a:t>
                      </a:r>
                      <a:endParaRPr sz="1000">
                        <a:latin typeface="Roboto"/>
                        <a:cs typeface="Roboto"/>
                      </a:endParaRPr>
                    </a:p>
                  </a:txBody>
                  <a:tcPr marL="0" marR="0" marT="13462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5" dirty="0"/>
              <a:t>Status</a:t>
            </a:r>
            <a:r>
              <a:rPr dirty="0"/>
              <a:t> </a:t>
            </a:r>
            <a:r>
              <a:rPr spc="15" dirty="0"/>
              <a:t>Check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0984" y="90389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8345" y="831474"/>
            <a:ext cx="26466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Inspect the working directory and staging</a:t>
            </a:r>
            <a:r>
              <a:rPr sz="1000" spc="-3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area: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997" y="1088364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419734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git</a:t>
            </a:r>
            <a:r>
              <a:rPr sz="900" spc="3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status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0984" y="137836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8345" y="1305946"/>
            <a:ext cx="48755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Displays committed snapshots. Lists the project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history.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Allows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filter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and searching for 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specific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changes.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997" y="1714665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419734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git</a:t>
            </a:r>
            <a:r>
              <a:rPr sz="900" spc="3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log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0984" y="200466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2"/>
                </a:lnTo>
                <a:lnTo>
                  <a:pt x="66802" y="66802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8345" y="1932246"/>
            <a:ext cx="4096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Compare commits, branches, a single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file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across revisions and</a:t>
            </a:r>
            <a:r>
              <a:rPr sz="1000" spc="-3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branches.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997" y="2189137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419734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git</a:t>
            </a:r>
            <a:r>
              <a:rPr sz="900" spc="3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diff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z="1400" b="1" spc="15" dirty="0">
                <a:solidFill>
                  <a:srgbClr val="FFFFFF"/>
                </a:solidFill>
                <a:latin typeface="Roboto"/>
                <a:cs typeface="Roboto"/>
              </a:rPr>
              <a:t>Downloading</a:t>
            </a: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Roboto"/>
                <a:cs typeface="Roboto"/>
              </a:rPr>
              <a:t>Updates</a:t>
            </a:r>
            <a:endParaRPr sz="1400" dirty="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4" name="object 4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10984" y="119834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984" y="138813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8345" y="1087964"/>
            <a:ext cx="2511425" cy="40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Use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 clone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for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repo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initialization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only. 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Download latest version of cloud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repo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using: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997" y="1572602"/>
            <a:ext cx="5184140" cy="139700"/>
          </a:xfrm>
          <a:prstGeom prst="rect">
            <a:avLst/>
          </a:prstGeom>
          <a:solidFill>
            <a:srgbClr val="F2F2FF"/>
          </a:solidFill>
        </p:spPr>
        <p:txBody>
          <a:bodyPr vert="horz" wrap="square" lIns="0" tIns="0" rIns="0" bIns="0" rtlCol="0">
            <a:spAutoFit/>
          </a:bodyPr>
          <a:lstStyle/>
          <a:p>
            <a:pPr marL="419734">
              <a:lnSpc>
                <a:spcPts val="944"/>
              </a:lnSpc>
            </a:pPr>
            <a:r>
              <a:rPr sz="900" b="0" spc="-55" dirty="0">
                <a:solidFill>
                  <a:srgbClr val="4E5D66"/>
                </a:solidFill>
                <a:latin typeface="Verana Sans Medium"/>
                <a:cs typeface="Verana Sans Medium"/>
              </a:rPr>
              <a:t>$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git pull origina</a:t>
            </a:r>
            <a:r>
              <a:rPr sz="900" spc="3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main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0984" y="186260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2"/>
                </a:lnTo>
                <a:lnTo>
                  <a:pt x="66802" y="66802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8345" y="1790184"/>
            <a:ext cx="4088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Pulling downloads only the differences since last pull/clone so </a:t>
            </a:r>
            <a:r>
              <a:rPr sz="1000" spc="-20" dirty="0">
                <a:solidFill>
                  <a:srgbClr val="4E5D66"/>
                </a:solidFill>
                <a:latin typeface="Roboto"/>
                <a:cs typeface="Roboto"/>
              </a:rPr>
              <a:t>it’s</a:t>
            </a:r>
            <a:r>
              <a:rPr sz="1000" spc="3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faster.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24095" cy="306070"/>
          </a:xfrm>
          <a:custGeom>
            <a:avLst/>
            <a:gdLst/>
            <a:ahLst/>
            <a:cxnLst/>
            <a:rect l="l" t="t" r="r" b="b"/>
            <a:pathLst>
              <a:path w="4824095" h="306070">
                <a:moveTo>
                  <a:pt x="0" y="306006"/>
                </a:moveTo>
                <a:lnTo>
                  <a:pt x="4824031" y="306006"/>
                </a:lnTo>
                <a:lnTo>
                  <a:pt x="4824031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389" cy="356615"/>
            <a:chOff x="0" y="0"/>
            <a:chExt cx="5760389" cy="356615"/>
          </a:xfrm>
        </p:grpSpPr>
        <p:sp>
          <p:nvSpPr>
            <p:cNvPr id="4" name="object 4"/>
            <p:cNvSpPr/>
            <p:nvPr/>
          </p:nvSpPr>
          <p:spPr>
            <a:xfrm>
              <a:off x="5687999" y="0"/>
              <a:ext cx="72390" cy="306070"/>
            </a:xfrm>
            <a:custGeom>
              <a:avLst/>
              <a:gdLst/>
              <a:ahLst/>
              <a:cxnLst/>
              <a:rect l="l" t="t" r="r" b="b"/>
              <a:pathLst>
                <a:path w="72389" h="306070">
                  <a:moveTo>
                    <a:pt x="0" y="306006"/>
                  </a:moveTo>
                  <a:lnTo>
                    <a:pt x="71996" y="306006"/>
                  </a:lnTo>
                  <a:lnTo>
                    <a:pt x="71996" y="0"/>
                  </a:lnTo>
                  <a:lnTo>
                    <a:pt x="0" y="0"/>
                  </a:lnTo>
                  <a:lnTo>
                    <a:pt x="0" y="306006"/>
                  </a:lnTo>
                  <a:close/>
                </a:path>
              </a:pathLst>
            </a:custGeom>
            <a:solidFill>
              <a:srgbClr val="334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296" y="21104"/>
            <a:ext cx="183300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Undoing</a:t>
            </a:r>
            <a:r>
              <a:rPr spc="-60" dirty="0"/>
              <a:t> </a:t>
            </a:r>
            <a:r>
              <a:rPr spc="15" dirty="0"/>
              <a:t>Mistakes</a:t>
            </a:r>
          </a:p>
        </p:txBody>
      </p:sp>
      <p:sp>
        <p:nvSpPr>
          <p:cNvPr id="9" name="object 9"/>
          <p:cNvSpPr/>
          <p:nvPr/>
        </p:nvSpPr>
        <p:spPr>
          <a:xfrm>
            <a:off x="410984" y="87075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8345" y="798327"/>
            <a:ext cx="18345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Remove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file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from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staging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area: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585" y="1068133"/>
            <a:ext cx="4926330" cy="236220"/>
          </a:xfrm>
          <a:prstGeom prst="rect">
            <a:avLst/>
          </a:prstGeom>
          <a:solidFill>
            <a:srgbClr val="F2F2FF"/>
          </a:solidFill>
          <a:ln w="505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26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latin typeface="DejaVu Sans Mono"/>
                <a:cs typeface="DejaVu Sans Mono"/>
              </a:rPr>
              <a:t>git reset HEAD &lt;file</a:t>
            </a:r>
            <a:r>
              <a:rPr sz="900" spc="-10" dirty="0">
                <a:latin typeface="DejaVu Sans Mono"/>
                <a:cs typeface="DejaVu Sans Mono"/>
              </a:rPr>
              <a:t> </a:t>
            </a:r>
            <a:r>
              <a:rPr sz="1350" spc="-7" baseline="12345" dirty="0">
                <a:latin typeface="DejaVu Sans Mono"/>
                <a:cs typeface="DejaVu Sans Mono"/>
              </a:rPr>
              <a:t>_</a:t>
            </a:r>
            <a:r>
              <a:rPr sz="900" spc="-5" dirty="0">
                <a:latin typeface="DejaVu Sans Mono"/>
                <a:cs typeface="DejaVu Sans Mono"/>
              </a:rPr>
              <a:t>added</a:t>
            </a:r>
            <a:r>
              <a:rPr sz="1350" spc="-7" baseline="12345" dirty="0">
                <a:latin typeface="DejaVu Sans Mono"/>
                <a:cs typeface="DejaVu Sans Mono"/>
              </a:rPr>
              <a:t>_</a:t>
            </a:r>
            <a:r>
              <a:rPr sz="900" spc="-5" dirty="0">
                <a:latin typeface="DejaVu Sans Mono"/>
                <a:cs typeface="DejaVu Sans Mono"/>
              </a:rPr>
              <a:t>mistake&gt;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0984" y="157469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2"/>
                </a:lnTo>
                <a:lnTo>
                  <a:pt x="66802" y="66802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8345" y="1274527"/>
            <a:ext cx="3043555" cy="40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HEAD is the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reference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that points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 latest commit  Undo last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commit: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585" y="1746199"/>
            <a:ext cx="4926330" cy="375285"/>
          </a:xfrm>
          <a:prstGeom prst="rect">
            <a:avLst/>
          </a:prstGeom>
          <a:solidFill>
            <a:srgbClr val="F2F2FF"/>
          </a:solidFill>
          <a:ln w="505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26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latin typeface="DejaVu Sans Mono"/>
                <a:cs typeface="DejaVu Sans Mono"/>
              </a:rPr>
              <a:t>git add &lt;missing</a:t>
            </a:r>
            <a:r>
              <a:rPr sz="900" spc="-10" dirty="0">
                <a:latin typeface="DejaVu Sans Mono"/>
                <a:cs typeface="DejaVu Sans Mono"/>
              </a:rPr>
              <a:t> </a:t>
            </a:r>
            <a:r>
              <a:rPr sz="1350" spc="-7" baseline="12345" dirty="0">
                <a:latin typeface="DejaVu Sans Mono"/>
                <a:cs typeface="DejaVu Sans Mono"/>
              </a:rPr>
              <a:t>_</a:t>
            </a:r>
            <a:r>
              <a:rPr sz="900" spc="-5" dirty="0">
                <a:latin typeface="DejaVu Sans Mono"/>
                <a:cs typeface="DejaVu Sans Mono"/>
              </a:rPr>
              <a:t>file&gt;</a:t>
            </a:r>
            <a:endParaRPr sz="900">
              <a:latin typeface="DejaVu Sans Mono"/>
              <a:cs typeface="DejaVu Sans Mono"/>
            </a:endParaRPr>
          </a:p>
          <a:p>
            <a:pPr marL="1289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latin typeface="DejaVu Sans Mono"/>
                <a:cs typeface="DejaVu Sans Mono"/>
              </a:rPr>
              <a:t>git commit --amend -m "my new</a:t>
            </a:r>
            <a:r>
              <a:rPr sz="900" spc="-10" dirty="0">
                <a:latin typeface="DejaVu Sans Mono"/>
                <a:cs typeface="DejaVu Sans Mono"/>
              </a:rPr>
              <a:t> </a:t>
            </a:r>
            <a:r>
              <a:rPr sz="900" spc="-5" dirty="0">
                <a:latin typeface="DejaVu Sans Mono"/>
                <a:cs typeface="DejaVu Sans Mono"/>
              </a:rPr>
              <a:t>message"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345" y="2129731"/>
            <a:ext cx="48660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Lets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you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amend your last commit with the most recent changes, like for example if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you 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forgot a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 file.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0227" y="85978"/>
            <a:ext cx="2219547" cy="3024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551" y="1129257"/>
            <a:ext cx="166994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solidFill>
                  <a:srgbClr val="3333B2"/>
                </a:solidFill>
                <a:hlinkClick r:id="rId2" action="ppaction://hlinksldjump"/>
              </a:rPr>
              <a:t>B</a:t>
            </a:r>
            <a:r>
              <a:rPr sz="2450" spc="-35" dirty="0">
                <a:solidFill>
                  <a:srgbClr val="3333B2"/>
                </a:solidFill>
                <a:hlinkClick r:id="rId2" action="ppaction://hlinksldjump"/>
              </a:rPr>
              <a:t>r</a:t>
            </a:r>
            <a:r>
              <a:rPr sz="2450" spc="10" dirty="0">
                <a:solidFill>
                  <a:srgbClr val="3333B2"/>
                </a:solidFill>
                <a:hlinkClick r:id="rId2" action="ppaction://hlinksldjump"/>
              </a:rPr>
              <a:t>anches</a:t>
            </a:r>
            <a:endParaRPr sz="2450" dirty="0"/>
          </a:p>
        </p:txBody>
      </p:sp>
      <p:sp>
        <p:nvSpPr>
          <p:cNvPr id="3" name="object 3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Branches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0984" y="78806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984" y="97784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984" y="115498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" y="1326146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121" y="0"/>
                </a:moveTo>
                <a:lnTo>
                  <a:pt x="0" y="0"/>
                </a:lnTo>
                <a:lnTo>
                  <a:pt x="0" y="60121"/>
                </a:lnTo>
                <a:lnTo>
                  <a:pt x="60121" y="60121"/>
                </a:lnTo>
                <a:lnTo>
                  <a:pt x="60121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712" y="146532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121" y="0"/>
                </a:moveTo>
                <a:lnTo>
                  <a:pt x="0" y="0"/>
                </a:lnTo>
                <a:lnTo>
                  <a:pt x="0" y="60121"/>
                </a:lnTo>
                <a:lnTo>
                  <a:pt x="60121" y="60121"/>
                </a:lnTo>
                <a:lnTo>
                  <a:pt x="60121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8345" y="677678"/>
            <a:ext cx="3333750" cy="8832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Branches are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one of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Git’s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killer</a:t>
            </a:r>
            <a:r>
              <a:rPr sz="1000" spc="1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features.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By default, Git commits go into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sz="1000" spc="-5" dirty="0">
                <a:solidFill>
                  <a:srgbClr val="34837A"/>
                </a:solidFill>
                <a:latin typeface="Roboto"/>
                <a:cs typeface="Roboto"/>
              </a:rPr>
              <a:t>master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branch.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Multiple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branches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supports multiple parallel</a:t>
            </a:r>
            <a:r>
              <a:rPr sz="1000" spc="2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developments:</a:t>
            </a:r>
            <a:endParaRPr sz="1000">
              <a:latin typeface="Roboto"/>
              <a:cs typeface="Roboto"/>
            </a:endParaRPr>
          </a:p>
          <a:p>
            <a:pPr marL="265430">
              <a:lnSpc>
                <a:spcPct val="100000"/>
              </a:lnSpc>
              <a:spcBef>
                <a:spcPts val="195"/>
              </a:spcBef>
            </a:pP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maintain 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different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modules in a</a:t>
            </a:r>
            <a:r>
              <a:rPr sz="900" spc="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project</a:t>
            </a:r>
            <a:endParaRPr sz="900">
              <a:latin typeface="Roboto"/>
              <a:cs typeface="Roboto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multiple members of a team work on the same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code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0804" y="1939048"/>
            <a:ext cx="2438400" cy="67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24095" cy="306070"/>
          </a:xfrm>
          <a:custGeom>
            <a:avLst/>
            <a:gdLst/>
            <a:ahLst/>
            <a:cxnLst/>
            <a:rect l="l" t="t" r="r" b="b"/>
            <a:pathLst>
              <a:path w="4824095" h="306070">
                <a:moveTo>
                  <a:pt x="0" y="306006"/>
                </a:moveTo>
                <a:lnTo>
                  <a:pt x="4824031" y="306006"/>
                </a:lnTo>
                <a:lnTo>
                  <a:pt x="4824031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389" cy="356615"/>
            <a:chOff x="0" y="0"/>
            <a:chExt cx="5760389" cy="356615"/>
          </a:xfrm>
        </p:grpSpPr>
        <p:sp>
          <p:nvSpPr>
            <p:cNvPr id="4" name="object 4"/>
            <p:cNvSpPr/>
            <p:nvPr/>
          </p:nvSpPr>
          <p:spPr>
            <a:xfrm>
              <a:off x="5687999" y="0"/>
              <a:ext cx="72390" cy="306070"/>
            </a:xfrm>
            <a:custGeom>
              <a:avLst/>
              <a:gdLst/>
              <a:ahLst/>
              <a:cxnLst/>
              <a:rect l="l" t="t" r="r" b="b"/>
              <a:pathLst>
                <a:path w="72389" h="306070">
                  <a:moveTo>
                    <a:pt x="0" y="306006"/>
                  </a:moveTo>
                  <a:lnTo>
                    <a:pt x="71996" y="306006"/>
                  </a:lnTo>
                  <a:lnTo>
                    <a:pt x="71996" y="0"/>
                  </a:lnTo>
                  <a:lnTo>
                    <a:pt x="0" y="0"/>
                  </a:lnTo>
                  <a:lnTo>
                    <a:pt x="0" y="306006"/>
                  </a:lnTo>
                  <a:close/>
                </a:path>
              </a:pathLst>
            </a:custGeom>
            <a:solidFill>
              <a:srgbClr val="334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296" y="21104"/>
            <a:ext cx="198540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Creating </a:t>
            </a:r>
            <a:r>
              <a:rPr spc="15" dirty="0"/>
              <a:t>a</a:t>
            </a:r>
            <a:r>
              <a:rPr spc="-40" dirty="0"/>
              <a:t> </a:t>
            </a:r>
            <a:r>
              <a:rPr spc="10" dirty="0"/>
              <a:t>Branch</a:t>
            </a:r>
          </a:p>
        </p:txBody>
      </p:sp>
      <p:sp>
        <p:nvSpPr>
          <p:cNvPr id="9" name="object 9"/>
          <p:cNvSpPr/>
          <p:nvPr/>
        </p:nvSpPr>
        <p:spPr>
          <a:xfrm>
            <a:off x="1660804" y="489076"/>
            <a:ext cx="2438400" cy="67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984" y="142591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8345" y="1353494"/>
            <a:ext cx="1202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Create</a:t>
            </a:r>
            <a:r>
              <a:rPr sz="1000" spc="-7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sz="1000" spc="-5" dirty="0">
                <a:solidFill>
                  <a:srgbClr val="34837A"/>
                </a:solidFill>
                <a:latin typeface="Roboto"/>
                <a:cs typeface="Roboto"/>
              </a:rPr>
              <a:t>test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branch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525" y="1614195"/>
            <a:ext cx="5179060" cy="236220"/>
          </a:xfrm>
          <a:prstGeom prst="rect">
            <a:avLst/>
          </a:prstGeom>
          <a:solidFill>
            <a:srgbClr val="F2F2FF"/>
          </a:solidFill>
          <a:ln w="505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26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latin typeface="DejaVu Sans Mono"/>
                <a:cs typeface="DejaVu Sans Mono"/>
              </a:rPr>
              <a:t>git branch</a:t>
            </a:r>
            <a:r>
              <a:rPr sz="900" spc="-10" dirty="0">
                <a:latin typeface="DejaVu Sans Mono"/>
                <a:cs typeface="DejaVu Sans Mono"/>
              </a:rPr>
              <a:t> </a:t>
            </a:r>
            <a:r>
              <a:rPr sz="900" spc="-5" dirty="0">
                <a:latin typeface="DejaVu Sans Mono"/>
                <a:cs typeface="DejaVu Sans Mono"/>
              </a:rPr>
              <a:t>test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0984" y="198607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2"/>
                </a:lnTo>
                <a:lnTo>
                  <a:pt x="66802" y="66802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8345" y="1913653"/>
            <a:ext cx="1355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Switch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sz="1000" spc="-6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sz="1000" spc="-5" dirty="0">
                <a:solidFill>
                  <a:srgbClr val="34837A"/>
                </a:solidFill>
                <a:latin typeface="Roboto"/>
                <a:cs typeface="Roboto"/>
              </a:rPr>
              <a:t>test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branch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0525" y="2174354"/>
            <a:ext cx="5179060" cy="236220"/>
          </a:xfrm>
          <a:prstGeom prst="rect">
            <a:avLst/>
          </a:prstGeom>
          <a:solidFill>
            <a:srgbClr val="F2F2FF"/>
          </a:solidFill>
          <a:ln w="505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26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latin typeface="DejaVu Sans Mono"/>
                <a:cs typeface="DejaVu Sans Mono"/>
              </a:rPr>
              <a:t>git checkout</a:t>
            </a:r>
            <a:r>
              <a:rPr sz="900" spc="-10" dirty="0">
                <a:latin typeface="DejaVu Sans Mono"/>
                <a:cs typeface="DejaVu Sans Mono"/>
              </a:rPr>
              <a:t> </a:t>
            </a:r>
            <a:r>
              <a:rPr sz="900" spc="-5" dirty="0">
                <a:latin typeface="DejaVu Sans Mono"/>
                <a:cs typeface="DejaVu Sans Mono"/>
              </a:rPr>
              <a:t>test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001" y="2494610"/>
            <a:ext cx="5328285" cy="233679"/>
          </a:xfrm>
          <a:prstGeom prst="rect">
            <a:avLst/>
          </a:prstGeom>
          <a:solidFill>
            <a:srgbClr val="5D9B95"/>
          </a:solidFill>
        </p:spPr>
        <p:txBody>
          <a:bodyPr vert="horz" wrap="square" lIns="0" tIns="3937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10"/>
              </a:spcBef>
            </a:pPr>
            <a:r>
              <a:rPr sz="1000" spc="-30" dirty="0">
                <a:solidFill>
                  <a:srgbClr val="FAFAFA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FAFAFA"/>
                </a:solidFill>
                <a:latin typeface="Roboto"/>
                <a:cs typeface="Roboto"/>
              </a:rPr>
              <a:t>list out all</a:t>
            </a:r>
            <a:r>
              <a:rPr sz="1000" spc="1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FAFAFA"/>
                </a:solidFill>
                <a:latin typeface="Roboto"/>
                <a:cs typeface="Roboto"/>
              </a:rPr>
              <a:t>branches: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001" y="2727998"/>
            <a:ext cx="5328285" cy="262255"/>
          </a:xfrm>
          <a:prstGeom prst="rect">
            <a:avLst/>
          </a:prstGeom>
          <a:solidFill>
            <a:srgbClr val="EDEEEF"/>
          </a:solidFill>
        </p:spPr>
        <p:txBody>
          <a:bodyPr vert="horz" wrap="square" lIns="0" tIns="5143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0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DejaVu Sans Mono"/>
                <a:cs typeface="DejaVu Sans Mono"/>
              </a:rPr>
              <a:t>branch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24095" cy="306070"/>
          </a:xfrm>
          <a:custGeom>
            <a:avLst/>
            <a:gdLst/>
            <a:ahLst/>
            <a:cxnLst/>
            <a:rect l="l" t="t" r="r" b="b"/>
            <a:pathLst>
              <a:path w="4824095" h="306070">
                <a:moveTo>
                  <a:pt x="0" y="306006"/>
                </a:moveTo>
                <a:lnTo>
                  <a:pt x="4824031" y="306006"/>
                </a:lnTo>
                <a:lnTo>
                  <a:pt x="4824031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389" cy="356615"/>
            <a:chOff x="0" y="0"/>
            <a:chExt cx="5760389" cy="356615"/>
          </a:xfrm>
        </p:grpSpPr>
        <p:sp>
          <p:nvSpPr>
            <p:cNvPr id="4" name="object 4"/>
            <p:cNvSpPr/>
            <p:nvPr/>
          </p:nvSpPr>
          <p:spPr>
            <a:xfrm>
              <a:off x="5687999" y="0"/>
              <a:ext cx="72390" cy="306070"/>
            </a:xfrm>
            <a:custGeom>
              <a:avLst/>
              <a:gdLst/>
              <a:ahLst/>
              <a:cxnLst/>
              <a:rect l="l" t="t" r="r" b="b"/>
              <a:pathLst>
                <a:path w="72389" h="306070">
                  <a:moveTo>
                    <a:pt x="0" y="306006"/>
                  </a:moveTo>
                  <a:lnTo>
                    <a:pt x="71996" y="306006"/>
                  </a:lnTo>
                  <a:lnTo>
                    <a:pt x="71996" y="0"/>
                  </a:lnTo>
                  <a:lnTo>
                    <a:pt x="0" y="0"/>
                  </a:lnTo>
                  <a:lnTo>
                    <a:pt x="0" y="306006"/>
                  </a:lnTo>
                  <a:close/>
                </a:path>
              </a:pathLst>
            </a:custGeom>
            <a:solidFill>
              <a:srgbClr val="334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296" y="21104"/>
            <a:ext cx="16630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Working in </a:t>
            </a:r>
            <a:r>
              <a:rPr spc="15" dirty="0"/>
              <a:t>a</a:t>
            </a:r>
            <a:r>
              <a:rPr spc="-45" dirty="0"/>
              <a:t> </a:t>
            </a:r>
            <a:r>
              <a:rPr spc="10" dirty="0"/>
              <a:t>Branch</a:t>
            </a:r>
          </a:p>
        </p:txBody>
      </p:sp>
      <p:sp>
        <p:nvSpPr>
          <p:cNvPr id="9" name="object 9"/>
          <p:cNvSpPr/>
          <p:nvPr/>
        </p:nvSpPr>
        <p:spPr>
          <a:xfrm>
            <a:off x="410984" y="66006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8345" y="587646"/>
            <a:ext cx="2080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Modify</a:t>
            </a:r>
            <a:r>
              <a:rPr sz="1000" spc="-5" dirty="0">
                <a:solidFill>
                  <a:srgbClr val="34837A"/>
                </a:solidFill>
                <a:latin typeface="Roboto"/>
                <a:cs typeface="Roboto"/>
              </a:rPr>
              <a:t>demo.txt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by adding some</a:t>
            </a:r>
            <a:r>
              <a:rPr sz="1000" spc="-3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text.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525" y="895400"/>
            <a:ext cx="5179060" cy="352425"/>
          </a:xfrm>
          <a:prstGeom prst="rect">
            <a:avLst/>
          </a:prstGeom>
          <a:solidFill>
            <a:srgbClr val="FFF2F2"/>
          </a:solidFill>
          <a:ln w="5054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8905" marR="3808095">
              <a:lnSpc>
                <a:spcPct val="101499"/>
              </a:lnSpc>
              <a:spcBef>
                <a:spcPts val="250"/>
              </a:spcBef>
            </a:pPr>
            <a:r>
              <a:rPr sz="900" spc="-5" dirty="0">
                <a:latin typeface="DejaVu Sans Mono"/>
                <a:cs typeface="DejaVu Sans Mono"/>
              </a:rPr>
              <a:t>Initial content  Additional</a:t>
            </a:r>
            <a:r>
              <a:rPr sz="900" spc="-55" dirty="0">
                <a:latin typeface="DejaVu Sans Mono"/>
                <a:cs typeface="DejaVu Sans Mono"/>
              </a:rPr>
              <a:t> </a:t>
            </a:r>
            <a:r>
              <a:rPr sz="900" spc="-5" dirty="0">
                <a:latin typeface="DejaVu Sans Mono"/>
                <a:cs typeface="DejaVu Sans Mono"/>
              </a:rPr>
              <a:t>content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0984" y="139207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8345" y="1319649"/>
            <a:ext cx="1052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Stage and</a:t>
            </a:r>
            <a:r>
              <a:rPr sz="1000" spc="-6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commit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0525" y="1627415"/>
            <a:ext cx="5179060" cy="375285"/>
          </a:xfrm>
          <a:prstGeom prst="rect">
            <a:avLst/>
          </a:prstGeom>
          <a:solidFill>
            <a:srgbClr val="F2F2FF"/>
          </a:solidFill>
          <a:ln w="505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26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latin typeface="DejaVu Sans Mono"/>
                <a:cs typeface="DejaVu Sans Mono"/>
              </a:rPr>
              <a:t>git add</a:t>
            </a:r>
            <a:r>
              <a:rPr sz="900" spc="-10" dirty="0">
                <a:latin typeface="DejaVu Sans Mono"/>
                <a:cs typeface="DejaVu Sans Mono"/>
              </a:rPr>
              <a:t> </a:t>
            </a:r>
            <a:r>
              <a:rPr sz="900" spc="-5" dirty="0">
                <a:latin typeface="DejaVu Sans Mono"/>
                <a:cs typeface="DejaVu Sans Mono"/>
              </a:rPr>
              <a:t>demo.txt</a:t>
            </a:r>
            <a:endParaRPr sz="900">
              <a:latin typeface="DejaVu Sans Mono"/>
              <a:cs typeface="DejaVu Sans Mono"/>
            </a:endParaRPr>
          </a:p>
          <a:p>
            <a:pPr marL="1289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latin typeface="DejaVu Sans Mono"/>
                <a:cs typeface="DejaVu Sans Mono"/>
              </a:rPr>
              <a:t>git commit -m "Test Branch</a:t>
            </a:r>
            <a:r>
              <a:rPr sz="900" spc="-10" dirty="0">
                <a:latin typeface="DejaVu Sans Mono"/>
                <a:cs typeface="DejaVu Sans Mono"/>
              </a:rPr>
              <a:t> </a:t>
            </a:r>
            <a:r>
              <a:rPr sz="900" spc="-5" dirty="0">
                <a:latin typeface="DejaVu Sans Mono"/>
                <a:cs typeface="DejaVu Sans Mono"/>
              </a:rPr>
              <a:t>Commit"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6001" y="2242197"/>
            <a:ext cx="5328285" cy="259715"/>
          </a:xfrm>
          <a:prstGeom prst="rect">
            <a:avLst/>
          </a:prstGeom>
          <a:solidFill>
            <a:srgbClr val="5D9B95"/>
          </a:solidFill>
        </p:spPr>
        <p:txBody>
          <a:bodyPr vert="horz" wrap="square" lIns="0" tIns="3937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10"/>
              </a:spcBef>
            </a:pPr>
            <a:r>
              <a:rPr sz="1000" spc="-30" dirty="0">
                <a:solidFill>
                  <a:srgbClr val="FAFAFA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FAFAFA"/>
                </a:solidFill>
                <a:latin typeface="Roboto"/>
                <a:cs typeface="Roboto"/>
              </a:rPr>
              <a:t>verify commit</a:t>
            </a:r>
            <a:r>
              <a:rPr sz="1000" spc="1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FAFAFA"/>
                </a:solidFill>
                <a:latin typeface="Roboto"/>
                <a:cs typeface="Roboto"/>
              </a:rPr>
              <a:t>history: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001" y="2501468"/>
            <a:ext cx="5328285" cy="262255"/>
          </a:xfrm>
          <a:prstGeom prst="rect">
            <a:avLst/>
          </a:prstGeom>
          <a:solidFill>
            <a:srgbClr val="EDEEEF"/>
          </a:solidFill>
        </p:spPr>
        <p:txBody>
          <a:bodyPr vert="horz" wrap="square" lIns="0" tIns="5143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0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</a:t>
            </a:r>
            <a:r>
              <a:rPr sz="900" spc="-1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DejaVu Sans Mono"/>
                <a:cs typeface="DejaVu Sans Mono"/>
              </a:rPr>
              <a:t>log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96" y="21104"/>
            <a:ext cx="190920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Roboto"/>
                <a:cs typeface="Roboto"/>
              </a:rPr>
              <a:t>Merging the</a:t>
            </a:r>
            <a:r>
              <a:rPr sz="1400" b="1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Roboto"/>
                <a:cs typeface="Roboto"/>
              </a:rPr>
              <a:t>Code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984" y="108286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8345" y="1010442"/>
            <a:ext cx="2013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merge, go back</a:t>
            </a:r>
            <a:r>
              <a:rPr sz="1000" spc="-5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sz="1000" spc="-5" dirty="0">
                <a:solidFill>
                  <a:srgbClr val="34837A"/>
                </a:solidFill>
                <a:latin typeface="Roboto"/>
                <a:cs typeface="Roboto"/>
              </a:rPr>
              <a:t>master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branch.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525" y="1318196"/>
            <a:ext cx="5179060" cy="236220"/>
          </a:xfrm>
          <a:prstGeom prst="rect">
            <a:avLst/>
          </a:prstGeom>
          <a:solidFill>
            <a:srgbClr val="F2F2FF"/>
          </a:solidFill>
          <a:ln w="505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26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latin typeface="DejaVu Sans Mono"/>
                <a:cs typeface="DejaVu Sans Mono"/>
              </a:rPr>
              <a:t>git checkout</a:t>
            </a:r>
            <a:r>
              <a:rPr sz="900" spc="-10" dirty="0">
                <a:latin typeface="DejaVu Sans Mono"/>
                <a:cs typeface="DejaVu Sans Mono"/>
              </a:rPr>
              <a:t> </a:t>
            </a:r>
            <a:r>
              <a:rPr sz="900" spc="-5" dirty="0">
                <a:latin typeface="DejaVu Sans Mono"/>
                <a:cs typeface="DejaVu Sans Mono"/>
              </a:rPr>
              <a:t>master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0984" y="169387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2"/>
                </a:lnTo>
                <a:lnTo>
                  <a:pt x="66802" y="66802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8345" y="1621452"/>
            <a:ext cx="415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Me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r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ge!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525" y="1929206"/>
            <a:ext cx="5179060" cy="236220"/>
          </a:xfrm>
          <a:prstGeom prst="rect">
            <a:avLst/>
          </a:prstGeom>
          <a:solidFill>
            <a:srgbClr val="F2F2FF"/>
          </a:solidFill>
          <a:ln w="505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26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latin typeface="DejaVu Sans Mono"/>
                <a:cs typeface="DejaVu Sans Mono"/>
              </a:rPr>
              <a:t>git merge</a:t>
            </a:r>
            <a:r>
              <a:rPr sz="900" spc="-10" dirty="0">
                <a:latin typeface="DejaVu Sans Mono"/>
                <a:cs typeface="DejaVu Sans Mono"/>
              </a:rPr>
              <a:t> </a:t>
            </a:r>
            <a:r>
              <a:rPr sz="900" spc="-5" dirty="0">
                <a:latin typeface="DejaVu Sans Mono"/>
                <a:cs typeface="DejaVu Sans Mono"/>
              </a:rPr>
              <a:t>test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ACD2A6D-287D-45FF-B964-A807F81C3F71}"/>
              </a:ext>
            </a:extLst>
          </p:cNvPr>
          <p:cNvSpPr/>
          <p:nvPr/>
        </p:nvSpPr>
        <p:spPr>
          <a:xfrm>
            <a:off x="4824031" y="0"/>
            <a:ext cx="864235" cy="306070"/>
          </a:xfrm>
          <a:custGeom>
            <a:avLst/>
            <a:gdLst/>
            <a:ahLst/>
            <a:cxnLst/>
            <a:rect l="l" t="t" r="r" b="b"/>
            <a:pathLst>
              <a:path w="864235" h="306070">
                <a:moveTo>
                  <a:pt x="863968" y="0"/>
                </a:moveTo>
                <a:lnTo>
                  <a:pt x="0" y="0"/>
                </a:lnTo>
                <a:lnTo>
                  <a:pt x="0" y="306006"/>
                </a:lnTo>
                <a:lnTo>
                  <a:pt x="863968" y="306006"/>
                </a:lnTo>
                <a:lnTo>
                  <a:pt x="863968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.gitignore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0984" y="123630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984" y="142609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984" y="1615884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2"/>
                </a:lnTo>
                <a:lnTo>
                  <a:pt x="66802" y="66802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984" y="180566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8345" y="1125925"/>
            <a:ext cx="3891279" cy="784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You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can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make sure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no unnecessary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files are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added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your</a:t>
            </a:r>
            <a:r>
              <a:rPr sz="1000" spc="4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repo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24500"/>
              </a:lnSpc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 .gitignore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file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lists what (type </a:t>
            </a:r>
            <a:r>
              <a:rPr sz="1000" dirty="0">
                <a:solidFill>
                  <a:srgbClr val="4E5D66"/>
                </a:solidFill>
                <a:latin typeface="Roboto"/>
                <a:cs typeface="Roboto"/>
              </a:rPr>
              <a:t>of)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files you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do not want git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track 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It should be placed at the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project’s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root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dir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Tracked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by git just like any other</a:t>
            </a:r>
            <a:r>
              <a:rPr sz="100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file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24095" cy="306070"/>
          </a:xfrm>
          <a:custGeom>
            <a:avLst/>
            <a:gdLst/>
            <a:ahLst/>
            <a:cxnLst/>
            <a:rect l="l" t="t" r="r" b="b"/>
            <a:pathLst>
              <a:path w="4824095" h="306070">
                <a:moveTo>
                  <a:pt x="0" y="306006"/>
                </a:moveTo>
                <a:lnTo>
                  <a:pt x="4824031" y="306006"/>
                </a:lnTo>
                <a:lnTo>
                  <a:pt x="4824031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389" cy="356615"/>
            <a:chOff x="0" y="0"/>
            <a:chExt cx="5760389" cy="356615"/>
          </a:xfrm>
        </p:grpSpPr>
        <p:sp>
          <p:nvSpPr>
            <p:cNvPr id="4" name="object 4"/>
            <p:cNvSpPr/>
            <p:nvPr/>
          </p:nvSpPr>
          <p:spPr>
            <a:xfrm>
              <a:off x="5687999" y="0"/>
              <a:ext cx="72390" cy="306070"/>
            </a:xfrm>
            <a:custGeom>
              <a:avLst/>
              <a:gdLst/>
              <a:ahLst/>
              <a:cxnLst/>
              <a:rect l="l" t="t" r="r" b="b"/>
              <a:pathLst>
                <a:path w="72389" h="306070">
                  <a:moveTo>
                    <a:pt x="0" y="306006"/>
                  </a:moveTo>
                  <a:lnTo>
                    <a:pt x="71996" y="306006"/>
                  </a:lnTo>
                  <a:lnTo>
                    <a:pt x="71996" y="0"/>
                  </a:lnTo>
                  <a:lnTo>
                    <a:pt x="0" y="0"/>
                  </a:lnTo>
                  <a:lnTo>
                    <a:pt x="0" y="306006"/>
                  </a:lnTo>
                  <a:close/>
                </a:path>
              </a:pathLst>
            </a:custGeom>
            <a:solidFill>
              <a:srgbClr val="334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296" y="21104"/>
            <a:ext cx="190920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Blame </a:t>
            </a:r>
            <a:r>
              <a:rPr spc="5" dirty="0"/>
              <a:t>It </a:t>
            </a:r>
            <a:r>
              <a:rPr spc="15" dirty="0"/>
              <a:t>on</a:t>
            </a:r>
            <a:r>
              <a:rPr spc="-55" dirty="0"/>
              <a:t> </a:t>
            </a:r>
            <a:r>
              <a:rPr spc="15" dirty="0"/>
              <a:t>Others</a:t>
            </a:r>
          </a:p>
        </p:txBody>
      </p:sp>
      <p:sp>
        <p:nvSpPr>
          <p:cNvPr id="9" name="object 9"/>
          <p:cNvSpPr/>
          <p:nvPr/>
        </p:nvSpPr>
        <p:spPr>
          <a:xfrm>
            <a:off x="410984" y="125135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984" y="144114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8345" y="1140974"/>
            <a:ext cx="4501515" cy="4051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Blame allows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you 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see who has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modified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file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on a line-by-line</a:t>
            </a:r>
            <a:r>
              <a:rPr sz="1000" spc="3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basis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Prints out the entire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file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with the name of the user who made changes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that</a:t>
            </a:r>
            <a:r>
              <a:rPr sz="1000" spc="5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file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525" y="1676476"/>
            <a:ext cx="5179060" cy="236220"/>
          </a:xfrm>
          <a:prstGeom prst="rect">
            <a:avLst/>
          </a:prstGeom>
          <a:solidFill>
            <a:srgbClr val="F2F2FF"/>
          </a:solidFill>
          <a:ln w="505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26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latin typeface="DejaVu Sans Mono"/>
                <a:cs typeface="DejaVu Sans Mono"/>
              </a:rPr>
              <a:t>git blame</a:t>
            </a:r>
            <a:r>
              <a:rPr sz="900" spc="-10" dirty="0">
                <a:latin typeface="DejaVu Sans Mono"/>
                <a:cs typeface="DejaVu Sans Mono"/>
              </a:rPr>
              <a:t> </a:t>
            </a:r>
            <a:r>
              <a:rPr sz="900" spc="-5" dirty="0">
                <a:latin typeface="DejaVu Sans Mono"/>
                <a:cs typeface="DejaVu Sans Mono"/>
              </a:rPr>
              <a:t>&lt;filename&gt;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346" y="1101558"/>
            <a:ext cx="2107553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5" dirty="0">
                <a:solidFill>
                  <a:srgbClr val="3333B2"/>
                </a:solidFill>
                <a:hlinkClick r:id="rId2" action="ppaction://hlinksldjump"/>
              </a:rPr>
              <a:t>Collaborating</a:t>
            </a:r>
            <a:endParaRPr sz="2450" dirty="0"/>
          </a:p>
        </p:txBody>
      </p:sp>
      <p:sp>
        <p:nvSpPr>
          <p:cNvPr id="3" name="object 3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Collaborating</a:t>
            </a:r>
            <a:r>
              <a:rPr dirty="0"/>
              <a:t> </a:t>
            </a:r>
            <a:r>
              <a:rPr sz="1000" spc="-5" dirty="0">
                <a:solidFill>
                  <a:srgbClr val="D6DADE"/>
                </a:solidFill>
              </a:rPr>
              <a:t>Overview</a:t>
            </a:r>
            <a:endParaRPr sz="10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0984" y="71681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984" y="90660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984" y="109639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8344" y="606431"/>
            <a:ext cx="3649955" cy="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GitHub can be used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collaboratively modify a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project’s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code.  Assume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you are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 project owner in charge of the</a:t>
            </a:r>
            <a:r>
              <a:rPr lang="en-MY" sz="1000" spc="-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D15206"/>
                </a:solidFill>
                <a:latin typeface="Roboto"/>
                <a:cs typeface="Roboto"/>
              </a:rPr>
              <a:t>main</a:t>
            </a:r>
            <a:r>
              <a:rPr lang="en-MY" sz="1000" spc="-5" dirty="0">
                <a:solidFill>
                  <a:srgbClr val="D1520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version  In the team,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every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member individually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improve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sz="1000" spc="2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code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34463" y="1509471"/>
            <a:ext cx="1691068" cy="1207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Collaborating </a:t>
            </a:r>
            <a:r>
              <a:rPr sz="1000" spc="-5" dirty="0">
                <a:solidFill>
                  <a:srgbClr val="D6DADE"/>
                </a:solidFill>
              </a:rPr>
              <a:t>Inviting</a:t>
            </a:r>
            <a:r>
              <a:rPr sz="1000" spc="-15" dirty="0">
                <a:solidFill>
                  <a:srgbClr val="D6DADE"/>
                </a:solidFill>
              </a:rPr>
              <a:t> </a:t>
            </a:r>
            <a:r>
              <a:rPr sz="1000" spc="-5" dirty="0">
                <a:solidFill>
                  <a:srgbClr val="D6DADE"/>
                </a:solidFill>
              </a:rPr>
              <a:t>Collaborators</a:t>
            </a:r>
            <a:endParaRPr sz="1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0984" y="58672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8345" y="514304"/>
            <a:ext cx="4732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let Collaborator contribute code, the Owner needs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give the Collaborator</a:t>
            </a:r>
            <a:r>
              <a:rPr sz="1000" spc="2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access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8493" y="794259"/>
            <a:ext cx="2943042" cy="2117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Version Control</a:t>
            </a:r>
            <a:r>
              <a:rPr spc="-5" dirty="0"/>
              <a:t> </a:t>
            </a:r>
            <a:r>
              <a:rPr spc="15" dirty="0"/>
              <a:t>Systems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0984" y="58860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984" y="77839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984" y="968184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984" y="115797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984" y="134776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984" y="153755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0984" y="172733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2"/>
                </a:lnTo>
                <a:lnTo>
                  <a:pt x="66802" y="66802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8345" y="478225"/>
            <a:ext cx="3896360" cy="13544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Also called</a:t>
            </a:r>
            <a:r>
              <a:rPr sz="1000" spc="-5" dirty="0">
                <a:solidFill>
                  <a:srgbClr val="D15206"/>
                </a:solidFill>
                <a:latin typeface="Roboto"/>
                <a:cs typeface="Roboto"/>
              </a:rPr>
              <a:t>revision control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or</a:t>
            </a:r>
            <a:r>
              <a:rPr sz="1000" spc="-5" dirty="0">
                <a:solidFill>
                  <a:srgbClr val="D15206"/>
                </a:solidFill>
                <a:latin typeface="Roboto"/>
                <a:cs typeface="Roboto"/>
              </a:rPr>
              <a:t>source</a:t>
            </a:r>
            <a:r>
              <a:rPr sz="1000" spc="-10" dirty="0">
                <a:solidFill>
                  <a:srgbClr val="D1520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D15206"/>
                </a:solidFill>
                <a:latin typeface="Roboto"/>
                <a:cs typeface="Roboto"/>
              </a:rPr>
              <a:t>control</a:t>
            </a:r>
            <a:endParaRPr sz="1000">
              <a:latin typeface="Roboto"/>
              <a:cs typeface="Roboto"/>
            </a:endParaRPr>
          </a:p>
          <a:p>
            <a:pPr marL="12700" marR="139700">
              <a:lnSpc>
                <a:spcPct val="124500"/>
              </a:lnSpc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Manages multiple versions of documents,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programs,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web sites, etc  Almost all</a:t>
            </a:r>
            <a:r>
              <a:rPr sz="1000" spc="-5" dirty="0">
                <a:solidFill>
                  <a:srgbClr val="D15206"/>
                </a:solidFill>
                <a:latin typeface="Roboto"/>
                <a:cs typeface="Roboto"/>
              </a:rPr>
              <a:t>real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projects use version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control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24500"/>
              </a:lnSpc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Essential for team projects, but also very useful for personal use  Some well-knowns systems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are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CVS, Subversion, Mercurial and Git  Git is the most popular due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GitHub (GitHub is bought by Microsoft)  Other Git servers include GitLab and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Bitbucket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7997" y="2087575"/>
            <a:ext cx="719988" cy="719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19997" y="2087575"/>
            <a:ext cx="719988" cy="719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51997" y="2087575"/>
            <a:ext cx="719988" cy="719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4</a:t>
            </a:fld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24095" cy="306070"/>
          </a:xfrm>
          <a:custGeom>
            <a:avLst/>
            <a:gdLst/>
            <a:ahLst/>
            <a:cxnLst/>
            <a:rect l="l" t="t" r="r" b="b"/>
            <a:pathLst>
              <a:path w="4824095" h="306070">
                <a:moveTo>
                  <a:pt x="0" y="306006"/>
                </a:moveTo>
                <a:lnTo>
                  <a:pt x="4824031" y="306006"/>
                </a:lnTo>
                <a:lnTo>
                  <a:pt x="4824031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389" cy="356615"/>
            <a:chOff x="0" y="0"/>
            <a:chExt cx="5760389" cy="356615"/>
          </a:xfrm>
        </p:grpSpPr>
        <p:sp>
          <p:nvSpPr>
            <p:cNvPr id="4" name="object 4"/>
            <p:cNvSpPr/>
            <p:nvPr/>
          </p:nvSpPr>
          <p:spPr>
            <a:xfrm>
              <a:off x="5687999" y="0"/>
              <a:ext cx="72390" cy="306070"/>
            </a:xfrm>
            <a:custGeom>
              <a:avLst/>
              <a:gdLst/>
              <a:ahLst/>
              <a:cxnLst/>
              <a:rect l="l" t="t" r="r" b="b"/>
              <a:pathLst>
                <a:path w="72389" h="306070">
                  <a:moveTo>
                    <a:pt x="0" y="306006"/>
                  </a:moveTo>
                  <a:lnTo>
                    <a:pt x="71996" y="306006"/>
                  </a:lnTo>
                  <a:lnTo>
                    <a:pt x="71996" y="0"/>
                  </a:lnTo>
                  <a:lnTo>
                    <a:pt x="0" y="0"/>
                  </a:lnTo>
                  <a:lnTo>
                    <a:pt x="0" y="306006"/>
                  </a:lnTo>
                  <a:close/>
                </a:path>
              </a:pathLst>
            </a:custGeom>
            <a:solidFill>
              <a:srgbClr val="334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296" y="21104"/>
            <a:ext cx="305220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Collaborating </a:t>
            </a:r>
            <a:r>
              <a:rPr sz="1000" spc="-5" dirty="0">
                <a:solidFill>
                  <a:srgbClr val="D6DADE"/>
                </a:solidFill>
              </a:rPr>
              <a:t>Collaborator</a:t>
            </a:r>
            <a:r>
              <a:rPr sz="1000" spc="-35" dirty="0">
                <a:solidFill>
                  <a:srgbClr val="D6DADE"/>
                </a:solidFill>
              </a:rPr>
              <a:t> </a:t>
            </a:r>
            <a:r>
              <a:rPr sz="1000" spc="-5" dirty="0">
                <a:solidFill>
                  <a:srgbClr val="D6DADE"/>
                </a:solidFill>
              </a:rPr>
              <a:t>Clone-Edit-Push</a:t>
            </a:r>
            <a:endParaRPr sz="1000" dirty="0"/>
          </a:p>
        </p:txBody>
      </p:sp>
      <p:sp>
        <p:nvSpPr>
          <p:cNvPr id="9" name="object 9"/>
          <p:cNvSpPr/>
          <p:nvPr/>
        </p:nvSpPr>
        <p:spPr>
          <a:xfrm>
            <a:off x="410984" y="53186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984" y="87348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8345" y="445384"/>
            <a:ext cx="3909060" cy="5334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00" spc="-3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accept access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Owner’s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repo, the Collaborator needs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go</a:t>
            </a:r>
            <a:r>
              <a:rPr sz="1000" spc="5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solidFill>
                  <a:srgbClr val="DFBF9F"/>
                </a:solidFill>
                <a:latin typeface="Roboto"/>
                <a:cs typeface="Roboto"/>
                <a:hlinkClick r:id="rId3"/>
              </a:rPr>
              <a:t>https://github.com/notifications</a:t>
            </a:r>
            <a:endParaRPr sz="9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Collaborator clones the</a:t>
            </a:r>
            <a:r>
              <a:rPr sz="1000" spc="-7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repo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525" y="1107427"/>
            <a:ext cx="5179060" cy="236220"/>
          </a:xfrm>
          <a:prstGeom prst="rect">
            <a:avLst/>
          </a:prstGeom>
          <a:solidFill>
            <a:srgbClr val="F2F2FF"/>
          </a:solidFill>
          <a:ln w="505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26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latin typeface="DejaVu Sans Mono"/>
                <a:cs typeface="DejaVu Sans Mono"/>
              </a:rPr>
              <a:t>git clone &lt;url&gt;</a:t>
            </a:r>
            <a:r>
              <a:rPr sz="900" spc="-10" dirty="0">
                <a:latin typeface="DejaVu Sans Mono"/>
                <a:cs typeface="DejaVu Sans Mono"/>
              </a:rPr>
              <a:t> </a:t>
            </a:r>
            <a:r>
              <a:rPr sz="900" spc="-5" dirty="0">
                <a:latin typeface="DejaVu Sans Mono"/>
                <a:cs typeface="DejaVu Sans Mono"/>
              </a:rPr>
              <a:t>~/Desktop/hello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0984" y="148746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8345" y="1415039"/>
            <a:ext cx="2220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Collaborator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makes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changes as</a:t>
            </a:r>
            <a:r>
              <a:rPr sz="1000" spc="-4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before: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0525" y="1722793"/>
            <a:ext cx="5179060" cy="653415"/>
          </a:xfrm>
          <a:prstGeom prst="rect">
            <a:avLst/>
          </a:prstGeom>
          <a:solidFill>
            <a:srgbClr val="F2F2FF"/>
          </a:solidFill>
          <a:ln w="505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26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latin typeface="DejaVu Sans Mono"/>
                <a:cs typeface="DejaVu Sans Mono"/>
              </a:rPr>
              <a:t>cd</a:t>
            </a:r>
            <a:r>
              <a:rPr sz="900" spc="-10" dirty="0">
                <a:latin typeface="DejaVu Sans Mono"/>
                <a:cs typeface="DejaVu Sans Mono"/>
              </a:rPr>
              <a:t> </a:t>
            </a:r>
            <a:r>
              <a:rPr sz="900" spc="-5" dirty="0">
                <a:latin typeface="DejaVu Sans Mono"/>
                <a:cs typeface="DejaVu Sans Mono"/>
              </a:rPr>
              <a:t>~/Desktop/hello</a:t>
            </a:r>
            <a:endParaRPr sz="900">
              <a:latin typeface="DejaVu Sans Mono"/>
              <a:cs typeface="DejaVu Sans Mono"/>
            </a:endParaRPr>
          </a:p>
          <a:p>
            <a:pPr marL="1289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latin typeface="DejaVu Sans Mono"/>
                <a:cs typeface="DejaVu Sans Mono"/>
              </a:rPr>
              <a:t>nano</a:t>
            </a:r>
            <a:r>
              <a:rPr sz="900" spc="-10" dirty="0">
                <a:latin typeface="DejaVu Sans Mono"/>
                <a:cs typeface="DejaVu Sans Mono"/>
              </a:rPr>
              <a:t> </a:t>
            </a:r>
            <a:r>
              <a:rPr sz="900" spc="-5" dirty="0">
                <a:latin typeface="DejaVu Sans Mono"/>
                <a:cs typeface="DejaVu Sans Mono"/>
              </a:rPr>
              <a:t>new.txt</a:t>
            </a:r>
            <a:endParaRPr sz="900">
              <a:latin typeface="DejaVu Sans Mono"/>
              <a:cs typeface="DejaVu Sans Mono"/>
            </a:endParaRPr>
          </a:p>
          <a:p>
            <a:pPr marL="128905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latin typeface="DejaVu Sans Mono"/>
                <a:cs typeface="DejaVu Sans Mono"/>
              </a:rPr>
              <a:t>git add</a:t>
            </a:r>
            <a:r>
              <a:rPr sz="900" spc="-10" dirty="0">
                <a:latin typeface="DejaVu Sans Mono"/>
                <a:cs typeface="DejaVu Sans Mono"/>
              </a:rPr>
              <a:t> </a:t>
            </a:r>
            <a:r>
              <a:rPr sz="900" spc="-5" dirty="0">
                <a:latin typeface="DejaVu Sans Mono"/>
                <a:cs typeface="DejaVu Sans Mono"/>
              </a:rPr>
              <a:t>new.txt</a:t>
            </a:r>
            <a:endParaRPr sz="900">
              <a:latin typeface="DejaVu Sans Mono"/>
              <a:cs typeface="DejaVu Sans Mono"/>
            </a:endParaRPr>
          </a:p>
          <a:p>
            <a:pPr marL="1289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latin typeface="DejaVu Sans Mono"/>
                <a:cs typeface="DejaVu Sans Mono"/>
              </a:rPr>
              <a:t>git commit -m "Add some new</a:t>
            </a:r>
            <a:r>
              <a:rPr sz="900" spc="-10" dirty="0">
                <a:latin typeface="DejaVu Sans Mono"/>
                <a:cs typeface="DejaVu Sans Mono"/>
              </a:rPr>
              <a:t> </a:t>
            </a:r>
            <a:r>
              <a:rPr sz="900" spc="-5" dirty="0">
                <a:latin typeface="DejaVu Sans Mono"/>
                <a:cs typeface="DejaVu Sans Mono"/>
              </a:rPr>
              <a:t>info"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0984" y="252036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8345" y="2447942"/>
            <a:ext cx="1423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Push changes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sz="1000" spc="-6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remote: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0525" y="2755709"/>
            <a:ext cx="5179060" cy="236220"/>
          </a:xfrm>
          <a:prstGeom prst="rect">
            <a:avLst/>
          </a:prstGeom>
          <a:solidFill>
            <a:srgbClr val="F2F2FF"/>
          </a:solidFill>
          <a:ln w="505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26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latin typeface="DejaVu Sans Mono"/>
                <a:cs typeface="DejaVu Sans Mono"/>
              </a:rPr>
              <a:t>git push -u origin</a:t>
            </a:r>
            <a:r>
              <a:rPr sz="900" spc="-10" dirty="0">
                <a:latin typeface="DejaVu Sans Mono"/>
                <a:cs typeface="DejaVu Sans Mono"/>
              </a:rPr>
              <a:t> </a:t>
            </a:r>
            <a:r>
              <a:rPr sz="900" spc="-5" dirty="0">
                <a:latin typeface="DejaVu Sans Mono"/>
                <a:cs typeface="DejaVu Sans Mono"/>
              </a:rPr>
              <a:t>main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96" y="21104"/>
            <a:ext cx="190920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solidFill>
                  <a:srgbClr val="FFFFFF"/>
                </a:solidFill>
                <a:latin typeface="Roboto"/>
                <a:cs typeface="Roboto"/>
              </a:rPr>
              <a:t>Collaborating </a:t>
            </a:r>
            <a:r>
              <a:rPr sz="1000" b="1" spc="-5" dirty="0">
                <a:solidFill>
                  <a:srgbClr val="D6DADE"/>
                </a:solidFill>
                <a:latin typeface="Roboto"/>
                <a:cs typeface="Roboto"/>
              </a:rPr>
              <a:t>Owner</a:t>
            </a:r>
            <a:r>
              <a:rPr sz="1000" b="1" spc="-40" dirty="0">
                <a:solidFill>
                  <a:srgbClr val="D6DADE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D6DADE"/>
                </a:solidFill>
                <a:latin typeface="Roboto"/>
                <a:cs typeface="Roboto"/>
              </a:rPr>
              <a:t>Pull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984" y="132782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8345" y="1255400"/>
            <a:ext cx="1638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accept Collaborator</a:t>
            </a:r>
            <a:r>
              <a:rPr sz="1000" spc="-4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edits: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525" y="1561769"/>
            <a:ext cx="5179060" cy="236220"/>
          </a:xfrm>
          <a:prstGeom prst="rect">
            <a:avLst/>
          </a:prstGeom>
          <a:solidFill>
            <a:srgbClr val="F2F2FF"/>
          </a:solidFill>
          <a:ln w="505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265"/>
              </a:spcBef>
            </a:pPr>
            <a:r>
              <a:rPr sz="900" spc="-5" dirty="0">
                <a:solidFill>
                  <a:srgbClr val="0000FF"/>
                </a:solidFill>
                <a:latin typeface="DejaVu Sans Mono"/>
                <a:cs typeface="DejaVu Sans Mono"/>
              </a:rPr>
              <a:t>$</a:t>
            </a:r>
            <a:r>
              <a:rPr sz="900" spc="-5" dirty="0">
                <a:latin typeface="DejaVu Sans Mono"/>
                <a:cs typeface="DejaVu Sans Mono"/>
              </a:rPr>
              <a:t>git pull origin</a:t>
            </a:r>
            <a:r>
              <a:rPr sz="900" spc="-10" dirty="0">
                <a:latin typeface="DejaVu Sans Mono"/>
                <a:cs typeface="DejaVu Sans Mono"/>
              </a:rPr>
              <a:t> </a:t>
            </a:r>
            <a:r>
              <a:rPr sz="900" spc="-5" dirty="0">
                <a:latin typeface="DejaVu Sans Mono"/>
                <a:cs typeface="DejaVu Sans Mono"/>
              </a:rPr>
              <a:t>main</a:t>
            </a:r>
            <a:endParaRPr sz="9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A6025071-C7D0-4317-9C4D-9A3FEDA81F86}"/>
              </a:ext>
            </a:extLst>
          </p:cNvPr>
          <p:cNvSpPr/>
          <p:nvPr/>
        </p:nvSpPr>
        <p:spPr>
          <a:xfrm>
            <a:off x="4824031" y="0"/>
            <a:ext cx="864235" cy="306070"/>
          </a:xfrm>
          <a:custGeom>
            <a:avLst/>
            <a:gdLst/>
            <a:ahLst/>
            <a:cxnLst/>
            <a:rect l="l" t="t" r="r" b="b"/>
            <a:pathLst>
              <a:path w="864235" h="306070">
                <a:moveTo>
                  <a:pt x="863968" y="0"/>
                </a:moveTo>
                <a:lnTo>
                  <a:pt x="0" y="0"/>
                </a:lnTo>
                <a:lnTo>
                  <a:pt x="0" y="306006"/>
                </a:lnTo>
                <a:lnTo>
                  <a:pt x="863968" y="306006"/>
                </a:lnTo>
                <a:lnTo>
                  <a:pt x="863968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026" y="1100504"/>
            <a:ext cx="3811474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solidFill>
                  <a:srgbClr val="3333B2"/>
                </a:solidFill>
                <a:hlinkClick r:id="rId2" action="ppaction://hlinksldjump"/>
              </a:rPr>
              <a:t>Summary &amp;</a:t>
            </a:r>
            <a:r>
              <a:rPr sz="2450" spc="-50" dirty="0">
                <a:solidFill>
                  <a:srgbClr val="3333B2"/>
                </a:solidFill>
                <a:hlinkClick r:id="rId2" action="ppaction://hlinksldjump"/>
              </a:rPr>
              <a:t> </a:t>
            </a:r>
            <a:r>
              <a:rPr sz="2450" spc="5" dirty="0">
                <a:solidFill>
                  <a:srgbClr val="3333B2"/>
                </a:solidFill>
                <a:hlinkClick r:id="rId2" action="ppaction://hlinksldjump"/>
              </a:rPr>
              <a:t>References</a:t>
            </a:r>
            <a:endParaRPr sz="2450" dirty="0"/>
          </a:p>
        </p:txBody>
      </p:sp>
      <p:sp>
        <p:nvSpPr>
          <p:cNvPr id="3" name="object 3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20" dirty="0"/>
              <a:t>Summary</a:t>
            </a:r>
            <a:r>
              <a:rPr dirty="0"/>
              <a:t> </a:t>
            </a:r>
            <a:r>
              <a:rPr sz="1000" spc="-5" dirty="0">
                <a:solidFill>
                  <a:srgbClr val="D6DADE"/>
                </a:solidFill>
              </a:rPr>
              <a:t>Initializing</a:t>
            </a:r>
            <a:endParaRPr sz="1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5297" y="857712"/>
            <a:ext cx="4291330" cy="154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50837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mkdir</a:t>
            </a:r>
            <a:r>
              <a:rPr sz="1000" spc="-8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test  cd</a:t>
            </a:r>
            <a:r>
              <a:rPr sz="1000" spc="-3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test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ts val="1190"/>
              </a:lnSpc>
            </a:pP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echo "This is a test file." &gt;</a:t>
            </a:r>
            <a:r>
              <a:rPr sz="1000" spc="-1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README.txt</a:t>
            </a:r>
            <a:endParaRPr sz="1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DejaVu Sans Mono"/>
              <a:cs typeface="DejaVu Sans Mono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# Initialize the git repository and start tracking files  git</a:t>
            </a:r>
            <a:r>
              <a:rPr sz="1000" spc="-1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init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ts val="1190"/>
              </a:lnSpc>
            </a:pP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</a:t>
            </a:r>
            <a:r>
              <a:rPr sz="1000" spc="-8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status</a:t>
            </a:r>
            <a:endParaRPr sz="1000">
              <a:latin typeface="DejaVu Sans Mono"/>
              <a:cs typeface="DejaVu Sans Mono"/>
            </a:endParaRPr>
          </a:p>
          <a:p>
            <a:pPr marL="12700" marR="2899410">
              <a:lnSpc>
                <a:spcPts val="1200"/>
              </a:lnSpc>
              <a:spcBef>
                <a:spcPts val="40"/>
              </a:spcBef>
            </a:pP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 add</a:t>
            </a:r>
            <a:r>
              <a:rPr sz="1000" spc="-6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README.txt  git</a:t>
            </a:r>
            <a:r>
              <a:rPr sz="1000" spc="-1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status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ts val="1150"/>
              </a:lnSpc>
            </a:pP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 commit -m "Initial draft of</a:t>
            </a:r>
            <a:r>
              <a:rPr sz="1000" spc="-1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README."</a:t>
            </a:r>
            <a:endParaRPr sz="10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20" dirty="0"/>
              <a:t>Summary </a:t>
            </a:r>
            <a:r>
              <a:rPr sz="1000" spc="-5" dirty="0">
                <a:solidFill>
                  <a:srgbClr val="D6DADE"/>
                </a:solidFill>
              </a:rPr>
              <a:t>Changing</a:t>
            </a:r>
            <a:r>
              <a:rPr sz="1000" spc="-25" dirty="0">
                <a:solidFill>
                  <a:srgbClr val="D6DADE"/>
                </a:solidFill>
              </a:rPr>
              <a:t> </a:t>
            </a:r>
            <a:r>
              <a:rPr sz="1000" spc="-5" dirty="0">
                <a:solidFill>
                  <a:srgbClr val="D6DADE"/>
                </a:solidFill>
              </a:rPr>
              <a:t>files</a:t>
            </a:r>
            <a:endParaRPr sz="10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5297" y="857712"/>
            <a:ext cx="3605529" cy="154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# Make some changes to the file and commit them  echo "===================" &gt;&gt; README.txt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ts val="1190"/>
              </a:lnSpc>
            </a:pP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</a:t>
            </a:r>
            <a:r>
              <a:rPr sz="1000" spc="-8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status</a:t>
            </a:r>
            <a:endParaRPr sz="1000">
              <a:latin typeface="DejaVu Sans Mono"/>
              <a:cs typeface="DejaVu Sans Mono"/>
            </a:endParaRPr>
          </a:p>
          <a:p>
            <a:pPr marL="12700" marR="2213610">
              <a:lnSpc>
                <a:spcPts val="1200"/>
              </a:lnSpc>
              <a:spcBef>
                <a:spcPts val="40"/>
              </a:spcBef>
            </a:pP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 add</a:t>
            </a:r>
            <a:r>
              <a:rPr sz="1000" spc="-6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README.txt  git</a:t>
            </a:r>
            <a:r>
              <a:rPr sz="1000" spc="-1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status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ts val="1150"/>
              </a:lnSpc>
            </a:pP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 commit -m "Added</a:t>
            </a:r>
            <a:r>
              <a:rPr sz="1000" spc="-1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formatting."</a:t>
            </a:r>
            <a:endParaRPr sz="1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DejaVu Sans Mono"/>
              <a:cs typeface="DejaVu Sans Mono"/>
            </a:endParaRPr>
          </a:p>
          <a:p>
            <a:pPr marL="12700" marR="1376045">
              <a:lnSpc>
                <a:spcPct val="100000"/>
              </a:lnSpc>
            </a:pP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# View the history of</a:t>
            </a:r>
            <a:r>
              <a:rPr sz="1000" spc="-4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changes  git</a:t>
            </a:r>
            <a:r>
              <a:rPr sz="1000" spc="-1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log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ts val="1190"/>
              </a:lnSpc>
            </a:pP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 blame</a:t>
            </a:r>
            <a:r>
              <a:rPr sz="1000" spc="-1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README.txt</a:t>
            </a:r>
            <a:endParaRPr sz="10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20" dirty="0"/>
              <a:t>Summary </a:t>
            </a:r>
            <a:r>
              <a:rPr sz="1000" spc="-5" dirty="0">
                <a:solidFill>
                  <a:srgbClr val="D6DADE"/>
                </a:solidFill>
              </a:rPr>
              <a:t>Working with Remote</a:t>
            </a:r>
            <a:r>
              <a:rPr sz="1000" spc="-25" dirty="0">
                <a:solidFill>
                  <a:srgbClr val="D6DADE"/>
                </a:solidFill>
              </a:rPr>
              <a:t> </a:t>
            </a:r>
            <a:r>
              <a:rPr sz="1000" spc="-5" dirty="0">
                <a:solidFill>
                  <a:srgbClr val="D6DADE"/>
                </a:solidFill>
              </a:rPr>
              <a:t>Repos</a:t>
            </a:r>
            <a:endParaRPr sz="10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5297" y="979175"/>
            <a:ext cx="3757929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1404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 clone git@github.com:mun3im/murai.git  git remote</a:t>
            </a:r>
            <a:r>
              <a:rPr sz="1000" spc="-1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-v</a:t>
            </a:r>
            <a:endParaRPr sz="1000">
              <a:latin typeface="DejaVu Sans Mono"/>
              <a:cs typeface="DejaVu Sans Mono"/>
            </a:endParaRPr>
          </a:p>
          <a:p>
            <a:pPr marL="12700" marR="2061210">
              <a:lnSpc>
                <a:spcPts val="1200"/>
              </a:lnSpc>
              <a:spcBef>
                <a:spcPts val="30"/>
              </a:spcBef>
            </a:pP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 pull origin</a:t>
            </a:r>
            <a:r>
              <a:rPr sz="1000" spc="-5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master  echo " " &gt;&gt; README.md  git add</a:t>
            </a:r>
            <a:r>
              <a:rPr sz="1000" spc="-25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README.md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ts val="1145"/>
              </a:lnSpc>
            </a:pP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 commit -m "Added a newline to end of</a:t>
            </a:r>
            <a:r>
              <a:rPr sz="100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Readme."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ts val="1195"/>
              </a:lnSpc>
            </a:pP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</a:t>
            </a:r>
            <a:r>
              <a:rPr sz="1000" spc="-1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status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git push origin</a:t>
            </a:r>
            <a:r>
              <a:rPr sz="1000" spc="-10" dirty="0">
                <a:solidFill>
                  <a:srgbClr val="4E5D66"/>
                </a:solidFill>
                <a:latin typeface="DejaVu Sans Mono"/>
                <a:cs typeface="DejaVu Sans Mon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DejaVu Sans Mono"/>
                <a:cs typeface="DejaVu Sans Mono"/>
              </a:rPr>
              <a:t>main</a:t>
            </a:r>
            <a:endParaRPr sz="10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-60" dirty="0"/>
              <a:t>To </a:t>
            </a:r>
            <a:r>
              <a:rPr spc="20" dirty="0"/>
              <a:t>Know</a:t>
            </a:r>
            <a:r>
              <a:rPr spc="65" dirty="0"/>
              <a:t> </a:t>
            </a:r>
            <a:r>
              <a:rPr spc="15" dirty="0"/>
              <a:t>More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0984" y="675424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984" y="86521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984" y="105500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984" y="124477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984" y="143456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984" y="162435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2"/>
                </a:lnTo>
                <a:lnTo>
                  <a:pt x="66802" y="66802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0984" y="1814144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0984" y="215576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0984" y="249739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2"/>
                </a:lnTo>
                <a:lnTo>
                  <a:pt x="66802" y="66802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8345" y="565042"/>
            <a:ext cx="4499610" cy="21869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Git documentation:</a:t>
            </a:r>
            <a:r>
              <a:rPr sz="1000" spc="3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i="1" dirty="0">
                <a:solidFill>
                  <a:srgbClr val="DFBF9F"/>
                </a:solidFill>
                <a:latin typeface="Roboto"/>
                <a:cs typeface="Roboto"/>
                <a:hlinkClick r:id="rId3"/>
              </a:rPr>
              <a:t>https://www.git-scm.com/doc</a:t>
            </a:r>
            <a:endParaRPr sz="9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Pro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Git book:</a:t>
            </a:r>
            <a:r>
              <a:rPr sz="1000" spc="4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i="1" dirty="0">
                <a:solidFill>
                  <a:srgbClr val="DFBF9F"/>
                </a:solidFill>
                <a:latin typeface="Roboto"/>
                <a:cs typeface="Roboto"/>
                <a:hlinkClick r:id="rId4"/>
              </a:rPr>
              <a:t>https://git-scm.com/book/en/v2</a:t>
            </a:r>
            <a:endParaRPr sz="9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Mastering Git book:</a:t>
            </a:r>
            <a:r>
              <a:rPr sz="1000" spc="10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i="1" dirty="0">
                <a:solidFill>
                  <a:srgbClr val="DFBF9F"/>
                </a:solidFill>
                <a:latin typeface="Roboto"/>
                <a:cs typeface="Roboto"/>
                <a:hlinkClick r:id="rId5"/>
              </a:rPr>
              <a:t>https://www.packtpub.com/application-development/mastering-git</a:t>
            </a:r>
            <a:endParaRPr sz="9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Try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Git:</a:t>
            </a:r>
            <a:r>
              <a:rPr sz="1000" spc="4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i="1" spc="-5" dirty="0">
                <a:solidFill>
                  <a:srgbClr val="DFBF9F"/>
                </a:solidFill>
                <a:latin typeface="Roboto"/>
                <a:cs typeface="Roboto"/>
                <a:hlinkClick r:id="rId6"/>
              </a:rPr>
              <a:t>https://try.github.io/</a:t>
            </a:r>
            <a:endParaRPr sz="900">
              <a:latin typeface="Roboto"/>
              <a:cs typeface="Roboto"/>
            </a:endParaRPr>
          </a:p>
          <a:p>
            <a:pPr marL="12700" marR="1236345">
              <a:lnSpc>
                <a:spcPct val="124500"/>
              </a:lnSpc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Learning Git branching: </a:t>
            </a:r>
            <a:r>
              <a:rPr sz="900" i="1" spc="-5" dirty="0">
                <a:solidFill>
                  <a:srgbClr val="DFBF9F"/>
                </a:solidFill>
                <a:latin typeface="Roboto"/>
                <a:cs typeface="Roboto"/>
                <a:hlinkClick r:id="rId7"/>
              </a:rPr>
              <a:t>https://learngitbranching.js.org/ </a:t>
            </a:r>
            <a:r>
              <a:rPr sz="900" i="1" spc="-5" dirty="0">
                <a:solidFill>
                  <a:srgbClr val="DFBF9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Atlassian Git tutorials: </a:t>
            </a:r>
            <a:r>
              <a:rPr sz="900" i="1" dirty="0">
                <a:solidFill>
                  <a:srgbClr val="DFBF9F"/>
                </a:solidFill>
                <a:latin typeface="Roboto"/>
                <a:cs typeface="Roboto"/>
                <a:hlinkClick r:id="rId8"/>
              </a:rPr>
              <a:t>https://www.atlassian.com/git/tutorials </a:t>
            </a:r>
            <a:r>
              <a:rPr sz="900" i="1" dirty="0">
                <a:solidFill>
                  <a:srgbClr val="DFBF9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Collaborating on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Github: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DFBF9F"/>
                </a:solidFill>
                <a:latin typeface="Roboto"/>
                <a:cs typeface="Roboto"/>
                <a:hlinkClick r:id="rId9"/>
              </a:rPr>
              <a:t>https://uoftcoders.github.io/studyGroup/lessons/git/collaboration/lesson/</a:t>
            </a:r>
            <a:endParaRPr sz="9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Git and Github as collaborative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tools: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DFBF9F"/>
                </a:solidFill>
                <a:latin typeface="Roboto"/>
                <a:cs typeface="Roboto"/>
                <a:hlinkClick r:id="rId10"/>
              </a:rPr>
              <a:t>https://nceas.github.io/oss-lessons/version-control/2-git-remote-collaboration.html</a:t>
            </a:r>
            <a:endParaRPr sz="9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How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Undo (Almost) Anything with Git: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5" dirty="0">
                <a:solidFill>
                  <a:srgbClr val="DFBF9F"/>
                </a:solidFill>
                <a:latin typeface="Roboto"/>
                <a:cs typeface="Roboto"/>
                <a:hlinkClick r:id="rId11"/>
              </a:rPr>
              <a:t>https://github.blog/201€-06-08-how-to-undo-almost-anything-with-git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z="1400" b="1" spc="10" dirty="0" err="1">
                <a:solidFill>
                  <a:srgbClr val="FFFFFF"/>
                </a:solidFill>
                <a:latin typeface="Roboto"/>
                <a:cs typeface="Roboto"/>
              </a:rPr>
              <a:t>ReferencesI</a:t>
            </a:r>
            <a:endParaRPr sz="1400" dirty="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4" name="object 4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5297" y="1304498"/>
            <a:ext cx="3850004" cy="453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95"/>
              </a:spcBef>
            </a:pPr>
            <a:r>
              <a:rPr sz="1000" spc="-30" dirty="0">
                <a:solidFill>
                  <a:srgbClr val="D15206"/>
                </a:solidFill>
                <a:latin typeface="Roboto"/>
                <a:cs typeface="Roboto"/>
              </a:rPr>
              <a:t>[1]</a:t>
            </a:r>
            <a:r>
              <a:rPr sz="1000" spc="-30" dirty="0">
                <a:solidFill>
                  <a:srgbClr val="2C3E50"/>
                </a:solidFill>
                <a:latin typeface="Roboto"/>
                <a:cs typeface="Roboto"/>
              </a:rPr>
              <a:t>S. </a:t>
            </a:r>
            <a:r>
              <a:rPr sz="1000" spc="-5" dirty="0">
                <a:solidFill>
                  <a:srgbClr val="2C3E50"/>
                </a:solidFill>
                <a:latin typeface="Roboto"/>
                <a:cs typeface="Roboto"/>
              </a:rPr>
              <a:t>Chacon and B. </a:t>
            </a:r>
            <a:r>
              <a:rPr sz="1000" spc="-10" dirty="0">
                <a:solidFill>
                  <a:srgbClr val="2C3E50"/>
                </a:solidFill>
                <a:latin typeface="Roboto"/>
                <a:cs typeface="Roboto"/>
              </a:rPr>
              <a:t>Straub, </a:t>
            </a:r>
            <a:r>
              <a:rPr sz="1000" i="1" spc="-5" dirty="0">
                <a:solidFill>
                  <a:srgbClr val="2C3E50"/>
                </a:solidFill>
                <a:latin typeface="Roboto"/>
                <a:cs typeface="Roboto"/>
              </a:rPr>
              <a:t>Pro</a:t>
            </a:r>
            <a:r>
              <a:rPr sz="1000" i="1" spc="45" dirty="0">
                <a:solidFill>
                  <a:srgbClr val="2C3E50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2C3E50"/>
                </a:solidFill>
                <a:latin typeface="Roboto"/>
                <a:cs typeface="Roboto"/>
              </a:rPr>
              <a:t>Git</a:t>
            </a:r>
            <a:r>
              <a:rPr sz="1000" dirty="0">
                <a:solidFill>
                  <a:srgbClr val="2C3E50"/>
                </a:solidFill>
                <a:latin typeface="Roboto"/>
                <a:cs typeface="Roboto"/>
              </a:rPr>
              <a:t>.</a:t>
            </a:r>
            <a:endParaRPr sz="1000">
              <a:latin typeface="Roboto"/>
              <a:cs typeface="Roboto"/>
            </a:endParaRPr>
          </a:p>
          <a:p>
            <a:pPr marL="197485">
              <a:lnSpc>
                <a:spcPts val="1145"/>
              </a:lnSpc>
            </a:pPr>
            <a:r>
              <a:rPr sz="1000" b="1" spc="-15" dirty="0">
                <a:solidFill>
                  <a:srgbClr val="4E5D66"/>
                </a:solidFill>
                <a:latin typeface="Roboto"/>
                <a:cs typeface="Roboto"/>
              </a:rPr>
              <a:t>Berkeley, </a:t>
            </a:r>
            <a:r>
              <a:rPr sz="1000" b="1" spc="-5" dirty="0">
                <a:solidFill>
                  <a:srgbClr val="4E5D66"/>
                </a:solidFill>
                <a:latin typeface="Roboto"/>
                <a:cs typeface="Roboto"/>
              </a:rPr>
              <a:t>CA, USA: </a:t>
            </a:r>
            <a:r>
              <a:rPr sz="1000" b="1" spc="-10" dirty="0">
                <a:solidFill>
                  <a:srgbClr val="4E5D66"/>
                </a:solidFill>
                <a:latin typeface="Roboto"/>
                <a:cs typeface="Roboto"/>
              </a:rPr>
              <a:t>Apress, </a:t>
            </a:r>
            <a:r>
              <a:rPr sz="1000" b="1" spc="-5" dirty="0">
                <a:solidFill>
                  <a:srgbClr val="4E5D66"/>
                </a:solidFill>
                <a:latin typeface="Roboto"/>
                <a:cs typeface="Roboto"/>
              </a:rPr>
              <a:t>2 ed.,</a:t>
            </a:r>
            <a:r>
              <a:rPr sz="1000" b="1" spc="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b="1" spc="-20" dirty="0">
                <a:solidFill>
                  <a:srgbClr val="4E5D66"/>
                </a:solidFill>
                <a:latin typeface="Roboto"/>
                <a:cs typeface="Roboto"/>
              </a:rPr>
              <a:t>2014.</a:t>
            </a:r>
            <a:endParaRPr sz="1000">
              <a:latin typeface="Roboto"/>
              <a:cs typeface="Roboto"/>
            </a:endParaRPr>
          </a:p>
          <a:p>
            <a:pPr marL="197485">
              <a:lnSpc>
                <a:spcPts val="1080"/>
              </a:lnSpc>
            </a:pPr>
            <a:r>
              <a:rPr sz="900" i="1" dirty="0">
                <a:solidFill>
                  <a:srgbClr val="DFBF9F"/>
                </a:solidFill>
                <a:latin typeface="Roboto"/>
                <a:cs typeface="Roboto"/>
                <a:hlinkClick r:id="rId3"/>
              </a:rPr>
              <a:t>https://github.com/progit/progit2/releases/download/2.1.164/progit.pdf</a:t>
            </a:r>
            <a:r>
              <a:rPr sz="900" dirty="0">
                <a:solidFill>
                  <a:srgbClr val="4E5D66"/>
                </a:solidFill>
                <a:latin typeface="Roboto"/>
                <a:cs typeface="Roboto"/>
              </a:rPr>
              <a:t>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20" dirty="0"/>
              <a:t>Why </a:t>
            </a:r>
            <a:r>
              <a:rPr spc="10" dirty="0"/>
              <a:t>Version</a:t>
            </a:r>
            <a:r>
              <a:rPr spc="-15" dirty="0"/>
              <a:t> </a:t>
            </a:r>
            <a:r>
              <a:rPr spc="10" dirty="0"/>
              <a:t>Control?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0984" y="1062774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712" y="1233931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121" y="0"/>
                </a:moveTo>
                <a:lnTo>
                  <a:pt x="0" y="0"/>
                </a:lnTo>
                <a:lnTo>
                  <a:pt x="0" y="60121"/>
                </a:lnTo>
                <a:lnTo>
                  <a:pt x="60121" y="60121"/>
                </a:lnTo>
                <a:lnTo>
                  <a:pt x="60121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" y="1373111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121" y="0"/>
                </a:moveTo>
                <a:lnTo>
                  <a:pt x="0" y="0"/>
                </a:lnTo>
                <a:lnTo>
                  <a:pt x="0" y="60121"/>
                </a:lnTo>
                <a:lnTo>
                  <a:pt x="60121" y="60121"/>
                </a:lnTo>
                <a:lnTo>
                  <a:pt x="60121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984" y="154357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712" y="1714728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121" y="0"/>
                </a:moveTo>
                <a:lnTo>
                  <a:pt x="0" y="0"/>
                </a:lnTo>
                <a:lnTo>
                  <a:pt x="0" y="60121"/>
                </a:lnTo>
                <a:lnTo>
                  <a:pt x="60121" y="60121"/>
                </a:lnTo>
                <a:lnTo>
                  <a:pt x="60121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984" y="188518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712" y="205634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121" y="0"/>
                </a:moveTo>
                <a:lnTo>
                  <a:pt x="0" y="0"/>
                </a:lnTo>
                <a:lnTo>
                  <a:pt x="0" y="60121"/>
                </a:lnTo>
                <a:lnTo>
                  <a:pt x="60121" y="60121"/>
                </a:lnTo>
                <a:lnTo>
                  <a:pt x="60121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8345" y="962240"/>
            <a:ext cx="4232275" cy="11899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For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working alone:</a:t>
            </a:r>
            <a:endParaRPr sz="1000">
              <a:latin typeface="Roboto"/>
              <a:cs typeface="Roboto"/>
            </a:endParaRPr>
          </a:p>
          <a:p>
            <a:pPr marL="265430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Gives 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you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a “time 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machine”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for going back 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earlier</a:t>
            </a:r>
            <a:r>
              <a:rPr sz="900" spc="1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versions</a:t>
            </a:r>
            <a:endParaRPr sz="900">
              <a:latin typeface="Roboto"/>
              <a:cs typeface="Roboto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E5D66"/>
                </a:solidFill>
                <a:latin typeface="Roboto"/>
                <a:cs typeface="Roboto"/>
              </a:rPr>
              <a:t>Support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for 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different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versions (standalone, web app, etc) of same basic</a:t>
            </a:r>
            <a:r>
              <a:rPr sz="900" spc="5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project</a:t>
            </a:r>
            <a:endParaRPr sz="9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For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working in teams:</a:t>
            </a:r>
            <a:endParaRPr sz="1000">
              <a:latin typeface="Roboto"/>
              <a:cs typeface="Roboto"/>
            </a:endParaRPr>
          </a:p>
          <a:p>
            <a:pPr marL="265430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Greatly 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simplifies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concurrent work</a:t>
            </a:r>
            <a:endParaRPr sz="9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For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getting a job:</a:t>
            </a:r>
            <a:endParaRPr sz="1000">
              <a:latin typeface="Roboto"/>
              <a:cs typeface="Roboto"/>
            </a:endParaRPr>
          </a:p>
          <a:p>
            <a:pPr marL="265430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Any company with a clue uses version</a:t>
            </a:r>
            <a:r>
              <a:rPr sz="900" spc="-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4E5D66"/>
                </a:solidFill>
                <a:latin typeface="Roboto"/>
                <a:cs typeface="Roboto"/>
              </a:rPr>
              <a:t>control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5</a:t>
            </a:fld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pc="15" dirty="0"/>
              <a:t>About</a:t>
            </a:r>
            <a:r>
              <a:rPr dirty="0"/>
              <a:t> </a:t>
            </a:r>
            <a:r>
              <a:rPr spc="10" dirty="0"/>
              <a:t>Git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5" name="object 5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0984" y="48254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984" y="63793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984" y="79330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984" y="110051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8345" y="410126"/>
            <a:ext cx="4829175" cy="795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Git is a</a:t>
            </a:r>
            <a:r>
              <a:rPr sz="1000" spc="-5" dirty="0">
                <a:solidFill>
                  <a:srgbClr val="34837A"/>
                </a:solidFill>
                <a:latin typeface="Roboto"/>
                <a:cs typeface="Roboto"/>
              </a:rPr>
              <a:t>free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and</a:t>
            </a:r>
            <a:r>
              <a:rPr sz="1000" spc="-5" dirty="0">
                <a:solidFill>
                  <a:srgbClr val="34837A"/>
                </a:solidFill>
                <a:latin typeface="Roboto"/>
                <a:cs typeface="Roboto"/>
              </a:rPr>
              <a:t>open source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distributed version control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system.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Initially designed and developed in </a:t>
            </a:r>
            <a:r>
              <a:rPr sz="1000" spc="5" dirty="0">
                <a:solidFill>
                  <a:srgbClr val="4E5D66"/>
                </a:solidFill>
                <a:latin typeface="Roboto"/>
                <a:cs typeface="Roboto"/>
              </a:rPr>
              <a:t>2005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for Linux kernel</a:t>
            </a:r>
            <a:r>
              <a:rPr sz="1000" spc="-2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development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Can be enabled on a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specific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folder/directory on your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file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system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i="1" dirty="0">
                <a:solidFill>
                  <a:srgbClr val="4E5D66"/>
                </a:solidFill>
                <a:latin typeface="Roboto"/>
                <a:cs typeface="Roboto"/>
              </a:rPr>
              <a:t>version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files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within  that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directory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Git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stores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snapshots (or</a:t>
            </a:r>
            <a:r>
              <a:rPr sz="1000" spc="-5" dirty="0">
                <a:solidFill>
                  <a:srgbClr val="D15206"/>
                </a:solidFill>
                <a:latin typeface="Roboto"/>
                <a:cs typeface="Roboto"/>
              </a:rPr>
              <a:t>commits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)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10524" y="1217717"/>
            <a:ext cx="2592080" cy="1150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0984" y="246291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0984" y="277012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8345" y="2390488"/>
            <a:ext cx="4890135" cy="63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Git is</a:t>
            </a:r>
            <a:r>
              <a:rPr sz="1000" spc="-5" dirty="0">
                <a:solidFill>
                  <a:srgbClr val="D15206"/>
                </a:solidFill>
                <a:latin typeface="Roboto"/>
                <a:cs typeface="Roboto"/>
              </a:rPr>
              <a:t>distributed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: all the </a:t>
            </a:r>
            <a:r>
              <a:rPr sz="1000" i="1" dirty="0">
                <a:solidFill>
                  <a:srgbClr val="4E5D66"/>
                </a:solidFill>
                <a:latin typeface="Roboto"/>
                <a:cs typeface="Roboto"/>
              </a:rPr>
              <a:t>copies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of your repository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are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of equal value. There is no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central  repository.</a:t>
            </a:r>
            <a:endParaRPr sz="1000">
              <a:latin typeface="Roboto"/>
              <a:cs typeface="Roboto"/>
            </a:endParaRPr>
          </a:p>
          <a:p>
            <a:pPr marL="12700" marR="81280">
              <a:lnSpc>
                <a:spcPct val="100000"/>
              </a:lnSpc>
              <a:spcBef>
                <a:spcPts val="20"/>
              </a:spcBef>
            </a:pP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Git has</a:t>
            </a:r>
            <a:r>
              <a:rPr sz="1000" spc="-5" dirty="0">
                <a:solidFill>
                  <a:srgbClr val="D15206"/>
                </a:solidFill>
                <a:latin typeface="Roboto"/>
                <a:cs typeface="Roboto"/>
              </a:rPr>
              <a:t>integrity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: each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file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is checked (summed)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be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sure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there was no bit loss during  any 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file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manipulation by</a:t>
            </a:r>
            <a:r>
              <a:rPr sz="100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git.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6</a:t>
            </a:fld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z="1400" b="1" spc="15" dirty="0">
                <a:solidFill>
                  <a:srgbClr val="FFFFFF"/>
                </a:solidFill>
                <a:latin typeface="Roboto"/>
                <a:cs typeface="Roboto"/>
              </a:rPr>
              <a:t>GitHub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4" name="object 4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10984" y="62955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984" y="81934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984" y="100912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66802" y="0"/>
                </a:moveTo>
                <a:lnTo>
                  <a:pt x="0" y="0"/>
                </a:lnTo>
                <a:lnTo>
                  <a:pt x="0" y="66801"/>
                </a:lnTo>
                <a:lnTo>
                  <a:pt x="66802" y="66801"/>
                </a:lnTo>
                <a:lnTo>
                  <a:pt x="668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8345" y="519169"/>
            <a:ext cx="4670425" cy="59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78560">
              <a:lnSpc>
                <a:spcPct val="124500"/>
              </a:lnSpc>
              <a:spcBef>
                <a:spcPts val="100"/>
              </a:spcBef>
            </a:pPr>
            <a:r>
              <a:rPr sz="900" i="1" spc="-5" dirty="0">
                <a:solidFill>
                  <a:srgbClr val="DFBF9F"/>
                </a:solidFill>
                <a:latin typeface="Roboto"/>
                <a:cs typeface="Roboto"/>
                <a:hlinkClick r:id="rId3"/>
              </a:rPr>
              <a:t>https://github.com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is a site for online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storage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of Git repositories.  Many open source projects use it, such as the Linux</a:t>
            </a: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kernel.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00" spc="-15" dirty="0">
                <a:solidFill>
                  <a:srgbClr val="4E5D66"/>
                </a:solidFill>
                <a:latin typeface="Roboto"/>
                <a:cs typeface="Roboto"/>
              </a:rPr>
              <a:t>You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can get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free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space for open source projects or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you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can </a:t>
            </a:r>
            <a:r>
              <a:rPr sz="1000" spc="-10" dirty="0">
                <a:solidFill>
                  <a:srgbClr val="4E5D66"/>
                </a:solidFill>
                <a:latin typeface="Roboto"/>
                <a:cs typeface="Roboto"/>
              </a:rPr>
              <a:t>pay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for private</a:t>
            </a:r>
            <a:r>
              <a:rPr sz="1000" spc="6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E5D66"/>
                </a:solidFill>
                <a:latin typeface="Roboto"/>
                <a:cs typeface="Roboto"/>
              </a:rPr>
              <a:t>projects.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7802" y="1334913"/>
            <a:ext cx="2724418" cy="1512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7</a:t>
            </a:fld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6006"/>
            <a:ext cx="5760085" cy="2934335"/>
          </a:xfrm>
          <a:custGeom>
            <a:avLst/>
            <a:gdLst/>
            <a:ahLst/>
            <a:cxnLst/>
            <a:rect l="l" t="t" r="r" b="b"/>
            <a:pathLst>
              <a:path w="5760085" h="2934335">
                <a:moveTo>
                  <a:pt x="0" y="2933992"/>
                </a:moveTo>
                <a:lnTo>
                  <a:pt x="5759996" y="2933992"/>
                </a:lnTo>
                <a:lnTo>
                  <a:pt x="5759996" y="0"/>
                </a:lnTo>
                <a:lnTo>
                  <a:pt x="0" y="0"/>
                </a:lnTo>
                <a:lnTo>
                  <a:pt x="0" y="2933992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87999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482409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381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00"/>
              </a:spcBef>
            </a:pPr>
            <a:r>
              <a:rPr sz="1400" b="1" spc="10" dirty="0">
                <a:solidFill>
                  <a:srgbClr val="FFFFFF"/>
                </a:solidFill>
                <a:latin typeface="Roboto"/>
                <a:cs typeface="Roboto"/>
              </a:rPr>
              <a:t>Git</a:t>
            </a: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Roboto"/>
                <a:cs typeface="Roboto"/>
              </a:rPr>
              <a:t>Dataflow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5759996" cy="356615"/>
            <a:chOff x="0" y="0"/>
            <a:chExt cx="5759996" cy="356615"/>
          </a:xfrm>
        </p:grpSpPr>
        <p:sp>
          <p:nvSpPr>
            <p:cNvPr id="6" name="object 6"/>
            <p:cNvSpPr/>
            <p:nvPr/>
          </p:nvSpPr>
          <p:spPr>
            <a:xfrm>
              <a:off x="4824031" y="0"/>
              <a:ext cx="864235" cy="306070"/>
            </a:xfrm>
            <a:custGeom>
              <a:avLst/>
              <a:gdLst/>
              <a:ahLst/>
              <a:cxnLst/>
              <a:rect l="l" t="t" r="r" b="b"/>
              <a:pathLst>
                <a:path w="864235" h="306070">
                  <a:moveTo>
                    <a:pt x="863968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863968" y="306006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06006"/>
              <a:ext cx="575999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65606" y="432638"/>
            <a:ext cx="3628727" cy="2544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8</a:t>
            </a:fld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96" y="21104"/>
            <a:ext cx="160440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solidFill>
                  <a:srgbClr val="FFFFFF"/>
                </a:solidFill>
                <a:latin typeface="Roboto"/>
                <a:cs typeface="Roboto"/>
              </a:rPr>
              <a:t>Git</a:t>
            </a:r>
            <a:r>
              <a:rPr sz="1400" b="1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Roboto"/>
                <a:cs typeface="Roboto"/>
              </a:rPr>
              <a:t>Commands</a:t>
            </a:r>
            <a:endParaRPr sz="1400" dirty="0">
              <a:latin typeface="Roboto"/>
              <a:cs typeface="Robo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7997" y="583678"/>
          <a:ext cx="5179695" cy="2162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150"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command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33485E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description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3348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62"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git init</a:t>
                      </a:r>
                      <a:r>
                        <a:rPr sz="900" spc="-10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[projectname]</a:t>
                      </a:r>
                      <a:endParaRPr sz="9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make a new</a:t>
                      </a:r>
                      <a:r>
                        <a:rPr sz="900" spc="-1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directory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62"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git clone &lt;url&gt;</a:t>
                      </a:r>
                      <a:r>
                        <a:rPr sz="900" spc="-10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[dir]</a:t>
                      </a:r>
                      <a:endParaRPr sz="9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copy a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git repository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so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you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can add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to</a:t>
                      </a:r>
                      <a:r>
                        <a:rPr sz="900" spc="-2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it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150"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git add</a:t>
                      </a:r>
                      <a:r>
                        <a:rPr sz="900" spc="-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files</a:t>
                      </a:r>
                      <a:endParaRPr sz="9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adds </a:t>
                      </a:r>
                      <a:r>
                        <a:rPr sz="900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file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contents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to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the</a:t>
                      </a:r>
                      <a:r>
                        <a:rPr sz="900" spc="-1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index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162"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git commit -m</a:t>
                      </a:r>
                      <a:r>
                        <a:rPr sz="900" spc="-10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&lt;msg&gt;</a:t>
                      </a:r>
                      <a:endParaRPr sz="9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commit changes from index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to</a:t>
                      </a:r>
                      <a:r>
                        <a:rPr sz="900" spc="-2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repo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162"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git commit -a</a:t>
                      </a:r>
                      <a:r>
                        <a:rPr sz="900" spc="-10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...</a:t>
                      </a:r>
                      <a:endParaRPr sz="9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skip index, commit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directly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from</a:t>
                      </a:r>
                      <a:r>
                        <a:rPr sz="900" spc="-2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workspace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150"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git checkout -</a:t>
                      </a:r>
                      <a:r>
                        <a:rPr sz="900" spc="-10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&lt;file&gt;</a:t>
                      </a:r>
                      <a:endParaRPr sz="9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revert </a:t>
                      </a:r>
                      <a:r>
                        <a:rPr sz="900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files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to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latest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revision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162"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git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status</a:t>
                      </a:r>
                      <a:endParaRPr sz="9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view the status of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your </a:t>
                      </a:r>
                      <a:r>
                        <a:rPr sz="900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files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in the working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directory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900" spc="-1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index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162"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git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diff</a:t>
                      </a:r>
                      <a:endParaRPr sz="9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difference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between workspace and</a:t>
                      </a:r>
                      <a:r>
                        <a:rPr sz="900" spc="-1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index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150"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git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log</a:t>
                      </a:r>
                      <a:endParaRPr sz="9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show history of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current</a:t>
                      </a:r>
                      <a:r>
                        <a:rPr sz="900" spc="-2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branch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162"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git help</a:t>
                      </a:r>
                      <a:r>
                        <a:rPr sz="900" spc="-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[command]</a:t>
                      </a:r>
                      <a:endParaRPr sz="9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get help info about a particular</a:t>
                      </a:r>
                      <a:r>
                        <a:rPr sz="900" spc="-3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command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162"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git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pull</a:t>
                      </a:r>
                      <a:endParaRPr sz="9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fetch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from a remote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repo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and try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to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merge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into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the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current</a:t>
                      </a:r>
                      <a:r>
                        <a:rPr sz="900" spc="-1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branch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4150"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git fetch</a:t>
                      </a:r>
                      <a:r>
                        <a:rPr sz="900" spc="-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&lt;remote&gt;</a:t>
                      </a:r>
                      <a:endParaRPr sz="9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sync local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repo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with</a:t>
                      </a:r>
                      <a:r>
                        <a:rPr sz="900" spc="-1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remote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162"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git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push</a:t>
                      </a:r>
                      <a:endParaRPr sz="9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push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your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new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branches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and data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to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a remote</a:t>
                      </a:r>
                      <a:r>
                        <a:rPr sz="900" spc="-1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repository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162">
                <a:tc gridSpan="2">
                  <a:txBody>
                    <a:bodyPr/>
                    <a:lstStyle/>
                    <a:p>
                      <a:pPr marL="71755">
                        <a:lnSpc>
                          <a:spcPts val="965"/>
                        </a:lnSpc>
                      </a:pP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others: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init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,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reset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,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branch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,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DejaVu Sans Mono"/>
                          <a:cs typeface="DejaVu Sans Mono"/>
                        </a:rPr>
                        <a:t>merge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,</a:t>
                      </a:r>
                      <a:r>
                        <a:rPr sz="900" spc="1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spc="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tag</a:t>
                      </a:r>
                      <a:endParaRPr sz="9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44005" y="307674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85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Muním</a:t>
            </a:r>
            <a:r>
              <a:rPr spc="-50" dirty="0"/>
              <a:t> </a:t>
            </a:r>
            <a:r>
              <a:rPr spc="-5" dirty="0"/>
              <a:t>Zabidi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9</a:t>
            </a:fld>
            <a:endParaRPr spc="-35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97A1B14-3E02-49AB-B11A-F6420FC1BC67}"/>
              </a:ext>
            </a:extLst>
          </p:cNvPr>
          <p:cNvSpPr/>
          <p:nvPr/>
        </p:nvSpPr>
        <p:spPr>
          <a:xfrm>
            <a:off x="4826165" y="0"/>
            <a:ext cx="864235" cy="306070"/>
          </a:xfrm>
          <a:custGeom>
            <a:avLst/>
            <a:gdLst/>
            <a:ahLst/>
            <a:cxnLst/>
            <a:rect l="l" t="t" r="r" b="b"/>
            <a:pathLst>
              <a:path w="864235" h="306070">
                <a:moveTo>
                  <a:pt x="863968" y="0"/>
                </a:moveTo>
                <a:lnTo>
                  <a:pt x="0" y="0"/>
                </a:lnTo>
                <a:lnTo>
                  <a:pt x="0" y="306006"/>
                </a:lnTo>
                <a:lnTo>
                  <a:pt x="863968" y="306006"/>
                </a:lnTo>
                <a:lnTo>
                  <a:pt x="863968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2441</Words>
  <Application>Microsoft Office PowerPoint</Application>
  <PresentationFormat>Custom</PresentationFormat>
  <Paragraphs>361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Courier New</vt:lpstr>
      <vt:lpstr>DejaVu Sans</vt:lpstr>
      <vt:lpstr>DejaVu Sans Mono</vt:lpstr>
      <vt:lpstr>Roboto</vt:lpstr>
      <vt:lpstr>Times New Roman</vt:lpstr>
      <vt:lpstr>Verana Sans Medium</vt:lpstr>
      <vt:lpstr>Office Theme</vt:lpstr>
      <vt:lpstr>PowerPoint Presentation</vt:lpstr>
      <vt:lpstr>Version Control Systems</vt:lpstr>
      <vt:lpstr>PowerPoint Presentation</vt:lpstr>
      <vt:lpstr>Version Control Systems</vt:lpstr>
      <vt:lpstr>Why Version Control?</vt:lpstr>
      <vt:lpstr>About Git</vt:lpstr>
      <vt:lpstr>PowerPoint Presentation</vt:lpstr>
      <vt:lpstr>PowerPoint Presentation</vt:lpstr>
      <vt:lpstr>PowerPoint Presentation</vt:lpstr>
      <vt:lpstr>Git Jump Start</vt:lpstr>
      <vt:lpstr>Getting Git</vt:lpstr>
      <vt:lpstr>Creating a Github Account</vt:lpstr>
      <vt:lpstr>PowerPoint Presentation</vt:lpstr>
      <vt:lpstr>PowerPoint Presentation</vt:lpstr>
      <vt:lpstr>PowerPoint Presentation</vt:lpstr>
      <vt:lpstr>Deleting a Repository</vt:lpstr>
      <vt:lpstr>Working with a Fresh Repo</vt:lpstr>
      <vt:lpstr>Working with a Fresh Repo</vt:lpstr>
      <vt:lpstr>Cloning an Existing Github Repo</vt:lpstr>
      <vt:lpstr>Working Alone</vt:lpstr>
      <vt:lpstr>Working Alone Basic Sequence</vt:lpstr>
      <vt:lpstr>Staging Files</vt:lpstr>
      <vt:lpstr>Staging Files</vt:lpstr>
      <vt:lpstr>Committing</vt:lpstr>
      <vt:lpstr>Pushing</vt:lpstr>
      <vt:lpstr>The README.md File</vt:lpstr>
      <vt:lpstr>Status Check</vt:lpstr>
      <vt:lpstr>PowerPoint Presentation</vt:lpstr>
      <vt:lpstr>Undoing Mistakes</vt:lpstr>
      <vt:lpstr>Branches</vt:lpstr>
      <vt:lpstr>Branches</vt:lpstr>
      <vt:lpstr>Creating a Branch</vt:lpstr>
      <vt:lpstr>Working in a Branch</vt:lpstr>
      <vt:lpstr>PowerPoint Presentation</vt:lpstr>
      <vt:lpstr>.gitignore</vt:lpstr>
      <vt:lpstr>Blame It on Others</vt:lpstr>
      <vt:lpstr>Collaborating</vt:lpstr>
      <vt:lpstr>Collaborating Overview</vt:lpstr>
      <vt:lpstr>Collaborating Inviting Collaborators</vt:lpstr>
      <vt:lpstr>Collaborating Collaborator Clone-Edit-Push</vt:lpstr>
      <vt:lpstr>PowerPoint Presentation</vt:lpstr>
      <vt:lpstr>Summary &amp; References</vt:lpstr>
      <vt:lpstr>Summary Initializing</vt:lpstr>
      <vt:lpstr>Summary Changing files</vt:lpstr>
      <vt:lpstr>Summary Working with Remote Repos</vt:lpstr>
      <vt:lpstr>To Know More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- SKEL4213 Software Engineering</dc:title>
  <dc:creator>Muním Zabidi</dc:creator>
  <cp:lastModifiedBy>Admin</cp:lastModifiedBy>
  <cp:revision>1</cp:revision>
  <dcterms:created xsi:type="dcterms:W3CDTF">2023-08-08T03:42:27Z</dcterms:created>
  <dcterms:modified xsi:type="dcterms:W3CDTF">2023-08-08T03:49:16Z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2023-08-08T00:00:00Z</vt:filetime>
  </property>
</Properties>
</file>