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0DF061-9BEC-4649-A4A8-9402AC7E33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77DD92-4B35-41FF-B99B-CACA45F67B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20F178-231B-4CFD-9618-EDD73AF2C21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8D9C87-321B-4D03-B37D-38B74165A81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6A9A63-466F-442A-B697-BF8879D1A4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894271-2709-4431-BCB0-A241571780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D4D1DE-97AE-4DD1-A029-54C26555EB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86AEA4-FCF5-4228-B439-3F8EA45486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E38728-DD50-47A3-A9D8-C50D8F97E0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31D9AA-A8DE-4B69-BD56-0B9F991BDB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60AA57-DD0B-4CA3-A06B-86911327EF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917C32-28E6-47F3-9D38-148F1862EA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85B534-AB24-43D8-9A75-427E445D130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2373480" y="1207080"/>
            <a:ext cx="9318600" cy="5125320"/>
          </a:xfrm>
          <a:prstGeom prst="rect">
            <a:avLst/>
          </a:prstGeom>
          <a:noFill/>
          <a:ln w="381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TextBox 2"/>
          <p:cNvSpPr/>
          <p:nvPr/>
        </p:nvSpPr>
        <p:spPr>
          <a:xfrm>
            <a:off x="2889000" y="829080"/>
            <a:ext cx="1011240" cy="516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1f4e79"/>
                </a:solidFill>
                <a:latin typeface="Calibri"/>
              </a:rPr>
              <a:t>SIM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" name="Straight Arrow Connector 6"/>
          <p:cNvSpPr/>
          <p:nvPr/>
        </p:nvSpPr>
        <p:spPr>
          <a:xfrm>
            <a:off x="243360" y="2879280"/>
            <a:ext cx="2655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Rectangle 7"/>
          <p:cNvSpPr/>
          <p:nvPr/>
        </p:nvSpPr>
        <p:spPr>
          <a:xfrm>
            <a:off x="2889000" y="2519280"/>
            <a:ext cx="3152520" cy="762480"/>
          </a:xfrm>
          <a:prstGeom prst="rect">
            <a:avLst/>
          </a:prstGeom>
          <a:noFill/>
          <a:ln w="254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Human Behaviour Analysis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Rectangle 8"/>
          <p:cNvSpPr/>
          <p:nvPr/>
        </p:nvSpPr>
        <p:spPr>
          <a:xfrm>
            <a:off x="2894040" y="3642120"/>
            <a:ext cx="3147840" cy="567000"/>
          </a:xfrm>
          <a:prstGeom prst="rect">
            <a:avLst/>
          </a:prstGeom>
          <a:noFill/>
          <a:ln w="254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Worker Movement Analysis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TextBox 9"/>
          <p:cNvSpPr/>
          <p:nvPr/>
        </p:nvSpPr>
        <p:spPr>
          <a:xfrm>
            <a:off x="-163080" y="2564640"/>
            <a:ext cx="2237040" cy="9133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1f4e79"/>
                </a:solidFill>
                <a:latin typeface="Calibri"/>
              </a:rPr>
              <a:t>from</a:t>
            </a: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 Human Behaviour analysis T5.3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Straight Arrow Connector 10"/>
          <p:cNvSpPr/>
          <p:nvPr/>
        </p:nvSpPr>
        <p:spPr>
          <a:xfrm>
            <a:off x="233640" y="3909240"/>
            <a:ext cx="2655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TextBox 11"/>
          <p:cNvSpPr/>
          <p:nvPr/>
        </p:nvSpPr>
        <p:spPr>
          <a:xfrm>
            <a:off x="-53640" y="3580200"/>
            <a:ext cx="2032560" cy="851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1f4e79"/>
                </a:solidFill>
                <a:latin typeface="Calibri"/>
              </a:rPr>
              <a:t>from </a:t>
            </a: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Neuromorphic Sensing T6.2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Rectangle 12"/>
          <p:cNvSpPr/>
          <p:nvPr/>
        </p:nvSpPr>
        <p:spPr>
          <a:xfrm>
            <a:off x="2879280" y="4705560"/>
            <a:ext cx="3461400" cy="554400"/>
          </a:xfrm>
          <a:prstGeom prst="rect">
            <a:avLst/>
          </a:prstGeom>
          <a:noFill/>
          <a:ln w="254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Human State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Analysis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Straight Arrow Connector 13"/>
          <p:cNvSpPr/>
          <p:nvPr/>
        </p:nvSpPr>
        <p:spPr>
          <a:xfrm>
            <a:off x="1352160" y="4985280"/>
            <a:ext cx="1536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TextBox 14"/>
          <p:cNvSpPr/>
          <p:nvPr/>
        </p:nvSpPr>
        <p:spPr>
          <a:xfrm>
            <a:off x="92520" y="4577040"/>
            <a:ext cx="1932840" cy="639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1f4e79"/>
                </a:solidFill>
                <a:latin typeface="Calibri"/>
              </a:rPr>
              <a:t>from </a:t>
            </a: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Fatigue analysis T6.2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Rectangle 21"/>
          <p:cNvSpPr/>
          <p:nvPr/>
        </p:nvSpPr>
        <p:spPr>
          <a:xfrm>
            <a:off x="2898720" y="5554800"/>
            <a:ext cx="3441960" cy="554400"/>
          </a:xfrm>
          <a:prstGeom prst="rect">
            <a:avLst/>
          </a:prstGeom>
          <a:noFill/>
          <a:ln w="254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Human Body Gesture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Straight Arrow Connector 22"/>
          <p:cNvSpPr/>
          <p:nvPr/>
        </p:nvSpPr>
        <p:spPr>
          <a:xfrm>
            <a:off x="1371600" y="5834520"/>
            <a:ext cx="1536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Rectangle 19"/>
          <p:cNvSpPr/>
          <p:nvPr/>
        </p:nvSpPr>
        <p:spPr>
          <a:xfrm>
            <a:off x="262800" y="5463000"/>
            <a:ext cx="1811520" cy="11869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1f4e79"/>
                </a:solidFill>
                <a:latin typeface="Calibri"/>
              </a:rPr>
              <a:t>from </a:t>
            </a: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non-verbal communication T4.7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Rectangle 24"/>
          <p:cNvSpPr/>
          <p:nvPr/>
        </p:nvSpPr>
        <p:spPr>
          <a:xfrm>
            <a:off x="2827080" y="1735200"/>
            <a:ext cx="3214800" cy="554400"/>
          </a:xfrm>
          <a:prstGeom prst="rect">
            <a:avLst/>
          </a:prstGeom>
          <a:noFill/>
          <a:ln w="254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Human Grasping Strategies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Straight Arrow Connector 25"/>
          <p:cNvSpPr/>
          <p:nvPr/>
        </p:nvSpPr>
        <p:spPr>
          <a:xfrm>
            <a:off x="1299960" y="2014920"/>
            <a:ext cx="1536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TextBox 23"/>
          <p:cNvSpPr/>
          <p:nvPr/>
        </p:nvSpPr>
        <p:spPr>
          <a:xfrm>
            <a:off x="102240" y="1673280"/>
            <a:ext cx="1932840" cy="912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1f4e79"/>
                </a:solidFill>
                <a:latin typeface="Calibri"/>
              </a:rPr>
              <a:t>from</a:t>
            </a: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 Grasping Strategies T6.7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Rectangle 26"/>
          <p:cNvSpPr/>
          <p:nvPr/>
        </p:nvSpPr>
        <p:spPr>
          <a:xfrm>
            <a:off x="6737040" y="1673280"/>
            <a:ext cx="1439280" cy="2403360"/>
          </a:xfrm>
          <a:prstGeom prst="rect">
            <a:avLst/>
          </a:prstGeom>
          <a:noFill/>
          <a:ln w="254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Human Behaviour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Integrator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Straight Arrow Connector 27"/>
          <p:cNvSpPr/>
          <p:nvPr/>
        </p:nvSpPr>
        <p:spPr>
          <a:xfrm>
            <a:off x="6042240" y="1996560"/>
            <a:ext cx="69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Straight Arrow Connector 30"/>
          <p:cNvSpPr/>
          <p:nvPr/>
        </p:nvSpPr>
        <p:spPr>
          <a:xfrm>
            <a:off x="6056640" y="2887920"/>
            <a:ext cx="69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Straight Arrow Connector 31"/>
          <p:cNvSpPr/>
          <p:nvPr/>
        </p:nvSpPr>
        <p:spPr>
          <a:xfrm>
            <a:off x="6042240" y="3925800"/>
            <a:ext cx="69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Straight Arrow Connector 33"/>
          <p:cNvSpPr/>
          <p:nvPr/>
        </p:nvSpPr>
        <p:spPr>
          <a:xfrm>
            <a:off x="8176680" y="2875320"/>
            <a:ext cx="115020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Rectangle 36"/>
          <p:cNvSpPr/>
          <p:nvPr/>
        </p:nvSpPr>
        <p:spPr>
          <a:xfrm>
            <a:off x="8218800" y="1897920"/>
            <a:ext cx="9907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Action Goal &amp; Style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Flowchart: Process 38"/>
          <p:cNvSpPr/>
          <p:nvPr/>
        </p:nvSpPr>
        <p:spPr>
          <a:xfrm>
            <a:off x="2659680" y="1468440"/>
            <a:ext cx="3681000" cy="2917080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34925">
            <a:solidFill>
              <a:srgbClr val="43729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Oval 39"/>
          <p:cNvSpPr/>
          <p:nvPr/>
        </p:nvSpPr>
        <p:spPr>
          <a:xfrm>
            <a:off x="9327240" y="1995840"/>
            <a:ext cx="1766160" cy="1766160"/>
          </a:xfrm>
          <a:prstGeom prst="ellipse">
            <a:avLst/>
          </a:prstGeom>
          <a:solidFill>
            <a:schemeClr val="accent1">
              <a:alpha val="58000"/>
            </a:schemeClr>
          </a:solidFill>
          <a:ln w="381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Social Interaction Engine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6" name="Straight Arrow Connector 40"/>
          <p:cNvSpPr/>
          <p:nvPr/>
        </p:nvSpPr>
        <p:spPr>
          <a:xfrm>
            <a:off x="11077560" y="2879280"/>
            <a:ext cx="122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Rectangle 41"/>
          <p:cNvSpPr/>
          <p:nvPr/>
        </p:nvSpPr>
        <p:spPr>
          <a:xfrm>
            <a:off x="10977480" y="2509920"/>
            <a:ext cx="1373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 </a:t>
            </a:r>
            <a:r>
              <a:rPr b="1" lang="fr-FR" sz="1400" spc="-1" strike="noStrike">
                <a:solidFill>
                  <a:srgbClr val="1f4e79"/>
                </a:solidFill>
                <a:latin typeface="Calibri"/>
              </a:rPr>
              <a:t>to</a:t>
            </a: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 HICEM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TextBox 43"/>
          <p:cNvSpPr/>
          <p:nvPr/>
        </p:nvSpPr>
        <p:spPr>
          <a:xfrm>
            <a:off x="4182120" y="1122840"/>
            <a:ext cx="2552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Perception - what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TextBox 44"/>
          <p:cNvSpPr/>
          <p:nvPr/>
        </p:nvSpPr>
        <p:spPr>
          <a:xfrm>
            <a:off x="4261320" y="4355280"/>
            <a:ext cx="2498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Perception - how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45"/>
          <p:cNvSpPr/>
          <p:nvPr/>
        </p:nvSpPr>
        <p:spPr>
          <a:xfrm>
            <a:off x="4640760" y="5210280"/>
            <a:ext cx="1901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communication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Elbow Connector 50"/>
          <p:cNvSpPr/>
          <p:nvPr/>
        </p:nvSpPr>
        <p:spPr>
          <a:xfrm flipV="1">
            <a:off x="6341040" y="3846600"/>
            <a:ext cx="3868920" cy="1985040"/>
          </a:xfrm>
          <a:prstGeom prst="bentConnector2">
            <a:avLst/>
          </a:prstGeom>
          <a:noFill/>
          <a:ln w="38100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Elbow Connector 51"/>
          <p:cNvSpPr/>
          <p:nvPr/>
        </p:nvSpPr>
        <p:spPr>
          <a:xfrm flipV="1">
            <a:off x="6351120" y="2874600"/>
            <a:ext cx="2900880" cy="2127600"/>
          </a:xfrm>
          <a:prstGeom prst="bentConnector3">
            <a:avLst>
              <a:gd name="adj1" fmla="val 93925"/>
            </a:avLst>
          </a:prstGeom>
          <a:noFill/>
          <a:ln w="38100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Diamond 57"/>
          <p:cNvSpPr/>
          <p:nvPr/>
        </p:nvSpPr>
        <p:spPr>
          <a:xfrm>
            <a:off x="8882640" y="4960800"/>
            <a:ext cx="2655360" cy="1327680"/>
          </a:xfrm>
          <a:prstGeom prst="diamond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rgbClr val="ffffff"/>
                </a:solidFill>
                <a:latin typeface="Calibri"/>
              </a:rPr>
              <a:t>Communication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4" name="Oval 60"/>
          <p:cNvSpPr/>
          <p:nvPr/>
        </p:nvSpPr>
        <p:spPr>
          <a:xfrm>
            <a:off x="9252000" y="2781000"/>
            <a:ext cx="188280" cy="1882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Oval 63"/>
          <p:cNvSpPr/>
          <p:nvPr/>
        </p:nvSpPr>
        <p:spPr>
          <a:xfrm>
            <a:off x="10116360" y="3657960"/>
            <a:ext cx="188280" cy="1882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TextBox 67"/>
          <p:cNvSpPr/>
          <p:nvPr/>
        </p:nvSpPr>
        <p:spPr>
          <a:xfrm>
            <a:off x="9584640" y="3684600"/>
            <a:ext cx="2552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f4e79"/>
                </a:solidFill>
                <a:latin typeface="Calibri"/>
              </a:rPr>
              <a:t>Communication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f4e79"/>
                </a:solidFill>
                <a:latin typeface="Calibri"/>
              </a:rPr>
              <a:t> </a:t>
            </a:r>
            <a:r>
              <a:rPr b="1" lang="en-US" sz="1200" spc="-1" strike="noStrike">
                <a:solidFill>
                  <a:srgbClr val="1f4e79"/>
                </a:solidFill>
                <a:latin typeface="Calibri"/>
              </a:rPr>
              <a:t>Front-end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7" name="TextBox 68"/>
          <p:cNvSpPr/>
          <p:nvPr/>
        </p:nvSpPr>
        <p:spPr>
          <a:xfrm rot="16200000">
            <a:off x="8072280" y="1761840"/>
            <a:ext cx="2552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f4e79"/>
                </a:solidFill>
                <a:latin typeface="Calibri"/>
              </a:rPr>
              <a:t>Perception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f4e79"/>
                </a:solidFill>
                <a:latin typeface="Calibri"/>
              </a:rPr>
              <a:t> </a:t>
            </a:r>
            <a:r>
              <a:rPr b="1" lang="en-US" sz="1200" spc="-1" strike="noStrike">
                <a:solidFill>
                  <a:srgbClr val="1f4e79"/>
                </a:solidFill>
                <a:latin typeface="Calibri"/>
              </a:rPr>
              <a:t>Front-end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8" name="Donut 69"/>
          <p:cNvSpPr/>
          <p:nvPr/>
        </p:nvSpPr>
        <p:spPr>
          <a:xfrm>
            <a:off x="10210680" y="3138840"/>
            <a:ext cx="443880" cy="443880"/>
          </a:xfrm>
          <a:prstGeom prst="donut">
            <a:avLst>
              <a:gd name="adj" fmla="val 17756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Isosceles Triangle 70"/>
          <p:cNvSpPr/>
          <p:nvPr/>
        </p:nvSpPr>
        <p:spPr>
          <a:xfrm>
            <a:off x="10101240" y="3210120"/>
            <a:ext cx="330480" cy="200520"/>
          </a:xfrm>
          <a:prstGeom prst="triangle">
            <a:avLst>
              <a:gd name="adj" fmla="val 50000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TextBox 71"/>
          <p:cNvSpPr/>
          <p:nvPr/>
        </p:nvSpPr>
        <p:spPr>
          <a:xfrm>
            <a:off x="9415800" y="2901240"/>
            <a:ext cx="25524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e75b6"/>
                </a:solidFill>
                <a:latin typeface="Calibri"/>
              </a:rPr>
              <a:t>dynamic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" name="Flowchart: Direct Access Storage 72"/>
          <p:cNvSpPr/>
          <p:nvPr/>
        </p:nvSpPr>
        <p:spPr>
          <a:xfrm>
            <a:off x="10485000" y="1294560"/>
            <a:ext cx="1110600" cy="613440"/>
          </a:xfrm>
          <a:prstGeom prst="flowChartMagneticDrum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</a:rPr>
              <a:t>Social requir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2" name="Elbow Connector 73"/>
          <p:cNvSpPr/>
          <p:nvPr/>
        </p:nvSpPr>
        <p:spPr>
          <a:xfrm flipV="1" rot="10800000">
            <a:off x="10210680" y="1600920"/>
            <a:ext cx="274320" cy="394200"/>
          </a:xfrm>
          <a:prstGeom prst="bentConnector2">
            <a:avLst/>
          </a:prstGeom>
          <a:noFill/>
          <a:ln w="38100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Straight Arrow Connector 78"/>
          <p:cNvSpPr/>
          <p:nvPr/>
        </p:nvSpPr>
        <p:spPr>
          <a:xfrm>
            <a:off x="11032560" y="1031040"/>
            <a:ext cx="7560" cy="26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Rectangle 79"/>
          <p:cNvSpPr/>
          <p:nvPr/>
        </p:nvSpPr>
        <p:spPr>
          <a:xfrm>
            <a:off x="10614600" y="715680"/>
            <a:ext cx="836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 </a:t>
            </a: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WP2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1"/>
          <p:cNvSpPr/>
          <p:nvPr/>
        </p:nvSpPr>
        <p:spPr>
          <a:xfrm>
            <a:off x="2373480" y="1012320"/>
            <a:ext cx="9318600" cy="5319720"/>
          </a:xfrm>
          <a:prstGeom prst="rect">
            <a:avLst/>
          </a:prstGeom>
          <a:noFill/>
          <a:ln w="381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TextBox 2"/>
          <p:cNvSpPr/>
          <p:nvPr/>
        </p:nvSpPr>
        <p:spPr>
          <a:xfrm>
            <a:off x="2514600" y="605880"/>
            <a:ext cx="4002120" cy="516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1f4e79"/>
                </a:solidFill>
                <a:latin typeface="Calibri"/>
              </a:rPr>
              <a:t>SIM_PACKAGE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traight Arrow Connector 6"/>
          <p:cNvSpPr/>
          <p:nvPr/>
        </p:nvSpPr>
        <p:spPr>
          <a:xfrm flipV="1">
            <a:off x="-58320" y="2878920"/>
            <a:ext cx="2957040" cy="2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Rectangle 7"/>
          <p:cNvSpPr/>
          <p:nvPr/>
        </p:nvSpPr>
        <p:spPr>
          <a:xfrm>
            <a:off x="2889000" y="2519280"/>
            <a:ext cx="3152520" cy="762480"/>
          </a:xfrm>
          <a:prstGeom prst="rect">
            <a:avLst/>
          </a:prstGeom>
          <a:noFill/>
          <a:ln w="254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Human Behaviour Analysis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Rectangle 8"/>
          <p:cNvSpPr/>
          <p:nvPr/>
        </p:nvSpPr>
        <p:spPr>
          <a:xfrm>
            <a:off x="2894040" y="3642120"/>
            <a:ext cx="3147840" cy="567000"/>
          </a:xfrm>
          <a:prstGeom prst="rect">
            <a:avLst/>
          </a:prstGeom>
          <a:noFill/>
          <a:ln w="254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Worker Movement Analysis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TextBox 9"/>
          <p:cNvSpPr/>
          <p:nvPr/>
        </p:nvSpPr>
        <p:spPr>
          <a:xfrm>
            <a:off x="-2295720" y="2439000"/>
            <a:ext cx="2237040" cy="9133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1f4e79"/>
                </a:solidFill>
                <a:latin typeface="Calibri"/>
              </a:rPr>
              <a:t>from</a:t>
            </a: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 Human Behaviour analysis T5.3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Straight Arrow Connector 10"/>
          <p:cNvSpPr/>
          <p:nvPr/>
        </p:nvSpPr>
        <p:spPr>
          <a:xfrm>
            <a:off x="233640" y="3909240"/>
            <a:ext cx="2655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TextBox 11"/>
          <p:cNvSpPr/>
          <p:nvPr/>
        </p:nvSpPr>
        <p:spPr>
          <a:xfrm>
            <a:off x="199080" y="3137760"/>
            <a:ext cx="2032560" cy="1187640"/>
          </a:xfrm>
          <a:prstGeom prst="rect">
            <a:avLst/>
          </a:prstGeom>
          <a:solidFill>
            <a:schemeClr val="bg1"/>
          </a:solidFill>
          <a:ln w="38100">
            <a:solidFill>
              <a:srgbClr val="5b9bd5">
                <a:shade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Neuromorphic Sensing T6.2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3" name="Rectangle 12"/>
          <p:cNvSpPr/>
          <p:nvPr/>
        </p:nvSpPr>
        <p:spPr>
          <a:xfrm>
            <a:off x="2879280" y="4705560"/>
            <a:ext cx="3461400" cy="554400"/>
          </a:xfrm>
          <a:prstGeom prst="rect">
            <a:avLst/>
          </a:prstGeom>
          <a:noFill/>
          <a:ln w="254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Human State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Analysis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Straight Arrow Connector 13"/>
          <p:cNvSpPr/>
          <p:nvPr/>
        </p:nvSpPr>
        <p:spPr>
          <a:xfrm>
            <a:off x="1352160" y="4985280"/>
            <a:ext cx="1536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Box 14"/>
          <p:cNvSpPr/>
          <p:nvPr/>
        </p:nvSpPr>
        <p:spPr>
          <a:xfrm>
            <a:off x="254880" y="4588200"/>
            <a:ext cx="1932840" cy="639000"/>
          </a:xfrm>
          <a:prstGeom prst="rect">
            <a:avLst/>
          </a:prstGeom>
          <a:solidFill>
            <a:schemeClr val="bg1"/>
          </a:solidFill>
          <a:ln w="38100">
            <a:solidFill>
              <a:srgbClr val="5b9bd5">
                <a:shade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Fatigue analysis T6.2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Rectangle 21"/>
          <p:cNvSpPr/>
          <p:nvPr/>
        </p:nvSpPr>
        <p:spPr>
          <a:xfrm>
            <a:off x="2898720" y="5554800"/>
            <a:ext cx="3441960" cy="554400"/>
          </a:xfrm>
          <a:prstGeom prst="rect">
            <a:avLst/>
          </a:prstGeom>
          <a:noFill/>
          <a:ln w="254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Human Body Gesture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Straight Arrow Connector 22"/>
          <p:cNvSpPr/>
          <p:nvPr/>
        </p:nvSpPr>
        <p:spPr>
          <a:xfrm>
            <a:off x="-420840" y="5827320"/>
            <a:ext cx="332892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19"/>
          <p:cNvSpPr/>
          <p:nvPr/>
        </p:nvSpPr>
        <p:spPr>
          <a:xfrm>
            <a:off x="-2232360" y="5365440"/>
            <a:ext cx="1811520" cy="11869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1f4e79"/>
                </a:solidFill>
                <a:latin typeface="Calibri"/>
              </a:rPr>
              <a:t>from </a:t>
            </a: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non-verbal communication T4.7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Rectangle 24"/>
          <p:cNvSpPr/>
          <p:nvPr/>
        </p:nvSpPr>
        <p:spPr>
          <a:xfrm>
            <a:off x="2827080" y="1735200"/>
            <a:ext cx="3214800" cy="554400"/>
          </a:xfrm>
          <a:prstGeom prst="rect">
            <a:avLst/>
          </a:prstGeom>
          <a:noFill/>
          <a:ln w="254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Human Grasping Strategies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Straight Arrow Connector 25"/>
          <p:cNvSpPr/>
          <p:nvPr/>
        </p:nvSpPr>
        <p:spPr>
          <a:xfrm>
            <a:off x="1992600" y="1864440"/>
            <a:ext cx="828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23"/>
          <p:cNvSpPr/>
          <p:nvPr/>
        </p:nvSpPr>
        <p:spPr>
          <a:xfrm>
            <a:off x="131760" y="1144080"/>
            <a:ext cx="1932840" cy="912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Grasping Strategies T6.7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Rectangle 26"/>
          <p:cNvSpPr/>
          <p:nvPr/>
        </p:nvSpPr>
        <p:spPr>
          <a:xfrm>
            <a:off x="6737040" y="1673280"/>
            <a:ext cx="1439280" cy="2403360"/>
          </a:xfrm>
          <a:prstGeom prst="rect">
            <a:avLst/>
          </a:prstGeom>
          <a:noFill/>
          <a:ln w="254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Human Behaviour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Integrator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Straight Arrow Connector 27"/>
          <p:cNvSpPr/>
          <p:nvPr/>
        </p:nvSpPr>
        <p:spPr>
          <a:xfrm>
            <a:off x="6042240" y="1996560"/>
            <a:ext cx="69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Straight Arrow Connector 30"/>
          <p:cNvSpPr/>
          <p:nvPr/>
        </p:nvSpPr>
        <p:spPr>
          <a:xfrm>
            <a:off x="6056640" y="2887920"/>
            <a:ext cx="69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Straight Arrow Connector 31"/>
          <p:cNvSpPr/>
          <p:nvPr/>
        </p:nvSpPr>
        <p:spPr>
          <a:xfrm>
            <a:off x="6042240" y="3925800"/>
            <a:ext cx="69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Straight Arrow Connector 33"/>
          <p:cNvSpPr/>
          <p:nvPr/>
        </p:nvSpPr>
        <p:spPr>
          <a:xfrm>
            <a:off x="8176680" y="2875320"/>
            <a:ext cx="115020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 36"/>
          <p:cNvSpPr/>
          <p:nvPr/>
        </p:nvSpPr>
        <p:spPr>
          <a:xfrm>
            <a:off x="8218800" y="1897920"/>
            <a:ext cx="9907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Action Goal &amp; Style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Flowchart: Process 38"/>
          <p:cNvSpPr/>
          <p:nvPr/>
        </p:nvSpPr>
        <p:spPr>
          <a:xfrm>
            <a:off x="2659680" y="1568880"/>
            <a:ext cx="3681000" cy="2817000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34925">
            <a:solidFill>
              <a:srgbClr val="43729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Oval 39"/>
          <p:cNvSpPr/>
          <p:nvPr/>
        </p:nvSpPr>
        <p:spPr>
          <a:xfrm>
            <a:off x="9327240" y="1995840"/>
            <a:ext cx="1766160" cy="1766160"/>
          </a:xfrm>
          <a:prstGeom prst="ellipse">
            <a:avLst/>
          </a:prstGeom>
          <a:solidFill>
            <a:schemeClr val="accent1">
              <a:alpha val="58000"/>
            </a:schemeClr>
          </a:solidFill>
          <a:ln w="381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Social Interaction Engine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0" name="Straight Arrow Connector 40"/>
          <p:cNvSpPr/>
          <p:nvPr/>
        </p:nvSpPr>
        <p:spPr>
          <a:xfrm>
            <a:off x="11077560" y="2879280"/>
            <a:ext cx="122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Rectangle 41"/>
          <p:cNvSpPr/>
          <p:nvPr/>
        </p:nvSpPr>
        <p:spPr>
          <a:xfrm>
            <a:off x="10977480" y="2509920"/>
            <a:ext cx="1373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 </a:t>
            </a:r>
            <a:r>
              <a:rPr b="1" lang="fr-FR" sz="1400" spc="-1" strike="noStrike">
                <a:solidFill>
                  <a:srgbClr val="1f4e79"/>
                </a:solidFill>
                <a:latin typeface="Calibri"/>
              </a:rPr>
              <a:t>to</a:t>
            </a: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 HICEM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TextBox 43"/>
          <p:cNvSpPr/>
          <p:nvPr/>
        </p:nvSpPr>
        <p:spPr>
          <a:xfrm>
            <a:off x="4182120" y="1122840"/>
            <a:ext cx="2552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Perception - what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TextBox 44"/>
          <p:cNvSpPr/>
          <p:nvPr/>
        </p:nvSpPr>
        <p:spPr>
          <a:xfrm>
            <a:off x="4261320" y="4355280"/>
            <a:ext cx="2498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Perception - how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TextBox 45"/>
          <p:cNvSpPr/>
          <p:nvPr/>
        </p:nvSpPr>
        <p:spPr>
          <a:xfrm>
            <a:off x="4640760" y="5210280"/>
            <a:ext cx="1901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Communication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Elbow Connector 50"/>
          <p:cNvSpPr/>
          <p:nvPr/>
        </p:nvSpPr>
        <p:spPr>
          <a:xfrm flipV="1">
            <a:off x="6341040" y="3846600"/>
            <a:ext cx="3868920" cy="1985040"/>
          </a:xfrm>
          <a:prstGeom prst="bentConnector2">
            <a:avLst/>
          </a:prstGeom>
          <a:noFill/>
          <a:ln w="38100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Elbow Connector 51"/>
          <p:cNvSpPr/>
          <p:nvPr/>
        </p:nvSpPr>
        <p:spPr>
          <a:xfrm flipV="1">
            <a:off x="6351120" y="2874600"/>
            <a:ext cx="2900880" cy="2127600"/>
          </a:xfrm>
          <a:prstGeom prst="bentConnector3">
            <a:avLst>
              <a:gd name="adj1" fmla="val 93925"/>
            </a:avLst>
          </a:prstGeom>
          <a:noFill/>
          <a:ln w="38100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Diamond 57"/>
          <p:cNvSpPr/>
          <p:nvPr/>
        </p:nvSpPr>
        <p:spPr>
          <a:xfrm>
            <a:off x="8882640" y="4960800"/>
            <a:ext cx="2655360" cy="1327680"/>
          </a:xfrm>
          <a:prstGeom prst="diamond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rgbClr val="ffffff"/>
                </a:solidFill>
                <a:latin typeface="Calibri"/>
              </a:rPr>
              <a:t>Communication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8" name="Oval 60"/>
          <p:cNvSpPr/>
          <p:nvPr/>
        </p:nvSpPr>
        <p:spPr>
          <a:xfrm>
            <a:off x="9252000" y="2781000"/>
            <a:ext cx="188280" cy="1882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Oval 63"/>
          <p:cNvSpPr/>
          <p:nvPr/>
        </p:nvSpPr>
        <p:spPr>
          <a:xfrm>
            <a:off x="10116360" y="3657960"/>
            <a:ext cx="188280" cy="1882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TextBox 67"/>
          <p:cNvSpPr/>
          <p:nvPr/>
        </p:nvSpPr>
        <p:spPr>
          <a:xfrm>
            <a:off x="9584640" y="3684600"/>
            <a:ext cx="2552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f4e79"/>
                </a:solidFill>
                <a:latin typeface="Calibri"/>
              </a:rPr>
              <a:t>Communication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f4e79"/>
                </a:solidFill>
                <a:latin typeface="Calibri"/>
              </a:rPr>
              <a:t> </a:t>
            </a:r>
            <a:r>
              <a:rPr b="1" lang="en-US" sz="1200" spc="-1" strike="noStrike">
                <a:solidFill>
                  <a:srgbClr val="1f4e79"/>
                </a:solidFill>
                <a:latin typeface="Calibri"/>
              </a:rPr>
              <a:t>Front-end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1" name="TextBox 68"/>
          <p:cNvSpPr/>
          <p:nvPr/>
        </p:nvSpPr>
        <p:spPr>
          <a:xfrm rot="16200000">
            <a:off x="8072280" y="1761840"/>
            <a:ext cx="2552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f4e79"/>
                </a:solidFill>
                <a:latin typeface="Calibri"/>
              </a:rPr>
              <a:t>Perception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f4e79"/>
                </a:solidFill>
                <a:latin typeface="Calibri"/>
              </a:rPr>
              <a:t> </a:t>
            </a:r>
            <a:r>
              <a:rPr b="1" lang="en-US" sz="1200" spc="-1" strike="noStrike">
                <a:solidFill>
                  <a:srgbClr val="1f4e79"/>
                </a:solidFill>
                <a:latin typeface="Calibri"/>
              </a:rPr>
              <a:t>Front-end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2" name="Donut 69"/>
          <p:cNvSpPr/>
          <p:nvPr/>
        </p:nvSpPr>
        <p:spPr>
          <a:xfrm>
            <a:off x="10210680" y="3138840"/>
            <a:ext cx="443880" cy="443880"/>
          </a:xfrm>
          <a:prstGeom prst="donut">
            <a:avLst>
              <a:gd name="adj" fmla="val 17756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Isosceles Triangle 70"/>
          <p:cNvSpPr/>
          <p:nvPr/>
        </p:nvSpPr>
        <p:spPr>
          <a:xfrm>
            <a:off x="10101240" y="3210120"/>
            <a:ext cx="330480" cy="200520"/>
          </a:xfrm>
          <a:prstGeom prst="triangle">
            <a:avLst>
              <a:gd name="adj" fmla="val 50000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TextBox 71"/>
          <p:cNvSpPr/>
          <p:nvPr/>
        </p:nvSpPr>
        <p:spPr>
          <a:xfrm>
            <a:off x="9415800" y="2901240"/>
            <a:ext cx="25524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e75b6"/>
                </a:solidFill>
                <a:latin typeface="Calibri"/>
              </a:rPr>
              <a:t>dynamic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5" name="Flowchart: Direct Access Storage 72"/>
          <p:cNvSpPr/>
          <p:nvPr/>
        </p:nvSpPr>
        <p:spPr>
          <a:xfrm>
            <a:off x="10485000" y="1294560"/>
            <a:ext cx="1110600" cy="613440"/>
          </a:xfrm>
          <a:prstGeom prst="flowChartMagneticDrum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</a:rPr>
              <a:t>Social requir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6" name="Elbow Connector 73"/>
          <p:cNvSpPr/>
          <p:nvPr/>
        </p:nvSpPr>
        <p:spPr>
          <a:xfrm flipV="1" rot="10800000">
            <a:off x="10210680" y="1600920"/>
            <a:ext cx="274320" cy="394200"/>
          </a:xfrm>
          <a:prstGeom prst="bentConnector2">
            <a:avLst/>
          </a:prstGeom>
          <a:noFill/>
          <a:ln w="38100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Straight Arrow Connector 78"/>
          <p:cNvSpPr/>
          <p:nvPr/>
        </p:nvSpPr>
        <p:spPr>
          <a:xfrm>
            <a:off x="11032560" y="1031040"/>
            <a:ext cx="7560" cy="26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Rectangle 79"/>
          <p:cNvSpPr/>
          <p:nvPr/>
        </p:nvSpPr>
        <p:spPr>
          <a:xfrm>
            <a:off x="10614600" y="715680"/>
            <a:ext cx="836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 </a:t>
            </a: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WP2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Rectangle 46"/>
          <p:cNvSpPr/>
          <p:nvPr/>
        </p:nvSpPr>
        <p:spPr>
          <a:xfrm>
            <a:off x="108360" y="176400"/>
            <a:ext cx="11859840" cy="6528600"/>
          </a:xfrm>
          <a:prstGeom prst="rect">
            <a:avLst/>
          </a:prstGeom>
          <a:noFill/>
          <a:ln w="38100">
            <a:solidFill>
              <a:srgbClr val="43729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Rectangle 47"/>
          <p:cNvSpPr/>
          <p:nvPr/>
        </p:nvSpPr>
        <p:spPr>
          <a:xfrm>
            <a:off x="267480" y="1012320"/>
            <a:ext cx="1724760" cy="1703520"/>
          </a:xfrm>
          <a:prstGeom prst="rect">
            <a:avLst/>
          </a:prstGeom>
          <a:noFill/>
          <a:ln w="381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TextBox 52"/>
          <p:cNvSpPr/>
          <p:nvPr/>
        </p:nvSpPr>
        <p:spPr>
          <a:xfrm>
            <a:off x="267480" y="685800"/>
            <a:ext cx="1842840" cy="3337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1f4e79"/>
                </a:solidFill>
                <a:latin typeface="Calibri"/>
              </a:rPr>
              <a:t>GRASP_PCKG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2" name="Elbow Connector 51"/>
          <p:cNvSpPr/>
          <p:nvPr/>
        </p:nvSpPr>
        <p:spPr>
          <a:xfrm rot="10800000">
            <a:off x="1987200" y="1441080"/>
            <a:ext cx="4069800" cy="2467800"/>
          </a:xfrm>
          <a:prstGeom prst="bentConnector3">
            <a:avLst>
              <a:gd name="adj1" fmla="val -10844"/>
            </a:avLst>
          </a:prstGeom>
          <a:noFill/>
          <a:ln w="38100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extBox 58"/>
          <p:cNvSpPr/>
          <p:nvPr/>
        </p:nvSpPr>
        <p:spPr>
          <a:xfrm>
            <a:off x="254880" y="4347000"/>
            <a:ext cx="1932840" cy="3337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1f4e79"/>
                </a:solidFill>
                <a:latin typeface="Calibri"/>
                <a:ea typeface="Noto Sans CJK SC"/>
              </a:rPr>
              <a:t>FATIGUE_</a:t>
            </a:r>
            <a:r>
              <a:rPr b="1" lang="en-US" sz="1600" spc="-1" strike="noStrike">
                <a:solidFill>
                  <a:srgbClr val="1f4e79"/>
                </a:solidFill>
                <a:latin typeface="Calibri"/>
              </a:rPr>
              <a:t>PCKG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4" name="TextBox 61"/>
          <p:cNvSpPr/>
          <p:nvPr/>
        </p:nvSpPr>
        <p:spPr>
          <a:xfrm>
            <a:off x="318600" y="0"/>
            <a:ext cx="7225200" cy="516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1f4e79"/>
                </a:solidFill>
                <a:latin typeface="Calibri"/>
              </a:rPr>
              <a:t>SIM_DOCKER / WORKSPACE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5" name="TextBox 62"/>
          <p:cNvSpPr/>
          <p:nvPr/>
        </p:nvSpPr>
        <p:spPr>
          <a:xfrm>
            <a:off x="280800" y="2971800"/>
            <a:ext cx="1548000" cy="3337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1f4e79"/>
                </a:solidFill>
                <a:latin typeface="Calibri"/>
                <a:ea typeface="Noto Sans CJK SC"/>
              </a:rPr>
              <a:t>MOV_</a:t>
            </a:r>
            <a:r>
              <a:rPr b="1" lang="en-US" sz="1600" spc="-1" strike="noStrike">
                <a:solidFill>
                  <a:srgbClr val="1f4e79"/>
                </a:solidFill>
                <a:latin typeface="Calibri"/>
              </a:rPr>
              <a:t>PCKG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lowchart: Process 38"/>
          <p:cNvSpPr/>
          <p:nvPr/>
        </p:nvSpPr>
        <p:spPr>
          <a:xfrm>
            <a:off x="2659680" y="1673280"/>
            <a:ext cx="3681000" cy="2712600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34925">
            <a:solidFill>
              <a:srgbClr val="43729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Rectangle 1"/>
          <p:cNvSpPr/>
          <p:nvPr/>
        </p:nvSpPr>
        <p:spPr>
          <a:xfrm>
            <a:off x="2373480" y="1207080"/>
            <a:ext cx="9318600" cy="5125320"/>
          </a:xfrm>
          <a:prstGeom prst="rect">
            <a:avLst/>
          </a:prstGeom>
          <a:noFill/>
          <a:ln w="381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TextBox 2"/>
          <p:cNvSpPr/>
          <p:nvPr/>
        </p:nvSpPr>
        <p:spPr>
          <a:xfrm>
            <a:off x="2898720" y="849240"/>
            <a:ext cx="1011240" cy="9428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1f4e79"/>
                </a:solidFill>
                <a:latin typeface="Calibri"/>
              </a:rPr>
              <a:t>SEM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9" name="Straight Arrow Connector 6"/>
          <p:cNvSpPr/>
          <p:nvPr/>
        </p:nvSpPr>
        <p:spPr>
          <a:xfrm>
            <a:off x="243360" y="2879280"/>
            <a:ext cx="2655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Rectangle 7"/>
          <p:cNvSpPr/>
          <p:nvPr/>
        </p:nvSpPr>
        <p:spPr>
          <a:xfrm>
            <a:off x="2889000" y="2519280"/>
            <a:ext cx="3152520" cy="762480"/>
          </a:xfrm>
          <a:prstGeom prst="rect">
            <a:avLst/>
          </a:prstGeom>
          <a:noFill/>
          <a:ln w="254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Human Postural Analysis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Rectangle 8"/>
          <p:cNvSpPr/>
          <p:nvPr/>
        </p:nvSpPr>
        <p:spPr>
          <a:xfrm>
            <a:off x="2894040" y="3642120"/>
            <a:ext cx="3147840" cy="567000"/>
          </a:xfrm>
          <a:prstGeom prst="rect">
            <a:avLst/>
          </a:prstGeom>
          <a:noFill/>
          <a:ln w="254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Worker Movement Analysis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9"/>
          <p:cNvSpPr/>
          <p:nvPr/>
        </p:nvSpPr>
        <p:spPr>
          <a:xfrm>
            <a:off x="-163080" y="2564640"/>
            <a:ext cx="2237040" cy="912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1f4e79"/>
                </a:solidFill>
                <a:latin typeface="Calibri"/>
              </a:rPr>
              <a:t>from</a:t>
            </a: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 Human Posture analysis T4.5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Straight Arrow Connector 10"/>
          <p:cNvSpPr/>
          <p:nvPr/>
        </p:nvSpPr>
        <p:spPr>
          <a:xfrm>
            <a:off x="233640" y="3909240"/>
            <a:ext cx="2655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TextBox 11"/>
          <p:cNvSpPr/>
          <p:nvPr/>
        </p:nvSpPr>
        <p:spPr>
          <a:xfrm>
            <a:off x="-73080" y="3898080"/>
            <a:ext cx="2032560" cy="851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1f4e79"/>
                </a:solidFill>
                <a:latin typeface="Calibri"/>
              </a:rPr>
              <a:t>from </a:t>
            </a: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Neuromorphic Sensing T4.4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Rectangle 12"/>
          <p:cNvSpPr/>
          <p:nvPr/>
        </p:nvSpPr>
        <p:spPr>
          <a:xfrm>
            <a:off x="2879280" y="5239440"/>
            <a:ext cx="3461400" cy="554400"/>
          </a:xfrm>
          <a:prstGeom prst="rect">
            <a:avLst/>
          </a:prstGeom>
          <a:noFill/>
          <a:ln w="254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Safety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Analysis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Straight Arrow Connector 13"/>
          <p:cNvSpPr/>
          <p:nvPr/>
        </p:nvSpPr>
        <p:spPr>
          <a:xfrm>
            <a:off x="1352160" y="5519160"/>
            <a:ext cx="1536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TextBox 14"/>
          <p:cNvSpPr/>
          <p:nvPr/>
        </p:nvSpPr>
        <p:spPr>
          <a:xfrm>
            <a:off x="92520" y="5110920"/>
            <a:ext cx="1932840" cy="912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1f4e79"/>
                </a:solidFill>
                <a:latin typeface="Calibri"/>
              </a:rPr>
              <a:t>from </a:t>
            </a: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Safety Risks other Objects T4.3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Rectangle 26"/>
          <p:cNvSpPr/>
          <p:nvPr/>
        </p:nvSpPr>
        <p:spPr>
          <a:xfrm>
            <a:off x="6737040" y="1673280"/>
            <a:ext cx="1439280" cy="2403360"/>
          </a:xfrm>
          <a:prstGeom prst="rect">
            <a:avLst/>
          </a:prstGeom>
          <a:noFill/>
          <a:ln w="254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Human Safety and Ergonomics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Integrator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Straight Arrow Connector 30"/>
          <p:cNvSpPr/>
          <p:nvPr/>
        </p:nvSpPr>
        <p:spPr>
          <a:xfrm>
            <a:off x="6056640" y="2887920"/>
            <a:ext cx="69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Straight Arrow Connector 31"/>
          <p:cNvSpPr/>
          <p:nvPr/>
        </p:nvSpPr>
        <p:spPr>
          <a:xfrm>
            <a:off x="6042240" y="3925800"/>
            <a:ext cx="69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Straight Arrow Connector 33"/>
          <p:cNvSpPr/>
          <p:nvPr/>
        </p:nvSpPr>
        <p:spPr>
          <a:xfrm>
            <a:off x="8176680" y="2875320"/>
            <a:ext cx="115020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Rectangle 36"/>
          <p:cNvSpPr/>
          <p:nvPr/>
        </p:nvSpPr>
        <p:spPr>
          <a:xfrm>
            <a:off x="8218800" y="2968560"/>
            <a:ext cx="105336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1f4e79"/>
                </a:solidFill>
                <a:latin typeface="Calibri"/>
              </a:rPr>
              <a:t>Human-based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1f4e79"/>
                </a:solidFill>
                <a:latin typeface="Calibri"/>
              </a:rPr>
              <a:t>Safety Ergonomics Risk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" name="Oval 39"/>
          <p:cNvSpPr/>
          <p:nvPr/>
        </p:nvSpPr>
        <p:spPr>
          <a:xfrm>
            <a:off x="9327240" y="1995840"/>
            <a:ext cx="1924920" cy="1766160"/>
          </a:xfrm>
          <a:prstGeom prst="ellipse">
            <a:avLst/>
          </a:prstGeom>
          <a:solidFill>
            <a:schemeClr val="accent1">
              <a:alpha val="58000"/>
            </a:schemeClr>
          </a:solidFill>
          <a:ln w="381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Safety and Ergonomics Intervention Engine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4" name="Straight Arrow Connector 40"/>
          <p:cNvSpPr/>
          <p:nvPr/>
        </p:nvSpPr>
        <p:spPr>
          <a:xfrm flipV="1">
            <a:off x="11186280" y="2549160"/>
            <a:ext cx="112104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Rectangle 41"/>
          <p:cNvSpPr/>
          <p:nvPr/>
        </p:nvSpPr>
        <p:spPr>
          <a:xfrm>
            <a:off x="10890000" y="2151000"/>
            <a:ext cx="15069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 </a:t>
            </a:r>
            <a:r>
              <a:rPr b="1" lang="fr-FR" sz="1400" spc="-1" strike="noStrike">
                <a:solidFill>
                  <a:srgbClr val="1f4e79"/>
                </a:solidFill>
                <a:latin typeface="Calibri"/>
              </a:rPr>
              <a:t>to</a:t>
            </a: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 LO CEM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TextBox 43"/>
          <p:cNvSpPr/>
          <p:nvPr/>
        </p:nvSpPr>
        <p:spPr>
          <a:xfrm>
            <a:off x="4008240" y="1677960"/>
            <a:ext cx="2552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Perception - Human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TextBox 44"/>
          <p:cNvSpPr/>
          <p:nvPr/>
        </p:nvSpPr>
        <p:spPr>
          <a:xfrm>
            <a:off x="3504240" y="4909320"/>
            <a:ext cx="3033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Perception – Other Objects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Elbow Connector 51"/>
          <p:cNvSpPr/>
          <p:nvPr/>
        </p:nvSpPr>
        <p:spPr>
          <a:xfrm flipV="1">
            <a:off x="6351120" y="3762720"/>
            <a:ext cx="3938760" cy="1774080"/>
          </a:xfrm>
          <a:prstGeom prst="bentConnector2">
            <a:avLst/>
          </a:prstGeom>
          <a:noFill/>
          <a:ln w="38100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Oval 60"/>
          <p:cNvSpPr/>
          <p:nvPr/>
        </p:nvSpPr>
        <p:spPr>
          <a:xfrm>
            <a:off x="9252000" y="2781000"/>
            <a:ext cx="188280" cy="1882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Oval 63"/>
          <p:cNvSpPr/>
          <p:nvPr/>
        </p:nvSpPr>
        <p:spPr>
          <a:xfrm>
            <a:off x="10182960" y="3660120"/>
            <a:ext cx="188280" cy="1882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TextBox 67"/>
          <p:cNvSpPr/>
          <p:nvPr/>
        </p:nvSpPr>
        <p:spPr>
          <a:xfrm>
            <a:off x="9689760" y="3800880"/>
            <a:ext cx="255240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f4e79"/>
                </a:solidFill>
                <a:latin typeface="Calibri"/>
              </a:rPr>
              <a:t>Other Object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f4e79"/>
                </a:solidFill>
                <a:latin typeface="Calibri"/>
              </a:rPr>
              <a:t>Estimation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f4e79"/>
                </a:solidFill>
                <a:latin typeface="Calibri"/>
              </a:rPr>
              <a:t>Front End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2" name="TextBox 68"/>
          <p:cNvSpPr/>
          <p:nvPr/>
        </p:nvSpPr>
        <p:spPr>
          <a:xfrm rot="16200000">
            <a:off x="8526600" y="1201680"/>
            <a:ext cx="182628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f4e79"/>
                </a:solidFill>
                <a:latin typeface="Calibri"/>
              </a:rPr>
              <a:t>Human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f4e79"/>
                </a:solidFill>
                <a:latin typeface="Calibri"/>
              </a:rPr>
              <a:t> </a:t>
            </a:r>
            <a:r>
              <a:rPr b="1" lang="en-US" sz="1200" spc="-1" strike="noStrike">
                <a:solidFill>
                  <a:srgbClr val="1f4e79"/>
                </a:solidFill>
                <a:latin typeface="Calibri"/>
              </a:rPr>
              <a:t>Estimation Front End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3" name="Donut 69"/>
          <p:cNvSpPr/>
          <p:nvPr/>
        </p:nvSpPr>
        <p:spPr>
          <a:xfrm>
            <a:off x="10433880" y="3119040"/>
            <a:ext cx="443880" cy="443880"/>
          </a:xfrm>
          <a:prstGeom prst="donut">
            <a:avLst>
              <a:gd name="adj" fmla="val 17756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Isosceles Triangle 70"/>
          <p:cNvSpPr/>
          <p:nvPr/>
        </p:nvSpPr>
        <p:spPr>
          <a:xfrm>
            <a:off x="10324440" y="3190680"/>
            <a:ext cx="330480" cy="200520"/>
          </a:xfrm>
          <a:prstGeom prst="triangle">
            <a:avLst>
              <a:gd name="adj" fmla="val 50000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TextBox 71"/>
          <p:cNvSpPr/>
          <p:nvPr/>
        </p:nvSpPr>
        <p:spPr>
          <a:xfrm>
            <a:off x="9639000" y="2881800"/>
            <a:ext cx="25524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e75b6"/>
                </a:solidFill>
                <a:latin typeface="Calibri"/>
              </a:rPr>
              <a:t>dynamic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6" name="Flowchart: Direct Access Storage 42"/>
          <p:cNvSpPr/>
          <p:nvPr/>
        </p:nvSpPr>
        <p:spPr>
          <a:xfrm>
            <a:off x="10485000" y="1294560"/>
            <a:ext cx="1110600" cy="613440"/>
          </a:xfrm>
          <a:prstGeom prst="flowChartMagneticDrum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</a:rPr>
              <a:t>Safety Ergon. requir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7" name="Elbow Connector 46"/>
          <p:cNvSpPr/>
          <p:nvPr/>
        </p:nvSpPr>
        <p:spPr>
          <a:xfrm flipV="1" rot="10800000">
            <a:off x="10210680" y="1600920"/>
            <a:ext cx="274320" cy="394200"/>
          </a:xfrm>
          <a:prstGeom prst="bentConnector2">
            <a:avLst/>
          </a:prstGeom>
          <a:noFill/>
          <a:ln w="38100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Straight Arrow Connector 47"/>
          <p:cNvSpPr/>
          <p:nvPr/>
        </p:nvSpPr>
        <p:spPr>
          <a:xfrm>
            <a:off x="11032560" y="1031040"/>
            <a:ext cx="7560" cy="26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Rectangle 52"/>
          <p:cNvSpPr/>
          <p:nvPr/>
        </p:nvSpPr>
        <p:spPr>
          <a:xfrm>
            <a:off x="10251360" y="678240"/>
            <a:ext cx="1562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 </a:t>
            </a: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WP2, T6.3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Straight Arrow Connector 53"/>
          <p:cNvSpPr/>
          <p:nvPr/>
        </p:nvSpPr>
        <p:spPr>
          <a:xfrm>
            <a:off x="11119320" y="3332520"/>
            <a:ext cx="122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Rectangle 54"/>
          <p:cNvSpPr/>
          <p:nvPr/>
        </p:nvSpPr>
        <p:spPr>
          <a:xfrm>
            <a:off x="10949040" y="2953800"/>
            <a:ext cx="1452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 </a:t>
            </a:r>
            <a:r>
              <a:rPr b="1" lang="fr-FR" sz="1400" spc="-1" strike="noStrike">
                <a:solidFill>
                  <a:srgbClr val="1f4e79"/>
                </a:solidFill>
                <a:latin typeface="Calibri"/>
              </a:rPr>
              <a:t>to</a:t>
            </a: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 HI CEM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TextBox 101"/>
          <p:cNvSpPr/>
          <p:nvPr/>
        </p:nvSpPr>
        <p:spPr>
          <a:xfrm>
            <a:off x="-163080" y="1862640"/>
            <a:ext cx="2237040" cy="912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1f4e79"/>
                </a:solidFill>
                <a:latin typeface="Calibri"/>
              </a:rPr>
              <a:t>from</a:t>
            </a: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 Human Posture analysis T6.2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102"/>
          <p:cNvSpPr/>
          <p:nvPr/>
        </p:nvSpPr>
        <p:spPr>
          <a:xfrm>
            <a:off x="-105480" y="3238920"/>
            <a:ext cx="2032560" cy="851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1f4e79"/>
                </a:solidFill>
                <a:latin typeface="Calibri"/>
              </a:rPr>
              <a:t>from </a:t>
            </a: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Neuromorphic Sensing T6.1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Flowchart: Process 38"/>
          <p:cNvSpPr/>
          <p:nvPr/>
        </p:nvSpPr>
        <p:spPr>
          <a:xfrm>
            <a:off x="2659680" y="1673280"/>
            <a:ext cx="3681000" cy="2712600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34925">
            <a:solidFill>
              <a:srgbClr val="43729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Rectangle 1"/>
          <p:cNvSpPr/>
          <p:nvPr/>
        </p:nvSpPr>
        <p:spPr>
          <a:xfrm>
            <a:off x="2373480" y="642960"/>
            <a:ext cx="9318600" cy="5689440"/>
          </a:xfrm>
          <a:prstGeom prst="rect">
            <a:avLst/>
          </a:prstGeom>
          <a:noFill/>
          <a:ln w="381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TextBox 2"/>
          <p:cNvSpPr/>
          <p:nvPr/>
        </p:nvSpPr>
        <p:spPr>
          <a:xfrm>
            <a:off x="2437560" y="470520"/>
            <a:ext cx="3734640" cy="516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1f4e79"/>
                </a:solidFill>
                <a:latin typeface="Calibri"/>
              </a:rPr>
              <a:t>SEM_PACKAGE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7" name="Straight Arrow Connector 6"/>
          <p:cNvSpPr/>
          <p:nvPr/>
        </p:nvSpPr>
        <p:spPr>
          <a:xfrm>
            <a:off x="243360" y="2879280"/>
            <a:ext cx="2655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Rectangle 7"/>
          <p:cNvSpPr/>
          <p:nvPr/>
        </p:nvSpPr>
        <p:spPr>
          <a:xfrm>
            <a:off x="2889000" y="2519280"/>
            <a:ext cx="3152520" cy="762480"/>
          </a:xfrm>
          <a:prstGeom prst="rect">
            <a:avLst/>
          </a:prstGeom>
          <a:noFill/>
          <a:ln w="254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Human Postural Analysis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Rectangle 8"/>
          <p:cNvSpPr/>
          <p:nvPr/>
        </p:nvSpPr>
        <p:spPr>
          <a:xfrm>
            <a:off x="2894040" y="3642120"/>
            <a:ext cx="3147840" cy="567000"/>
          </a:xfrm>
          <a:prstGeom prst="rect">
            <a:avLst/>
          </a:prstGeom>
          <a:noFill/>
          <a:ln w="254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Worker Movement Analysis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-2167920" y="2577240"/>
            <a:ext cx="2237040" cy="912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1f4e79"/>
                </a:solidFill>
                <a:latin typeface="Calibri"/>
              </a:rPr>
              <a:t>from</a:t>
            </a: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 Human Posture analysis T4.5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Straight Arrow Connector 10"/>
          <p:cNvSpPr/>
          <p:nvPr/>
        </p:nvSpPr>
        <p:spPr>
          <a:xfrm>
            <a:off x="233640" y="3909240"/>
            <a:ext cx="2655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TextBox 11"/>
          <p:cNvSpPr/>
          <p:nvPr/>
        </p:nvSpPr>
        <p:spPr>
          <a:xfrm>
            <a:off x="-2087640" y="3350520"/>
            <a:ext cx="2032560" cy="851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1f4e79"/>
                </a:solidFill>
                <a:latin typeface="Calibri"/>
              </a:rPr>
              <a:t>from </a:t>
            </a: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Neuromorphic Sensing T4.4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Rectangle 12"/>
          <p:cNvSpPr/>
          <p:nvPr/>
        </p:nvSpPr>
        <p:spPr>
          <a:xfrm>
            <a:off x="2879280" y="5656320"/>
            <a:ext cx="3461400" cy="554400"/>
          </a:xfrm>
          <a:prstGeom prst="rect">
            <a:avLst/>
          </a:prstGeom>
          <a:noFill/>
          <a:ln w="254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Safety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Analysis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Straight Arrow Connector 13"/>
          <p:cNvSpPr/>
          <p:nvPr/>
        </p:nvSpPr>
        <p:spPr>
          <a:xfrm flipV="1">
            <a:off x="-70920" y="5932800"/>
            <a:ext cx="2950200" cy="2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TextBox 14"/>
          <p:cNvSpPr/>
          <p:nvPr/>
        </p:nvSpPr>
        <p:spPr>
          <a:xfrm>
            <a:off x="-2004480" y="5631840"/>
            <a:ext cx="1932840" cy="912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1f4e79"/>
                </a:solidFill>
                <a:latin typeface="Calibri"/>
              </a:rPr>
              <a:t>from </a:t>
            </a: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Safety Risks other Objects T4.3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Rectangle 26"/>
          <p:cNvSpPr/>
          <p:nvPr/>
        </p:nvSpPr>
        <p:spPr>
          <a:xfrm>
            <a:off x="6737040" y="1673280"/>
            <a:ext cx="1439280" cy="2403360"/>
          </a:xfrm>
          <a:prstGeom prst="rect">
            <a:avLst/>
          </a:prstGeom>
          <a:noFill/>
          <a:ln w="254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Human Safety and Ergonomics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1f4e79"/>
                </a:solidFill>
                <a:latin typeface="Calibri"/>
              </a:rPr>
              <a:t>Integrator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Straight Arrow Connector 30"/>
          <p:cNvSpPr/>
          <p:nvPr/>
        </p:nvSpPr>
        <p:spPr>
          <a:xfrm>
            <a:off x="6056640" y="2887920"/>
            <a:ext cx="69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Straight Arrow Connector 31"/>
          <p:cNvSpPr/>
          <p:nvPr/>
        </p:nvSpPr>
        <p:spPr>
          <a:xfrm>
            <a:off x="6042240" y="3925800"/>
            <a:ext cx="69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Straight Arrow Connector 33"/>
          <p:cNvSpPr/>
          <p:nvPr/>
        </p:nvSpPr>
        <p:spPr>
          <a:xfrm>
            <a:off x="8176680" y="2875320"/>
            <a:ext cx="115020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Rectangle 36"/>
          <p:cNvSpPr/>
          <p:nvPr/>
        </p:nvSpPr>
        <p:spPr>
          <a:xfrm>
            <a:off x="8218800" y="2968560"/>
            <a:ext cx="105336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1f4e79"/>
                </a:solidFill>
                <a:latin typeface="Calibri"/>
              </a:rPr>
              <a:t>Human-based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1f4e79"/>
                </a:solidFill>
                <a:latin typeface="Calibri"/>
              </a:rPr>
              <a:t>Safety Ergonomics Risk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" name="Oval 39"/>
          <p:cNvSpPr/>
          <p:nvPr/>
        </p:nvSpPr>
        <p:spPr>
          <a:xfrm>
            <a:off x="9327240" y="1995840"/>
            <a:ext cx="1924920" cy="1766160"/>
          </a:xfrm>
          <a:prstGeom prst="ellipse">
            <a:avLst/>
          </a:prstGeom>
          <a:solidFill>
            <a:schemeClr val="accent1">
              <a:alpha val="58000"/>
            </a:schemeClr>
          </a:solidFill>
          <a:ln w="3810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Safety and Ergonomics Intervention Engine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2" name="Straight Arrow Connector 40"/>
          <p:cNvSpPr/>
          <p:nvPr/>
        </p:nvSpPr>
        <p:spPr>
          <a:xfrm flipV="1">
            <a:off x="11186280" y="2549160"/>
            <a:ext cx="112104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Rectangle 41"/>
          <p:cNvSpPr/>
          <p:nvPr/>
        </p:nvSpPr>
        <p:spPr>
          <a:xfrm>
            <a:off x="10890000" y="2151000"/>
            <a:ext cx="15069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 </a:t>
            </a:r>
            <a:r>
              <a:rPr b="1" lang="fr-FR" sz="1400" spc="-1" strike="noStrike">
                <a:solidFill>
                  <a:srgbClr val="1f4e79"/>
                </a:solidFill>
                <a:latin typeface="Calibri"/>
              </a:rPr>
              <a:t>to</a:t>
            </a: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 LO CEM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TextBox 43"/>
          <p:cNvSpPr/>
          <p:nvPr/>
        </p:nvSpPr>
        <p:spPr>
          <a:xfrm>
            <a:off x="4008240" y="1677960"/>
            <a:ext cx="2552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Perception - Human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TextBox 44"/>
          <p:cNvSpPr/>
          <p:nvPr/>
        </p:nvSpPr>
        <p:spPr>
          <a:xfrm>
            <a:off x="3081600" y="5239440"/>
            <a:ext cx="3033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Perception – Other Objects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Elbow Connector 51"/>
          <p:cNvSpPr/>
          <p:nvPr/>
        </p:nvSpPr>
        <p:spPr>
          <a:xfrm flipV="1">
            <a:off x="6341040" y="3762720"/>
            <a:ext cx="3948480" cy="2170800"/>
          </a:xfrm>
          <a:prstGeom prst="bentConnector2">
            <a:avLst/>
          </a:prstGeom>
          <a:noFill/>
          <a:ln w="38100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Oval 60"/>
          <p:cNvSpPr/>
          <p:nvPr/>
        </p:nvSpPr>
        <p:spPr>
          <a:xfrm>
            <a:off x="9252000" y="2781000"/>
            <a:ext cx="188280" cy="1882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Oval 63"/>
          <p:cNvSpPr/>
          <p:nvPr/>
        </p:nvSpPr>
        <p:spPr>
          <a:xfrm>
            <a:off x="10182960" y="3660120"/>
            <a:ext cx="188280" cy="1882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TextBox 67"/>
          <p:cNvSpPr/>
          <p:nvPr/>
        </p:nvSpPr>
        <p:spPr>
          <a:xfrm>
            <a:off x="9689760" y="3800880"/>
            <a:ext cx="255240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f4e79"/>
                </a:solidFill>
                <a:latin typeface="Calibri"/>
              </a:rPr>
              <a:t>Other Object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f4e79"/>
                </a:solidFill>
                <a:latin typeface="Calibri"/>
              </a:rPr>
              <a:t>Estimation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f4e79"/>
                </a:solidFill>
                <a:latin typeface="Calibri"/>
              </a:rPr>
              <a:t>Front End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68"/>
          <p:cNvSpPr/>
          <p:nvPr/>
        </p:nvSpPr>
        <p:spPr>
          <a:xfrm rot="16200000">
            <a:off x="8526600" y="1201680"/>
            <a:ext cx="182628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f4e79"/>
                </a:solidFill>
                <a:latin typeface="Calibri"/>
              </a:rPr>
              <a:t>Human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1f4e79"/>
                </a:solidFill>
                <a:latin typeface="Calibri"/>
              </a:rPr>
              <a:t> </a:t>
            </a:r>
            <a:r>
              <a:rPr b="1" lang="en-US" sz="1200" spc="-1" strike="noStrike">
                <a:solidFill>
                  <a:srgbClr val="1f4e79"/>
                </a:solidFill>
                <a:latin typeface="Calibri"/>
              </a:rPr>
              <a:t>Estimation Front End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1" name="Donut 69"/>
          <p:cNvSpPr/>
          <p:nvPr/>
        </p:nvSpPr>
        <p:spPr>
          <a:xfrm>
            <a:off x="10433880" y="3119040"/>
            <a:ext cx="443880" cy="443880"/>
          </a:xfrm>
          <a:prstGeom prst="donut">
            <a:avLst>
              <a:gd name="adj" fmla="val 17756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Isosceles Triangle 70"/>
          <p:cNvSpPr/>
          <p:nvPr/>
        </p:nvSpPr>
        <p:spPr>
          <a:xfrm>
            <a:off x="10324440" y="3190680"/>
            <a:ext cx="330480" cy="200520"/>
          </a:xfrm>
          <a:prstGeom prst="triangle">
            <a:avLst>
              <a:gd name="adj" fmla="val 50000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TextBox 71"/>
          <p:cNvSpPr/>
          <p:nvPr/>
        </p:nvSpPr>
        <p:spPr>
          <a:xfrm>
            <a:off x="9639000" y="2881800"/>
            <a:ext cx="25524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e75b6"/>
                </a:solidFill>
                <a:latin typeface="Calibri"/>
              </a:rPr>
              <a:t>dynamic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4" name="Flowchart: Direct Access Storage 42"/>
          <p:cNvSpPr/>
          <p:nvPr/>
        </p:nvSpPr>
        <p:spPr>
          <a:xfrm>
            <a:off x="10485000" y="1294560"/>
            <a:ext cx="1110600" cy="613440"/>
          </a:xfrm>
          <a:prstGeom prst="flowChartMagneticDrum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Calibri"/>
              </a:rPr>
              <a:t>Safety Ergon. requir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05" name="Elbow Connector 46"/>
          <p:cNvSpPr/>
          <p:nvPr/>
        </p:nvSpPr>
        <p:spPr>
          <a:xfrm flipV="1" rot="10800000">
            <a:off x="10210680" y="1600920"/>
            <a:ext cx="274320" cy="394200"/>
          </a:xfrm>
          <a:prstGeom prst="bentConnector2">
            <a:avLst/>
          </a:prstGeom>
          <a:noFill/>
          <a:ln w="38100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Straight Arrow Connector 47"/>
          <p:cNvSpPr/>
          <p:nvPr/>
        </p:nvSpPr>
        <p:spPr>
          <a:xfrm>
            <a:off x="11032560" y="1031040"/>
            <a:ext cx="7560" cy="26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Rectangle 52"/>
          <p:cNvSpPr/>
          <p:nvPr/>
        </p:nvSpPr>
        <p:spPr>
          <a:xfrm>
            <a:off x="10251360" y="678240"/>
            <a:ext cx="1562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 </a:t>
            </a: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WP2, T6.3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Straight Arrow Connector 53"/>
          <p:cNvSpPr/>
          <p:nvPr/>
        </p:nvSpPr>
        <p:spPr>
          <a:xfrm>
            <a:off x="11119320" y="3332520"/>
            <a:ext cx="122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5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Rectangle 54"/>
          <p:cNvSpPr/>
          <p:nvPr/>
        </p:nvSpPr>
        <p:spPr>
          <a:xfrm>
            <a:off x="10949040" y="2953800"/>
            <a:ext cx="1452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 </a:t>
            </a:r>
            <a:r>
              <a:rPr b="1" lang="fr-FR" sz="1400" spc="-1" strike="noStrike">
                <a:solidFill>
                  <a:srgbClr val="1f4e79"/>
                </a:solidFill>
                <a:latin typeface="Calibri"/>
              </a:rPr>
              <a:t>to</a:t>
            </a:r>
            <a:r>
              <a:rPr b="1" lang="fr-FR" sz="1800" spc="-1" strike="noStrike">
                <a:solidFill>
                  <a:srgbClr val="1f4e79"/>
                </a:solidFill>
                <a:latin typeface="Calibri"/>
              </a:rPr>
              <a:t> HI CEM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TextBox 101"/>
          <p:cNvSpPr/>
          <p:nvPr/>
        </p:nvSpPr>
        <p:spPr>
          <a:xfrm>
            <a:off x="214560" y="642960"/>
            <a:ext cx="2028600" cy="1948680"/>
          </a:xfrm>
          <a:prstGeom prst="rect">
            <a:avLst/>
          </a:prstGeom>
          <a:solidFill>
            <a:schemeClr val="bg1"/>
          </a:solidFill>
          <a:ln w="38100">
            <a:solidFill>
              <a:srgbClr val="5b9bd5">
                <a:shade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Human Posture analysis T6.2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1" name="TextBox 102"/>
          <p:cNvSpPr/>
          <p:nvPr/>
        </p:nvSpPr>
        <p:spPr>
          <a:xfrm>
            <a:off x="252720" y="4077000"/>
            <a:ext cx="2032560" cy="1400760"/>
          </a:xfrm>
          <a:prstGeom prst="rect">
            <a:avLst/>
          </a:prstGeom>
          <a:solidFill>
            <a:schemeClr val="bg1"/>
          </a:solidFill>
          <a:ln w="38100">
            <a:solidFill>
              <a:srgbClr val="5b9bd5">
                <a:shade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1f4e79"/>
                </a:solidFill>
                <a:latin typeface="Calibri"/>
              </a:rPr>
              <a:t>Neuromorphic Sensing T6.1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2" name="Rectangle 45"/>
          <p:cNvSpPr/>
          <p:nvPr/>
        </p:nvSpPr>
        <p:spPr>
          <a:xfrm>
            <a:off x="88560" y="164520"/>
            <a:ext cx="11859840" cy="6528600"/>
          </a:xfrm>
          <a:prstGeom prst="rect">
            <a:avLst/>
          </a:prstGeom>
          <a:noFill/>
          <a:ln w="38100">
            <a:solidFill>
              <a:srgbClr val="43729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TextBox 48"/>
          <p:cNvSpPr/>
          <p:nvPr/>
        </p:nvSpPr>
        <p:spPr>
          <a:xfrm>
            <a:off x="318600" y="-109080"/>
            <a:ext cx="6082200" cy="516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1f4e79"/>
                </a:solidFill>
                <a:latin typeface="Calibri"/>
              </a:rPr>
              <a:t>SEM_DOCKER / WORKSPACE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4" name="TextBox 49"/>
          <p:cNvSpPr/>
          <p:nvPr/>
        </p:nvSpPr>
        <p:spPr>
          <a:xfrm>
            <a:off x="228600" y="465120"/>
            <a:ext cx="2286000" cy="3337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1f4e79"/>
                </a:solidFill>
                <a:latin typeface="Calibri"/>
              </a:rPr>
              <a:t>POSTURE_PCKG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50"/>
          <p:cNvSpPr/>
          <p:nvPr/>
        </p:nvSpPr>
        <p:spPr>
          <a:xfrm>
            <a:off x="254880" y="3925800"/>
            <a:ext cx="2030760" cy="3337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1f4e79"/>
                </a:solidFill>
                <a:latin typeface="Calibri"/>
                <a:ea typeface="Noto Sans CJK SC"/>
              </a:rPr>
              <a:t>MOVE_</a:t>
            </a:r>
            <a:r>
              <a:rPr b="1" lang="en-US" sz="1600" spc="-1" strike="noStrike">
                <a:solidFill>
                  <a:srgbClr val="1f4e79"/>
                </a:solidFill>
                <a:latin typeface="Calibri"/>
              </a:rPr>
              <a:t>PCKG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6" name="Elbow Connector 51"/>
          <p:cNvSpPr/>
          <p:nvPr/>
        </p:nvSpPr>
        <p:spPr>
          <a:xfrm flipV="1">
            <a:off x="2285640" y="3925080"/>
            <a:ext cx="608040" cy="8586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Elbow Connector 51"/>
          <p:cNvSpPr/>
          <p:nvPr/>
        </p:nvSpPr>
        <p:spPr>
          <a:xfrm>
            <a:off x="2243520" y="1489320"/>
            <a:ext cx="645120" cy="141084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5b9bd5">
                <a:lumMod val="50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903D752C13F249B253FB4F265F23A9" ma:contentTypeVersion="12" ma:contentTypeDescription="Creare un nuovo documento." ma:contentTypeScope="" ma:versionID="a8d6c2c74d61bfa30d82d79bc055e175">
  <xsd:schema xmlns:xsd="http://www.w3.org/2001/XMLSchema" xmlns:xs="http://www.w3.org/2001/XMLSchema" xmlns:p="http://schemas.microsoft.com/office/2006/metadata/properties" xmlns:ns2="17dcdd10-60b6-412b-af11-915101698c58" xmlns:ns3="f1a171f9-3731-4279-a0b4-d29a2b2f7f9d" targetNamespace="http://schemas.microsoft.com/office/2006/metadata/properties" ma:root="true" ma:fieldsID="754142c048f4a773f89749cd4081eba4" ns2:_="" ns3:_="">
    <xsd:import namespace="17dcdd10-60b6-412b-af11-915101698c58"/>
    <xsd:import namespace="f1a171f9-3731-4279-a0b4-d29a2b2f7f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dcdd10-60b6-412b-af11-915101698c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a171f9-3731-4279-a0b4-d29a2b2f7f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C318D1-4D96-4F32-8BBE-A81A3AB010AB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709b9daa-2972-4444-987f-17a554717754"/>
    <ds:schemaRef ds:uri="http://purl.org/dc/elements/1.1/"/>
    <ds:schemaRef ds:uri="e69fa619-e202-42ed-ab44-9921af973a53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F8FCE39-9C61-4412-B2E8-2E394B5B63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0665B8-3555-4C74-8D3D-4662C20C0A9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Application>LibreOffice/7.3.3.2$Linux_X86_64 LibreOffice_project/30$Build-2</Application>
  <AppVersion>15.0000</AppVersion>
  <Words>338</Words>
  <Paragraphs>125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2021-05-15T06:56:19Z</dcterms:created>
  <dc:creator>Francesco Rea</dc:creator>
  <dc:description/>
  <dc:language>en-US</dc:language>
  <cp:lastModifiedBy/>
  <dcterms:modified xsi:type="dcterms:W3CDTF">2022-05-30T19:07:51Z</dcterms:modified>
  <cp:revision>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0x010100BF903D752C13F249B253FB4F265F23A9</vt:lpwstr>
  </property>
  <property fmtid="{D5CDD505-2E9C-101B-9397-08002B2CF9AE}" pid="3" name="PresentationFormat">
    <vt:lpwstr>Widescreen</vt:lpwstr>
  </property>
  <property fmtid="{D5CDD505-2E9C-101B-9397-08002B2CF9AE}" pid="4" name="Slides">
    <vt:i4>4</vt:i4>
  </property>
</Properties>
</file>