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1"/>
  </p:notesMasterIdLst>
  <p:handoutMasterIdLst>
    <p:handoutMasterId r:id="rId12"/>
  </p:handoutMasterIdLst>
  <p:sldIdLst>
    <p:sldId id="265" r:id="rId3"/>
    <p:sldId id="272" r:id="rId4"/>
    <p:sldId id="274" r:id="rId5"/>
    <p:sldId id="275" r:id="rId6"/>
    <p:sldId id="276" r:id="rId7"/>
    <p:sldId id="273" r:id="rId8"/>
    <p:sldId id="268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135" d="100"/>
          <a:sy n="135" d="100"/>
        </p:scale>
        <p:origin x="96" y="54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6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  <p:sldLayoutId id="2147483710" r:id="rId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104557"/>
            <a:ext cx="6400800" cy="705749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Введение в микроконтроллеры</a:t>
            </a:r>
            <a:br>
              <a:rPr lang="en-US" sz="4000" dirty="0"/>
            </a:br>
            <a:r>
              <a:rPr lang="en-US" sz="4000" dirty="0"/>
              <a:t>ESP8266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Подготовил: Кириленко Иван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ESP32 WROOM DevKit v1 / Купить в Москве и СПБ с доставкой по России /  Амперка">
            <a:extLst>
              <a:ext uri="{FF2B5EF4-FFF2-40B4-BE49-F238E27FC236}">
                <a16:creationId xmlns:a16="http://schemas.microsoft.com/office/drawing/2014/main" id="{0AD6BDCA-9A86-48ED-AF5C-B12E84DD1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2227832"/>
            <a:ext cx="3200400" cy="239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394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Программирование С</a:t>
            </a:r>
            <a:r>
              <a:rPr lang="en-US" dirty="0"/>
              <a:t>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Arduino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ESP32/8266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Wi-fi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en-US" dirty="0"/>
              <a:t>Bluetooth</a:t>
            </a:r>
          </a:p>
        </p:txBody>
      </p:sp>
      <p:pic>
        <p:nvPicPr>
          <p:cNvPr id="3074" name="Picture 2" descr="Arduino — Википедия">
            <a:extLst>
              <a:ext uri="{FF2B5EF4-FFF2-40B4-BE49-F238E27FC236}">
                <a16:creationId xmlns:a16="http://schemas.microsoft.com/office/drawing/2014/main" id="{E1606385-C184-40FF-A9BA-5DA31303D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67" y="1657192"/>
            <a:ext cx="2104211" cy="143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5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394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Пины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FA16C6-62C8-4DD0-9D3B-6636DE426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75" y="1615858"/>
            <a:ext cx="3775819" cy="248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FA56D27-7CB6-49DE-ACFB-E1ED3834E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52316"/>
            <a:ext cx="3860038" cy="183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16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394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Пины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3D6CD47-1346-41B1-B64F-B963B47F4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15" y="1304427"/>
            <a:ext cx="4184685" cy="277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058C8AE-F38F-47B5-99AF-AB91A7AF3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883" y="1493217"/>
            <a:ext cx="4260501" cy="215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15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7D90F24-FAA6-424B-ADD1-9764DCB36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749641"/>
              </p:ext>
            </p:extLst>
          </p:nvPr>
        </p:nvGraphicFramePr>
        <p:xfrm>
          <a:off x="177209" y="1"/>
          <a:ext cx="8706596" cy="5167482"/>
        </p:xfrm>
        <a:graphic>
          <a:graphicData uri="http://schemas.openxmlformats.org/drawingml/2006/table">
            <a:tbl>
              <a:tblPr/>
              <a:tblGrid>
                <a:gridCol w="588335">
                  <a:extLst>
                    <a:ext uri="{9D8B030D-6E8A-4147-A177-3AD203B41FA5}">
                      <a16:colId xmlns:a16="http://schemas.microsoft.com/office/drawing/2014/main" val="1824858542"/>
                    </a:ext>
                  </a:extLst>
                </a:gridCol>
                <a:gridCol w="740637">
                  <a:extLst>
                    <a:ext uri="{9D8B030D-6E8A-4147-A177-3AD203B41FA5}">
                      <a16:colId xmlns:a16="http://schemas.microsoft.com/office/drawing/2014/main" val="3701808769"/>
                    </a:ext>
                  </a:extLst>
                </a:gridCol>
                <a:gridCol w="1335679">
                  <a:extLst>
                    <a:ext uri="{9D8B030D-6E8A-4147-A177-3AD203B41FA5}">
                      <a16:colId xmlns:a16="http://schemas.microsoft.com/office/drawing/2014/main" val="2778734781"/>
                    </a:ext>
                  </a:extLst>
                </a:gridCol>
                <a:gridCol w="1247119">
                  <a:extLst>
                    <a:ext uri="{9D8B030D-6E8A-4147-A177-3AD203B41FA5}">
                      <a16:colId xmlns:a16="http://schemas.microsoft.com/office/drawing/2014/main" val="1560145506"/>
                    </a:ext>
                  </a:extLst>
                </a:gridCol>
                <a:gridCol w="4794826">
                  <a:extLst>
                    <a:ext uri="{9D8B030D-6E8A-4147-A177-3AD203B41FA5}">
                      <a16:colId xmlns:a16="http://schemas.microsoft.com/office/drawing/2014/main" val="3801988144"/>
                    </a:ext>
                  </a:extLst>
                </a:gridCol>
              </a:tblGrid>
              <a:tr h="5058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Label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GPIO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Input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Output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414549"/>
                  </a:ext>
                </a:extLst>
              </a:tr>
              <a:tr h="5058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GPIO16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interrupt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PWM or I2C support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HIGH at boot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used to wake up from deep sleep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914965"/>
                  </a:ext>
                </a:extLst>
              </a:tr>
              <a:tr h="2980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GPIO5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OK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OK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often used as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Arial" panose="020B0604020202020204" pitchFamily="34" charset="0"/>
                        </a:rPr>
                        <a:t>SCL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(I2C)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2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04358"/>
                  </a:ext>
                </a:extLst>
              </a:tr>
              <a:tr h="2980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GPIO4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OK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OK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2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often used as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Arial" panose="020B0604020202020204" pitchFamily="34" charset="0"/>
                        </a:rPr>
                        <a:t>SDA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(I2C)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1B2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2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2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2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143035"/>
                  </a:ext>
                </a:extLst>
              </a:tr>
              <a:tr h="2948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GPIO0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pulled up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OK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connected to FLASH button, boot fails if pulled LOW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21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221727"/>
                  </a:ext>
                </a:extLst>
              </a:tr>
              <a:tr h="63049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GPIO2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pulled up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OK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HIGH at boot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connected to on-board LED, boot fails if pulled LOW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856204"/>
                  </a:ext>
                </a:extLst>
              </a:tr>
              <a:tr h="2980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D5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GPIO14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OK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OK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Arial" panose="020B0604020202020204" pitchFamily="34" charset="0"/>
                        </a:rPr>
                        <a:t>SPI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(SCLK)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937326"/>
                  </a:ext>
                </a:extLst>
              </a:tr>
              <a:tr h="2980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GPIO12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OK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OK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Arial" panose="020B0604020202020204" pitchFamily="34" charset="0"/>
                        </a:rPr>
                        <a:t>SPI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(MISO)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476722"/>
                  </a:ext>
                </a:extLst>
              </a:tr>
              <a:tr h="2980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D7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GPIO13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OK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OK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Arial" panose="020B0604020202020204" pitchFamily="34" charset="0"/>
                        </a:rPr>
                        <a:t>SPI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(MOSI)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983744"/>
                  </a:ext>
                </a:extLst>
              </a:tr>
              <a:tr h="5058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D8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GPIO15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pulled to GND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OK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Arial" panose="020B0604020202020204" pitchFamily="34" charset="0"/>
                        </a:rPr>
                        <a:t>SPI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(CS)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Boot fails if pulled HIGH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124942"/>
                  </a:ext>
                </a:extLst>
              </a:tr>
              <a:tr h="2980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RX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GPIO3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OK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Arial" panose="020B0604020202020204" pitchFamily="34" charset="0"/>
                        </a:rPr>
                        <a:t>RX pin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HIGH at boot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011387"/>
                  </a:ext>
                </a:extLst>
              </a:tr>
              <a:tr h="5058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TX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GPIO1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Arial" panose="020B0604020202020204" pitchFamily="34" charset="0"/>
                        </a:rPr>
                        <a:t>TX pin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OK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HIGH at boot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debug output at boot, boot fails if pulled LOW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802415"/>
                  </a:ext>
                </a:extLst>
              </a:tr>
              <a:tr h="40620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ADC0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Analog Input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381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Arial" panose="020B0604020202020204" pitchFamily="34" charset="0"/>
                        </a:rPr>
                        <a:t>X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highlight>
                          <a:srgbClr val="FF00FF"/>
                        </a:highlight>
                      </a:endParaRPr>
                    </a:p>
                  </a:txBody>
                  <a:tcPr marL="42318" marR="42318" marT="42318" marB="42318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52897" marR="52897" marT="52897" marB="5289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22353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BA98F3C6-322A-4DE4-B2F1-FC09349C2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1547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36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394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Дополнительная настройка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46C75B-6ACB-4438-8343-ED37A1444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742" y="1304427"/>
            <a:ext cx="1601655" cy="278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6EFC09-5DC8-429A-9B3E-D3A3CD6E8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357" y="1304426"/>
            <a:ext cx="3307468" cy="278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B8C058-66FC-4111-8439-FD70DE0B20C7}"/>
              </a:ext>
            </a:extLst>
          </p:cNvPr>
          <p:cNvSpPr txBox="1"/>
          <p:nvPr/>
        </p:nvSpPr>
        <p:spPr>
          <a:xfrm>
            <a:off x="1515053" y="4103958"/>
            <a:ext cx="7315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marR="190500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https://dl.espressif.com/dl/package_esp32_index.json, </a:t>
            </a:r>
            <a:endParaRPr lang="en-US" sz="1400" b="0" dirty="0">
              <a:solidFill>
                <a:srgbClr val="000000"/>
              </a:solidFill>
              <a:effectLst/>
            </a:endParaRPr>
          </a:p>
          <a:p>
            <a:pPr marL="190500" marR="190500"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http://arduino.esp8266.com/stable/package_esp8266com_index.json</a:t>
            </a:r>
            <a:endParaRPr lang="en-US" sz="1400" b="0" dirty="0">
              <a:solidFill>
                <a:srgbClr val="000000"/>
              </a:solidFill>
              <a:effectLst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</a:rPr>
            </a:br>
            <a:endParaRPr lang="ru-RU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20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AF1F822-C3DB-4B48-8EAB-06F7AD375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98" y="2259116"/>
            <a:ext cx="1880578" cy="188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16EF1CB8-9766-4976-ADEC-081A2CC68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24" y="2259116"/>
            <a:ext cx="1880578" cy="188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AE6CCB-C322-456A-AAB5-46A3337EA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598" y="729208"/>
            <a:ext cx="2720827" cy="15299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10C03C-A023-49CA-8E12-9D7E951D8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573" y="1040691"/>
            <a:ext cx="2720827" cy="90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5266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4697</TotalTime>
  <Words>212</Words>
  <Application>Microsoft Office PowerPoint</Application>
  <PresentationFormat>Экран (16:9)</PresentationFormat>
  <Paragraphs>83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Cover</vt:lpstr>
      <vt:lpstr>1_Cover</vt:lpstr>
      <vt:lpstr>Введение в микроконтроллеры ESP8266</vt:lpstr>
      <vt:lpstr>Программирование С/C++</vt:lpstr>
      <vt:lpstr>Пины</vt:lpstr>
      <vt:lpstr>Пины</vt:lpstr>
      <vt:lpstr>Презентация PowerPoint</vt:lpstr>
      <vt:lpstr>Дополнительная настройка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Кириленко Иван Игоревич</cp:lastModifiedBy>
  <cp:revision>53</cp:revision>
  <dcterms:created xsi:type="dcterms:W3CDTF">2014-06-27T12:30:22Z</dcterms:created>
  <dcterms:modified xsi:type="dcterms:W3CDTF">2021-09-30T08:12:14Z</dcterms:modified>
</cp:coreProperties>
</file>