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85" r:id="rId3"/>
    <p:sldId id="283" r:id="rId4"/>
    <p:sldId id="288" r:id="rId5"/>
    <p:sldId id="286" r:id="rId6"/>
    <p:sldId id="294" r:id="rId7"/>
    <p:sldId id="270" r:id="rId8"/>
    <p:sldId id="287" r:id="rId9"/>
    <p:sldId id="296" r:id="rId10"/>
    <p:sldId id="292" r:id="rId11"/>
    <p:sldId id="291" r:id="rId12"/>
    <p:sldId id="293" r:id="rId13"/>
    <p:sldId id="280" r:id="rId14"/>
    <p:sldId id="29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세원" initials="박" lastIdx="6" clrIdx="0">
    <p:extLst>
      <p:ext uri="{19B8F6BF-5375-455C-9EA6-DF929625EA0E}">
        <p15:presenceInfo xmlns:p15="http://schemas.microsoft.com/office/powerpoint/2012/main" userId="박세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1F9"/>
    <a:srgbClr val="ACAAFB"/>
    <a:srgbClr val="9390FA"/>
    <a:srgbClr val="F7981F"/>
    <a:srgbClr val="FDFCFE"/>
    <a:srgbClr val="252E3D"/>
    <a:srgbClr val="262F3E"/>
    <a:srgbClr val="FC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7" autoAdjust="0"/>
    <p:restoredTop sz="87973" autoAdjust="0"/>
  </p:normalViewPr>
  <p:slideViewPr>
    <p:cSldViewPr snapToGrid="0">
      <p:cViewPr varScale="1">
        <p:scale>
          <a:sx n="58" d="100"/>
          <a:sy n="58" d="100"/>
        </p:scale>
        <p:origin x="13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56E9-80A1-438A-9730-853418E9B1B1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02A8-1FDC-4782-9449-B89C893A7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1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02A8-1FDC-4782-9449-B89C893A73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03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02A8-1FDC-4782-9449-B89C893A73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92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02A8-1FDC-4782-9449-B89C893A73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79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02A8-1FDC-4782-9449-B89C893A73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14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02A8-1FDC-4782-9449-B89C893A73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7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포스터 자리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02A8-1FDC-4782-9449-B89C893A73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5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02A8-1FDC-4782-9449-B89C893A73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9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02A8-1FDC-4782-9449-B89C893A73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52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02A8-1FDC-4782-9449-B89C893A73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9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02A8-1FDC-4782-9449-B89C893A73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82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02A8-1FDC-4782-9449-B89C893A73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63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02A8-1FDC-4782-9449-B89C893A73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67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02A8-1FDC-4782-9449-B89C893A73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08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바꿔야함</a:t>
            </a:r>
            <a:endParaRPr lang="en-US" altLang="ko-KR" dirty="0"/>
          </a:p>
          <a:p>
            <a:r>
              <a:rPr lang="ko-KR" altLang="en-US" dirty="0"/>
              <a:t>샘플 정재호</a:t>
            </a:r>
            <a:r>
              <a:rPr lang="en-US" altLang="ko-KR" dirty="0"/>
              <a:t>-</a:t>
            </a:r>
            <a:r>
              <a:rPr lang="ko-KR" altLang="en-US" dirty="0"/>
              <a:t>실시간 </a:t>
            </a:r>
            <a:r>
              <a:rPr lang="ko-KR" altLang="en-US" dirty="0" err="1"/>
              <a:t>어쩌구</a:t>
            </a:r>
            <a:r>
              <a:rPr lang="ko-KR" altLang="en-US" dirty="0"/>
              <a:t> 참고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02A8-1FDC-4782-9449-B89C893A73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0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370A-62B0-4263-84F4-7ADD597E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243" y="2659438"/>
            <a:ext cx="6718069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975BBF-B131-45CA-889E-4A3069ED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FBA0-37EC-4B2C-8C80-E4FD62780D66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76F4E-A257-4F68-A738-1C27A459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ACEC82-8D1E-4534-8D29-28A3C94D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5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86D2F-BBFE-4FEB-AB77-E5F10DB9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8C5B7-6BA0-445D-BC9C-53CA44F5A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E54779-522B-4354-9BFB-89A7E8BE1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061D3-AC4F-44C5-8395-B2F1C069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DF4-D76A-4901-8407-617A86DA9159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EC909-8340-435B-9557-C478F90C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D46-7A91-4E24-AA07-E49BDEC7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76A2E-8043-47C5-9AA1-1E9FC6B0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A59BEA-87B0-4822-B723-F1AF2F099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2ED8F-A5A7-43E2-B76A-F0BC1F32A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6ACE0-148D-40FF-BEFE-8C62D8F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D43C-EDA7-40FA-8144-8562C6EA4201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111AD-8A32-4F03-ADBD-C574A5BC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B748C-501E-4BAE-9646-E7C75653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31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32DED-FA3C-4C9F-889D-D9B7AE53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44D59-E1A7-4D9D-9959-469E28DA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CE5BD-234E-4D82-98E8-FFEE076E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9C4-A054-40E8-A4A2-B4F9659ABB9B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3DE7C-8A94-48D2-8A5D-1669FF27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D79D8-D4FB-46AF-B370-41A645F5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90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9BDFA5-089D-444E-923C-944CC3564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B04E29-E7F1-4C2C-9D12-356C7AD01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FD3B1-58B4-4AEE-82B4-7786F1F8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FE18-461A-4AE7-9E07-F42A4A7F2F79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2943F-03AE-4735-8988-30BA50F3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49E97-BAA1-499B-94AB-1AF0CCFA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5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A031EA-0EB2-48D7-B3B9-F8950AEE931D}"/>
              </a:ext>
            </a:extLst>
          </p:cNvPr>
          <p:cNvSpPr/>
          <p:nvPr userDrawn="1"/>
        </p:nvSpPr>
        <p:spPr>
          <a:xfrm>
            <a:off x="0" y="-1"/>
            <a:ext cx="12192000" cy="24100971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820866-8CA8-4726-A4F0-2D43D3201486}"/>
              </a:ext>
            </a:extLst>
          </p:cNvPr>
          <p:cNvSpPr/>
          <p:nvPr userDrawn="1"/>
        </p:nvSpPr>
        <p:spPr>
          <a:xfrm>
            <a:off x="376578" y="4152900"/>
            <a:ext cx="11438844" cy="19030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5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D543F-616E-4C0E-873A-259478971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F1836-FE27-4F92-AFFD-FFF43F33E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204AA-A21D-46C7-B587-E37AF7E6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1DFF-A2F6-477F-8280-EE981FB517C7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0BF20-84E5-4ECF-9E15-B64C6212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D4181-2689-42BA-A368-8A810672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4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98638-25A4-42BD-A634-720E081C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88A05-3B55-4AD1-A220-143B58CE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02CAD-36AC-4F75-AC85-088B5B56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8C52-094F-4CBE-B111-5E6946BA7B82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7A6FB-6B7B-46F1-AE0A-98522B5E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6EA34-F45B-470F-BB15-56AEBB6B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553A4-57EB-46D6-AB95-D9E7CF9F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757F1-E09F-423D-B68B-4F0F2333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DC958-11A4-4D88-A8BF-85C45008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3794-39C7-4FAF-9BF9-FCFD68263B67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BA37D-8D90-4682-A232-8787E2F9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BC4E6-8D95-42F1-9653-7BFF8867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3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49EB0-FF90-4669-84F9-2D7204F6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CD287-2E5B-40BD-B606-15F6D967B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11C88-FE72-4A30-A652-EA84A24BD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510B7-5920-409E-BCAC-136ACB7A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7E0-F6D2-4C33-850A-C62B724C1EF3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0E630-2BAB-476F-A12E-D352947D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9E89F-1AC4-499D-AEC3-EFF5967A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6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2B366-58FC-4C80-80F8-A84FFE48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7A87C-E692-40F4-B843-DDE351866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21A8F9-66DA-441E-AA59-FA3D1CFA0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178CF4-DD18-4C57-885E-7684BEFD4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40A7EF-31A3-46F7-8ECC-B67F46509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A57655-E444-452D-AC68-CF350456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11BD-C2F3-4FCD-AC4A-B0BA7A96219C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8054A0-9D32-46C2-9342-1D9DCF4A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A8501A-461F-4401-98F9-D5F2E482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5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D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8C780-3711-4A5E-8B75-ACB6E147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83846"/>
            <a:ext cx="3525520" cy="50863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1A7D6E-7DA7-44AA-8DFF-C10B1B80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823-3736-4D73-9203-53A20FF66A3D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3D0E5-8DC2-4298-A8D4-FC99D37B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EDD349-25A8-4974-9457-C80310E1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2720" y="355600"/>
            <a:ext cx="2743200" cy="36512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68A413F2-8550-487F-84E4-C0929F53F1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0D86104-5B1F-49CF-AEDD-6823BE963702}"/>
              </a:ext>
            </a:extLst>
          </p:cNvPr>
          <p:cNvCxnSpPr>
            <a:cxnSpLocks/>
          </p:cNvCxnSpPr>
          <p:nvPr userDrawn="1"/>
        </p:nvCxnSpPr>
        <p:spPr>
          <a:xfrm>
            <a:off x="386080" y="792480"/>
            <a:ext cx="114198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2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8C780-3711-4A5E-8B75-ACB6E147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83846"/>
            <a:ext cx="3525520" cy="508634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1A7D6E-7DA7-44AA-8DFF-C10B1B80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823-3736-4D73-9203-53A20FF66A3D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3D0E5-8DC2-4298-A8D4-FC99D37B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24328F-E3DE-471A-892F-B936886ED7CD}"/>
              </a:ext>
            </a:extLst>
          </p:cNvPr>
          <p:cNvSpPr/>
          <p:nvPr userDrawn="1"/>
        </p:nvSpPr>
        <p:spPr>
          <a:xfrm>
            <a:off x="4836160" y="0"/>
            <a:ext cx="7355840" cy="6858000"/>
          </a:xfrm>
          <a:prstGeom prst="rect">
            <a:avLst/>
          </a:prstGeom>
          <a:solidFill>
            <a:srgbClr val="FD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EDD349-25A8-4974-9457-C80310E1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2720" y="355600"/>
            <a:ext cx="2743200" cy="365125"/>
          </a:xfrm>
          <a:noFill/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68A413F2-8550-487F-84E4-C0929F53F1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45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80E77-D470-44C1-A759-2D87E8A9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C32-91C1-44D0-A715-D4C9288BE208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401F93-94EF-4807-A981-B1C9AD45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BDBBE3-B8E8-40B2-A856-C5CA555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B8460D-BC1A-495E-8572-3A54CE7F3253}"/>
              </a:ext>
            </a:extLst>
          </p:cNvPr>
          <p:cNvCxnSpPr>
            <a:cxnSpLocks/>
          </p:cNvCxnSpPr>
          <p:nvPr userDrawn="1"/>
        </p:nvCxnSpPr>
        <p:spPr>
          <a:xfrm>
            <a:off x="386080" y="792480"/>
            <a:ext cx="114198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7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1633CF-F02D-41FD-8E0A-4B2F8189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919B2-417B-46C2-8CA2-F7A6B54F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A7ACB-842C-4906-B4C3-2F492B088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5FBA0-37EC-4B2C-8C80-E4FD62780D66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8340D-86F3-4D44-A633-8F49543BF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F504A-E694-43E9-81DA-35EA3208E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413F2-8550-487F-84E4-C0929F53F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0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02ACB-9E6B-45A3-9BE6-26B4233C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CAPSTONE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0DB1CC-EB94-41CE-9422-176320B9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dirty="0"/>
              <a:t>소프트웨어학과 </a:t>
            </a:r>
            <a:r>
              <a:rPr lang="en-US" altLang="ko-KR" dirty="0"/>
              <a:t>3</a:t>
            </a:r>
            <a:r>
              <a:rPr lang="ko-KR" altLang="en-US" dirty="0"/>
              <a:t>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7018DB7-AB30-4683-AE2E-F4632D212183}"/>
              </a:ext>
            </a:extLst>
          </p:cNvPr>
          <p:cNvSpPr txBox="1">
            <a:spLocks/>
          </p:cNvSpPr>
          <p:nvPr/>
        </p:nvSpPr>
        <p:spPr>
          <a:xfrm>
            <a:off x="3469292" y="2466810"/>
            <a:ext cx="5168900" cy="15750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>
                    <a:lumMod val="60000"/>
                    <a:lumOff val="4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j-cs"/>
              </a:defRPr>
            </a:lvl1pPr>
          </a:lstStyle>
          <a:p>
            <a:pPr algn="ctr"/>
            <a:r>
              <a:rPr lang="ko-KR" altLang="en-US" sz="7200" dirty="0">
                <a:ln w="15875">
                  <a:noFill/>
                </a:ln>
                <a:solidFill>
                  <a:schemeClr val="accent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코로나줌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2E9B1CB2-3758-4D60-AC04-0860B051DC28}"/>
              </a:ext>
            </a:extLst>
          </p:cNvPr>
          <p:cNvSpPr txBox="1"/>
          <p:nvPr/>
        </p:nvSpPr>
        <p:spPr>
          <a:xfrm>
            <a:off x="3343562" y="4888554"/>
            <a:ext cx="5294630" cy="56609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000" kern="0" spc="-67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에스코어 드림 4" pitchFamily="34" charset="0"/>
              </a:rPr>
              <a:t>박세원</a:t>
            </a:r>
            <a:r>
              <a:rPr lang="en-US" altLang="ko-KR" sz="2000" kern="0" spc="-67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에스코어 드림 4" pitchFamily="34" charset="0"/>
              </a:rPr>
              <a:t>     |     </a:t>
            </a:r>
            <a:r>
              <a:rPr lang="en-US" sz="2000" kern="0" spc="-67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에스코어 드림 4" pitchFamily="34" charset="0"/>
              </a:rPr>
              <a:t>전승현</a:t>
            </a:r>
            <a:r>
              <a:rPr lang="en-US" sz="2000" kern="0" spc="-67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에스코어 드림 4" pitchFamily="34" charset="0"/>
              </a:rPr>
              <a:t>     |     </a:t>
            </a:r>
            <a:r>
              <a:rPr lang="ko-KR" altLang="en-US" sz="2000" kern="0" spc="-67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에스코어 드림 4" pitchFamily="34" charset="0"/>
              </a:rPr>
              <a:t>황준철</a:t>
            </a:r>
            <a:r>
              <a:rPr lang="en-US" altLang="ko-KR" sz="2000" kern="0" spc="-67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에스코어 드림 4" pitchFamily="34" charset="0"/>
              </a:rPr>
              <a:t>     |     </a:t>
            </a:r>
            <a:r>
              <a:rPr lang="ko-KR" altLang="en-US" sz="2000" kern="0" spc="-67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에스코어 드림 4" pitchFamily="34" charset="0"/>
              </a:rPr>
              <a:t>김슬기</a:t>
            </a:r>
            <a:endParaRPr lang="en-US" sz="2000" kern="0" spc="-67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에스코어 드림 4" pitchFamily="34" charset="0"/>
            </a:endParaRPr>
          </a:p>
          <a:p>
            <a:pPr algn="ctr"/>
            <a:endParaRPr lang="en-US" sz="2000" kern="0" spc="-67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에스코어 드림 4" pitchFamily="34" charset="0"/>
            </a:endParaRPr>
          </a:p>
          <a:p>
            <a:pPr algn="ctr"/>
            <a:endParaRPr lang="en-US" sz="9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2F0B8-D976-45B1-87A0-184D8FD0544D}"/>
              </a:ext>
            </a:extLst>
          </p:cNvPr>
          <p:cNvSpPr txBox="1"/>
          <p:nvPr/>
        </p:nvSpPr>
        <p:spPr>
          <a:xfrm>
            <a:off x="4348325" y="3811035"/>
            <a:ext cx="3410833" cy="461665"/>
          </a:xfrm>
          <a:prstGeom prst="rect">
            <a:avLst/>
          </a:prstGeom>
          <a:solidFill>
            <a:schemeClr val="accent1"/>
          </a:solidFill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최종발표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93A8ABD-F74C-409F-9212-352FCC224A19}"/>
              </a:ext>
            </a:extLst>
          </p:cNvPr>
          <p:cNvSpPr txBox="1"/>
          <p:nvPr/>
        </p:nvSpPr>
        <p:spPr>
          <a:xfrm>
            <a:off x="3448685" y="2348742"/>
            <a:ext cx="5294630" cy="3420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호흡기 전염병 역학조사를 위한 </a:t>
            </a:r>
            <a:r>
              <a:rPr lang="ko-KR" altLang="en-US" sz="1400" dirty="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시각화 플랫폼</a:t>
            </a:r>
            <a:endParaRPr lang="en-US" sz="700" dirty="0">
              <a:solidFill>
                <a:schemeClr val="accent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6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02ACB-9E6B-45A3-9BE6-26B4233C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&amp; CHARACTERISTIC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0DB1CC-EB94-41CE-9422-176320B9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36DBA2-F438-4D4C-B767-20C82BF8A9B2}"/>
              </a:ext>
            </a:extLst>
          </p:cNvPr>
          <p:cNvSpPr txBox="1"/>
          <p:nvPr/>
        </p:nvSpPr>
        <p:spPr>
          <a:xfrm>
            <a:off x="386080" y="994224"/>
            <a:ext cx="5355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프로젝트 특징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-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독창성 및 차별성</a:t>
            </a:r>
          </a:p>
        </p:txBody>
      </p:sp>
    </p:spTree>
    <p:extLst>
      <p:ext uri="{BB962C8B-B14F-4D97-AF65-F5344CB8AC3E}">
        <p14:creationId xmlns:p14="http://schemas.microsoft.com/office/powerpoint/2010/main" val="296404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02ACB-9E6B-45A3-9BE6-26B4233C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&amp; CHARACTERISTIC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0DB1CC-EB94-41CE-9422-176320B9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36DBA2-F438-4D4C-B767-20C82BF8A9B2}"/>
              </a:ext>
            </a:extLst>
          </p:cNvPr>
          <p:cNvSpPr txBox="1"/>
          <p:nvPr/>
        </p:nvSpPr>
        <p:spPr>
          <a:xfrm>
            <a:off x="386080" y="994224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24778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02ACB-9E6B-45A3-9BE6-26B4233C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&amp; CHARACTERISTIC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0DB1CC-EB94-41CE-9422-176320B9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36DBA2-F438-4D4C-B767-20C82BF8A9B2}"/>
              </a:ext>
            </a:extLst>
          </p:cNvPr>
          <p:cNvSpPr txBox="1"/>
          <p:nvPr/>
        </p:nvSpPr>
        <p:spPr>
          <a:xfrm>
            <a:off x="386080" y="994224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24211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02ACB-9E6B-45A3-9BE6-26B4233C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CAPSTONE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0DB1CC-EB94-41CE-9422-176320B9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dirty="0"/>
              <a:t>소프트웨어학과 </a:t>
            </a:r>
            <a:r>
              <a:rPr lang="en-US" altLang="ko-KR" dirty="0"/>
              <a:t>3</a:t>
            </a:r>
            <a:r>
              <a:rPr lang="ko-KR" altLang="en-US" dirty="0"/>
              <a:t>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7018DB7-AB30-4683-AE2E-F4632D212183}"/>
              </a:ext>
            </a:extLst>
          </p:cNvPr>
          <p:cNvSpPr txBox="1">
            <a:spLocks/>
          </p:cNvSpPr>
          <p:nvPr/>
        </p:nvSpPr>
        <p:spPr>
          <a:xfrm>
            <a:off x="3469292" y="2466810"/>
            <a:ext cx="5168900" cy="15750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>
                    <a:lumMod val="60000"/>
                    <a:lumOff val="4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j-cs"/>
              </a:defRPr>
            </a:lvl1pPr>
          </a:lstStyle>
          <a:p>
            <a:pPr algn="ctr"/>
            <a:r>
              <a:rPr lang="ko-KR" altLang="en-US" sz="7200" dirty="0">
                <a:ln w="15875">
                  <a:noFill/>
                </a:ln>
                <a:solidFill>
                  <a:schemeClr val="accent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2F0B8-D976-45B1-87A0-184D8FD0544D}"/>
              </a:ext>
            </a:extLst>
          </p:cNvPr>
          <p:cNvSpPr txBox="1"/>
          <p:nvPr/>
        </p:nvSpPr>
        <p:spPr>
          <a:xfrm>
            <a:off x="4348325" y="3811035"/>
            <a:ext cx="3410833" cy="461665"/>
          </a:xfrm>
          <a:prstGeom prst="rect">
            <a:avLst/>
          </a:prstGeom>
          <a:solidFill>
            <a:schemeClr val="accent1"/>
          </a:solidFill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Q &amp; 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1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7479-C313-46EA-A977-8C8A14578D82}"/>
              </a:ext>
            </a:extLst>
          </p:cNvPr>
          <p:cNvSpPr txBox="1"/>
          <p:nvPr/>
        </p:nvSpPr>
        <p:spPr>
          <a:xfrm>
            <a:off x="225977" y="1872989"/>
            <a:ext cx="6843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CORONAZOOM</a:t>
            </a:r>
            <a:endParaRPr lang="ko-KR" altLang="en-US" sz="7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E1A0D-E617-4DDA-813D-AE579282C509}"/>
              </a:ext>
            </a:extLst>
          </p:cNvPr>
          <p:cNvSpPr txBox="1"/>
          <p:nvPr/>
        </p:nvSpPr>
        <p:spPr>
          <a:xfrm>
            <a:off x="307236" y="1349769"/>
            <a:ext cx="5788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호흡기 전염병 역학조사 가시화 플랫폼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2C04E2CF-58C1-499D-8A9C-9DF1FD370EDB}"/>
              </a:ext>
            </a:extLst>
          </p:cNvPr>
          <p:cNvSpPr txBox="1"/>
          <p:nvPr/>
        </p:nvSpPr>
        <p:spPr>
          <a:xfrm>
            <a:off x="307236" y="3030443"/>
            <a:ext cx="5294630" cy="566095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kern="0" spc="-67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에스코어 드림 4" pitchFamily="34" charset="0"/>
              </a:rPr>
              <a:t>박세원</a:t>
            </a:r>
            <a:r>
              <a:rPr lang="en-US" altLang="ko-KR" kern="0" spc="-67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에스코어 드림 4" pitchFamily="34" charset="0"/>
              </a:rPr>
              <a:t>     |     </a:t>
            </a:r>
            <a:r>
              <a:rPr lang="en-US" kern="0" spc="-67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에스코어 드림 4" pitchFamily="34" charset="0"/>
              </a:rPr>
              <a:t>전승현</a:t>
            </a:r>
            <a:r>
              <a:rPr lang="en-US" kern="0" spc="-67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에스코어 드림 4" pitchFamily="34" charset="0"/>
              </a:rPr>
              <a:t>     |     </a:t>
            </a:r>
            <a:r>
              <a:rPr lang="ko-KR" altLang="en-US" kern="0" spc="-67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에스코어 드림 4" pitchFamily="34" charset="0"/>
              </a:rPr>
              <a:t>황준철</a:t>
            </a:r>
            <a:r>
              <a:rPr lang="en-US" altLang="ko-KR" kern="0" spc="-67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에스코어 드림 4" pitchFamily="34" charset="0"/>
              </a:rPr>
              <a:t>     |     </a:t>
            </a:r>
            <a:r>
              <a:rPr lang="ko-KR" altLang="en-US" kern="0" spc="-67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에스코어 드림 4" pitchFamily="34" charset="0"/>
              </a:rPr>
              <a:t>김슬기</a:t>
            </a:r>
            <a:endParaRPr lang="en-US" kern="0" spc="-67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에스코어 드림 4" pitchFamily="34" charset="0"/>
            </a:endParaRPr>
          </a:p>
          <a:p>
            <a:endParaRPr lang="en-US" kern="0" spc="-67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에스코어 드림 4" pitchFamily="34" charset="0"/>
            </a:endParaRPr>
          </a:p>
          <a:p>
            <a:endParaRPr lang="en-US" sz="8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4A1A4D74-F3BD-4ACB-864C-CC806AA15565}"/>
              </a:ext>
            </a:extLst>
          </p:cNvPr>
          <p:cNvSpPr/>
          <p:nvPr/>
        </p:nvSpPr>
        <p:spPr>
          <a:xfrm>
            <a:off x="727113" y="4505899"/>
            <a:ext cx="4874753" cy="56609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요약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F2C021A-33E4-4528-9689-0A90FD9CF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56089"/>
              </p:ext>
            </p:extLst>
          </p:nvPr>
        </p:nvGraphicFramePr>
        <p:xfrm>
          <a:off x="727113" y="5332011"/>
          <a:ext cx="4874752" cy="21153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75695">
                  <a:extLst>
                    <a:ext uri="{9D8B030D-6E8A-4147-A177-3AD203B41FA5}">
                      <a16:colId xmlns:a16="http://schemas.microsoft.com/office/drawing/2014/main" val="2678907600"/>
                    </a:ext>
                  </a:extLst>
                </a:gridCol>
                <a:gridCol w="3199057">
                  <a:extLst>
                    <a:ext uri="{9D8B030D-6E8A-4147-A177-3AD203B41FA5}">
                      <a16:colId xmlns:a16="http://schemas.microsoft.com/office/drawing/2014/main" val="4191753243"/>
                    </a:ext>
                  </a:extLst>
                </a:gridCol>
              </a:tblGrid>
              <a:tr h="349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코로나줌</a:t>
                      </a:r>
                      <a:r>
                        <a:rPr lang="en-US" altLang="ko-KR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</a:t>
                      </a:r>
                      <a:r>
                        <a:rPr lang="en-US" altLang="ko-KR" sz="1200" b="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CoronaZOOM</a:t>
                      </a:r>
                      <a:r>
                        <a:rPr lang="en-US" altLang="ko-KR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endParaRPr lang="ko-KR" altLang="en-US" sz="12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2973630"/>
                  </a:ext>
                </a:extLst>
              </a:tr>
              <a:tr h="354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 분야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웹</a:t>
                      </a:r>
                      <a:r>
                        <a:rPr lang="en-US" altLang="ko-KR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어플리케이션</a:t>
                      </a:r>
                      <a:r>
                        <a:rPr lang="en-US" altLang="ko-KR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(WEB APP)</a:t>
                      </a:r>
                      <a:endParaRPr lang="ko-KR" altLang="en-US" sz="12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851197"/>
                  </a:ext>
                </a:extLst>
              </a:tr>
              <a:tr h="354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팀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코로나줌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31668277"/>
                  </a:ext>
                </a:extLst>
              </a:tr>
              <a:tr h="354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팀 구성원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박승현</a:t>
                      </a:r>
                      <a:r>
                        <a:rPr lang="en-US" altLang="ko-KR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전승현</a:t>
                      </a:r>
                      <a:r>
                        <a:rPr lang="en-US" altLang="ko-KR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b="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황준철</a:t>
                      </a:r>
                      <a:r>
                        <a:rPr lang="en-US" altLang="ko-KR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김슬기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0778806"/>
                  </a:ext>
                </a:extLst>
              </a:tr>
              <a:tr h="354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연계 교과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Capstone</a:t>
                      </a:r>
                      <a:r>
                        <a:rPr lang="ko-KR" altLang="en-US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디자인</a:t>
                      </a:r>
                      <a:r>
                        <a:rPr lang="en-US" altLang="ko-KR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산학협력프로젝트</a:t>
                      </a:r>
                      <a:r>
                        <a:rPr lang="en-US" altLang="ko-KR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endParaRPr lang="ko-KR" altLang="en-US" sz="12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1834962"/>
                  </a:ext>
                </a:extLst>
              </a:tr>
              <a:tr h="349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개발 기간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2020.03 ~ 2020.06</a:t>
                      </a:r>
                      <a:endParaRPr lang="ko-KR" altLang="en-US" sz="12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6151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65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E4A11FF-FD65-47AC-9BFD-68BE9B806954}"/>
              </a:ext>
            </a:extLst>
          </p:cNvPr>
          <p:cNvSpPr/>
          <p:nvPr/>
        </p:nvSpPr>
        <p:spPr>
          <a:xfrm>
            <a:off x="0" y="0"/>
            <a:ext cx="347830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8AB33-79E8-4B5D-A70C-D52EC51AD558}"/>
              </a:ext>
            </a:extLst>
          </p:cNvPr>
          <p:cNvSpPr txBox="1"/>
          <p:nvPr/>
        </p:nvSpPr>
        <p:spPr>
          <a:xfrm>
            <a:off x="569392" y="722363"/>
            <a:ext cx="180697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목차</a:t>
            </a:r>
            <a:endParaRPr lang="en-US" altLang="ko-KR" sz="4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E66FEA-5148-447D-9989-F5CA4C231A3B}"/>
              </a:ext>
            </a:extLst>
          </p:cNvPr>
          <p:cNvSpPr txBox="1"/>
          <p:nvPr/>
        </p:nvSpPr>
        <p:spPr>
          <a:xfrm>
            <a:off x="4047698" y="1613123"/>
            <a:ext cx="3616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프로젝트 요약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54F77A6-A2D2-4C66-9322-C795B12D2CDB}"/>
              </a:ext>
            </a:extLst>
          </p:cNvPr>
          <p:cNvSpPr/>
          <p:nvPr/>
        </p:nvSpPr>
        <p:spPr>
          <a:xfrm>
            <a:off x="3054657" y="1389529"/>
            <a:ext cx="847298" cy="847298"/>
          </a:xfrm>
          <a:prstGeom prst="ellipse">
            <a:avLst/>
          </a:prstGeom>
          <a:solidFill>
            <a:srgbClr val="FDFCFE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  <a:latin typeface="+mj-ea"/>
                <a:ea typeface="+mj-ea"/>
              </a:rPr>
              <a:t>01</a:t>
            </a:r>
            <a:endParaRPr lang="ko-KR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734D34-CA72-4582-A36A-302153ED4A4A}"/>
              </a:ext>
            </a:extLst>
          </p:cNvPr>
          <p:cNvSpPr txBox="1"/>
          <p:nvPr/>
        </p:nvSpPr>
        <p:spPr>
          <a:xfrm>
            <a:off x="4047698" y="3228945"/>
            <a:ext cx="3616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프로젝트 개요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309B8CB-9925-4463-B664-C58AF6B575DA}"/>
              </a:ext>
            </a:extLst>
          </p:cNvPr>
          <p:cNvSpPr/>
          <p:nvPr/>
        </p:nvSpPr>
        <p:spPr>
          <a:xfrm>
            <a:off x="3054657" y="3005351"/>
            <a:ext cx="847298" cy="847298"/>
          </a:xfrm>
          <a:prstGeom prst="ellipse">
            <a:avLst/>
          </a:prstGeom>
          <a:solidFill>
            <a:srgbClr val="FDFCFE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  <a:latin typeface="+mj-ea"/>
                <a:ea typeface="+mj-ea"/>
              </a:rPr>
              <a:t>02</a:t>
            </a:r>
            <a:endParaRPr lang="ko-KR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49D50-5F55-41A1-ABC8-A0FD89B9875C}"/>
              </a:ext>
            </a:extLst>
          </p:cNvPr>
          <p:cNvSpPr txBox="1"/>
          <p:nvPr/>
        </p:nvSpPr>
        <p:spPr>
          <a:xfrm>
            <a:off x="4047698" y="4931675"/>
            <a:ext cx="3616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프로젝트 세부 내용 및 특징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7A4103-1C38-45ED-B8D9-0F78609CED19}"/>
              </a:ext>
            </a:extLst>
          </p:cNvPr>
          <p:cNvSpPr/>
          <p:nvPr/>
        </p:nvSpPr>
        <p:spPr>
          <a:xfrm>
            <a:off x="3054657" y="4708081"/>
            <a:ext cx="847298" cy="847298"/>
          </a:xfrm>
          <a:prstGeom prst="ellipse">
            <a:avLst/>
          </a:prstGeom>
          <a:solidFill>
            <a:srgbClr val="FDFCFE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  <a:latin typeface="+mj-ea"/>
                <a:ea typeface="+mj-ea"/>
              </a:rPr>
              <a:t>03</a:t>
            </a:r>
            <a:endParaRPr lang="ko-KR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17849-F916-4C4E-9ADC-54BC32E97FE6}"/>
              </a:ext>
            </a:extLst>
          </p:cNvPr>
          <p:cNvSpPr txBox="1"/>
          <p:nvPr/>
        </p:nvSpPr>
        <p:spPr>
          <a:xfrm>
            <a:off x="7664199" y="2967335"/>
            <a:ext cx="2337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Main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Region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F575B-A4B5-480C-8E42-A69AF3AE4BE3}"/>
              </a:ext>
            </a:extLst>
          </p:cNvPr>
          <p:cNvSpPr txBox="1"/>
          <p:nvPr/>
        </p:nvSpPr>
        <p:spPr>
          <a:xfrm>
            <a:off x="7664200" y="4844767"/>
            <a:ext cx="233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테이블 정의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테이블 목록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22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18234-080C-4245-AF95-06AA533F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503" y="3314697"/>
            <a:ext cx="5199531" cy="1325563"/>
          </a:xfrm>
        </p:spPr>
        <p:txBody>
          <a:bodyPr/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요약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AE66E1-1D51-43A1-A99B-216A161E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8EBDB33-82BA-4A6A-AD63-CB9BC2005D2C}"/>
              </a:ext>
            </a:extLst>
          </p:cNvPr>
          <p:cNvSpPr txBox="1">
            <a:spLocks/>
          </p:cNvSpPr>
          <p:nvPr/>
        </p:nvSpPr>
        <p:spPr>
          <a:xfrm>
            <a:off x="986443" y="2612606"/>
            <a:ext cx="2016733" cy="2919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9600" dirty="0">
                <a:solidFill>
                  <a:schemeClr val="accent1"/>
                </a:solidFill>
              </a:rPr>
              <a:t>01</a:t>
            </a:r>
            <a:endParaRPr lang="ko-KR" altLang="en-US" sz="9600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3733F-09DD-4F53-98DB-BCDEAA769BEF}"/>
              </a:ext>
            </a:extLst>
          </p:cNvPr>
          <p:cNvSpPr/>
          <p:nvPr/>
        </p:nvSpPr>
        <p:spPr>
          <a:xfrm>
            <a:off x="0" y="0"/>
            <a:ext cx="12192000" cy="2612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4A11FF-FD65-47AC-9BFD-68BE9B806954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EFE3820-5110-48FB-8543-4A0469A2B1D5}"/>
              </a:ext>
            </a:extLst>
          </p:cNvPr>
          <p:cNvCxnSpPr>
            <a:cxnSpLocks/>
          </p:cNvCxnSpPr>
          <p:nvPr/>
        </p:nvCxnSpPr>
        <p:spPr>
          <a:xfrm>
            <a:off x="3056964" y="3981540"/>
            <a:ext cx="36396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0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02ACB-9E6B-45A3-9BE6-26B4233C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0DB1CC-EB94-41CE-9422-176320B9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36DBA2-F438-4D4C-B767-20C82BF8A9B2}"/>
              </a:ext>
            </a:extLst>
          </p:cNvPr>
          <p:cNvSpPr txBox="1"/>
          <p:nvPr/>
        </p:nvSpPr>
        <p:spPr>
          <a:xfrm>
            <a:off x="386080" y="994224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프로젝트 요약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0755FC03-0D8F-434C-8F55-BE200661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01712"/>
              </p:ext>
            </p:extLst>
          </p:nvPr>
        </p:nvGraphicFramePr>
        <p:xfrm>
          <a:off x="1155700" y="1993900"/>
          <a:ext cx="9880600" cy="36322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96456">
                  <a:extLst>
                    <a:ext uri="{9D8B030D-6E8A-4147-A177-3AD203B41FA5}">
                      <a16:colId xmlns:a16="http://schemas.microsoft.com/office/drawing/2014/main" val="2678907600"/>
                    </a:ext>
                  </a:extLst>
                </a:gridCol>
                <a:gridCol w="6484144">
                  <a:extLst>
                    <a:ext uri="{9D8B030D-6E8A-4147-A177-3AD203B41FA5}">
                      <a16:colId xmlns:a16="http://schemas.microsoft.com/office/drawing/2014/main" val="4191753243"/>
                    </a:ext>
                  </a:extLst>
                </a:gridCol>
              </a:tblGrid>
              <a:tr h="599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프로젝트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코로나줌</a:t>
                      </a:r>
                      <a:r>
                        <a:rPr lang="en-US" altLang="ko-KR" sz="2000" b="0" dirty="0"/>
                        <a:t>(</a:t>
                      </a:r>
                      <a:r>
                        <a:rPr lang="en-US" altLang="ko-KR" sz="2000" b="0" dirty="0" err="1"/>
                        <a:t>CoronaZOOM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2973630"/>
                  </a:ext>
                </a:extLst>
              </a:tr>
              <a:tr h="608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프로젝트 분야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웹</a:t>
                      </a:r>
                      <a:r>
                        <a:rPr lang="en-US" altLang="ko-KR" sz="2000" b="0" dirty="0"/>
                        <a:t> </a:t>
                      </a:r>
                      <a:r>
                        <a:rPr lang="ko-KR" altLang="en-US" sz="2000" b="0" dirty="0"/>
                        <a:t>어플리케이션</a:t>
                      </a:r>
                      <a:r>
                        <a:rPr lang="en-US" altLang="ko-KR" sz="2000" b="0" dirty="0"/>
                        <a:t>(WEB APP)</a:t>
                      </a:r>
                      <a:endParaRPr lang="ko-KR" alt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851197"/>
                  </a:ext>
                </a:extLst>
              </a:tr>
              <a:tr h="608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팀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코로나줌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31668277"/>
                  </a:ext>
                </a:extLst>
              </a:tr>
              <a:tr h="608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팀 구성원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박승현</a:t>
                      </a:r>
                      <a:r>
                        <a:rPr lang="en-US" altLang="ko-KR" sz="2000" b="0" dirty="0"/>
                        <a:t>, </a:t>
                      </a:r>
                      <a:r>
                        <a:rPr lang="ko-KR" altLang="en-US" sz="2000" b="0" dirty="0"/>
                        <a:t>전승현</a:t>
                      </a:r>
                      <a:r>
                        <a:rPr lang="en-US" altLang="ko-KR" sz="2000" b="0" dirty="0"/>
                        <a:t>, </a:t>
                      </a:r>
                      <a:r>
                        <a:rPr lang="ko-KR" altLang="en-US" sz="2000" b="0" dirty="0" err="1"/>
                        <a:t>황준철</a:t>
                      </a:r>
                      <a:r>
                        <a:rPr lang="en-US" altLang="ko-KR" sz="2000" b="0" dirty="0"/>
                        <a:t>, </a:t>
                      </a:r>
                      <a:r>
                        <a:rPr lang="ko-KR" altLang="en-US" sz="2000" b="0" dirty="0"/>
                        <a:t>김슬기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0778806"/>
                  </a:ext>
                </a:extLst>
              </a:tr>
              <a:tr h="608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연계 교과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Capstone</a:t>
                      </a:r>
                      <a:r>
                        <a:rPr lang="ko-KR" altLang="en-US" sz="2000" b="0" dirty="0"/>
                        <a:t>디자인</a:t>
                      </a:r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산학협력프로젝트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1834962"/>
                  </a:ext>
                </a:extLst>
              </a:tr>
              <a:tr h="599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개발 기간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2020.03 ~ 2020.06</a:t>
                      </a:r>
                      <a:endParaRPr lang="ko-KR" alt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6151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8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18234-080C-4245-AF95-06AA533F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503" y="3314697"/>
            <a:ext cx="5199531" cy="1325563"/>
          </a:xfrm>
        </p:spPr>
        <p:txBody>
          <a:bodyPr/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AE66E1-1D51-43A1-A99B-216A161E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8EBDB33-82BA-4A6A-AD63-CB9BC2005D2C}"/>
              </a:ext>
            </a:extLst>
          </p:cNvPr>
          <p:cNvSpPr txBox="1">
            <a:spLocks/>
          </p:cNvSpPr>
          <p:nvPr/>
        </p:nvSpPr>
        <p:spPr>
          <a:xfrm>
            <a:off x="986443" y="2612606"/>
            <a:ext cx="2016733" cy="2919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9600" dirty="0">
                <a:solidFill>
                  <a:schemeClr val="accent1"/>
                </a:solidFill>
              </a:rPr>
              <a:t>02</a:t>
            </a:r>
            <a:endParaRPr lang="ko-KR" altLang="en-US" sz="9600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3733F-09DD-4F53-98DB-BCDEAA769BEF}"/>
              </a:ext>
            </a:extLst>
          </p:cNvPr>
          <p:cNvSpPr/>
          <p:nvPr/>
        </p:nvSpPr>
        <p:spPr>
          <a:xfrm>
            <a:off x="0" y="0"/>
            <a:ext cx="12192000" cy="2612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4A11FF-FD65-47AC-9BFD-68BE9B806954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EFE3820-5110-48FB-8543-4A0469A2B1D5}"/>
              </a:ext>
            </a:extLst>
          </p:cNvPr>
          <p:cNvCxnSpPr>
            <a:cxnSpLocks/>
          </p:cNvCxnSpPr>
          <p:nvPr/>
        </p:nvCxnSpPr>
        <p:spPr>
          <a:xfrm>
            <a:off x="3056964" y="3981540"/>
            <a:ext cx="36396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8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02ACB-9E6B-45A3-9BE6-26B4233C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0DB1CC-EB94-41CE-9422-176320B9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36DBA2-F438-4D4C-B767-20C82BF8A9B2}"/>
              </a:ext>
            </a:extLst>
          </p:cNvPr>
          <p:cNvSpPr txBox="1"/>
          <p:nvPr/>
        </p:nvSpPr>
        <p:spPr>
          <a:xfrm>
            <a:off x="386080" y="994224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AAD63878-CFE3-4B92-ACF9-B9C1DC38FB6C}"/>
              </a:ext>
            </a:extLst>
          </p:cNvPr>
          <p:cNvSpPr txBox="1"/>
          <p:nvPr/>
        </p:nvSpPr>
        <p:spPr>
          <a:xfrm>
            <a:off x="-144379" y="4882897"/>
            <a:ext cx="12336379" cy="146803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altLang="ko-KR" sz="2400" kern="0" spc="-67" dirty="0">
              <a:solidFill>
                <a:schemeClr val="bg2">
                  <a:lumMod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4" pitchFamily="34" charset="0"/>
            </a:endParaRPr>
          </a:p>
          <a:p>
            <a:pPr algn="ctr"/>
            <a:r>
              <a:rPr lang="ko-KR" altLang="en-US" sz="2400" kern="0" spc="-67" dirty="0">
                <a:solidFill>
                  <a:schemeClr val="bg2">
                    <a:lumMod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4" pitchFamily="34" charset="0"/>
              </a:rPr>
              <a:t>시공간 데이터를 다뤄 </a:t>
            </a:r>
            <a:r>
              <a:rPr lang="ko-KR" altLang="en-US" sz="2400" kern="0" spc="-67" dirty="0">
                <a:solidFill>
                  <a:schemeClr val="bg1"/>
                </a:solidFill>
                <a:highlight>
                  <a:srgbClr val="7571F9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4" pitchFamily="34" charset="0"/>
              </a:rPr>
              <a:t>시각화를 극대화</a:t>
            </a:r>
            <a:r>
              <a:rPr lang="ko-KR" altLang="en-US" sz="2400" kern="0" spc="-67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4" pitchFamily="34" charset="0"/>
              </a:rPr>
              <a:t> </a:t>
            </a:r>
            <a:r>
              <a:rPr lang="ko-KR" altLang="en-US" sz="2400" kern="0" spc="-67" dirty="0">
                <a:solidFill>
                  <a:schemeClr val="bg2">
                    <a:lumMod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4" pitchFamily="34" charset="0"/>
              </a:rPr>
              <a:t>하고 정보를 </a:t>
            </a:r>
            <a:r>
              <a:rPr lang="ko-KR" altLang="en-US" sz="2400" kern="0" spc="-67" dirty="0">
                <a:solidFill>
                  <a:schemeClr val="bg1"/>
                </a:solidFill>
                <a:highlight>
                  <a:srgbClr val="7571F9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4" pitchFamily="34" charset="0"/>
              </a:rPr>
              <a:t>빠르게 공유</a:t>
            </a:r>
            <a:r>
              <a:rPr lang="ko-KR" altLang="en-US" sz="2400" kern="0" spc="-67" dirty="0">
                <a:solidFill>
                  <a:schemeClr val="bg2">
                    <a:lumMod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4" pitchFamily="34" charset="0"/>
              </a:rPr>
              <a:t>할 수 있는</a:t>
            </a:r>
            <a:endParaRPr lang="en-US" altLang="ko-KR" sz="2400" kern="0" spc="-67" dirty="0">
              <a:solidFill>
                <a:schemeClr val="bg2">
                  <a:lumMod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4" pitchFamily="34" charset="0"/>
            </a:endParaRPr>
          </a:p>
          <a:p>
            <a:pPr algn="ctr"/>
            <a:r>
              <a:rPr lang="ko-KR" altLang="en-US" sz="2400" kern="0" spc="-67" dirty="0">
                <a:solidFill>
                  <a:schemeClr val="bg2">
                    <a:lumMod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웹 플랫폼 구축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7AE2ADB9-1C36-4354-B306-F97E68369937}"/>
              </a:ext>
            </a:extLst>
          </p:cNvPr>
          <p:cNvGrpSpPr/>
          <p:nvPr/>
        </p:nvGrpSpPr>
        <p:grpSpPr>
          <a:xfrm>
            <a:off x="970645" y="5080861"/>
            <a:ext cx="336077" cy="304200"/>
            <a:chOff x="2321562" y="7418020"/>
            <a:chExt cx="504116" cy="45630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F49F33B9-DBAC-4ADF-BD85-E15FA1E03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321562" y="7418020"/>
              <a:ext cx="504116" cy="456300"/>
            </a:xfrm>
            <a:prstGeom prst="rect">
              <a:avLst/>
            </a:prstGeom>
          </p:spPr>
        </p:pic>
      </p:grpSp>
      <p:grpSp>
        <p:nvGrpSpPr>
          <p:cNvPr id="8" name="그룹 1003">
            <a:extLst>
              <a:ext uri="{FF2B5EF4-FFF2-40B4-BE49-F238E27FC236}">
                <a16:creationId xmlns:a16="http://schemas.microsoft.com/office/drawing/2014/main" id="{45F5E313-A79D-48B3-BB41-5D33423949FA}"/>
              </a:ext>
            </a:extLst>
          </p:cNvPr>
          <p:cNvGrpSpPr/>
          <p:nvPr/>
        </p:nvGrpSpPr>
        <p:grpSpPr>
          <a:xfrm>
            <a:off x="10664883" y="5080861"/>
            <a:ext cx="336077" cy="304200"/>
            <a:chOff x="15738418" y="7418020"/>
            <a:chExt cx="504116" cy="456300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465244CB-2A34-4255-A9E8-EB8EFBB9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38418" y="7418020"/>
              <a:ext cx="504116" cy="45630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8F60BFC-4DB9-4301-BF50-E026C052F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54" y="1975103"/>
            <a:ext cx="2525111" cy="252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7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02ACB-9E6B-45A3-9BE6-26B4233C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0DB1CC-EB94-41CE-9422-176320B9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353D8-6044-4E6F-A9FB-8DF4F9C8BDEA}"/>
              </a:ext>
            </a:extLst>
          </p:cNvPr>
          <p:cNvSpPr txBox="1"/>
          <p:nvPr/>
        </p:nvSpPr>
        <p:spPr>
          <a:xfrm>
            <a:off x="539221" y="442890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</a:t>
            </a: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A9D4B7-007D-4583-BE2A-2CAFEA728D90}"/>
              </a:ext>
            </a:extLst>
          </p:cNvPr>
          <p:cNvGrpSpPr/>
          <p:nvPr/>
        </p:nvGrpSpPr>
        <p:grpSpPr>
          <a:xfrm>
            <a:off x="1599699" y="3439924"/>
            <a:ext cx="1304975" cy="394422"/>
            <a:chOff x="1500170" y="2134465"/>
            <a:chExt cx="1304975" cy="394422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9701658-27A2-46B9-AC3E-D54496AA4DA0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70" y="2528887"/>
              <a:ext cx="12938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C3A2262-9724-44F1-9308-DB431AE74512}"/>
                </a:ext>
              </a:extLst>
            </p:cNvPr>
            <p:cNvSpPr/>
            <p:nvPr/>
          </p:nvSpPr>
          <p:spPr>
            <a:xfrm>
              <a:off x="1511315" y="2134465"/>
              <a:ext cx="1293830" cy="291210"/>
            </a:xfrm>
            <a:prstGeom prst="roundRect">
              <a:avLst>
                <a:gd name="adj" fmla="val 50000"/>
              </a:avLst>
            </a:prstGeom>
            <a:solidFill>
              <a:srgbClr val="FDFCFE"/>
            </a:solidFill>
            <a:ln>
              <a:noFill/>
            </a:ln>
            <a:effectLst>
              <a:glow rad="63500">
                <a:schemeClr val="accent1">
                  <a:satMod val="175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accent1"/>
                  </a:solidFill>
                </a:rPr>
                <a:t>데이터 입력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42F14DD-4BEC-4704-B90C-55CACE67B29F}"/>
              </a:ext>
            </a:extLst>
          </p:cNvPr>
          <p:cNvGrpSpPr/>
          <p:nvPr/>
        </p:nvGrpSpPr>
        <p:grpSpPr>
          <a:xfrm>
            <a:off x="1599700" y="4091415"/>
            <a:ext cx="1304974" cy="405936"/>
            <a:chOff x="1489026" y="2528887"/>
            <a:chExt cx="1304974" cy="405936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A6817DE-CD30-466C-BF6E-A8978D8F8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026" y="2528887"/>
              <a:ext cx="12938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D2690D6-37C0-40D8-B60A-0F61A74C643E}"/>
                </a:ext>
              </a:extLst>
            </p:cNvPr>
            <p:cNvSpPr/>
            <p:nvPr/>
          </p:nvSpPr>
          <p:spPr>
            <a:xfrm>
              <a:off x="1500170" y="2643613"/>
              <a:ext cx="1293830" cy="291210"/>
            </a:xfrm>
            <a:prstGeom prst="roundRect">
              <a:avLst>
                <a:gd name="adj" fmla="val 50000"/>
              </a:avLst>
            </a:prstGeom>
            <a:solidFill>
              <a:srgbClr val="FDFCFE"/>
            </a:solidFill>
            <a:ln>
              <a:noFill/>
            </a:ln>
            <a:effectLst>
              <a:glow rad="63500">
                <a:schemeClr val="accent1">
                  <a:satMod val="175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accent1"/>
                  </a:solidFill>
                </a:rPr>
                <a:t>결과 송신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7FFE243-D6C0-4D6A-8306-6CD76F179738}"/>
              </a:ext>
            </a:extLst>
          </p:cNvPr>
          <p:cNvGrpSpPr/>
          <p:nvPr/>
        </p:nvGrpSpPr>
        <p:grpSpPr>
          <a:xfrm>
            <a:off x="6511244" y="3460237"/>
            <a:ext cx="1304975" cy="394422"/>
            <a:chOff x="1500170" y="2134465"/>
            <a:chExt cx="1304975" cy="394422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E7B69B0-FFA4-4284-AA56-46D47B9EB5A0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70" y="2528887"/>
              <a:ext cx="129383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13580CD-A08F-40BC-B982-091EB9869E34}"/>
                </a:ext>
              </a:extLst>
            </p:cNvPr>
            <p:cNvSpPr/>
            <p:nvPr/>
          </p:nvSpPr>
          <p:spPr>
            <a:xfrm>
              <a:off x="1511315" y="2134465"/>
              <a:ext cx="1293830" cy="291210"/>
            </a:xfrm>
            <a:prstGeom prst="roundRect">
              <a:avLst>
                <a:gd name="adj" fmla="val 50000"/>
              </a:avLst>
            </a:prstGeom>
            <a:solidFill>
              <a:srgbClr val="FDFCFE"/>
            </a:solidFill>
            <a:ln>
              <a:noFill/>
            </a:ln>
            <a:effectLst>
              <a:glow rad="63500">
                <a:schemeClr val="accent2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accent2"/>
                  </a:solidFill>
                </a:rPr>
                <a:t>REQUEST</a:t>
              </a:r>
              <a:endParaRPr lang="ko-KR" altLang="en-US" sz="11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7FEA3E7-BAAE-4751-9925-3A5C516918B4}"/>
              </a:ext>
            </a:extLst>
          </p:cNvPr>
          <p:cNvGrpSpPr/>
          <p:nvPr/>
        </p:nvGrpSpPr>
        <p:grpSpPr>
          <a:xfrm>
            <a:off x="6505672" y="4118354"/>
            <a:ext cx="1304974" cy="405936"/>
            <a:chOff x="1489026" y="2528887"/>
            <a:chExt cx="1304974" cy="405936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9CC822D-E701-4BDF-A21F-3D02945F0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026" y="2528887"/>
              <a:ext cx="129382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26E22AC1-5424-4C5E-A641-0DB0421E18EA}"/>
                </a:ext>
              </a:extLst>
            </p:cNvPr>
            <p:cNvSpPr/>
            <p:nvPr/>
          </p:nvSpPr>
          <p:spPr>
            <a:xfrm>
              <a:off x="1500170" y="2643613"/>
              <a:ext cx="1293830" cy="291210"/>
            </a:xfrm>
            <a:prstGeom prst="roundRect">
              <a:avLst>
                <a:gd name="adj" fmla="val 50000"/>
              </a:avLst>
            </a:prstGeom>
            <a:solidFill>
              <a:srgbClr val="FDFCFE"/>
            </a:solidFill>
            <a:ln>
              <a:noFill/>
            </a:ln>
            <a:effectLst>
              <a:glow rad="63500">
                <a:schemeClr val="accent2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accent2"/>
                  </a:solidFill>
                </a:rPr>
                <a:t>RESPONSE</a:t>
              </a:r>
              <a:endParaRPr lang="ko-KR" altLang="en-US" sz="11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376061A-1D9A-44F3-AD77-A7893AA666D9}"/>
              </a:ext>
            </a:extLst>
          </p:cNvPr>
          <p:cNvGrpSpPr/>
          <p:nvPr/>
        </p:nvGrpSpPr>
        <p:grpSpPr>
          <a:xfrm>
            <a:off x="7317819" y="624632"/>
            <a:ext cx="4282723" cy="5571981"/>
            <a:chOff x="7317819" y="624632"/>
            <a:chExt cx="4282723" cy="5571981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474EEE5-11A4-404A-A366-5E65754F9878}"/>
                </a:ext>
              </a:extLst>
            </p:cNvPr>
            <p:cNvSpPr/>
            <p:nvPr/>
          </p:nvSpPr>
          <p:spPr>
            <a:xfrm>
              <a:off x="7934161" y="1600200"/>
              <a:ext cx="3666381" cy="4596413"/>
            </a:xfrm>
            <a:prstGeom prst="roundRect">
              <a:avLst>
                <a:gd name="adj" fmla="val 6078"/>
              </a:avLst>
            </a:prstGeom>
            <a:noFill/>
            <a:ln w="1905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DBB3F53D-0E92-4CAF-A0EB-7D7A25E30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7819" y="624632"/>
              <a:ext cx="1990725" cy="199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AF8151-92AA-426A-B715-9D068FE8984C}"/>
                </a:ext>
              </a:extLst>
            </p:cNvPr>
            <p:cNvSpPr txBox="1"/>
            <p:nvPr/>
          </p:nvSpPr>
          <p:spPr>
            <a:xfrm>
              <a:off x="10212863" y="4494150"/>
              <a:ext cx="952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Open API</a:t>
              </a:r>
              <a:endPara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C20A6D-188B-4F16-AA55-76BED512666C}"/>
                </a:ext>
              </a:extLst>
            </p:cNvPr>
            <p:cNvSpPr txBox="1"/>
            <p:nvPr/>
          </p:nvSpPr>
          <p:spPr>
            <a:xfrm>
              <a:off x="8340411" y="4455395"/>
              <a:ext cx="974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Database</a:t>
              </a:r>
              <a:endPara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4" name="AutoShape 20" descr="database- - data warehouse icon transparent png - Free PNG Images ...">
              <a:extLst>
                <a:ext uri="{FF2B5EF4-FFF2-40B4-BE49-F238E27FC236}">
                  <a16:creationId xmlns:a16="http://schemas.microsoft.com/office/drawing/2014/main" id="{F15D8B2C-A8F6-4CA3-889C-C436E85E5D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11380" y="300672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48" name="Picture 24" descr="5223 - PNG Images - PNGio">
              <a:extLst>
                <a:ext uri="{FF2B5EF4-FFF2-40B4-BE49-F238E27FC236}">
                  <a16:creationId xmlns:a16="http://schemas.microsoft.com/office/drawing/2014/main" id="{89CC6370-C15B-4EF1-B513-A99937CA2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666" y="3460237"/>
              <a:ext cx="1064052" cy="1064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C76C71A-2ACE-4B3F-B0E5-AA7458531D20}"/>
                </a:ext>
              </a:extLst>
            </p:cNvPr>
            <p:cNvSpPr/>
            <p:nvPr/>
          </p:nvSpPr>
          <p:spPr>
            <a:xfrm>
              <a:off x="8158894" y="2240281"/>
              <a:ext cx="3276979" cy="3741420"/>
            </a:xfrm>
            <a:prstGeom prst="roundRect">
              <a:avLst>
                <a:gd name="adj" fmla="val 3445"/>
              </a:avLst>
            </a:prstGeom>
            <a:noFill/>
            <a:ln w="19050">
              <a:solidFill>
                <a:srgbClr val="F7981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BC2BBB84-E902-47B0-8869-7591F0A3EBF8}"/>
                </a:ext>
              </a:extLst>
            </p:cNvPr>
            <p:cNvCxnSpPr>
              <a:cxnSpLocks/>
            </p:cNvCxnSpPr>
            <p:nvPr/>
          </p:nvCxnSpPr>
          <p:spPr>
            <a:xfrm>
              <a:off x="9441857" y="3890290"/>
              <a:ext cx="57486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FFBC157C-BB5F-4B86-A18D-DAEA595068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4883" y="4103914"/>
              <a:ext cx="60184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ED1D340-E90D-412D-80F1-82033680C0B7}"/>
                </a:ext>
              </a:extLst>
            </p:cNvPr>
            <p:cNvSpPr/>
            <p:nvPr/>
          </p:nvSpPr>
          <p:spPr>
            <a:xfrm>
              <a:off x="8695639" y="2068234"/>
              <a:ext cx="2203488" cy="366311"/>
            </a:xfrm>
            <a:prstGeom prst="roundRect">
              <a:avLst>
                <a:gd name="adj" fmla="val 50000"/>
              </a:avLst>
            </a:prstGeom>
            <a:solidFill>
              <a:srgbClr val="F7981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AWS EC2 Instance</a:t>
              </a:r>
              <a:endPara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pic>
          <p:nvPicPr>
            <p:cNvPr id="1050" name="Picture 26" descr="Icon Api #84312 - Free Icons Library">
              <a:extLst>
                <a:ext uri="{FF2B5EF4-FFF2-40B4-BE49-F238E27FC236}">
                  <a16:creationId xmlns:a16="http://schemas.microsoft.com/office/drawing/2014/main" id="{F55C8DB0-B22E-4BCD-8B5E-007195A0C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7647" y="3439924"/>
              <a:ext cx="1122939" cy="1015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86945A2-846E-4F8A-BD9C-41C264C59C8E}"/>
              </a:ext>
            </a:extLst>
          </p:cNvPr>
          <p:cNvSpPr/>
          <p:nvPr/>
        </p:nvSpPr>
        <p:spPr>
          <a:xfrm>
            <a:off x="2994659" y="1612641"/>
            <a:ext cx="3398646" cy="4596413"/>
          </a:xfrm>
          <a:prstGeom prst="roundRect">
            <a:avLst>
              <a:gd name="adj" fmla="val 6078"/>
            </a:avLst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2" name="Picture 28" descr="Users | Free Icon">
            <a:extLst>
              <a:ext uri="{FF2B5EF4-FFF2-40B4-BE49-F238E27FC236}">
                <a16:creationId xmlns:a16="http://schemas.microsoft.com/office/drawing/2014/main" id="{4DDDB932-5475-4B90-88C8-96CD6724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12" y="3278717"/>
            <a:ext cx="1111258" cy="111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E36DBA2-F438-4D4C-B767-20C82BF8A9B2}"/>
              </a:ext>
            </a:extLst>
          </p:cNvPr>
          <p:cNvSpPr txBox="1"/>
          <p:nvPr/>
        </p:nvSpPr>
        <p:spPr>
          <a:xfrm>
            <a:off x="386080" y="994224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3B76C0-802E-43B7-BC3A-2220BBD80AD1}"/>
              </a:ext>
            </a:extLst>
          </p:cNvPr>
          <p:cNvSpPr/>
          <p:nvPr/>
        </p:nvSpPr>
        <p:spPr>
          <a:xfrm>
            <a:off x="3117764" y="1431925"/>
            <a:ext cx="1303020" cy="4027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코로나줌</a:t>
            </a: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CAE1F2B4-1051-4A2A-87A2-D019A34D6768}"/>
              </a:ext>
            </a:extLst>
          </p:cNvPr>
          <p:cNvSpPr/>
          <p:nvPr/>
        </p:nvSpPr>
        <p:spPr>
          <a:xfrm>
            <a:off x="8635721" y="5354535"/>
            <a:ext cx="2360917" cy="399082"/>
          </a:xfrm>
          <a:prstGeom prst="flowChartDocument">
            <a:avLst/>
          </a:prstGeom>
          <a:noFill/>
          <a:ln w="19050">
            <a:solidFill>
              <a:srgbClr val="F79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UPDATE</a:t>
            </a:r>
            <a:r>
              <a:rPr lang="ko-KR" altLang="en-US" sz="1400" dirty="0">
                <a:solidFill>
                  <a:schemeClr val="accent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>
                <a:solidFill>
                  <a:schemeClr val="accent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TRIGGER</a:t>
            </a:r>
            <a:endParaRPr lang="ko-KR" altLang="en-US" sz="1400" dirty="0">
              <a:solidFill>
                <a:schemeClr val="accent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B500F88-E006-48A5-A741-A77ABBD72CCD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rot="16200000" flipV="1">
            <a:off x="9026255" y="4564610"/>
            <a:ext cx="591363" cy="98848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C8251AD-7482-41A2-8BCB-0208526F145A}"/>
              </a:ext>
            </a:extLst>
          </p:cNvPr>
          <p:cNvSpPr/>
          <p:nvPr/>
        </p:nvSpPr>
        <p:spPr>
          <a:xfrm>
            <a:off x="3277721" y="2251389"/>
            <a:ext cx="2832521" cy="3734343"/>
          </a:xfrm>
          <a:prstGeom prst="roundRect">
            <a:avLst>
              <a:gd name="adj" fmla="val 3445"/>
            </a:avLst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AE839E0-2D5C-402F-9BD6-1F1E558EDB6C}"/>
              </a:ext>
            </a:extLst>
          </p:cNvPr>
          <p:cNvSpPr/>
          <p:nvPr/>
        </p:nvSpPr>
        <p:spPr>
          <a:xfrm>
            <a:off x="3592237" y="2068234"/>
            <a:ext cx="2203488" cy="36631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Web Browser</a:t>
            </a:r>
            <a:endParaRPr lang="ko-KR" altLang="en-US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F3B819A9-6327-498A-9DB4-FF992FDB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698" y="2941486"/>
            <a:ext cx="2857582" cy="2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54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18234-080C-4245-AF95-06AA533F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371" y="3314697"/>
            <a:ext cx="7368663" cy="1325563"/>
          </a:xfrm>
        </p:spPr>
        <p:txBody>
          <a:bodyPr/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세부 내용 및 특징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AE66E1-1D51-43A1-A99B-216A161E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8EBDB33-82BA-4A6A-AD63-CB9BC2005D2C}"/>
              </a:ext>
            </a:extLst>
          </p:cNvPr>
          <p:cNvSpPr txBox="1">
            <a:spLocks/>
          </p:cNvSpPr>
          <p:nvPr/>
        </p:nvSpPr>
        <p:spPr>
          <a:xfrm>
            <a:off x="986443" y="2612606"/>
            <a:ext cx="2016733" cy="2919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9600" dirty="0">
                <a:solidFill>
                  <a:schemeClr val="accent1"/>
                </a:solidFill>
              </a:rPr>
              <a:t>03</a:t>
            </a:r>
            <a:endParaRPr lang="ko-KR" altLang="en-US" sz="9600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3733F-09DD-4F53-98DB-BCDEAA769BEF}"/>
              </a:ext>
            </a:extLst>
          </p:cNvPr>
          <p:cNvSpPr/>
          <p:nvPr/>
        </p:nvSpPr>
        <p:spPr>
          <a:xfrm>
            <a:off x="0" y="0"/>
            <a:ext cx="12192000" cy="2612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4A11FF-FD65-47AC-9BFD-68BE9B806954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EFE3820-5110-48FB-8543-4A0469A2B1D5}"/>
              </a:ext>
            </a:extLst>
          </p:cNvPr>
          <p:cNvCxnSpPr>
            <a:cxnSpLocks/>
          </p:cNvCxnSpPr>
          <p:nvPr/>
        </p:nvCxnSpPr>
        <p:spPr>
          <a:xfrm>
            <a:off x="3056964" y="3981540"/>
            <a:ext cx="15040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8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02ACB-9E6B-45A3-9BE6-26B4233C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&amp; CHARACTERISTIC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0DB1CC-EB94-41CE-9422-176320B9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13F2-8550-487F-84E4-C0929F53F13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CE43EB-0487-4959-8061-0F91B5AEC51A}"/>
              </a:ext>
            </a:extLst>
          </p:cNvPr>
          <p:cNvSpPr/>
          <p:nvPr/>
        </p:nvSpPr>
        <p:spPr>
          <a:xfrm>
            <a:off x="386081" y="1719188"/>
            <a:ext cx="3624546" cy="508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FRONT-END</a:t>
            </a:r>
            <a:endParaRPr lang="ko-KR" altLang="en-US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B9C257-A7E2-4015-B518-C92ED83938BA}"/>
              </a:ext>
            </a:extLst>
          </p:cNvPr>
          <p:cNvSpPr/>
          <p:nvPr/>
        </p:nvSpPr>
        <p:spPr>
          <a:xfrm>
            <a:off x="8181372" y="1719188"/>
            <a:ext cx="3624548" cy="508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SERVER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CEEE2-F958-43E8-BE00-F147EE896CE5}"/>
              </a:ext>
            </a:extLst>
          </p:cNvPr>
          <p:cNvSpPr txBox="1"/>
          <p:nvPr/>
        </p:nvSpPr>
        <p:spPr>
          <a:xfrm>
            <a:off x="386080" y="994224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주요 적용 기술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1F60F4-21E6-4064-84F2-DA8A59484649}"/>
              </a:ext>
            </a:extLst>
          </p:cNvPr>
          <p:cNvSpPr/>
          <p:nvPr/>
        </p:nvSpPr>
        <p:spPr>
          <a:xfrm>
            <a:off x="4283725" y="1719188"/>
            <a:ext cx="3624549" cy="508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BACK-END</a:t>
            </a:r>
            <a:endParaRPr lang="ko-KR" altLang="en-US" dirty="0"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3AAC562-36BB-4DE6-8AAD-89A7A4F9F713}"/>
              </a:ext>
            </a:extLst>
          </p:cNvPr>
          <p:cNvSpPr/>
          <p:nvPr/>
        </p:nvSpPr>
        <p:spPr>
          <a:xfrm>
            <a:off x="4283725" y="2368626"/>
            <a:ext cx="3624549" cy="4241493"/>
          </a:xfrm>
          <a:prstGeom prst="roundRect">
            <a:avLst>
              <a:gd name="adj" fmla="val 42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9B11C22-9998-4D2E-BE99-B594F84E5B2A}"/>
              </a:ext>
            </a:extLst>
          </p:cNvPr>
          <p:cNvSpPr/>
          <p:nvPr/>
        </p:nvSpPr>
        <p:spPr>
          <a:xfrm>
            <a:off x="8181372" y="2368626"/>
            <a:ext cx="3624549" cy="4241493"/>
          </a:xfrm>
          <a:prstGeom prst="roundRect">
            <a:avLst>
              <a:gd name="adj" fmla="val 42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F8ACE48-639F-467C-B8EB-5399FCA7B7A9}"/>
              </a:ext>
            </a:extLst>
          </p:cNvPr>
          <p:cNvSpPr/>
          <p:nvPr/>
        </p:nvSpPr>
        <p:spPr>
          <a:xfrm>
            <a:off x="386079" y="2368625"/>
            <a:ext cx="3624549" cy="4241493"/>
          </a:xfrm>
          <a:prstGeom prst="roundRect">
            <a:avLst>
              <a:gd name="adj" fmla="val 42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AWS EC2 인스턴스 생성하기 | 야생강아지 WILDPUP">
            <a:extLst>
              <a:ext uri="{FF2B5EF4-FFF2-40B4-BE49-F238E27FC236}">
                <a16:creationId xmlns:a16="http://schemas.microsoft.com/office/drawing/2014/main" id="{B90A7E41-AB55-46C0-BDED-36741EB35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811" y="3600143"/>
            <a:ext cx="1219818" cy="130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로고와 그래픽 | Node.js">
            <a:extLst>
              <a:ext uri="{FF2B5EF4-FFF2-40B4-BE49-F238E27FC236}">
                <a16:creationId xmlns:a16="http://schemas.microsoft.com/office/drawing/2014/main" id="{A7B45311-1AE4-4CDE-89C3-07A208300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566" y="2629972"/>
            <a:ext cx="1310405" cy="7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hon – Logos Download">
            <a:extLst>
              <a:ext uri="{FF2B5EF4-FFF2-40B4-BE49-F238E27FC236}">
                <a16:creationId xmlns:a16="http://schemas.microsoft.com/office/drawing/2014/main" id="{3B9B3904-5DED-48A7-8CC2-783F9753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891" y="2812669"/>
            <a:ext cx="1564656" cy="4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부록] REST API란?">
            <a:extLst>
              <a:ext uri="{FF2B5EF4-FFF2-40B4-BE49-F238E27FC236}">
                <a16:creationId xmlns:a16="http://schemas.microsoft.com/office/drawing/2014/main" id="{6F718D93-8723-4A33-8260-869575CF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20" y="5074339"/>
            <a:ext cx="2412292" cy="14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7FC17-87C3-4459-A93F-14A4A7CD5F35}"/>
              </a:ext>
            </a:extLst>
          </p:cNvPr>
          <p:cNvSpPr txBox="1"/>
          <p:nvPr/>
        </p:nvSpPr>
        <p:spPr>
          <a:xfrm>
            <a:off x="10169860" y="2637930"/>
            <a:ext cx="11313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Forever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Express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Cors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pic>
        <p:nvPicPr>
          <p:cNvPr id="8" name="Picture 6" descr="MySQL 로고 (PNG 로고) - LogoVaults.com">
            <a:extLst>
              <a:ext uri="{FF2B5EF4-FFF2-40B4-BE49-F238E27FC236}">
                <a16:creationId xmlns:a16="http://schemas.microsoft.com/office/drawing/2014/main" id="{7DD12001-D170-48EA-A4C2-5DA2D62D8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62" y="3618580"/>
            <a:ext cx="1732505" cy="89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62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A3838"/>
      </a:dk1>
      <a:lt1>
        <a:sysClr val="window" lastClr="FFFFFF"/>
      </a:lt1>
      <a:dk2>
        <a:srgbClr val="44546A"/>
      </a:dk2>
      <a:lt2>
        <a:srgbClr val="E7E6E6"/>
      </a:lt2>
      <a:accent1>
        <a:srgbClr val="7571F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3">
      <a:majorFont>
        <a:latin typeface="에스코어 드림 6 Bold"/>
        <a:ea typeface="에스코어 드림 6 Bold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262</Words>
  <Application>Microsoft Office PowerPoint</Application>
  <PresentationFormat>와이드스크린</PresentationFormat>
  <Paragraphs>118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Noto Sans CJK KR Bold</vt:lpstr>
      <vt:lpstr>Noto Sans CJK KR Regular</vt:lpstr>
      <vt:lpstr>맑은 고딕</vt:lpstr>
      <vt:lpstr>에스코어 드림 2 ExtraLight</vt:lpstr>
      <vt:lpstr>에스코어 드림 3 Light</vt:lpstr>
      <vt:lpstr>에스코어 드림 4 Regular</vt:lpstr>
      <vt:lpstr>에스코어 드림 5 Medium</vt:lpstr>
      <vt:lpstr>에스코어 드림 6 Bold</vt:lpstr>
      <vt:lpstr>에스코어 드림 8 Heavy</vt:lpstr>
      <vt:lpstr>Arial</vt:lpstr>
      <vt:lpstr>Office 테마</vt:lpstr>
      <vt:lpstr>CAPSTONE DESIGN</vt:lpstr>
      <vt:lpstr>PowerPoint 프레젠테이션</vt:lpstr>
      <vt:lpstr>프로젝트 요약</vt:lpstr>
      <vt:lpstr>SUMMARY</vt:lpstr>
      <vt:lpstr>프로젝트 개요</vt:lpstr>
      <vt:lpstr>OUTLINE</vt:lpstr>
      <vt:lpstr>OUTLINE</vt:lpstr>
      <vt:lpstr>프로젝트 세부 내용 및 특징</vt:lpstr>
      <vt:lpstr>DETAIL &amp; CHARACTERISTIC</vt:lpstr>
      <vt:lpstr>DETAIL &amp; CHARACTERISTIC</vt:lpstr>
      <vt:lpstr>DETAIL &amp; CHARACTERISTIC</vt:lpstr>
      <vt:lpstr>DETAIL &amp; CHARACTERISTIC</vt:lpstr>
      <vt:lpstr>CAPSTONE DESIGN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슬기</dc:creator>
  <cp:lastModifiedBy>김 슬기</cp:lastModifiedBy>
  <cp:revision>119</cp:revision>
  <dcterms:created xsi:type="dcterms:W3CDTF">2020-04-24T07:52:56Z</dcterms:created>
  <dcterms:modified xsi:type="dcterms:W3CDTF">2020-06-05T05:30:45Z</dcterms:modified>
</cp:coreProperties>
</file>