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4007383-14AE-4823-A3AC-9661FB0867A1}">
  <a:tblStyle styleId="{B4007383-14AE-4823-A3AC-9661FB0867A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1E8F4"/>
          </a:solidFill>
        </a:fill>
      </a:tcStyle>
    </a:wholeTbl>
    <a:band1H>
      <a:tcStyle>
        <a:fill>
          <a:solidFill>
            <a:srgbClr val="E2CDE9"/>
          </a:solidFill>
        </a:fill>
      </a:tcStyle>
    </a:band1H>
    <a:band1V>
      <a:tcStyle>
        <a:fill>
          <a:solidFill>
            <a:srgbClr val="E2CDE9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Andrew</a:t>
            </a: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Mostafa</a:t>
            </a:r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Mostafa</a:t>
            </a: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Mostafa</a:t>
            </a:r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John</a:t>
            </a:r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Burrito aka Hermilo</a:t>
            </a: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Burrito aka Hermilo</a:t>
            </a: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Burrito aka Hermilo</a:t>
            </a: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Mick</a:t>
            </a: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Mick</a:t>
            </a: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Mick</a:t>
            </a: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Andrew </a:t>
            </a: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ctrTitle"/>
          </p:nvPr>
        </p:nvSpPr>
        <p:spPr>
          <a:xfrm>
            <a:off x="3962398" y="1964266"/>
            <a:ext cx="7197725" cy="24214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62398" y="4385732"/>
            <a:ext cx="7197725" cy="1405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932557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962398" y="5870575"/>
            <a:ext cx="4893957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608957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685800" y="1600200"/>
            <a:ext cx="6164653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8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36253" y="914400"/>
            <a:ext cx="3280973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8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685800" y="4732864"/>
            <a:ext cx="1013142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4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1371600" y="932112"/>
            <a:ext cx="8759827" cy="3164975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5299603"/>
            <a:ext cx="10131427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685800" y="609600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 b="0" sz="3200" cap="none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0237867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88275" y="82333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992266" y="609600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 b="0" sz="3200" cap="none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87464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0237867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88275" y="82333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992266" y="609600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 b="0" sz="3200" cap="none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685800" y="609600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="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3505200"/>
            <a:ext cx="10131428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sz="2800" cap="none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3926946" y="-1099079"/>
            <a:ext cx="3649132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 rot="5400000">
            <a:off x="7147150" y="2121123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2011057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85800" y="2142066"/>
            <a:ext cx="10131425" cy="3649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7145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type="title"/>
          </p:nvPr>
        </p:nvSpPr>
        <p:spPr>
          <a:xfrm>
            <a:off x="685802" y="3308580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3200" cap="none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777380"/>
            <a:ext cx="10131425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type="title"/>
          </p:nvPr>
        </p:nvSpPr>
        <p:spPr>
          <a:xfrm>
            <a:off x="685800" y="3308580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4000" cap="none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799" y="4777380"/>
            <a:ext cx="1013142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cap="none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2" y="2142066"/>
            <a:ext cx="4995333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7145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5821894" y="2142066"/>
            <a:ext cx="4995332" cy="3649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7145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73670" y="2218266"/>
            <a:ext cx="470905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0" sz="28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85800" y="2870200"/>
            <a:ext cx="4996922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096003" y="2226733"/>
            <a:ext cx="47228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0" sz="28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5823482" y="2870200"/>
            <a:ext cx="499533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685800" y="2074333"/>
            <a:ext cx="3680884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4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648201" y="609600"/>
            <a:ext cx="61690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7145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685800" y="3445932"/>
            <a:ext cx="368088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2142066"/>
            <a:ext cx="10131425" cy="3649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7145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b="0" baseline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 b="0" baseline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Ua1r8aApYrE&amp;feature=youtu.b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962398" y="1964266"/>
            <a:ext cx="7197725" cy="2421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baseline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EAGLESLIST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962398" y="4385732"/>
            <a:ext cx="7197725" cy="1405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BY: 5BIT STUDIOS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DESIGN CONT.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75" y="2160600"/>
            <a:ext cx="10131299" cy="38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400"/>
              <a:t>Backend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Webservice written in Go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Talks to a PostgreSQL database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Hosted on Digital Ocean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Verification emails will be sent via postfix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Other than postfix, this stack can be port from windows to linux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02465" y="2742716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pic>
        <p:nvPicPr>
          <p:cNvPr id="208" name="Shape 2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6850" y="360602"/>
            <a:ext cx="6915899" cy="622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TASK STEPS 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1961925"/>
            <a:ext cx="10131299" cy="42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81818"/>
              <a:buFont typeface="Arial"/>
              <a:buNone/>
            </a:pPr>
            <a:r>
              <a:rPr lang="en-US" sz="2200"/>
              <a:t>We are currently working on implementing: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200"/>
              <a:t>Account creation functionality, as well as email verification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200"/>
              <a:t>Advanced search options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200"/>
              <a:t>More refined filters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200"/>
              <a:t>Match textbooks with courses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200"/>
              <a:t>The ability to assign accounts as moderators, with unique administrative powers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200"/>
              <a:t>A messaging system to keep track of replies to personal listings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85863" y="268460"/>
            <a:ext cx="101312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baseline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3047999"/>
            <a:ext cx="10131299" cy="2978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If you have any questions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/>
              <a:t>feel free to ask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/>
              <a:t>We would love to hear your comments or concerns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0" lvl="0" marL="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Thank you!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0" y="-1357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MEMBERS &amp; ROLES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2142075"/>
            <a:ext cx="10131299" cy="40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 Owen - Head Manager (Oversees project development, team lead for web service)</a:t>
            </a:r>
          </a:p>
          <a:p>
            <a:pPr indent="-1714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Michael MacCallum - Co-Manager (Track meetings and keeps website up to date, GUI team lead)</a:t>
            </a:r>
          </a:p>
          <a:p>
            <a:pPr indent="-1714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Mostofa Ansary - Front-end programmer (Implement part of GUI, tester)</a:t>
            </a:r>
          </a:p>
          <a:p>
            <a:pPr indent="-1714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Hermilo Calderon - Front-end programmer (Implement part of GUI, testing manager)</a:t>
            </a:r>
          </a:p>
          <a:p>
            <a:pPr indent="-1714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John Zachariah - Back-end programmer (Implement parts of web service, responsible for idea)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PROJECT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1519700"/>
            <a:ext cx="5392800" cy="489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Eagleslist is a textbook focused trading program </a:t>
            </a:r>
            <a:r>
              <a:rPr lang="en-US" sz="2000"/>
              <a:t>that allows</a:t>
            </a: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FGCU students to:</a:t>
            </a:r>
          </a:p>
          <a:p>
            <a:pPr indent="-311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/>
              <a:t>Create</a:t>
            </a: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/>
              <a:t>acco</a:t>
            </a: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unts</a:t>
            </a:r>
          </a:p>
          <a:p>
            <a:pPr indent="-311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Verify user’s email addresses </a:t>
            </a:r>
          </a:p>
          <a:p>
            <a:pPr indent="-311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2000"/>
              <a:t> or </a:t>
            </a: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used textbooks and other goods that they’re looking to buy or sell</a:t>
            </a:r>
          </a:p>
          <a:p>
            <a:pPr indent="-311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Comments &amp; reviews of course books to rate them by necessity</a:t>
            </a:r>
          </a:p>
          <a:p>
            <a:pPr indent="-311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000"/>
              <a:t> </a:t>
            </a: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transactions will be determined by the students </a:t>
            </a: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6268550" y="1519700"/>
            <a:ext cx="5392800" cy="489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984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Professors will be able to: </a:t>
            </a:r>
          </a:p>
          <a:p>
            <a:pPr indent="-311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Verify their faculty email addresses </a:t>
            </a:r>
          </a:p>
          <a:p>
            <a:pPr indent="-311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the ISBNs for class books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984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plan on adding special features for textbooks: 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for books by CRN, or ISBN.</a:t>
            </a:r>
          </a:p>
          <a:p>
            <a:pPr indent="-2984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not be handling money.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FUNCTIONALITY DESCRIPTION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2142075"/>
            <a:ext cx="5077499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</a:t>
            </a:r>
          </a:p>
          <a:p>
            <a:pPr indent="-3238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(change password, edit bio) </a:t>
            </a:r>
          </a:p>
          <a:p>
            <a:pPr indent="-3238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(book</a:t>
            </a:r>
            <a:r>
              <a:rPr lang="en-US" sz="2400"/>
              <a:t>s, courses, faculty)</a:t>
            </a:r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5970750" y="2142075"/>
            <a:ext cx="5077499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238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/>
              <a:t>managed by faculty, viewed by students)</a:t>
            </a:r>
          </a:p>
          <a:p>
            <a:pPr indent="-3238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</a:t>
            </a:r>
            <a:r>
              <a:rPr b="1" lang="en-US" sz="2400"/>
              <a:t>L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isting 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-US" sz="2400"/>
              <a:t>(post, reply to, edit)</a:t>
            </a:r>
          </a:p>
          <a:p>
            <a:pPr indent="-323850" lvl="0" marL="28575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Us </a:t>
            </a:r>
          </a:p>
          <a:p>
            <a:pPr lvl="1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(bug fixes, </a:t>
            </a:r>
            <a:r>
              <a:rPr lang="en-US" sz="2400"/>
              <a:t>feedback)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64319" y="339142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SCHEDULE/PLAN</a:t>
            </a:r>
          </a:p>
        </p:txBody>
      </p:sp>
      <p:graphicFrame>
        <p:nvGraphicFramePr>
          <p:cNvPr id="170" name="Shape 170"/>
          <p:cNvGraphicFramePr/>
          <p:nvPr/>
        </p:nvGraphicFramePr>
        <p:xfrm>
          <a:off x="978170" y="170000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{B4007383-14AE-4823-A3AC-9661FB0867A1}</a:tableStyleId>
              </a:tblPr>
              <a:tblGrid>
                <a:gridCol w="5151850"/>
                <a:gridCol w="5151850"/>
              </a:tblGrid>
              <a:tr h="37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baseline="0" lang="en-US" sz="1400" u="none" cap="none" strike="noStrike"/>
                        <a:t>Artifact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baseline="0" lang="en-US" sz="1400" u="none" cap="none" strike="noStrike"/>
                        <a:t>Due Dates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</a:tr>
              <a:tr h="794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Meeting Minutes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Every Thursday at Holmes Hall Room 403/ Student Lounge at 2:30 - 6:30 PM</a:t>
                      </a:r>
                    </a:p>
                  </a:txBody>
                  <a:tcPr marT="57400" marB="57400" marR="57400" marL="57400">
                    <a:solidFill>
                      <a:srgbClr val="674EA7"/>
                    </a:solidFill>
                  </a:tcPr>
                </a:tc>
              </a:tr>
              <a:tr h="37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Project Plan (document)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September 21, 2015</a:t>
                      </a:r>
                    </a:p>
                  </a:txBody>
                  <a:tcPr marT="57400" marB="57400" marR="57400" marL="57400">
                    <a:solidFill>
                      <a:srgbClr val="B4A7D6"/>
                    </a:solidFill>
                  </a:tcPr>
                </a:tc>
              </a:tr>
              <a:tr h="37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SRS (document)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September 30, 2015</a:t>
                      </a:r>
                    </a:p>
                  </a:txBody>
                  <a:tcPr marT="57400" marB="57400" marR="57400" marL="57400">
                    <a:solidFill>
                      <a:srgbClr val="674EA7"/>
                    </a:solidFill>
                  </a:tcPr>
                </a:tc>
              </a:tr>
              <a:tr h="37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Prototype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October 25, 2015</a:t>
                      </a:r>
                    </a:p>
                  </a:txBody>
                  <a:tcPr marT="57400" marB="57400" marR="57400" marL="57400">
                    <a:solidFill>
                      <a:srgbClr val="B4A7D6"/>
                    </a:solidFill>
                  </a:tcPr>
                </a:tc>
              </a:tr>
              <a:tr h="36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Design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October 22, 2015</a:t>
                      </a:r>
                    </a:p>
                  </a:txBody>
                  <a:tcPr marT="57400" marB="57400" marR="57400" marL="57400">
                    <a:solidFill>
                      <a:srgbClr val="674EA7"/>
                    </a:solidFill>
                  </a:tcPr>
                </a:tc>
              </a:tr>
              <a:tr h="37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Test Results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November 15, 2015</a:t>
                      </a:r>
                    </a:p>
                  </a:txBody>
                  <a:tcPr marT="57400" marB="57400" marR="57400" marL="57400">
                    <a:solidFill>
                      <a:srgbClr val="B4A7D6"/>
                    </a:solidFill>
                  </a:tcPr>
                </a:tc>
              </a:tr>
              <a:tr h="37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User’s Manual (document)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November 30, 2015</a:t>
                      </a:r>
                    </a:p>
                  </a:txBody>
                  <a:tcPr marT="57400" marB="57400" marR="57400" marL="57400">
                    <a:solidFill>
                      <a:srgbClr val="674EA7"/>
                    </a:solidFill>
                  </a:tcPr>
                </a:tc>
              </a:tr>
              <a:tr h="58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Source, Executable, Build Instructions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November 30, 2015</a:t>
                      </a:r>
                    </a:p>
                  </a:txBody>
                  <a:tcPr marT="57400" marB="57400" marR="57400" marL="57400">
                    <a:solidFill>
                      <a:srgbClr val="B4A7D6"/>
                    </a:solidFill>
                  </a:tcPr>
                </a:tc>
              </a:tr>
              <a:tr h="37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Presentation 1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October 29, 2015 </a:t>
                      </a:r>
                    </a:p>
                  </a:txBody>
                  <a:tcPr marT="57400" marB="57400" marR="57400" marL="57400">
                    <a:solidFill>
                      <a:srgbClr val="674EA7"/>
                    </a:solidFill>
                  </a:tcPr>
                </a:tc>
              </a:tr>
              <a:tr h="37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Presentation 2</a:t>
                      </a:r>
                    </a:p>
                  </a:txBody>
                  <a:tcPr marT="57400" marB="57400" marR="57400" marL="57400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baseline="0" lang="en-US" sz="1400" u="none" cap="none" strike="noStrike"/>
                        <a:t>December 10, 2015</a:t>
                      </a:r>
                    </a:p>
                  </a:txBody>
                  <a:tcPr marT="57400" marB="57400" marR="57400" marL="57400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171" name="Shape 17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 IMAGES OF OUR PRODUCT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125" y="1868025"/>
            <a:ext cx="7448799" cy="44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 IMAGES OF OUR PRODUCT CONT.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25" y="2065875"/>
            <a:ext cx="5841374" cy="3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000" y="2030750"/>
            <a:ext cx="5974273" cy="35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DEMO OF OUR PRODUCT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2142066"/>
            <a:ext cx="10131425" cy="3649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https://www.youtube.com/watch?v=Ua1r8aApYrE&amp;feature=youtu.be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DESIGN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2142075"/>
            <a:ext cx="10131299" cy="421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000"/>
              <a:t>Frontend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Our program is a C#/WPF desktop application that has the following layout: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An account status bar at the top showing login information and a new message count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Tabs to represent each view that a user can have into this system</a:t>
            </a:r>
          </a:p>
          <a:p>
            <a: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Individual listings</a:t>
            </a:r>
          </a:p>
          <a:p>
            <a: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Courses</a:t>
            </a:r>
          </a:p>
          <a:p>
            <a: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Account management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We chose WPF and C# so we could work outside of Java and learn something new 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This means that our client is Windows only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