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B54D2D-1777-41C3-B6CF-7031451786BD}">
  <a:tblStyle styleId="{75B54D2D-1777-41C3-B6CF-7031451786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a89dbb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a89dbb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a04565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a04565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a89dbc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a89dbc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Myrnelle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89dbb9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89dbb9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a04668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a04668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a04565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a04565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Matija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a89dbb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a89dbb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a0456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a0456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Jemal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a04565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a04565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Jemal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a0456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a0456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Jemal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af05fd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af05f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Jemal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a04565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a04565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Darragh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ce38d7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ce38d7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ce38d70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ce38d70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ce38d702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ce38d702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emical/kickstarter-projec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Data Group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FIT5202 | Assignment 2 | Group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models</a:t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311700" y="175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{75B54D2D-1777-41C3-B6CF-7031451786BD}</a:tableStyleId>
              </a:tblPr>
              <a:tblGrid>
                <a:gridCol w="1316975"/>
                <a:gridCol w="2220775"/>
                <a:gridCol w="2220775"/>
                <a:gridCol w="2220775"/>
              </a:tblGrid>
              <a:tr h="74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Logistic Regression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Gradient Boosted Tree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Support Vector Classifier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8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Single probability threshold to classify 0/1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Multiple threshold decisions to classify 0/1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Threshold calculated in higher dimensions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74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Positives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Simple 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Performs well on imbalanced data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Outlier detection - use for class imbalance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  <a:tr h="74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Negatives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 have issues with imbalanced classes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 have issues with runtime performance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Can have issues with runtime performance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2"/>
          <p:cNvSpPr txBox="1"/>
          <p:nvPr/>
        </p:nvSpPr>
        <p:spPr>
          <a:xfrm>
            <a:off x="311700" y="1017725"/>
            <a:ext cx="820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Identified the problem as binary classification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GB" sz="1500">
                <a:solidFill>
                  <a:schemeClr val="lt2"/>
                </a:solidFill>
              </a:rPr>
              <a:t>Three model classes were investigated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Pipeline 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One-hot encoded categorical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Selection of best model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 validation and parameter grids to optimise model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Timing the models to fit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Logistic regression was determined as the best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the best model in the final pipeline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Cache to optimise run 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676550" y="1017725"/>
            <a:ext cx="41559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Metrics calculated from confusion matrix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Need to balance metrics: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High accuracy: model</a:t>
            </a:r>
            <a:r>
              <a:rPr lang="en-GB" sz="1300">
                <a:solidFill>
                  <a:srgbClr val="999999"/>
                </a:solidFill>
              </a:rPr>
              <a:t> not generalisable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Low accuracy: model is not predictive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Low precision: </a:t>
            </a:r>
            <a:r>
              <a:rPr lang="en-GB" sz="1300">
                <a:solidFill>
                  <a:srgbClr val="999999"/>
                </a:solidFill>
              </a:rPr>
              <a:t>incorrectly predicted 1s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Low recall: incorrectly predicted 0s</a:t>
            </a:r>
            <a:endParaRPr sz="1300"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-GB" sz="1300">
                <a:solidFill>
                  <a:srgbClr val="999999"/>
                </a:solidFill>
              </a:rPr>
              <a:t>Precision and recall are inversely related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Issues with imbalanced classes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F1-score eliminates trade-off</a:t>
            </a:r>
            <a:endParaRPr sz="1300"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-GB" sz="1300">
                <a:solidFill>
                  <a:srgbClr val="999999"/>
                </a:solidFill>
              </a:rPr>
              <a:t>Runtime measures the practicality of using the model in real-world business applications</a:t>
            </a:r>
            <a:endParaRPr sz="1300"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en-GB" sz="1300">
                <a:solidFill>
                  <a:srgbClr val="999999"/>
                </a:solidFill>
              </a:rPr>
              <a:t>Ideal model: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Maximises F1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Minimises false positive rate</a:t>
            </a:r>
            <a:endParaRPr sz="1300">
              <a:solidFill>
                <a:srgbClr val="99999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</a:pPr>
            <a:r>
              <a:rPr lang="en-GB" sz="1300">
                <a:solidFill>
                  <a:srgbClr val="999999"/>
                </a:solidFill>
              </a:rPr>
              <a:t>Minimises runtime</a:t>
            </a:r>
            <a:endParaRPr sz="1300">
              <a:solidFill>
                <a:srgbClr val="999999"/>
              </a:solidFill>
            </a:endParaRPr>
          </a:p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88"/>
            <a:ext cx="40309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results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n-GB" sz="1600" u="sng">
                <a:solidFill>
                  <a:srgbClr val="FFFFFF"/>
                </a:solidFill>
              </a:rPr>
              <a:t>Fastest</a:t>
            </a:r>
            <a:r>
              <a:rPr lang="en-GB" sz="1600">
                <a:solidFill>
                  <a:srgbClr val="ADADAD"/>
                </a:solidFill>
              </a:rPr>
              <a:t> model: </a:t>
            </a:r>
            <a:r>
              <a:rPr i="1" lang="en-GB" sz="1600">
                <a:solidFill>
                  <a:srgbClr val="FFFFFF"/>
                </a:solidFill>
              </a:rPr>
              <a:t>Logistic Regression</a:t>
            </a:r>
            <a:endParaRPr i="1" sz="1600">
              <a:solidFill>
                <a:srgbClr val="FF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Simplest model</a:t>
            </a:r>
            <a:endParaRPr sz="1600">
              <a:solidFill>
                <a:srgbClr val="ADADAD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No runtime issues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n-GB" sz="1600">
                <a:solidFill>
                  <a:srgbClr val="ADADAD"/>
                </a:solidFill>
              </a:rPr>
              <a:t>Most </a:t>
            </a:r>
            <a:r>
              <a:rPr lang="en-GB" sz="1600" u="sng">
                <a:solidFill>
                  <a:srgbClr val="FFFFFF"/>
                </a:solidFill>
              </a:rPr>
              <a:t>accurate</a:t>
            </a:r>
            <a:r>
              <a:rPr lang="en-GB" sz="1600">
                <a:solidFill>
                  <a:srgbClr val="ADADAD"/>
                </a:solidFill>
              </a:rPr>
              <a:t> model: </a:t>
            </a:r>
            <a:r>
              <a:rPr i="1" lang="en-GB" sz="1600">
                <a:solidFill>
                  <a:srgbClr val="FFFFFF"/>
                </a:solidFill>
              </a:rPr>
              <a:t>Support Vector Classifier</a:t>
            </a:r>
            <a:endParaRPr i="1" sz="1600">
              <a:solidFill>
                <a:srgbClr val="FF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Can handle the imbalanced classes</a:t>
            </a:r>
            <a:endParaRPr sz="1600">
              <a:solidFill>
                <a:srgbClr val="ADADA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-"/>
            </a:pPr>
            <a:r>
              <a:rPr lang="en-GB" sz="1600">
                <a:solidFill>
                  <a:srgbClr val="ADADAD"/>
                </a:solidFill>
              </a:rPr>
              <a:t>Would not be efficient</a:t>
            </a:r>
            <a:endParaRPr sz="1600">
              <a:solidFill>
                <a:srgbClr val="ADADA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-"/>
            </a:pPr>
            <a:r>
              <a:rPr lang="en-GB" sz="1600">
                <a:solidFill>
                  <a:srgbClr val="ADADAD"/>
                </a:solidFill>
              </a:rPr>
              <a:t>Unnecessarily complicates model</a:t>
            </a:r>
            <a:endParaRPr sz="1600">
              <a:solidFill>
                <a:srgbClr val="ADADA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●"/>
            </a:pPr>
            <a:r>
              <a:rPr lang="en-GB" sz="1600">
                <a:solidFill>
                  <a:srgbClr val="ADADAD"/>
                </a:solidFill>
              </a:rPr>
              <a:t>Most metrically </a:t>
            </a:r>
            <a:r>
              <a:rPr lang="en-GB" sz="1600" u="sng">
                <a:solidFill>
                  <a:srgbClr val="FFFFFF"/>
                </a:solidFill>
              </a:rPr>
              <a:t>balanced</a:t>
            </a:r>
            <a:r>
              <a:rPr lang="en-GB" sz="1600">
                <a:solidFill>
                  <a:srgbClr val="ADADAD"/>
                </a:solidFill>
              </a:rPr>
              <a:t>: </a:t>
            </a:r>
            <a:r>
              <a:rPr i="1" lang="en-GB" sz="1600">
                <a:solidFill>
                  <a:srgbClr val="FFFFFF"/>
                </a:solidFill>
              </a:rPr>
              <a:t>Gradient Boosted Tree</a:t>
            </a:r>
            <a:endParaRPr i="1" sz="1600">
              <a:solidFill>
                <a:srgbClr val="FF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Can tune the number of decisions it makes with `</a:t>
            </a:r>
            <a:r>
              <a:rPr i="1" lang="en-GB" sz="1600">
                <a:solidFill>
                  <a:srgbClr val="ADADAD"/>
                </a:solidFill>
              </a:rPr>
              <a:t>maxDepth</a:t>
            </a:r>
            <a:r>
              <a:rPr lang="en-GB" sz="1600">
                <a:solidFill>
                  <a:srgbClr val="ADADAD"/>
                </a:solidFill>
              </a:rPr>
              <a:t>` parameter</a:t>
            </a:r>
            <a:endParaRPr sz="1600">
              <a:solidFill>
                <a:srgbClr val="ADADAD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Iteratively adds data to improve its base model</a:t>
            </a:r>
            <a:endParaRPr sz="1600">
              <a:solidFill>
                <a:srgbClr val="ADADAD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Char char="+"/>
            </a:pPr>
            <a:r>
              <a:rPr lang="en-GB" sz="1600">
                <a:solidFill>
                  <a:srgbClr val="ADADAD"/>
                </a:solidFill>
              </a:rPr>
              <a:t>Performs well on imbalanced data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Actual results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645263"/>
            <a:ext cx="85206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Run time across different machines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50" y="1080800"/>
            <a:ext cx="6828750" cy="180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50" y="2963425"/>
            <a:ext cx="6575576" cy="2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Familiarity (or lack thereof) with Scala, Spark and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Lack of online support for Scala Spark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Familiarity with Machine Learning and 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Unfamiliar with Spark ML pipelining - had to rework phase 2 to compensate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PCA implementation, and visualisation support in 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Remote group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Phase 2 - Coordination and Time 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Phase 3 - The need for an iterative approach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Members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Jemal Mohammed-Nour   (Introduction to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Darragh Brendan Ruddy   (Data cleaning)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Alec David Vukovich         (Machine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Myrnelle Jover                  (Results)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Matija Zivkovic                  (Challenges)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consists of kickstarter campaigns from the popular crowdfunding platform.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Publicly available on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Dataset contains 331,465 records and 13 to 15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aim is for a large number of people to pledge small </a:t>
            </a:r>
            <a:r>
              <a:rPr lang="en-GB"/>
              <a:t>amounts</a:t>
            </a:r>
            <a:r>
              <a:rPr lang="en-GB"/>
              <a:t> of money to achieve a specified funding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Successful campaign is one that meets its funding goals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Ks-projects-201801.csv</a:t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 URL  </a:t>
            </a:r>
            <a:r>
              <a:rPr i="1" lang="en-GB" sz="11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https://www.kaggle.com/kemical/kickstarter-projects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 aims to explore the variables which contribute to a successful project by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Achieving the funding goal 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Raising a large amount of money relative to similar projects.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Ultimately this project will identify the “recipe” for a kickstarter project which gives it the best chance of success.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methodology summarised below.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Proposal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wrangling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 EDA on the cleaned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transformation such that it is ready for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 - Supervised classification model was implemented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ML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evaluation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6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Pipeline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551475"/>
            <a:ext cx="8520600" cy="4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initially had two datasets, 2016 and 2018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Through EDA, we found that 2016 is a subset of 2018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2018 input features were: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Categorical</a:t>
            </a:r>
            <a:r>
              <a:rPr lang="en-GB" sz="1600"/>
              <a:t>: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Strings: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name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category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main category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Currency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state (target)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Country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Numeric: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ID number</a:t>
            </a:r>
            <a:endParaRPr sz="1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0" y="2345453"/>
            <a:ext cx="4473075" cy="17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083500" y="1939000"/>
            <a:ext cx="3574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Raw data in CSV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 flipH="1">
            <a:off x="311700" y="498850"/>
            <a:ext cx="8520600" cy="48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Numerical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Discrete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launched (date)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deadline (date)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backers (total number)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Continuous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pledged (local currency)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goal (local currency)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usd_goal_real (goal in USD)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usd pledged (KS data pledged in USD)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usd_pledged_real (Calculated data </a:t>
            </a:r>
            <a:br>
              <a:rPr lang="en-GB" sz="1600"/>
            </a:br>
            <a:r>
              <a:rPr lang="en-GB" sz="1600"/>
              <a:t>pledged in USD)</a:t>
            </a:r>
            <a:endParaRPr sz="1600"/>
          </a:p>
        </p:txBody>
      </p:sp>
      <p:sp>
        <p:nvSpPr>
          <p:cNvPr id="93" name="Google Shape;93;p19"/>
          <p:cNvSpPr/>
          <p:nvPr/>
        </p:nvSpPr>
        <p:spPr>
          <a:xfrm flipH="1" rot="5400000">
            <a:off x="5674500" y="2310825"/>
            <a:ext cx="765900" cy="2286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762425" y="1743513"/>
            <a:ext cx="43737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Original KS data for usd pledged was incorrect in many records. Author of dataset corrected the errors by using a currency conversion API.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75" y="2234750"/>
            <a:ext cx="4218400" cy="2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075" y="2601225"/>
            <a:ext cx="4218400" cy="2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Methodology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483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Detailed explanation/justification of EDA in phase 2 report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begin the pipeline our data CSVs are read into HDFS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Imported as dataframe into Spark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Key issues handled in the cleaning pipeline: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Dropping redundant columns, e.g.,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ID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Usd_pledged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Preprocessing data for ML pipeline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Dates split into month and year and total duration in days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GB" sz="1600"/>
              <a:t>Binning values, e.g.,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Discrete name lengths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Continuous values into discrete bins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 Methodology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826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Dealing with null values and invalid records, e.g.,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Nulls in discretized name lengths imputed as zero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Records with launched dates after deadline dates dropped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Records for target variable dropped if not either “successful” or “failed”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Records dropped for invalid countries, currencies</a:t>
            </a:r>
            <a:br>
              <a:rPr lang="en-GB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our original phase 2 pipeline we encoded all of our features into binary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reconsidered this approach in phase 3 and implemented indexing and encoding as part of the ML pipeline</a:t>
            </a:r>
            <a:br>
              <a:rPr lang="en-GB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Finally, we wrapped all of our code into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functions are run sequentially in a pipeline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Output is a preprocessed dataframe for the ML pipeline.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