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7A7D-A672-4945-939F-46A1ADD31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67549-AFF4-4C22-8048-1C2F18792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BD5D-5CD1-4C88-8794-1185FE6A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1EF2-03C1-4071-8109-559668BA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F36B-5B05-4A9C-8B29-A58BA668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8E7-CA51-4863-93E6-F9296835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8EE6-8990-4B91-AB34-F383661B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A2FD-C5B6-4F2C-BE1A-1B93C26A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34D5-7B94-4118-94E8-47F5904C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8023-C773-4805-B29B-EC4C55F8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231B0-656A-4B71-8A65-B1F3ED3B4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CDD57-4A50-4578-A84D-AC0C21F57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B349-B46C-41FB-A0B3-513392B0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244B-1816-4DAD-B662-71B41654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4489-1920-45FA-85C8-E57082B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6D76-AF79-4D01-A89E-55B46277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DF64-5A22-4EE7-B7F1-F5B01CCE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17CC-551D-4038-917A-3761AD54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CC11-4FE4-423C-BCF7-881C4191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9695-9740-4D99-AF1C-EC2772E9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2130-FB59-488F-B01E-27D1B279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27CD-BDE1-40E8-87F9-BFFA5AEB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B96F-35DF-4F10-82F1-C8F4D8CB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704B-4165-4CFF-B574-433CF8C5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62B-2F1F-49E3-85A2-7CCF9AF3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4370-DC75-4049-B72C-277F636B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128B-6638-4EFE-A70E-DB04575A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0AC5-292E-478A-AD04-30381F7E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BACE6-4BA3-421B-ADF9-95F161FF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B198-1FC7-424D-852B-613D19AF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2DCA-D5FF-4DF2-9C50-BBEFCE44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BCB8-7673-4E16-ABEB-B04E6289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D6D1-4FE4-47BB-891C-B38ED431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DE2F-E299-4F76-8811-F527BA397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E188C-3DCE-4822-8709-A1AC08ED8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BBED5-824C-4EC5-B0CC-952AC9853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2DC48-899A-4AF6-87C2-90006D37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05BF3-D278-4FDF-BAD0-8679A83C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19883-74D9-449D-9A15-45495455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A949-32D5-41FF-8AF5-46C6998F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04EB6-4F0A-4BF1-9AA5-6E188844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6EC02-4FD7-4442-8B7B-8A379247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177FB-DCEF-430E-873C-ED7ACEF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0EBB6-F5B9-411A-9453-1B9E9CAD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476E6-2E87-4C04-BEE6-6994DFDC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1F4F8-19E5-4FEF-A7B1-193C09AF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62F3-D8AD-4477-999F-FAB5172F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B20E-94FE-4CB0-B5F2-2F37A10E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CDD8-3653-447B-81B3-B15CC72F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3C013-75DB-4E24-B4A2-C8FBA0D9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C53A5-CDBE-428E-97C7-C355C105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C854-BE40-4734-AEC9-F59AABAD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006B-B420-4F90-8F42-A4010BA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C3932-30A6-4D75-84BA-DD33C5D2F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31421-C078-4E1F-BECA-5B148114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B87C2-87CE-4834-BDB0-33DF1D7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A0729-6279-4FE9-8B0E-C41B805F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6997-EB9D-4EBD-812B-AF57182C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3A7EC-1AD3-4997-941C-7DE3B771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A7965-5E56-4BE2-8A5E-FDAF9835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C944C-5B16-4F62-8291-FE077DD68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B90A-C07C-4AD3-BCEF-8BE1E1AFAD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57F9-213D-4CC1-B730-E36373621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DB1E-42EA-452D-843C-27D4EA50D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DEFD-AF0F-4B00-80BB-C2D920DE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7" Type="http://schemas.openxmlformats.org/officeDocument/2006/relationships/hyperlink" Target="http://web.cecs.pdx.edu/~fliu/courses/cs410/python-opencv.html" TargetMode="External"/><Relationship Id="rId2" Type="http://schemas.openxmlformats.org/officeDocument/2006/relationships/hyperlink" Target="https://repo.anaconda.com/arch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conda.org/anaconda/opencv" TargetMode="External"/><Relationship Id="rId5" Type="http://schemas.openxmlformats.org/officeDocument/2006/relationships/hyperlink" Target="https://anaconda.org/anaconda/scikit-image" TargetMode="External"/><Relationship Id="rId4" Type="http://schemas.openxmlformats.org/officeDocument/2006/relationships/hyperlink" Target="https://anaconda.org/anaconda/sci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deploy/cuda-compatibilit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deploy/cuda-compatibilit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C954-19FB-4E2B-91E0-A443CC0F2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Cellcounter</a:t>
            </a:r>
            <a:r>
              <a:rPr lang="en-US" dirty="0"/>
              <a:t>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F6165-C11F-495B-AAC6-3E3E07E29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“Neuron localization and counting” – Tamal Batabyal, Aijaz Naik, Daniel Weller, Jaideep </a:t>
            </a:r>
            <a:r>
              <a:rPr lang="en-US" dirty="0" err="1"/>
              <a:t>Kapur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8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8E0DB-E252-4FF2-A734-E85BCF4D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9" y="1066555"/>
            <a:ext cx="9479598" cy="2734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F8848-0264-4977-AB90-9F779A447A0A}"/>
              </a:ext>
            </a:extLst>
          </p:cNvPr>
          <p:cNvSpPr txBox="1"/>
          <p:nvPr/>
        </p:nvSpPr>
        <p:spPr>
          <a:xfrm>
            <a:off x="642231" y="3897770"/>
            <a:ext cx="1090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type your name, (in this case, it is Dan), Please go to the </a:t>
            </a:r>
            <a:r>
              <a:rPr lang="en-US" dirty="0" err="1"/>
              <a:t>cellCountingPackage_Windows</a:t>
            </a:r>
            <a:r>
              <a:rPr lang="en-US" dirty="0"/>
              <a:t> at the Desktop.</a:t>
            </a:r>
          </a:p>
          <a:p>
            <a:r>
              <a:rPr lang="en-US" dirty="0"/>
              <a:t>You will see a folder by your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81DB8-B39E-4C4B-961A-51290A18C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80" y="4640984"/>
            <a:ext cx="6141908" cy="1898848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93A4367-8A3A-484F-89E4-BE1F22AADEC8}"/>
              </a:ext>
            </a:extLst>
          </p:cNvPr>
          <p:cNvSpPr/>
          <p:nvPr/>
        </p:nvSpPr>
        <p:spPr>
          <a:xfrm rot="5400000">
            <a:off x="4222954" y="1522488"/>
            <a:ext cx="265471" cy="3244645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062F-9A59-4B98-AFA2-E63BBF2AE6EF}"/>
              </a:ext>
            </a:extLst>
          </p:cNvPr>
          <p:cNvSpPr txBox="1"/>
          <p:nvPr/>
        </p:nvSpPr>
        <p:spPr>
          <a:xfrm>
            <a:off x="3908809" y="3326918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10733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8848-0264-4977-AB90-9F779A447A0A}"/>
              </a:ext>
            </a:extLst>
          </p:cNvPr>
          <p:cNvSpPr txBox="1"/>
          <p:nvPr/>
        </p:nvSpPr>
        <p:spPr>
          <a:xfrm>
            <a:off x="3274881" y="1203732"/>
            <a:ext cx="41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Dan, there are the following folders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B35AD-3BE3-46BF-A31B-9896C872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60" y="1730313"/>
            <a:ext cx="5380186" cy="25466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A92C1-70C7-4FC9-BE59-FD9253C26CF9}"/>
              </a:ext>
            </a:extLst>
          </p:cNvPr>
          <p:cNvCxnSpPr/>
          <p:nvPr/>
        </p:nvCxnSpPr>
        <p:spPr>
          <a:xfrm>
            <a:off x="4338457" y="2644877"/>
            <a:ext cx="1160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EAAE52-FC8E-4AB3-8436-ED7CE2272843}"/>
              </a:ext>
            </a:extLst>
          </p:cNvPr>
          <p:cNvCxnSpPr>
            <a:cxnSpLocks/>
          </p:cNvCxnSpPr>
          <p:nvPr/>
        </p:nvCxnSpPr>
        <p:spPr>
          <a:xfrm flipV="1">
            <a:off x="8062451" y="2907891"/>
            <a:ext cx="0" cy="11528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0C05FE-A1C4-4D9C-986A-131A65C5889E}"/>
              </a:ext>
            </a:extLst>
          </p:cNvPr>
          <p:cNvSpPr txBox="1"/>
          <p:nvPr/>
        </p:nvSpPr>
        <p:spPr>
          <a:xfrm>
            <a:off x="230649" y="1987977"/>
            <a:ext cx="4125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ImageJ to extract channel and z-images. Place all the images into a folder. Place that folder inside Data.</a:t>
            </a:r>
          </a:p>
          <a:p>
            <a:r>
              <a:rPr lang="en-US" dirty="0" err="1"/>
              <a:t>Cellcounter</a:t>
            </a:r>
            <a:r>
              <a:rPr lang="en-US" dirty="0"/>
              <a:t> will count Maximum Intensity Projection image and internally send that MIP image to ‘</a:t>
            </a:r>
            <a:r>
              <a:rPr lang="en-US" dirty="0" err="1"/>
              <a:t>MIPimages</a:t>
            </a:r>
            <a:r>
              <a:rPr lang="en-US" dirty="0"/>
              <a:t>’ folder. In addition, </a:t>
            </a:r>
            <a:r>
              <a:rPr lang="en-US" dirty="0" err="1"/>
              <a:t>Cellcounter</a:t>
            </a:r>
            <a:r>
              <a:rPr lang="en-US" dirty="0"/>
              <a:t> sends the ‘Z’ matrix (what depth a pixel has maximum) to ‘</a:t>
            </a:r>
            <a:r>
              <a:rPr lang="en-US" dirty="0" err="1"/>
              <a:t>DepthData</a:t>
            </a:r>
            <a:r>
              <a:rPr lang="en-US" dirty="0"/>
              <a:t>’ folder.</a:t>
            </a:r>
          </a:p>
          <a:p>
            <a:endParaRPr lang="en-US" dirty="0"/>
          </a:p>
          <a:p>
            <a:r>
              <a:rPr lang="en-US" dirty="0"/>
              <a:t>IF you have z-stack images, Type 1 (click 3) and hit ENTER.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7F732-6D15-4332-9964-CA3421568740}"/>
              </a:ext>
            </a:extLst>
          </p:cNvPr>
          <p:cNvSpPr txBox="1"/>
          <p:nvPr/>
        </p:nvSpPr>
        <p:spPr>
          <a:xfrm>
            <a:off x="6422623" y="4060723"/>
            <a:ext cx="43291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folder is for  slice/image/MIP images. Images </a:t>
            </a:r>
            <a:r>
              <a:rPr lang="en-US" b="1" dirty="0">
                <a:solidFill>
                  <a:srgbClr val="7030A0"/>
                </a:solidFill>
              </a:rPr>
              <a:t>MUST be in .</a:t>
            </a:r>
            <a:r>
              <a:rPr lang="en-US" b="1" dirty="0" err="1">
                <a:solidFill>
                  <a:srgbClr val="7030A0"/>
                </a:solidFill>
              </a:rPr>
              <a:t>tif</a:t>
            </a:r>
            <a:r>
              <a:rPr lang="en-US" b="1" dirty="0">
                <a:solidFill>
                  <a:srgbClr val="7030A0"/>
                </a:solidFill>
              </a:rPr>
              <a:t> format and gray-valued.</a:t>
            </a:r>
          </a:p>
          <a:p>
            <a:r>
              <a:rPr lang="en-US" dirty="0"/>
              <a:t>If you have Z-stack images, USE </a:t>
            </a:r>
            <a:r>
              <a:rPr lang="en-US" dirty="0" err="1"/>
              <a:t>createMIPwithoutZ.m</a:t>
            </a:r>
            <a:r>
              <a:rPr lang="en-US" dirty="0"/>
              <a:t> (provided in the ‘Tools’ folder inside </a:t>
            </a:r>
            <a:r>
              <a:rPr lang="en-US" dirty="0" err="1"/>
              <a:t>cellcounting</a:t>
            </a:r>
            <a:r>
              <a:rPr lang="en-US" dirty="0"/>
              <a:t> package) to get an MIP image beforehand. </a:t>
            </a:r>
          </a:p>
          <a:p>
            <a:endParaRPr lang="en-US" dirty="0"/>
          </a:p>
          <a:p>
            <a:r>
              <a:rPr lang="en-US" dirty="0"/>
              <a:t>Type 2 (click 2) and hit ENTER.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DE422-D30C-4BDA-80B3-A1B1BE196725}"/>
              </a:ext>
            </a:extLst>
          </p:cNvPr>
          <p:cNvSpPr txBox="1"/>
          <p:nvPr/>
        </p:nvSpPr>
        <p:spPr>
          <a:xfrm>
            <a:off x="1392668" y="1411189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D024B-082C-4DB3-8AFC-EE87D71053FC}"/>
              </a:ext>
            </a:extLst>
          </p:cNvPr>
          <p:cNvSpPr txBox="1"/>
          <p:nvPr/>
        </p:nvSpPr>
        <p:spPr>
          <a:xfrm>
            <a:off x="8587177" y="342900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10A513-B94C-4577-ADC4-1D903074C10C}"/>
              </a:ext>
            </a:extLst>
          </p:cNvPr>
          <p:cNvSpPr txBox="1"/>
          <p:nvPr/>
        </p:nvSpPr>
        <p:spPr>
          <a:xfrm>
            <a:off x="738706" y="5729889"/>
            <a:ext cx="475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Check Prepocessing.pptx before moving </a:t>
            </a:r>
          </a:p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onto the next slide.   </a:t>
            </a:r>
          </a:p>
        </p:txBody>
      </p:sp>
    </p:spTree>
    <p:extLst>
      <p:ext uri="{BB962C8B-B14F-4D97-AF65-F5344CB8AC3E}">
        <p14:creationId xmlns:p14="http://schemas.microsoft.com/office/powerpoint/2010/main" val="380058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DE01F-4218-4EAC-A6DF-24126199D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977" y="1136767"/>
            <a:ext cx="6553768" cy="2591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8848-0264-4977-AB90-9F779A447A0A}"/>
              </a:ext>
            </a:extLst>
          </p:cNvPr>
          <p:cNvSpPr txBox="1"/>
          <p:nvPr/>
        </p:nvSpPr>
        <p:spPr>
          <a:xfrm>
            <a:off x="9862493" y="3809378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</a:p>
          <a:p>
            <a:r>
              <a:rPr lang="en-US" dirty="0"/>
              <a:t>‘c001’, ’c002’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A92C1-70C7-4FC9-BE59-FD9253C26CF9}"/>
              </a:ext>
            </a:extLst>
          </p:cNvPr>
          <p:cNvCxnSpPr/>
          <p:nvPr/>
        </p:nvCxnSpPr>
        <p:spPr>
          <a:xfrm>
            <a:off x="4338457" y="2644877"/>
            <a:ext cx="1160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92394A-534F-4426-8CA7-8045C0BFBC26}"/>
              </a:ext>
            </a:extLst>
          </p:cNvPr>
          <p:cNvSpPr txBox="1"/>
          <p:nvPr/>
        </p:nvSpPr>
        <p:spPr>
          <a:xfrm>
            <a:off x="230649" y="1987977"/>
            <a:ext cx="412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stack images are in ‘T 387 CC S05’, which is placed inside ‘Data folder’.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FDA4-3406-4734-97E5-E64D835BA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36" y="3100373"/>
            <a:ext cx="6843353" cy="33226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8E08D-BCBE-4837-BBDD-E67711FB5E68}"/>
              </a:ext>
            </a:extLst>
          </p:cNvPr>
          <p:cNvCxnSpPr/>
          <p:nvPr/>
        </p:nvCxnSpPr>
        <p:spPr>
          <a:xfrm flipV="1">
            <a:off x="4276053" y="4178710"/>
            <a:ext cx="5339895" cy="5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CDA289-15E8-4F09-86EE-59C05BCE6F71}"/>
              </a:ext>
            </a:extLst>
          </p:cNvPr>
          <p:cNvSpPr txBox="1"/>
          <p:nvPr/>
        </p:nvSpPr>
        <p:spPr>
          <a:xfrm>
            <a:off x="2139255" y="697223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0D3E6-9EA0-4BFE-9FCB-654071EF1FEE}"/>
              </a:ext>
            </a:extLst>
          </p:cNvPr>
          <p:cNvCxnSpPr>
            <a:cxnSpLocks/>
          </p:cNvCxnSpPr>
          <p:nvPr/>
        </p:nvCxnSpPr>
        <p:spPr>
          <a:xfrm>
            <a:off x="6946000" y="4806129"/>
            <a:ext cx="3082903" cy="88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58C4ED-2F32-477B-971A-CF2362BB459C}"/>
              </a:ext>
            </a:extLst>
          </p:cNvPr>
          <p:cNvSpPr txBox="1"/>
          <p:nvPr/>
        </p:nvSpPr>
        <p:spPr>
          <a:xfrm>
            <a:off x="10028903" y="5347385"/>
            <a:ext cx="9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values</a:t>
            </a:r>
          </a:p>
        </p:txBody>
      </p:sp>
    </p:spTree>
    <p:extLst>
      <p:ext uri="{BB962C8B-B14F-4D97-AF65-F5344CB8AC3E}">
        <p14:creationId xmlns:p14="http://schemas.microsoft.com/office/powerpoint/2010/main" val="238474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2394A-534F-4426-8CA7-8045C0BFBC26}"/>
              </a:ext>
            </a:extLst>
          </p:cNvPr>
          <p:cNvSpPr txBox="1"/>
          <p:nvPr/>
        </p:nvSpPr>
        <p:spPr>
          <a:xfrm>
            <a:off x="230649" y="1987977"/>
            <a:ext cx="4125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MIP images are placed in ‘</a:t>
            </a:r>
            <a:r>
              <a:rPr lang="en-US" dirty="0" err="1"/>
              <a:t>MIPimages</a:t>
            </a:r>
            <a:r>
              <a:rPr lang="en-US" dirty="0"/>
              <a:t>’ folder.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DA289-15E8-4F09-86EE-59C05BCE6F71}"/>
              </a:ext>
            </a:extLst>
          </p:cNvPr>
          <p:cNvSpPr txBox="1"/>
          <p:nvPr/>
        </p:nvSpPr>
        <p:spPr>
          <a:xfrm>
            <a:off x="2139255" y="697223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BFD98-1F1A-4F28-9BBB-10514D45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90" y="1166602"/>
            <a:ext cx="5700254" cy="27586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A92C1-70C7-4FC9-BE59-FD9253C26CF9}"/>
              </a:ext>
            </a:extLst>
          </p:cNvPr>
          <p:cNvCxnSpPr/>
          <p:nvPr/>
        </p:nvCxnSpPr>
        <p:spPr>
          <a:xfrm>
            <a:off x="4338457" y="2644877"/>
            <a:ext cx="116020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1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472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Either Option 1 or Option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8E0DB-E252-4FF2-A734-E85BCF4D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5" y="1723566"/>
            <a:ext cx="9479598" cy="2734333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93A4367-8A3A-484F-89E4-BE1F22AADEC8}"/>
              </a:ext>
            </a:extLst>
          </p:cNvPr>
          <p:cNvSpPr/>
          <p:nvPr/>
        </p:nvSpPr>
        <p:spPr>
          <a:xfrm rot="5400000">
            <a:off x="5379047" y="3161930"/>
            <a:ext cx="254035" cy="1179871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062F-9A59-4B98-AFA2-E63BBF2AE6EF}"/>
              </a:ext>
            </a:extLst>
          </p:cNvPr>
          <p:cNvSpPr txBox="1"/>
          <p:nvPr/>
        </p:nvSpPr>
        <p:spPr>
          <a:xfrm>
            <a:off x="3497968" y="3983725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C7BF30C-7B3F-4096-80BD-C0B03D76116B}"/>
              </a:ext>
            </a:extLst>
          </p:cNvPr>
          <p:cNvSpPr/>
          <p:nvPr/>
        </p:nvSpPr>
        <p:spPr>
          <a:xfrm rot="5400000">
            <a:off x="3889460" y="3161929"/>
            <a:ext cx="254035" cy="1179871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DDD67-9028-411E-BDEB-BB5F02890CBB}"/>
              </a:ext>
            </a:extLst>
          </p:cNvPr>
          <p:cNvSpPr txBox="1"/>
          <p:nvPr/>
        </p:nvSpPr>
        <p:spPr>
          <a:xfrm>
            <a:off x="4916129" y="3983725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388317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0" y="78658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75793-81A1-44A4-A226-3CF647C5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69" y="78658"/>
            <a:ext cx="8176969" cy="5966977"/>
          </a:xfrm>
          <a:prstGeom prst="rect">
            <a:avLst/>
          </a:prstGeom>
        </p:spPr>
      </p:pic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D3B2CFFD-7D02-4EC1-A5EE-2226EAEB9C50}"/>
              </a:ext>
            </a:extLst>
          </p:cNvPr>
          <p:cNvSpPr/>
          <p:nvPr/>
        </p:nvSpPr>
        <p:spPr>
          <a:xfrm>
            <a:off x="3711678" y="94610"/>
            <a:ext cx="678425" cy="717755"/>
          </a:xfrm>
          <a:prstGeom prst="donut">
            <a:avLst>
              <a:gd name="adj" fmla="val 60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50BC6-6B45-4EE0-9DD1-78CB2D25299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56387" y="453488"/>
            <a:ext cx="1155291" cy="35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3362C7-53A5-4A62-B6E4-7E3FA5D18EC7}"/>
              </a:ext>
            </a:extLst>
          </p:cNvPr>
          <p:cNvSpPr txBox="1"/>
          <p:nvPr/>
        </p:nvSpPr>
        <p:spPr>
          <a:xfrm>
            <a:off x="336759" y="812365"/>
            <a:ext cx="34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: means there are MIP images or</a:t>
            </a:r>
          </a:p>
          <a:p>
            <a:r>
              <a:rPr lang="en-US" dirty="0"/>
              <a:t>slices in the </a:t>
            </a:r>
            <a:r>
              <a:rPr lang="en-US" dirty="0" err="1"/>
              <a:t>MIPimages</a:t>
            </a:r>
            <a:r>
              <a:rPr lang="en-US" dirty="0"/>
              <a:t> directory.  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59F7328-E084-40A3-8964-B5BD3DBBC28D}"/>
              </a:ext>
            </a:extLst>
          </p:cNvPr>
          <p:cNvSpPr/>
          <p:nvPr/>
        </p:nvSpPr>
        <p:spPr>
          <a:xfrm rot="10800000">
            <a:off x="3690433" y="2955450"/>
            <a:ext cx="254035" cy="1400239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2C581-657E-445F-870E-8F4D755C4480}"/>
              </a:ext>
            </a:extLst>
          </p:cNvPr>
          <p:cNvSpPr txBox="1"/>
          <p:nvPr/>
        </p:nvSpPr>
        <p:spPr>
          <a:xfrm>
            <a:off x="256791" y="3332403"/>
            <a:ext cx="3593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see options corresponding</a:t>
            </a:r>
          </a:p>
          <a:p>
            <a:r>
              <a:rPr lang="en-US" dirty="0"/>
              <a:t>to different </a:t>
            </a:r>
            <a:r>
              <a:rPr lang="en-US" dirty="0" err="1"/>
              <a:t>stainings</a:t>
            </a:r>
            <a:r>
              <a:rPr lang="en-US" dirty="0"/>
              <a:t> or transgenic</a:t>
            </a:r>
          </a:p>
          <a:p>
            <a:r>
              <a:rPr lang="en-US" dirty="0"/>
              <a:t>expressed neurons.</a:t>
            </a:r>
          </a:p>
          <a:p>
            <a:r>
              <a:rPr lang="en-US" dirty="0"/>
              <a:t>Such as </a:t>
            </a:r>
            <a:r>
              <a:rPr lang="en-US" dirty="0" err="1"/>
              <a:t>tdTomato</a:t>
            </a:r>
            <a:r>
              <a:rPr lang="en-US" dirty="0"/>
              <a:t>, </a:t>
            </a:r>
            <a:r>
              <a:rPr lang="en-US" dirty="0" err="1"/>
              <a:t>NeuN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The default is </a:t>
            </a:r>
            <a:r>
              <a:rPr lang="en-US" dirty="0" err="1"/>
              <a:t>tdTomato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For default press 0 and then ENTER. </a:t>
            </a:r>
          </a:p>
        </p:txBody>
      </p:sp>
    </p:spTree>
    <p:extLst>
      <p:ext uri="{BB962C8B-B14F-4D97-AF65-F5344CB8AC3E}">
        <p14:creationId xmlns:p14="http://schemas.microsoft.com/office/powerpoint/2010/main" val="227989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463846" y="422787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362C7-53A5-4A62-B6E4-7E3FA5D18EC7}"/>
              </a:ext>
            </a:extLst>
          </p:cNvPr>
          <p:cNvSpPr txBox="1"/>
          <p:nvPr/>
        </p:nvSpPr>
        <p:spPr>
          <a:xfrm>
            <a:off x="4328655" y="1802783"/>
            <a:ext cx="286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Congrats…!! YOU ARE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98E11-93B2-49F8-AC3B-CE2DF21FBBFB}"/>
              </a:ext>
            </a:extLst>
          </p:cNvPr>
          <p:cNvSpPr txBox="1"/>
          <p:nvPr/>
        </p:nvSpPr>
        <p:spPr>
          <a:xfrm>
            <a:off x="3197944" y="2555625"/>
            <a:ext cx="634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labeled-images will be ready in the ‘</a:t>
            </a:r>
            <a:r>
              <a:rPr lang="en-US" dirty="0" err="1"/>
              <a:t>Final_result</a:t>
            </a:r>
            <a:r>
              <a:rPr lang="en-US" dirty="0"/>
              <a:t>’ folder inside</a:t>
            </a:r>
          </a:p>
          <a:p>
            <a:r>
              <a:rPr lang="en-US" dirty="0"/>
              <a:t>User’s (in this case Dan) folder.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DC3C0-6E6F-44B0-B166-51203F47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4" y="3429000"/>
            <a:ext cx="6515149" cy="24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BDB7-213B-484A-9836-E8FAF32D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neurons in the images will be labeled by the </a:t>
            </a:r>
            <a:r>
              <a:rPr lang="en-US" dirty="0" err="1"/>
              <a:t>Cellcounter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region-based counting</a:t>
            </a:r>
          </a:p>
        </p:txBody>
      </p:sp>
    </p:spTree>
    <p:extLst>
      <p:ext uri="{BB962C8B-B14F-4D97-AF65-F5344CB8AC3E}">
        <p14:creationId xmlns:p14="http://schemas.microsoft.com/office/powerpoint/2010/main" val="348248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BDB7-213B-484A-9836-E8FAF32D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folder ‘Tools’ inside </a:t>
            </a:r>
            <a:r>
              <a:rPr lang="en-US" dirty="0" err="1"/>
              <a:t>cellCounterPackage_Windows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MATLAB script </a:t>
            </a:r>
            <a:r>
              <a:rPr lang="en-US" dirty="0" err="1"/>
              <a:t>drawANDcount.m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Double click on it. MATLAB will be opened.</a:t>
            </a:r>
          </a:p>
        </p:txBody>
      </p:sp>
    </p:spTree>
    <p:extLst>
      <p:ext uri="{BB962C8B-B14F-4D97-AF65-F5344CB8AC3E}">
        <p14:creationId xmlns:p14="http://schemas.microsoft.com/office/powerpoint/2010/main" val="315996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How to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9932-8C1C-4A92-AA13-CD13E5AE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1" y="1440007"/>
            <a:ext cx="10143928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61DE-2D16-4EF3-937C-FC6D49A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package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2766-60A5-408E-B951-AB3B94A5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Click here: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: </a:t>
            </a:r>
            <a:r>
              <a:rPr lang="en-US" dirty="0" err="1"/>
              <a:t>cellCountingPackage_Linux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Windows: </a:t>
            </a:r>
            <a:r>
              <a:rPr lang="en-US" dirty="0" err="1"/>
              <a:t>cellCountingPackage_Windows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64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How to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CE155-235D-4231-9A4A-7AE4B8DC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0" y="1499853"/>
            <a:ext cx="6492803" cy="4153260"/>
          </a:xfrm>
          <a:prstGeom prst="rect">
            <a:avLst/>
          </a:prstGeom>
        </p:spPr>
      </p:pic>
      <p:sp>
        <p:nvSpPr>
          <p:cNvPr id="6" name="Circle: Hollow 5">
            <a:extLst>
              <a:ext uri="{FF2B5EF4-FFF2-40B4-BE49-F238E27FC236}">
                <a16:creationId xmlns:a16="http://schemas.microsoft.com/office/drawing/2014/main" id="{4FA4FF30-150E-41C7-9731-A65B949371CA}"/>
              </a:ext>
            </a:extLst>
          </p:cNvPr>
          <p:cNvSpPr/>
          <p:nvPr/>
        </p:nvSpPr>
        <p:spPr>
          <a:xfrm>
            <a:off x="2900516" y="4149213"/>
            <a:ext cx="619432" cy="344129"/>
          </a:xfrm>
          <a:prstGeom prst="donut">
            <a:avLst>
              <a:gd name="adj" fmla="val 7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9974-E63C-45A1-961F-51310252165C}"/>
              </a:ext>
            </a:extLst>
          </p:cNvPr>
          <p:cNvSpPr txBox="1"/>
          <p:nvPr/>
        </p:nvSpPr>
        <p:spPr>
          <a:xfrm>
            <a:off x="7897764" y="1315187"/>
            <a:ext cx="3848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LABELED images are in </a:t>
            </a:r>
          </a:p>
          <a:p>
            <a:r>
              <a:rPr lang="en-US" dirty="0"/>
              <a:t>the “</a:t>
            </a:r>
            <a:r>
              <a:rPr lang="en-US" dirty="0" err="1"/>
              <a:t>Final_result</a:t>
            </a:r>
            <a:r>
              <a:rPr lang="en-US" dirty="0"/>
              <a:t>” folder inside ‘Dan’ </a:t>
            </a:r>
          </a:p>
          <a:p>
            <a:r>
              <a:rPr lang="en-US" dirty="0"/>
              <a:t>(user folder).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DF8F7-C7D3-4D42-AFFB-11F3D358F05A}"/>
              </a:ext>
            </a:extLst>
          </p:cNvPr>
          <p:cNvSpPr txBox="1"/>
          <p:nvPr/>
        </p:nvSpPr>
        <p:spPr>
          <a:xfrm>
            <a:off x="7897763" y="2748570"/>
            <a:ext cx="421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case there is only one labeled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8E7E5-ED9F-4FDE-BA7A-525390A3F4FE}"/>
              </a:ext>
            </a:extLst>
          </p:cNvPr>
          <p:cNvSpPr txBox="1"/>
          <p:nvPr/>
        </p:nvSpPr>
        <p:spPr>
          <a:xfrm>
            <a:off x="7716367" y="3951945"/>
            <a:ext cx="18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the location</a:t>
            </a:r>
          </a:p>
        </p:txBody>
      </p:sp>
    </p:spTree>
    <p:extLst>
      <p:ext uri="{BB962C8B-B14F-4D97-AF65-F5344CB8AC3E}">
        <p14:creationId xmlns:p14="http://schemas.microsoft.com/office/powerpoint/2010/main" val="75514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C0CAEDF-A7D4-432F-929D-A4BEDABA3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8" y="1209789"/>
            <a:ext cx="11804403" cy="400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59974-E63C-45A1-961F-51310252165C}"/>
              </a:ext>
            </a:extLst>
          </p:cNvPr>
          <p:cNvSpPr txBox="1"/>
          <p:nvPr/>
        </p:nvSpPr>
        <p:spPr>
          <a:xfrm>
            <a:off x="8771369" y="4848924"/>
            <a:ext cx="23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 image with .</a:t>
            </a:r>
            <a:r>
              <a:rPr lang="en-US" dirty="0" err="1"/>
              <a:t>tif</a:t>
            </a:r>
            <a:endParaRPr lang="en-US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F777A3F-1B18-4A12-AB4B-7F1830C8A4CE}"/>
              </a:ext>
            </a:extLst>
          </p:cNvPr>
          <p:cNvSpPr/>
          <p:nvPr/>
        </p:nvSpPr>
        <p:spPr>
          <a:xfrm rot="5400000">
            <a:off x="6226296" y="1950885"/>
            <a:ext cx="270348" cy="5525729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1F2B7-EF30-4AF2-B7CE-E26748056752}"/>
              </a:ext>
            </a:extLst>
          </p:cNvPr>
          <p:cNvSpPr txBox="1"/>
          <p:nvPr/>
        </p:nvSpPr>
        <p:spPr>
          <a:xfrm>
            <a:off x="5702852" y="4938989"/>
            <a:ext cx="164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Copied location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FEC2D14-AF20-412B-953C-09B56D6BCF2D}"/>
              </a:ext>
            </a:extLst>
          </p:cNvPr>
          <p:cNvSpPr/>
          <p:nvPr/>
        </p:nvSpPr>
        <p:spPr>
          <a:xfrm rot="5400000">
            <a:off x="10022358" y="3761641"/>
            <a:ext cx="170406" cy="1966452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5E520-FDF4-4817-AE29-ADDD21D454CE}"/>
              </a:ext>
            </a:extLst>
          </p:cNvPr>
          <p:cNvSpPr txBox="1"/>
          <p:nvPr/>
        </p:nvSpPr>
        <p:spPr>
          <a:xfrm>
            <a:off x="11162620" y="4756591"/>
            <a:ext cx="10759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Color::</a:t>
            </a:r>
          </a:p>
          <a:p>
            <a:r>
              <a:rPr lang="en-US" dirty="0"/>
              <a:t>Neuron </a:t>
            </a:r>
          </a:p>
          <a:p>
            <a:r>
              <a:rPr lang="en-US" dirty="0"/>
              <a:t>Cell body</a:t>
            </a:r>
          </a:p>
          <a:p>
            <a:r>
              <a:rPr lang="en-US" dirty="0"/>
              <a:t>Is labeled</a:t>
            </a:r>
          </a:p>
          <a:p>
            <a:r>
              <a:rPr lang="en-US" dirty="0"/>
              <a:t>w red 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283F2F3-BC6F-4F43-B835-74E41F7DD21F}"/>
              </a:ext>
            </a:extLst>
          </p:cNvPr>
          <p:cNvSpPr/>
          <p:nvPr/>
        </p:nvSpPr>
        <p:spPr>
          <a:xfrm rot="5400000">
            <a:off x="11485519" y="4337038"/>
            <a:ext cx="117949" cy="697709"/>
          </a:xfrm>
          <a:prstGeom prst="righ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1585-3B61-43D6-B642-7AF1B2792EEA}"/>
              </a:ext>
            </a:extLst>
          </p:cNvPr>
          <p:cNvSpPr txBox="1"/>
          <p:nvPr/>
        </p:nvSpPr>
        <p:spPr>
          <a:xfrm>
            <a:off x="4448625" y="6062920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hit 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7E148-A39B-4DE3-9A53-2EB151AC828F}"/>
              </a:ext>
            </a:extLst>
          </p:cNvPr>
          <p:cNvSpPr txBox="1"/>
          <p:nvPr/>
        </p:nvSpPr>
        <p:spPr>
          <a:xfrm>
            <a:off x="2010606" y="503359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8EBDBE-8A7B-43EF-9D7B-B070CC09CEB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27735" y="4626918"/>
            <a:ext cx="1267517" cy="40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1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398EE-3A94-487D-8A63-B13F7447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82" y="126644"/>
            <a:ext cx="7958816" cy="49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2" y="32458"/>
            <a:ext cx="17599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1585-3B61-43D6-B642-7AF1B2792EEA}"/>
              </a:ext>
            </a:extLst>
          </p:cNvPr>
          <p:cNvSpPr txBox="1"/>
          <p:nvPr/>
        </p:nvSpPr>
        <p:spPr>
          <a:xfrm>
            <a:off x="4448625" y="6062920"/>
            <a:ext cx="304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labeled image will appear </a:t>
            </a:r>
          </a:p>
        </p:txBody>
      </p:sp>
    </p:spTree>
    <p:extLst>
      <p:ext uri="{BB962C8B-B14F-4D97-AF65-F5344CB8AC3E}">
        <p14:creationId xmlns:p14="http://schemas.microsoft.com/office/powerpoint/2010/main" val="113901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2" y="32458"/>
            <a:ext cx="17599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1585-3B61-43D6-B642-7AF1B2792EEA}"/>
              </a:ext>
            </a:extLst>
          </p:cNvPr>
          <p:cNvSpPr txBox="1"/>
          <p:nvPr/>
        </p:nvSpPr>
        <p:spPr>
          <a:xfrm>
            <a:off x="3966844" y="4529088"/>
            <a:ext cx="339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your region of interest</a:t>
            </a:r>
          </a:p>
          <a:p>
            <a:r>
              <a:rPr lang="en-US" dirty="0"/>
              <a:t>using the hand tool and zoom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86A79-0261-48E5-99E3-5633597A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28" y="3044156"/>
            <a:ext cx="7460627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EB446-9A21-4774-B287-76A59B27E300}"/>
              </a:ext>
            </a:extLst>
          </p:cNvPr>
          <p:cNvSpPr txBox="1"/>
          <p:nvPr/>
        </p:nvSpPr>
        <p:spPr>
          <a:xfrm>
            <a:off x="6096000" y="1831757"/>
            <a:ext cx="11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014D9-6678-46D3-9DCB-507D38A9BBCE}"/>
              </a:ext>
            </a:extLst>
          </p:cNvPr>
          <p:cNvSpPr txBox="1"/>
          <p:nvPr/>
        </p:nvSpPr>
        <p:spPr>
          <a:xfrm>
            <a:off x="8406170" y="1647091"/>
            <a:ext cx="1311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tools</a:t>
            </a:r>
          </a:p>
          <a:p>
            <a:r>
              <a:rPr lang="en-US" dirty="0"/>
              <a:t>+ : zoom in</a:t>
            </a:r>
          </a:p>
          <a:p>
            <a:r>
              <a:rPr lang="en-US" dirty="0"/>
              <a:t>- : zoom 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E939E-7E3B-49BC-B2AE-5F5DE4E0A006}"/>
              </a:ext>
            </a:extLst>
          </p:cNvPr>
          <p:cNvCxnSpPr>
            <a:cxnSpLocks/>
          </p:cNvCxnSpPr>
          <p:nvPr/>
        </p:nvCxnSpPr>
        <p:spPr>
          <a:xfrm>
            <a:off x="6770734" y="2136489"/>
            <a:ext cx="1104905" cy="9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ECE593-BDC3-4AF0-ACE3-15525BBE633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200103" y="2570421"/>
            <a:ext cx="861728" cy="47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8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2" y="32458"/>
            <a:ext cx="17599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1585-3B61-43D6-B642-7AF1B2792EEA}"/>
              </a:ext>
            </a:extLst>
          </p:cNvPr>
          <p:cNvSpPr txBox="1"/>
          <p:nvPr/>
        </p:nvSpPr>
        <p:spPr>
          <a:xfrm>
            <a:off x="3926551" y="4195245"/>
            <a:ext cx="3396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your region of interest</a:t>
            </a:r>
          </a:p>
          <a:p>
            <a:r>
              <a:rPr lang="en-US" dirty="0"/>
              <a:t>using the hand tool and zoom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86A79-0261-48E5-99E3-5633597A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28" y="3044156"/>
            <a:ext cx="7460627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EB446-9A21-4774-B287-76A59B27E300}"/>
              </a:ext>
            </a:extLst>
          </p:cNvPr>
          <p:cNvSpPr txBox="1"/>
          <p:nvPr/>
        </p:nvSpPr>
        <p:spPr>
          <a:xfrm>
            <a:off x="6096000" y="1831757"/>
            <a:ext cx="11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014D9-6678-46D3-9DCB-507D38A9BBCE}"/>
              </a:ext>
            </a:extLst>
          </p:cNvPr>
          <p:cNvSpPr txBox="1"/>
          <p:nvPr/>
        </p:nvSpPr>
        <p:spPr>
          <a:xfrm>
            <a:off x="8406170" y="1647091"/>
            <a:ext cx="123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Zoom tools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AE939E-7E3B-49BC-B2AE-5F5DE4E0A006}"/>
              </a:ext>
            </a:extLst>
          </p:cNvPr>
          <p:cNvCxnSpPr>
            <a:cxnSpLocks/>
          </p:cNvCxnSpPr>
          <p:nvPr/>
        </p:nvCxnSpPr>
        <p:spPr>
          <a:xfrm>
            <a:off x="6770734" y="2136489"/>
            <a:ext cx="1104905" cy="9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ECE593-BDC3-4AF0-ACE3-15525BBE633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200103" y="2016423"/>
            <a:ext cx="821428" cy="102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8BA215-632B-48B5-94C0-EBE2ADD0557D}"/>
              </a:ext>
            </a:extLst>
          </p:cNvPr>
          <p:cNvSpPr txBox="1"/>
          <p:nvPr/>
        </p:nvSpPr>
        <p:spPr>
          <a:xfrm>
            <a:off x="2535286" y="5330871"/>
            <a:ext cx="870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navigate to your region of interest, Hit the SPACE bar.</a:t>
            </a:r>
          </a:p>
          <a:p>
            <a:r>
              <a:rPr lang="en-US" dirty="0"/>
              <a:t>You will notice a change in the cursor, changing from a small white one to a large black one</a:t>
            </a:r>
          </a:p>
        </p:txBody>
      </p:sp>
    </p:spTree>
    <p:extLst>
      <p:ext uri="{BB962C8B-B14F-4D97-AF65-F5344CB8AC3E}">
        <p14:creationId xmlns:p14="http://schemas.microsoft.com/office/powerpoint/2010/main" val="8104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3ACF5-B2BD-49B0-A204-6454232A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03" y="161015"/>
            <a:ext cx="7628281" cy="53954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2" y="32458"/>
            <a:ext cx="17599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61585-3B61-43D6-B642-7AF1B2792EEA}"/>
              </a:ext>
            </a:extLst>
          </p:cNvPr>
          <p:cNvSpPr txBox="1"/>
          <p:nvPr/>
        </p:nvSpPr>
        <p:spPr>
          <a:xfrm>
            <a:off x="404349" y="2376277"/>
            <a:ext cx="3559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points to make a boundary.</a:t>
            </a:r>
          </a:p>
          <a:p>
            <a:endParaRPr lang="en-US" dirty="0"/>
          </a:p>
          <a:p>
            <a:r>
              <a:rPr lang="en-US" dirty="0"/>
              <a:t>You will notice that once you click a </a:t>
            </a:r>
          </a:p>
          <a:p>
            <a:r>
              <a:rPr lang="en-US" dirty="0"/>
              <a:t>Point, it will be automatically </a:t>
            </a:r>
          </a:p>
          <a:p>
            <a:r>
              <a:rPr lang="en-US" dirty="0"/>
              <a:t> joined to the previous</a:t>
            </a:r>
          </a:p>
          <a:p>
            <a:r>
              <a:rPr lang="en-US" dirty="0"/>
              <a:t>Point with a line.</a:t>
            </a:r>
          </a:p>
        </p:txBody>
      </p:sp>
    </p:spTree>
    <p:extLst>
      <p:ext uri="{BB962C8B-B14F-4D97-AF65-F5344CB8AC3E}">
        <p14:creationId xmlns:p14="http://schemas.microsoft.com/office/powerpoint/2010/main" val="141649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2" y="32458"/>
            <a:ext cx="17599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BA215-632B-48B5-94C0-EBE2ADD0557D}"/>
              </a:ext>
            </a:extLst>
          </p:cNvPr>
          <p:cNvSpPr txBox="1"/>
          <p:nvPr/>
        </p:nvSpPr>
        <p:spPr>
          <a:xfrm>
            <a:off x="578666" y="2819400"/>
            <a:ext cx="3237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are DONE,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you hit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SPACE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bar again,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will zoom out and allow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 to SELECT another region.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you hit </a:t>
            </a:r>
            <a:r>
              <a:rPr lang="en-US" b="1" dirty="0">
                <a:solidFill>
                  <a:srgbClr val="FF0000"/>
                </a:solidFill>
              </a:rPr>
              <a:t>ENTER</a:t>
            </a:r>
            <a:r>
              <a:rPr lang="en-US" dirty="0">
                <a:solidFill>
                  <a:srgbClr val="FF0000"/>
                </a:solidFill>
              </a:rPr>
              <a:t>, it will zoom out</a:t>
            </a:r>
          </a:p>
          <a:p>
            <a:r>
              <a:rPr lang="en-US" dirty="0">
                <a:solidFill>
                  <a:srgbClr val="FF0000"/>
                </a:solidFill>
              </a:rPr>
              <a:t>and you can not select a region</a:t>
            </a:r>
          </a:p>
          <a:p>
            <a:r>
              <a:rPr lang="en-US" dirty="0">
                <a:solidFill>
                  <a:srgbClr val="FF0000"/>
                </a:solidFill>
              </a:rPr>
              <a:t>anymore. The selected regions</a:t>
            </a:r>
          </a:p>
          <a:p>
            <a:r>
              <a:rPr lang="en-US" dirty="0">
                <a:solidFill>
                  <a:srgbClr val="FF0000"/>
                </a:solidFill>
              </a:rPr>
              <a:t>will be displayed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BD59D-E063-42CA-BD8B-6394A555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25" y="316013"/>
            <a:ext cx="7003387" cy="5006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42CCE-E127-4888-A5E1-0672887776A5}"/>
              </a:ext>
            </a:extLst>
          </p:cNvPr>
          <p:cNvSpPr txBox="1"/>
          <p:nvPr/>
        </p:nvSpPr>
        <p:spPr>
          <a:xfrm>
            <a:off x="4367980" y="5685192"/>
            <a:ext cx="6150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don’t need to mount the LAST point on the FIRST one.</a:t>
            </a:r>
          </a:p>
          <a:p>
            <a:r>
              <a:rPr lang="en-US" dirty="0"/>
              <a:t>They will be joined automatically once you hit the </a:t>
            </a:r>
          </a:p>
          <a:p>
            <a:r>
              <a:rPr lang="en-US" dirty="0"/>
              <a:t>SPACE/ENTER button. </a:t>
            </a:r>
          </a:p>
        </p:txBody>
      </p:sp>
    </p:spTree>
    <p:extLst>
      <p:ext uri="{BB962C8B-B14F-4D97-AF65-F5344CB8AC3E}">
        <p14:creationId xmlns:p14="http://schemas.microsoft.com/office/powerpoint/2010/main" val="2012108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E56-11A8-49C0-A36F-5AD1A0BC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2" y="32458"/>
            <a:ext cx="175997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How to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BA215-632B-48B5-94C0-EBE2ADD0557D}"/>
              </a:ext>
            </a:extLst>
          </p:cNvPr>
          <p:cNvSpPr txBox="1"/>
          <p:nvPr/>
        </p:nvSpPr>
        <p:spPr>
          <a:xfrm>
            <a:off x="3212197" y="695239"/>
            <a:ext cx="288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 selected three regions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2F898-03B6-47FA-A334-1F5FBB9A5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93" y="0"/>
            <a:ext cx="4853610" cy="3695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76396-42B9-4E5E-B596-6EBA49284DE6}"/>
              </a:ext>
            </a:extLst>
          </p:cNvPr>
          <p:cNvSpPr txBox="1"/>
          <p:nvPr/>
        </p:nvSpPr>
        <p:spPr>
          <a:xfrm>
            <a:off x="464081" y="5016516"/>
            <a:ext cx="2641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neurons in</a:t>
            </a:r>
          </a:p>
          <a:p>
            <a:r>
              <a:rPr lang="en-US" dirty="0"/>
              <a:t>each region is displayed</a:t>
            </a:r>
          </a:p>
          <a:p>
            <a:r>
              <a:rPr lang="en-US" dirty="0"/>
              <a:t>in the Command Window </a:t>
            </a:r>
          </a:p>
          <a:p>
            <a:r>
              <a:rPr lang="en-US" dirty="0"/>
              <a:t>of MATLAB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F6577-A07C-49D1-8E9D-57B4C03C2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11" y="3626271"/>
            <a:ext cx="8809300" cy="3114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23BA3-C282-4C71-83B2-FAC2CC61EE65}"/>
              </a:ext>
            </a:extLst>
          </p:cNvPr>
          <p:cNvSpPr txBox="1"/>
          <p:nvPr/>
        </p:nvSpPr>
        <p:spPr>
          <a:xfrm>
            <a:off x="653039" y="1953735"/>
            <a:ext cx="501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notice the smoothness of</a:t>
            </a:r>
          </a:p>
          <a:p>
            <a:r>
              <a:rPr lang="en-US" dirty="0"/>
              <a:t>Each enclosing contour, because it is a Bezier curve.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376396-42B9-4E5E-B596-6EBA49284DE6}"/>
              </a:ext>
            </a:extLst>
          </p:cNvPr>
          <p:cNvSpPr txBox="1"/>
          <p:nvPr/>
        </p:nvSpPr>
        <p:spPr>
          <a:xfrm>
            <a:off x="523075" y="434684"/>
            <a:ext cx="1976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Upcoming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87224-22C3-42A8-B326-84895605B737}"/>
              </a:ext>
            </a:extLst>
          </p:cNvPr>
          <p:cNvSpPr txBox="1"/>
          <p:nvPr/>
        </p:nvSpPr>
        <p:spPr>
          <a:xfrm>
            <a:off x="668594" y="1447489"/>
            <a:ext cx="8259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staining specific/transgenic expression options of </a:t>
            </a:r>
            <a:r>
              <a:rPr lang="en-US" sz="2400" dirty="0" err="1"/>
              <a:t>Cellcounter</a:t>
            </a:r>
            <a:r>
              <a:rPr lang="en-US" sz="2400" dirty="0"/>
              <a:t> configurations – </a:t>
            </a:r>
            <a:r>
              <a:rPr lang="en-US" sz="2400" dirty="0" err="1"/>
              <a:t>Fluoro</a:t>
            </a:r>
            <a:r>
              <a:rPr lang="en-US" sz="2400" dirty="0"/>
              <a:t>-Jade, c-</a:t>
            </a:r>
            <a:r>
              <a:rPr lang="en-US" sz="2400" dirty="0" err="1"/>
              <a:t>Fos</a:t>
            </a:r>
            <a:r>
              <a:rPr lang="en-US" sz="2400" dirty="0"/>
              <a:t>, Arc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BB1F2-A13D-4CB3-86C3-7FA30DA8E714}"/>
              </a:ext>
            </a:extLst>
          </p:cNvPr>
          <p:cNvSpPr txBox="1"/>
          <p:nvPr/>
        </p:nvSpPr>
        <p:spPr>
          <a:xfrm>
            <a:off x="668594" y="2598003"/>
            <a:ext cx="8259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image-quality specific options of </a:t>
            </a:r>
            <a:r>
              <a:rPr lang="en-US" sz="2400" dirty="0" err="1"/>
              <a:t>Cellcounter</a:t>
            </a:r>
            <a:r>
              <a:rPr lang="en-US" sz="2400" dirty="0"/>
              <a:t> configurations – </a:t>
            </a:r>
            <a:r>
              <a:rPr lang="en-US" sz="2400" dirty="0" err="1"/>
              <a:t>Fluoro</a:t>
            </a:r>
            <a:r>
              <a:rPr lang="en-US" sz="2400" dirty="0"/>
              <a:t>-Jade, c-</a:t>
            </a:r>
            <a:r>
              <a:rPr lang="en-US" sz="2400" dirty="0" err="1"/>
              <a:t>Fos</a:t>
            </a:r>
            <a:r>
              <a:rPr lang="en-US" sz="2400" dirty="0"/>
              <a:t>, Arc.</a:t>
            </a:r>
          </a:p>
        </p:txBody>
      </p:sp>
    </p:spTree>
    <p:extLst>
      <p:ext uri="{BB962C8B-B14F-4D97-AF65-F5344CB8AC3E}">
        <p14:creationId xmlns:p14="http://schemas.microsoft.com/office/powerpoint/2010/main" val="290176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61DE-2D16-4EF3-937C-FC6D49A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packages to run </a:t>
            </a:r>
            <a:r>
              <a:rPr lang="en-US" dirty="0" err="1"/>
              <a:t>Cellcounter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2766-60A5-408E-B951-AB3B94A5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3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Anaconda : </a:t>
            </a:r>
            <a:r>
              <a:rPr lang="en-US" dirty="0">
                <a:hlinkClick r:id="rId2"/>
              </a:rPr>
              <a:t>https://repo.anaconda.com/archive/</a:t>
            </a:r>
            <a:r>
              <a:rPr lang="en-US" dirty="0"/>
              <a:t>  (Python – 3.5 or 3.6)</a:t>
            </a:r>
          </a:p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https://pytorch.org/get-started/locally/</a:t>
            </a:r>
            <a:r>
              <a:rPr lang="en-US" dirty="0"/>
              <a:t>  (check the next slide)</a:t>
            </a:r>
          </a:p>
          <a:p>
            <a:pPr marL="0" indent="0">
              <a:buNone/>
            </a:pPr>
            <a:r>
              <a:rPr lang="en-US" dirty="0" err="1"/>
              <a:t>Scipy</a:t>
            </a:r>
            <a:r>
              <a:rPr lang="en-US" dirty="0"/>
              <a:t> : </a:t>
            </a:r>
            <a:r>
              <a:rPr lang="en-US" dirty="0">
                <a:hlinkClick r:id="rId4"/>
              </a:rPr>
              <a:t>https://anaconda.org/anaconda/scipy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Skimage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https://anaconda.org/anaconda/scikit-image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dirty="0">
                <a:hlinkClick r:id="rId6"/>
              </a:rPr>
              <a:t>https://anaconda.org/anaconda/opencv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              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7"/>
              </a:rPr>
              <a:t>http://web.cecs.pdx.edu/~fliu/courses/cs410/python-opencv.html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Torchsummary</a:t>
            </a:r>
            <a:r>
              <a:rPr lang="en-US" dirty="0"/>
              <a:t>: Open Anaconda Prompt. Type “pip install </a:t>
            </a:r>
            <a:r>
              <a:rPr lang="en-US" dirty="0" err="1"/>
              <a:t>torchsummary</a:t>
            </a:r>
            <a:r>
              <a:rPr lang="en-US" dirty="0"/>
              <a:t>”.                                Then hit ENTER</a:t>
            </a:r>
          </a:p>
          <a:p>
            <a:pPr marL="0" indent="0">
              <a:buNone/>
            </a:pPr>
            <a:r>
              <a:rPr lang="en-US" dirty="0"/>
              <a:t>MATLAB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61DE-2D16-4EF3-937C-FC6D49A1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2766-60A5-408E-B951-AB3B94A5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7" y="1733550"/>
            <a:ext cx="11107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Windows + CUDA 10.2 + </a:t>
            </a:r>
            <a:r>
              <a:rPr lang="en-US" dirty="0" err="1"/>
              <a:t>Conda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Linux + CUDA 10.2 + </a:t>
            </a:r>
            <a:r>
              <a:rPr lang="en-US" dirty="0" err="1"/>
              <a:t>Conda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Windows + No CUDA + </a:t>
            </a:r>
            <a:r>
              <a:rPr lang="en-US" dirty="0" err="1"/>
              <a:t>Conda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Linux + No CUDA + </a:t>
            </a:r>
            <a:r>
              <a:rPr lang="en-US" dirty="0" err="1"/>
              <a:t>Conda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version : CUDA 10.1 or 10.2 or else?? Depends on your NVIDIA driver.</a:t>
            </a:r>
          </a:p>
          <a:p>
            <a:pPr marL="0" indent="0">
              <a:buNone/>
            </a:pPr>
            <a:r>
              <a:rPr lang="en-US" dirty="0"/>
              <a:t>Check the table : </a:t>
            </a:r>
            <a:r>
              <a:rPr lang="en-US" dirty="0">
                <a:hlinkClick r:id="rId2"/>
              </a:rPr>
              <a:t>https://docs.nvidia.com/deploy/cuda-compatibility/index.html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1F75D9-601C-41B7-80F9-EA789CA1F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53" y="1823651"/>
            <a:ext cx="53266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torchaudio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cudatoolkit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=10.2 -c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E7533E-1F94-4D67-8439-68F37F10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53" y="2331855"/>
            <a:ext cx="52012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torchaudio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cudatoolkit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=10.2 -c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654942-8A33-4212-8209-7DE572FF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53" y="2840059"/>
            <a:ext cx="5936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torchaudio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cpuonly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010950-916C-4207-B4F7-5EE270B1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853" y="3290501"/>
            <a:ext cx="5791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torchaudio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cpuonly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33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61DE-2D16-4EF3-937C-FC6D49A1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CUDA packages </a:t>
            </a:r>
            <a:br>
              <a:rPr lang="en-US" dirty="0"/>
            </a:br>
            <a:r>
              <a:rPr lang="en-US" dirty="0"/>
              <a:t>compatibility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2766-60A5-408E-B951-AB3B94A5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96" y="226142"/>
            <a:ext cx="4923503" cy="6400800"/>
          </a:xfrm>
        </p:spPr>
        <p:txBody>
          <a:bodyPr>
            <a:noAutofit/>
          </a:bodyPr>
          <a:lstStyle/>
          <a:p>
            <a:r>
              <a:rPr lang="en-US" sz="1500" dirty="0"/>
              <a:t>&gt;&gt; </a:t>
            </a:r>
            <a:r>
              <a:rPr lang="en-US" sz="1500" b="1" dirty="0"/>
              <a:t>Check driver </a:t>
            </a:r>
            <a:r>
              <a:rPr lang="en-US" sz="1500" dirty="0"/>
              <a:t>: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modinfo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nvidia|grep</a:t>
            </a:r>
            <a:r>
              <a:rPr lang="en-US" sz="1500" dirty="0">
                <a:effectLst/>
                <a:latin typeface="garamond" panose="02020404030301010803" pitchFamily="18" charset="0"/>
              </a:rPr>
              <a:t> version</a:t>
            </a:r>
            <a:endParaRPr lang="en-US" sz="1500" dirty="0"/>
          </a:p>
          <a:p>
            <a:r>
              <a:rPr lang="en-US" sz="1500" dirty="0"/>
              <a:t>&gt;&gt;</a:t>
            </a:r>
            <a:r>
              <a:rPr lang="en-US" sz="1500" b="1" dirty="0"/>
              <a:t> Delete current Nvidia driver</a:t>
            </a:r>
            <a:r>
              <a:rPr lang="en-US" sz="1500" dirty="0"/>
              <a:t>: 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apt-get purge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nvidia</a:t>
            </a:r>
            <a:r>
              <a:rPr lang="en-US" sz="1500" dirty="0">
                <a:effectLst/>
                <a:latin typeface="garamond" panose="02020404030301010803" pitchFamily="18" charset="0"/>
              </a:rPr>
              <a:t>*</a:t>
            </a:r>
            <a:endParaRPr lang="en-US" sz="1500" dirty="0"/>
          </a:p>
          <a:p>
            <a:r>
              <a:rPr lang="en-US" sz="1500" dirty="0"/>
              <a:t>&gt;&gt; </a:t>
            </a:r>
            <a:r>
              <a:rPr lang="en-US" sz="1500" b="1" dirty="0"/>
              <a:t>Check driver</a:t>
            </a:r>
            <a:r>
              <a:rPr lang="en-US" sz="1500" dirty="0"/>
              <a:t>: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modinfo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nvidia|grep</a:t>
            </a:r>
            <a:r>
              <a:rPr lang="en-US" sz="1500" dirty="0">
                <a:effectLst/>
                <a:latin typeface="garamond" panose="02020404030301010803" pitchFamily="18" charset="0"/>
              </a:rPr>
              <a:t> version</a:t>
            </a:r>
            <a:r>
              <a:rPr lang="en-US" sz="1500" dirty="0"/>
              <a:t> (You will see no </a:t>
            </a:r>
            <a:r>
              <a:rPr lang="en-US" sz="1500" dirty="0" err="1"/>
              <a:t>nvidia</a:t>
            </a:r>
            <a:r>
              <a:rPr lang="en-US" sz="1500" dirty="0"/>
              <a:t> driver)</a:t>
            </a:r>
          </a:p>
          <a:p>
            <a:r>
              <a:rPr lang="en-US" sz="1500" dirty="0"/>
              <a:t>&gt;&gt;</a:t>
            </a:r>
            <a:r>
              <a:rPr lang="en-US" sz="1500" b="1" dirty="0"/>
              <a:t> Look for Nvidia driver</a:t>
            </a:r>
            <a:r>
              <a:rPr lang="en-US" sz="1500" dirty="0"/>
              <a:t>: </a:t>
            </a:r>
            <a:r>
              <a:rPr lang="en-US" sz="1500" dirty="0">
                <a:effectLst/>
                <a:latin typeface="garamond" panose="02020404030301010803" pitchFamily="18" charset="0"/>
              </a:rPr>
              <a:t>apt search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nvidia</a:t>
            </a:r>
            <a:r>
              <a:rPr lang="en-US" sz="1500" dirty="0">
                <a:effectLst/>
                <a:latin typeface="garamond" panose="02020404030301010803" pitchFamily="18" charset="0"/>
              </a:rPr>
              <a:t>-driver</a:t>
            </a:r>
            <a:endParaRPr lang="en-US" sz="1500" dirty="0"/>
          </a:p>
          <a:p>
            <a:r>
              <a:rPr lang="en-US" sz="1500" dirty="0"/>
              <a:t>&gt;&gt;</a:t>
            </a:r>
            <a:r>
              <a:rPr lang="en-US" sz="1500" b="1" dirty="0"/>
              <a:t> Install</a:t>
            </a:r>
            <a:r>
              <a:rPr lang="en-US" sz="1500" dirty="0"/>
              <a:t> :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apt install nvidia-driver-440</a:t>
            </a:r>
            <a:r>
              <a:rPr lang="en-US" sz="1500" dirty="0"/>
              <a:t> check which driver number is compatible.)</a:t>
            </a:r>
          </a:p>
          <a:p>
            <a:r>
              <a:rPr lang="en-US" sz="1500" dirty="0"/>
              <a:t>&gt;&gt;&gt;&gt; If you see "</a:t>
            </a:r>
            <a:r>
              <a:rPr lang="en-US" sz="1500" dirty="0" err="1"/>
              <a:t>sudo</a:t>
            </a:r>
            <a:r>
              <a:rPr lang="en-US" sz="1500" dirty="0"/>
              <a:t> apt-get check failed" first </a:t>
            </a:r>
            <a:r>
              <a:rPr lang="en-US" sz="1500" b="1" dirty="0"/>
              <a:t>"Delete current Nvidia driver</a:t>
            </a:r>
            <a:r>
              <a:rPr lang="en-US" sz="1500" dirty="0"/>
              <a:t>". Then run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dpkg</a:t>
            </a:r>
            <a:r>
              <a:rPr lang="en-US" sz="1500" dirty="0">
                <a:effectLst/>
                <a:latin typeface="garamond" panose="02020404030301010803" pitchFamily="18" charset="0"/>
              </a:rPr>
              <a:t>-reconfigure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libdvd</a:t>
            </a:r>
            <a:r>
              <a:rPr lang="en-US" sz="1500" dirty="0">
                <a:effectLst/>
                <a:latin typeface="garamond" panose="02020404030301010803" pitchFamily="18" charset="0"/>
              </a:rPr>
              <a:t>-pkg</a:t>
            </a:r>
            <a:r>
              <a:rPr lang="en-US" sz="1500" dirty="0"/>
              <a:t>. Next, start from "</a:t>
            </a:r>
            <a:r>
              <a:rPr lang="en-US" sz="1500" b="1" dirty="0"/>
              <a:t>Check driver"</a:t>
            </a:r>
            <a:br>
              <a:rPr lang="en-US" sz="1500" dirty="0"/>
            </a:br>
            <a:endParaRPr lang="en-US" sz="1500" dirty="0"/>
          </a:p>
          <a:p>
            <a:r>
              <a:rPr lang="en-US" sz="1500" dirty="0"/>
              <a:t>&gt;&gt;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reboot</a:t>
            </a:r>
            <a:endParaRPr lang="en-US" sz="1500" dirty="0"/>
          </a:p>
          <a:p>
            <a:r>
              <a:rPr lang="en-US" sz="1500" dirty="0"/>
              <a:t>&gt;&gt;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apt-get update</a:t>
            </a:r>
            <a:endParaRPr lang="en-US" sz="1500" dirty="0"/>
          </a:p>
          <a:p>
            <a:r>
              <a:rPr lang="en-US" sz="1500" dirty="0"/>
              <a:t>&gt;&gt;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apt-get upgrade</a:t>
            </a:r>
            <a:r>
              <a:rPr lang="en-US" sz="1500" dirty="0"/>
              <a:t> </a:t>
            </a:r>
          </a:p>
          <a:p>
            <a:r>
              <a:rPr lang="en-US" sz="1500" dirty="0"/>
              <a:t>&gt;&gt;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sudo</a:t>
            </a:r>
            <a:r>
              <a:rPr lang="en-US" sz="1500" dirty="0">
                <a:effectLst/>
                <a:latin typeface="garamond" panose="02020404030301010803" pitchFamily="18" charset="0"/>
              </a:rPr>
              <a:t> reboot</a:t>
            </a:r>
            <a:r>
              <a:rPr lang="en-US" sz="1500" dirty="0"/>
              <a:t> (twice)</a:t>
            </a:r>
          </a:p>
          <a:p>
            <a:r>
              <a:rPr lang="en-US" sz="1500" dirty="0"/>
              <a:t>&gt;&gt;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conda</a:t>
            </a:r>
            <a:r>
              <a:rPr lang="en-US" sz="1500" dirty="0">
                <a:effectLst/>
                <a:latin typeface="garamond" panose="02020404030301010803" pitchFamily="18" charset="0"/>
              </a:rPr>
              <a:t> update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conda</a:t>
            </a:r>
            <a:endParaRPr lang="en-US" sz="1500" dirty="0"/>
          </a:p>
          <a:p>
            <a:r>
              <a:rPr lang="en-US" sz="1500" dirty="0"/>
              <a:t>&gt;&gt;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conda</a:t>
            </a:r>
            <a:r>
              <a:rPr lang="en-US" sz="1500" dirty="0">
                <a:effectLst/>
                <a:latin typeface="garamond" panose="02020404030301010803" pitchFamily="18" charset="0"/>
              </a:rPr>
              <a:t> update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spyder</a:t>
            </a:r>
            <a:endParaRPr lang="en-US" sz="1500" dirty="0">
              <a:effectLst/>
              <a:latin typeface="garamond" panose="02020404030301010803" pitchFamily="18" charset="0"/>
            </a:endParaRPr>
          </a:p>
          <a:p>
            <a:r>
              <a:rPr lang="en-US" sz="1500" dirty="0">
                <a:latin typeface="garamond" panose="02020404030301010803" pitchFamily="18" charset="0"/>
              </a:rPr>
              <a:t>&gt;&gt; </a:t>
            </a:r>
            <a:r>
              <a:rPr lang="en-US" sz="1500" dirty="0" err="1">
                <a:latin typeface="garamond" panose="02020404030301010803" pitchFamily="18" charset="0"/>
              </a:rPr>
              <a:t>spyder</a:t>
            </a:r>
            <a:r>
              <a:rPr lang="en-US" sz="1500" dirty="0">
                <a:latin typeface="garamond" panose="02020404030301010803" pitchFamily="18" charset="0"/>
              </a:rPr>
              <a:t> (type it at the Anaconda terminal)</a:t>
            </a:r>
            <a:endParaRPr lang="en-US" sz="1500" dirty="0"/>
          </a:p>
          <a:p>
            <a:r>
              <a:rPr lang="en-US" sz="1500" dirty="0"/>
              <a:t>&gt;&gt; (open Spyder)</a:t>
            </a:r>
            <a:r>
              <a:rPr lang="en-US" sz="1500" dirty="0">
                <a:effectLst/>
                <a:latin typeface="garamond" panose="02020404030301010803" pitchFamily="18" charset="0"/>
              </a:rPr>
              <a:t> import torch</a:t>
            </a:r>
            <a:endParaRPr lang="en-US" sz="1500" dirty="0"/>
          </a:p>
          <a:p>
            <a:r>
              <a:rPr lang="en-US" sz="1500" dirty="0"/>
              <a:t>&gt;&gt; (in Spyder) </a:t>
            </a:r>
            <a:r>
              <a:rPr lang="en-US" sz="1500" dirty="0" err="1">
                <a:effectLst/>
                <a:latin typeface="garamond" panose="02020404030301010803" pitchFamily="18" charset="0"/>
              </a:rPr>
              <a:t>torch.cuda.is_available</a:t>
            </a:r>
            <a:r>
              <a:rPr lang="en-US" sz="1500" dirty="0">
                <a:effectLst/>
                <a:latin typeface="garamond" panose="02020404030301010803" pitchFamily="18" charset="0"/>
              </a:rPr>
              <a:t>()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7D17D-BE0D-4D3C-B4E5-366C02888669}"/>
              </a:ext>
            </a:extLst>
          </p:cNvPr>
          <p:cNvSpPr txBox="1"/>
          <p:nvPr/>
        </p:nvSpPr>
        <p:spPr>
          <a:xfrm>
            <a:off x="334296" y="2964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CUDA version upgraded with NVIDIA driver. Check here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https://docs.nvidia.com/deploy/cuda-compatibility/index.html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DEBCCC-650F-442E-8AB8-24D69B5FF183}"/>
              </a:ext>
            </a:extLst>
          </p:cNvPr>
          <p:cNvCxnSpPr/>
          <p:nvPr/>
        </p:nvCxnSpPr>
        <p:spPr>
          <a:xfrm flipV="1">
            <a:off x="5673213" y="2192594"/>
            <a:ext cx="75708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2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4B93-A923-4801-A94B-58F702DDBC0E}"/>
              </a:ext>
            </a:extLst>
          </p:cNvPr>
          <p:cNvSpPr txBox="1"/>
          <p:nvPr/>
        </p:nvSpPr>
        <p:spPr>
          <a:xfrm>
            <a:off x="2880734" y="1897626"/>
            <a:ext cx="66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the “</a:t>
            </a:r>
            <a:r>
              <a:rPr lang="en-US" dirty="0" err="1"/>
              <a:t>CellCountingPackage_Windows</a:t>
            </a:r>
            <a:r>
              <a:rPr lang="en-US" dirty="0"/>
              <a:t>” package to Desktop.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176EFE-B1B7-4080-8D56-907DD0EE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80" y="2842963"/>
            <a:ext cx="9005203" cy="22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8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4B93-A923-4801-A94B-58F702DDBC0E}"/>
              </a:ext>
            </a:extLst>
          </p:cNvPr>
          <p:cNvSpPr txBox="1"/>
          <p:nvPr/>
        </p:nvSpPr>
        <p:spPr>
          <a:xfrm>
            <a:off x="3224863" y="1482090"/>
            <a:ext cx="491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Anaconda prompt by using Windows search.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82FF7-9769-4138-8B48-BA440570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3" y="1817631"/>
            <a:ext cx="8314140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1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4B93-A923-4801-A94B-58F702DDBC0E}"/>
              </a:ext>
            </a:extLst>
          </p:cNvPr>
          <p:cNvSpPr txBox="1"/>
          <p:nvPr/>
        </p:nvSpPr>
        <p:spPr>
          <a:xfrm>
            <a:off x="3224863" y="1482090"/>
            <a:ext cx="19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the following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601A0-3E58-4600-9288-15CA5EFC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2" y="2169634"/>
            <a:ext cx="7036132" cy="25187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386E44-4436-42B6-9AFE-009840F0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35" y="3094580"/>
            <a:ext cx="4264733" cy="1084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&gt;&gt; cd Desktop (hit ENTER)</a:t>
            </a:r>
          </a:p>
          <a:p>
            <a:pPr marL="0" indent="0">
              <a:buNone/>
            </a:pPr>
            <a:r>
              <a:rPr lang="en-US" sz="1500" dirty="0"/>
              <a:t>&gt;&gt; cd </a:t>
            </a:r>
            <a:r>
              <a:rPr lang="en-US" sz="1500" dirty="0" err="1"/>
              <a:t>cellCountingPackage_Windows</a:t>
            </a:r>
            <a:r>
              <a:rPr lang="en-US" sz="1500" dirty="0"/>
              <a:t> (hit ENTER)</a:t>
            </a:r>
          </a:p>
        </p:txBody>
      </p:sp>
    </p:spTree>
    <p:extLst>
      <p:ext uri="{BB962C8B-B14F-4D97-AF65-F5344CB8AC3E}">
        <p14:creationId xmlns:p14="http://schemas.microsoft.com/office/powerpoint/2010/main" val="346841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AAE770-CBBB-4456-A64D-7B7A154AFB4A}"/>
              </a:ext>
            </a:extLst>
          </p:cNvPr>
          <p:cNvSpPr txBox="1"/>
          <p:nvPr/>
        </p:nvSpPr>
        <p:spPr>
          <a:xfrm>
            <a:off x="4355690" y="481780"/>
            <a:ext cx="30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Windows 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08CED-6463-4BE4-8168-8102E7F5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6" y="2094025"/>
            <a:ext cx="10427745" cy="3520194"/>
          </a:xfrm>
          <a:prstGeom prst="rect">
            <a:avLst/>
          </a:prstGeom>
        </p:spPr>
      </p:pic>
      <p:sp>
        <p:nvSpPr>
          <p:cNvPr id="8" name="Circle: Hollow 7">
            <a:extLst>
              <a:ext uri="{FF2B5EF4-FFF2-40B4-BE49-F238E27FC236}">
                <a16:creationId xmlns:a16="http://schemas.microsoft.com/office/drawing/2014/main" id="{B159A9F8-0EF3-4CB6-889E-62ED4C8C24B1}"/>
              </a:ext>
            </a:extLst>
          </p:cNvPr>
          <p:cNvSpPr/>
          <p:nvPr/>
        </p:nvSpPr>
        <p:spPr>
          <a:xfrm>
            <a:off x="6081252" y="1971245"/>
            <a:ext cx="678425" cy="717755"/>
          </a:xfrm>
          <a:prstGeom prst="donut">
            <a:avLst>
              <a:gd name="adj" fmla="val 60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7C597C0F-A530-46A0-925C-D207BB48A4F9}"/>
              </a:ext>
            </a:extLst>
          </p:cNvPr>
          <p:cNvSpPr/>
          <p:nvPr/>
        </p:nvSpPr>
        <p:spPr>
          <a:xfrm>
            <a:off x="5771535" y="4621039"/>
            <a:ext cx="2458065" cy="914522"/>
          </a:xfrm>
          <a:prstGeom prst="donut">
            <a:avLst>
              <a:gd name="adj" fmla="val 60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4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1213</Words>
  <Application>Microsoft Office PowerPoint</Application>
  <PresentationFormat>Widescreen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Arial Unicode MS</vt:lpstr>
      <vt:lpstr>Calibri</vt:lpstr>
      <vt:lpstr>Calibri Light</vt:lpstr>
      <vt:lpstr>garamond</vt:lpstr>
      <vt:lpstr>Office Theme</vt:lpstr>
      <vt:lpstr>Cellcounter User Manual</vt:lpstr>
      <vt:lpstr>Download the package from Github</vt:lpstr>
      <vt:lpstr>Required packages to run Cellcounter</vt:lpstr>
      <vt:lpstr>Pytorch </vt:lpstr>
      <vt:lpstr>CUDA packages  compatibility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                  How to count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Cellcounter User Manual</dc:title>
  <dc:creator>Tamal Batabyal</dc:creator>
  <cp:lastModifiedBy>Tamal Batabyal</cp:lastModifiedBy>
  <cp:revision>28</cp:revision>
  <dcterms:created xsi:type="dcterms:W3CDTF">2020-12-16T03:13:25Z</dcterms:created>
  <dcterms:modified xsi:type="dcterms:W3CDTF">2020-12-17T04:44:21Z</dcterms:modified>
</cp:coreProperties>
</file>