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 id="278" r:id="rId12"/>
    <p:sldId id="281" r:id="rId13"/>
    <p:sldId id="259" r:id="rId14"/>
    <p:sldId id="260" r:id="rId15"/>
    <p:sldId id="267" r:id="rId16"/>
    <p:sldId id="282" r:id="rId17"/>
    <p:sldId id="279" r:id="rId18"/>
    <p:sldId id="280" r:id="rId19"/>
    <p:sldId id="283" r:id="rId20"/>
    <p:sldId id="261" r:id="rId21"/>
    <p:sldId id="262" r:id="rId22"/>
    <p:sldId id="263" r:id="rId23"/>
    <p:sldId id="268" r:id="rId24"/>
    <p:sldId id="264" r:id="rId25"/>
    <p:sldId id="265" r:id="rId26"/>
    <p:sldId id="266"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7B8609-00E2-4E30-AB19-2FE341B3EFB9}"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181531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7B8609-00E2-4E30-AB19-2FE341B3EFB9}"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174824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7B8609-00E2-4E30-AB19-2FE341B3EFB9}"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47304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7B8609-00E2-4E30-AB19-2FE341B3EFB9}"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190950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7B8609-00E2-4E30-AB19-2FE341B3EFB9}" type="datetimeFigureOut">
              <a:rPr lang="en-IN" smtClean="0"/>
              <a:t>03-02-2020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21281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7B8609-00E2-4E30-AB19-2FE341B3EFB9}"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355334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7B8609-00E2-4E30-AB19-2FE341B3EFB9}" type="datetimeFigureOut">
              <a:rPr lang="en-IN" smtClean="0"/>
              <a:t>03-02-2020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331134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7B8609-00E2-4E30-AB19-2FE341B3EFB9}" type="datetimeFigureOut">
              <a:rPr lang="en-IN" smtClean="0"/>
              <a:t>03-02-2020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317004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B8609-00E2-4E30-AB19-2FE341B3EFB9}" type="datetimeFigureOut">
              <a:rPr lang="en-IN" smtClean="0"/>
              <a:t>03-02-2020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327440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7B8609-00E2-4E30-AB19-2FE341B3EFB9}"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3162792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7B8609-00E2-4E30-AB19-2FE341B3EFB9}" type="datetimeFigureOut">
              <a:rPr lang="en-IN" smtClean="0"/>
              <a:t>03-02-2020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2B0011-EEEF-48F5-92A5-CB7BDCFF499B}" type="slidenum">
              <a:rPr lang="en-IN" smtClean="0"/>
              <a:t>‹#›</a:t>
            </a:fld>
            <a:endParaRPr lang="en-IN"/>
          </a:p>
        </p:txBody>
      </p:sp>
    </p:spTree>
    <p:extLst>
      <p:ext uri="{BB962C8B-B14F-4D97-AF65-F5344CB8AC3E}">
        <p14:creationId xmlns:p14="http://schemas.microsoft.com/office/powerpoint/2010/main" val="3976599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B8609-00E2-4E30-AB19-2FE341B3EFB9}" type="datetimeFigureOut">
              <a:rPr lang="en-IN" smtClean="0"/>
              <a:t>03-02-2020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B0011-EEEF-48F5-92A5-CB7BDCFF499B}" type="slidenum">
              <a:rPr lang="en-IN" smtClean="0"/>
              <a:t>‹#›</a:t>
            </a:fld>
            <a:endParaRPr lang="en-IN"/>
          </a:p>
        </p:txBody>
      </p:sp>
    </p:spTree>
    <p:extLst>
      <p:ext uri="{BB962C8B-B14F-4D97-AF65-F5344CB8AC3E}">
        <p14:creationId xmlns:p14="http://schemas.microsoft.com/office/powerpoint/2010/main" val="1732575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tatvasoft.com/blog/top-12-software-development-methodologies-and-its-advantages-disadvantages/#anchor7" TargetMode="External"/><Relationship Id="rId13" Type="http://schemas.openxmlformats.org/officeDocument/2006/relationships/hyperlink" Target="https://www.tatvasoft.com/blog/top-12-software-development-methodologies-and-its-advantages-disadvantages/#anchor12" TargetMode="External"/><Relationship Id="rId3" Type="http://schemas.openxmlformats.org/officeDocument/2006/relationships/hyperlink" Target="https://www.tatvasoft.com/blog/top-12-software-development-methodologies-and-its-advantages-disadvantages/#anchor2" TargetMode="External"/><Relationship Id="rId7" Type="http://schemas.openxmlformats.org/officeDocument/2006/relationships/hyperlink" Target="https://www.tatvasoft.com/blog/top-12-software-development-methodologies-and-its-advantages-disadvantages/#anchor6" TargetMode="External"/><Relationship Id="rId12" Type="http://schemas.openxmlformats.org/officeDocument/2006/relationships/hyperlink" Target="https://www.tatvasoft.com/blog/top-12-software-development-methodologies-and-its-advantages-disadvantages/#anchor11" TargetMode="External"/><Relationship Id="rId2" Type="http://schemas.openxmlformats.org/officeDocument/2006/relationships/hyperlink" Target="https://www.tatvasoft.com/blog/top-12-software-development-methodologies-and-its-advantages-disadvantages/#anchor1" TargetMode="External"/><Relationship Id="rId1" Type="http://schemas.openxmlformats.org/officeDocument/2006/relationships/slideLayout" Target="../slideLayouts/slideLayout2.xml"/><Relationship Id="rId6" Type="http://schemas.openxmlformats.org/officeDocument/2006/relationships/hyperlink" Target="https://www.tatvasoft.com/blog/top-12-software-development-methodologies-and-its-advantages-disadvantages/#anchor5" TargetMode="External"/><Relationship Id="rId11" Type="http://schemas.openxmlformats.org/officeDocument/2006/relationships/hyperlink" Target="https://www.tatvasoft.com/blog/top-12-software-development-methodologies-and-its-advantages-disadvantages/#anchor10" TargetMode="External"/><Relationship Id="rId5" Type="http://schemas.openxmlformats.org/officeDocument/2006/relationships/hyperlink" Target="https://www.tatvasoft.com/blog/top-12-software-development-methodologies-and-its-advantages-disadvantages/#anchor4" TargetMode="External"/><Relationship Id="rId10" Type="http://schemas.openxmlformats.org/officeDocument/2006/relationships/hyperlink" Target="https://www.tatvasoft.com/blog/top-12-software-development-methodologies-and-its-advantages-disadvantages/#anchor9" TargetMode="External"/><Relationship Id="rId4" Type="http://schemas.openxmlformats.org/officeDocument/2006/relationships/hyperlink" Target="https://www.tatvasoft.com/blog/top-12-software-development-methodologies-and-its-advantages-disadvantages/#anchor3" TargetMode="External"/><Relationship Id="rId9" Type="http://schemas.openxmlformats.org/officeDocument/2006/relationships/hyperlink" Target="https://www.tatvasoft.com/blog/top-12-software-development-methodologies-and-its-advantages-disadvantages/#anchor8"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tatvasoft.com/software-outsourcing/software-outsourcing-developm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Unit-1</a:t>
            </a:r>
            <a:br>
              <a:rPr lang="en-IN" dirty="0" smtClean="0"/>
            </a:br>
            <a:r>
              <a:rPr lang="en-IN" dirty="0" smtClean="0"/>
              <a:t>Software Development Approaches</a:t>
            </a:r>
            <a:endParaRPr lang="en-IN" dirty="0"/>
          </a:p>
        </p:txBody>
      </p:sp>
      <p:sp>
        <p:nvSpPr>
          <p:cNvPr id="3" name="Subtitle 2"/>
          <p:cNvSpPr>
            <a:spLocks noGrp="1"/>
          </p:cNvSpPr>
          <p:nvPr>
            <p:ph type="subTitle" idx="1"/>
          </p:nvPr>
        </p:nvSpPr>
        <p:spPr/>
        <p:txBody>
          <a:bodyPr/>
          <a:lstStyle/>
          <a:p>
            <a:r>
              <a:rPr lang="en-IN" dirty="0" smtClean="0"/>
              <a:t>Dr. Durgansh Sharma</a:t>
            </a:r>
            <a:endParaRPr lang="en-IN" dirty="0"/>
          </a:p>
        </p:txBody>
      </p:sp>
    </p:spTree>
    <p:extLst>
      <p:ext uri="{BB962C8B-B14F-4D97-AF65-F5344CB8AC3E}">
        <p14:creationId xmlns:p14="http://schemas.microsoft.com/office/powerpoint/2010/main" val="22951971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Maintainability</a:t>
            </a:r>
            <a:endParaRPr lang="en-IN" dirty="0"/>
          </a:p>
        </p:txBody>
      </p:sp>
      <p:pic>
        <p:nvPicPr>
          <p:cNvPr id="6146" name="Picture 2" descr="https://media.geeksforgeeks.org/wp-content/uploads/20190321142611/Untitled-Diagram-7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4762" y="3267869"/>
            <a:ext cx="45624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603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Portability</a:t>
            </a:r>
            <a:endParaRPr lang="en-IN" dirty="0"/>
          </a:p>
        </p:txBody>
      </p:sp>
      <p:pic>
        <p:nvPicPr>
          <p:cNvPr id="7170" name="Picture 2" descr="https://media.geeksforgeeks.org/wp-content/uploads/20190321143347/Untitled-Diagram-8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7137" y="3267869"/>
            <a:ext cx="465772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270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 (Sequential Model)</a:t>
            </a:r>
            <a:endParaRPr lang="en-IN" dirty="0"/>
          </a:p>
        </p:txBody>
      </p:sp>
      <p:pic>
        <p:nvPicPr>
          <p:cNvPr id="2052" name="Picture 4" descr="https://upload.wikimedia.org/wikipedia/commons/thumb/e/e2/Waterfall_model.svg/800px-Waterfall_model.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8417" y="1690688"/>
            <a:ext cx="6406092" cy="480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82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9711"/>
          </a:xfrm>
        </p:spPr>
        <p:txBody>
          <a:bodyPr>
            <a:normAutofit/>
          </a:bodyPr>
          <a:lstStyle/>
          <a:p>
            <a:r>
              <a:rPr lang="en-IN" dirty="0" smtClean="0"/>
              <a:t>Waterfall model</a:t>
            </a:r>
            <a:endParaRPr lang="en-IN" dirty="0"/>
          </a:p>
        </p:txBody>
      </p:sp>
      <p:sp>
        <p:nvSpPr>
          <p:cNvPr id="3" name="Content Placeholder 2"/>
          <p:cNvSpPr>
            <a:spLocks noGrp="1"/>
          </p:cNvSpPr>
          <p:nvPr>
            <p:ph idx="1"/>
          </p:nvPr>
        </p:nvSpPr>
        <p:spPr>
          <a:xfrm>
            <a:off x="838200" y="1870364"/>
            <a:ext cx="10515600" cy="4682836"/>
          </a:xfrm>
        </p:spPr>
        <p:txBody>
          <a:bodyPr>
            <a:normAutofit/>
          </a:bodyPr>
          <a:lstStyle/>
          <a:p>
            <a:r>
              <a:rPr lang="en-US" dirty="0"/>
              <a:t>The waterfall model is one of the most traditional and commonly used software development methodologies for software development. This life cycle model is often considered as the classic style of the software development. This model clarifies the software development process in a linear sequential flow that means that any phase in the development process begins only if the earlier phase is completed. This development approach does not define the process to go back to the previous phase to handle changes in requirements.</a:t>
            </a:r>
          </a:p>
          <a:p>
            <a:pPr marL="0" indent="0">
              <a:buNone/>
            </a:pPr>
            <a:endParaRPr lang="en-IN" dirty="0"/>
          </a:p>
        </p:txBody>
      </p:sp>
    </p:spTree>
    <p:extLst>
      <p:ext uri="{BB962C8B-B14F-4D97-AF65-F5344CB8AC3E}">
        <p14:creationId xmlns:p14="http://schemas.microsoft.com/office/powerpoint/2010/main" val="5959496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Advantages of Waterfall Model:</a:t>
            </a:r>
          </a:p>
          <a:p>
            <a:r>
              <a:rPr lang="en-US" dirty="0" smtClean="0"/>
              <a:t>Waterfall model is very simple and easy to understand and use a method that is why it is really beneficial for the beginner or novice developer</a:t>
            </a:r>
          </a:p>
          <a:p>
            <a:r>
              <a:rPr lang="en-US" dirty="0" smtClean="0"/>
              <a:t>It is easy to manage, because of the rigidity of the model. Moreover, each phase has specific deliverables and individual review process</a:t>
            </a:r>
          </a:p>
          <a:p>
            <a:r>
              <a:rPr lang="en-US" dirty="0" smtClean="0"/>
              <a:t>In this model phases are processed and completed are at once in a time thus it saves a significant amount of time</a:t>
            </a:r>
          </a:p>
          <a:p>
            <a:r>
              <a:rPr lang="en-US" dirty="0" smtClean="0"/>
              <a:t>This type of development model works more effectively in the smaller projects where requirements are very well understood</a:t>
            </a:r>
          </a:p>
          <a:p>
            <a:r>
              <a:rPr lang="en-US" dirty="0" smtClean="0"/>
              <a:t>The testing is easier as it can be done by reference to the scenarios defined in the earlier functional specification</a:t>
            </a:r>
          </a:p>
          <a:p>
            <a:pPr marL="0" indent="0">
              <a:buNone/>
            </a:pPr>
            <a:endParaRPr lang="en-IN" dirty="0"/>
          </a:p>
        </p:txBody>
      </p:sp>
    </p:spTree>
    <p:extLst>
      <p:ext uri="{BB962C8B-B14F-4D97-AF65-F5344CB8AC3E}">
        <p14:creationId xmlns:p14="http://schemas.microsoft.com/office/powerpoint/2010/main" val="1177595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Waterfall model</a:t>
            </a:r>
            <a:endParaRPr lang="en-IN" dirty="0"/>
          </a:p>
        </p:txBody>
      </p:sp>
      <p:sp>
        <p:nvSpPr>
          <p:cNvPr id="5" name="Content Placeholder 4"/>
          <p:cNvSpPr>
            <a:spLocks noGrp="1"/>
          </p:cNvSpPr>
          <p:nvPr>
            <p:ph idx="1"/>
          </p:nvPr>
        </p:nvSpPr>
        <p:spPr/>
        <p:txBody>
          <a:bodyPr>
            <a:normAutofit fontScale="85000" lnSpcReduction="20000"/>
          </a:bodyPr>
          <a:lstStyle/>
          <a:p>
            <a:pPr marL="0" indent="0">
              <a:buNone/>
            </a:pPr>
            <a:r>
              <a:rPr lang="en-US" dirty="0" smtClean="0"/>
              <a:t>Disadvantages of Waterfall Model:</a:t>
            </a:r>
            <a:endParaRPr lang="en-US" dirty="0"/>
          </a:p>
          <a:p>
            <a:r>
              <a:rPr lang="en-US" dirty="0" smtClean="0"/>
              <a:t>This model can only be used when very precise up-front requirements are available</a:t>
            </a:r>
          </a:p>
          <a:p>
            <a:r>
              <a:rPr lang="en-US" dirty="0" smtClean="0"/>
              <a:t>This model is not applicable for maintenance type of projects</a:t>
            </a:r>
          </a:p>
          <a:p>
            <a:r>
              <a:rPr lang="en-US" dirty="0" smtClean="0"/>
              <a:t>The main drawback of this method is that once an application is in the testing stage, it is not possible to go back and edit something</a:t>
            </a:r>
          </a:p>
          <a:p>
            <a:r>
              <a:rPr lang="en-US" dirty="0" smtClean="0"/>
              <a:t>There is no possibility to produce any working software until it reaches the last stage of the cycle</a:t>
            </a:r>
          </a:p>
          <a:p>
            <a:r>
              <a:rPr lang="en-US" dirty="0" smtClean="0"/>
              <a:t>In this model, there is no option to know the end result of the entire project</a:t>
            </a:r>
          </a:p>
          <a:p>
            <a:r>
              <a:rPr lang="en-US" dirty="0" smtClean="0"/>
              <a:t>This model is good for a small project but not ideally suitable for long and ongoing projects</a:t>
            </a:r>
          </a:p>
          <a:p>
            <a:r>
              <a:rPr lang="en-US" dirty="0" smtClean="0"/>
              <a:t>Not ideal for the projects where requirements are very moderates, and there is great scope for modification</a:t>
            </a:r>
          </a:p>
        </p:txBody>
      </p:sp>
    </p:spTree>
    <p:extLst>
      <p:ext uri="{BB962C8B-B14F-4D97-AF65-F5344CB8AC3E}">
        <p14:creationId xmlns:p14="http://schemas.microsoft.com/office/powerpoint/2010/main" val="3778001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aterfall_model_software_development_methodolo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4472" y="-1"/>
            <a:ext cx="5361709" cy="6878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3564" y="346364"/>
            <a:ext cx="170482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dirty="0" smtClean="0"/>
              <a:t>Waterfall Model</a:t>
            </a:r>
            <a:endParaRPr lang="en-IN" dirty="0"/>
          </a:p>
        </p:txBody>
      </p:sp>
    </p:spTree>
    <p:extLst>
      <p:ext uri="{BB962C8B-B14F-4D97-AF65-F5344CB8AC3E}">
        <p14:creationId xmlns:p14="http://schemas.microsoft.com/office/powerpoint/2010/main" val="4245250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or Iterative Model</a:t>
            </a:r>
            <a:endParaRPr lang="en-IN" dirty="0"/>
          </a:p>
        </p:txBody>
      </p:sp>
      <p:pic>
        <p:nvPicPr>
          <p:cNvPr id="1026" name="Picture 2" descr="Image result for iterative development model&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1737" y="2082006"/>
            <a:ext cx="7248525"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57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or Iterative Model</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basic idea behind this method is to develop a system through repeated cycles (iterative) and in smaller portions at a time (incremental), allowing software developers to take advantage of what was learned during development of earlier parts or versions of the system</a:t>
            </a:r>
            <a:r>
              <a:rPr lang="en-US" dirty="0" smtClean="0"/>
              <a:t>.</a:t>
            </a:r>
          </a:p>
          <a:p>
            <a:pPr algn="just"/>
            <a:r>
              <a:rPr lang="en-US" dirty="0" smtClean="0"/>
              <a:t>The possible </a:t>
            </a:r>
            <a:r>
              <a:rPr lang="en-US" dirty="0"/>
              <a:t>key steps in the process start with a simple implementation of a subset of the software requirements and iteratively enhance the evolving versions until the full system is implemented. </a:t>
            </a:r>
            <a:endParaRPr lang="en-US" dirty="0" smtClean="0"/>
          </a:p>
          <a:p>
            <a:pPr algn="just"/>
            <a:r>
              <a:rPr lang="en-US" dirty="0" smtClean="0"/>
              <a:t>At </a:t>
            </a:r>
            <a:r>
              <a:rPr lang="en-US" dirty="0"/>
              <a:t>each iteration, design modifications are made and new functional capabilities are </a:t>
            </a:r>
            <a:r>
              <a:rPr lang="en-US" dirty="0" smtClean="0"/>
              <a:t>added.</a:t>
            </a:r>
          </a:p>
        </p:txBody>
      </p:sp>
    </p:spTree>
    <p:extLst>
      <p:ext uri="{BB962C8B-B14F-4D97-AF65-F5344CB8AC3E}">
        <p14:creationId xmlns:p14="http://schemas.microsoft.com/office/powerpoint/2010/main" val="10472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Incremental or Iterative Model</a:t>
            </a:r>
            <a:endParaRPr lang="en-IN" dirty="0"/>
          </a:p>
        </p:txBody>
      </p:sp>
      <p:sp>
        <p:nvSpPr>
          <p:cNvPr id="3" name="Content Placeholder 2"/>
          <p:cNvSpPr>
            <a:spLocks noGrp="1"/>
          </p:cNvSpPr>
          <p:nvPr>
            <p:ph idx="1"/>
          </p:nvPr>
        </p:nvSpPr>
        <p:spPr/>
        <p:txBody>
          <a:bodyPr>
            <a:normAutofit/>
          </a:bodyPr>
          <a:lstStyle/>
          <a:p>
            <a:pPr algn="just"/>
            <a:r>
              <a:rPr lang="en-US" dirty="0" smtClean="0"/>
              <a:t>The </a:t>
            </a:r>
            <a:r>
              <a:rPr lang="en-US" dirty="0"/>
              <a:t>procedure itself consists of the initialization step, the iteration step, and the Project Control List. The initialization step creates a base version of the system. The goal for this initial implementation is to create a product to which the user can react. It should offer a sampling of the key aspects of the problem and provide a solution that is simple enough to understand and implement easily. To guide the iteration process, a project control list is created that contains a record of all tasks that need to be performed. It includes items such as new features to be implemented and areas of redesign of the existing solution. The control list is constantly being revised as a result of the analysis phase.</a:t>
            </a:r>
            <a:endParaRPr lang="en-IN" dirty="0"/>
          </a:p>
        </p:txBody>
      </p:sp>
    </p:spTree>
    <p:extLst>
      <p:ext uri="{BB962C8B-B14F-4D97-AF65-F5344CB8AC3E}">
        <p14:creationId xmlns:p14="http://schemas.microsoft.com/office/powerpoint/2010/main" val="166729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Development Methodologies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7385649"/>
              </p:ext>
            </p:extLst>
          </p:nvPr>
        </p:nvGraphicFramePr>
        <p:xfrm>
          <a:off x="1371600" y="1801090"/>
          <a:ext cx="9337965" cy="4378036"/>
        </p:xfrm>
        <a:graphic>
          <a:graphicData uri="http://schemas.openxmlformats.org/drawingml/2006/table">
            <a:tbl>
              <a:tblPr/>
              <a:tblGrid>
                <a:gridCol w="3112655">
                  <a:extLst>
                    <a:ext uri="{9D8B030D-6E8A-4147-A177-3AD203B41FA5}">
                      <a16:colId xmlns:a16="http://schemas.microsoft.com/office/drawing/2014/main" val="430766437"/>
                    </a:ext>
                  </a:extLst>
                </a:gridCol>
                <a:gridCol w="3112655">
                  <a:extLst>
                    <a:ext uri="{9D8B030D-6E8A-4147-A177-3AD203B41FA5}">
                      <a16:colId xmlns:a16="http://schemas.microsoft.com/office/drawing/2014/main" val="2140608108"/>
                    </a:ext>
                  </a:extLst>
                </a:gridCol>
                <a:gridCol w="3112655">
                  <a:extLst>
                    <a:ext uri="{9D8B030D-6E8A-4147-A177-3AD203B41FA5}">
                      <a16:colId xmlns:a16="http://schemas.microsoft.com/office/drawing/2014/main" val="3750323329"/>
                    </a:ext>
                  </a:extLst>
                </a:gridCol>
              </a:tblGrid>
              <a:tr h="1001579">
                <a:tc>
                  <a:txBody>
                    <a:bodyPr/>
                    <a:lstStyle/>
                    <a:p>
                      <a:pPr algn="ctr" fontAlgn="ctr"/>
                      <a:r>
                        <a:rPr lang="en-IN" u="none" strike="noStrike">
                          <a:solidFill>
                            <a:srgbClr val="29A6D0"/>
                          </a:solidFill>
                          <a:effectLst/>
                          <a:hlinkClick r:id="rId2"/>
                        </a:rPr>
                        <a:t>Waterfall Model</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a:solidFill>
                            <a:srgbClr val="29A6D0"/>
                          </a:solidFill>
                          <a:effectLst/>
                          <a:hlinkClick r:id="rId3"/>
                        </a:rPr>
                        <a:t>Prototype Model</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dirty="0">
                          <a:solidFill>
                            <a:srgbClr val="29A6D0"/>
                          </a:solidFill>
                          <a:effectLst/>
                          <a:hlinkClick r:id="rId4"/>
                        </a:rPr>
                        <a:t>Agile software development</a:t>
                      </a:r>
                      <a:endParaRPr lang="en-IN" dirty="0">
                        <a:effectLst/>
                      </a:endParaRP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254781098"/>
                  </a:ext>
                </a:extLst>
              </a:tr>
              <a:tr h="1373299">
                <a:tc>
                  <a:txBody>
                    <a:bodyPr/>
                    <a:lstStyle/>
                    <a:p>
                      <a:pPr algn="ctr" fontAlgn="ctr"/>
                      <a:r>
                        <a:rPr lang="en-IN" u="none" strike="noStrike">
                          <a:solidFill>
                            <a:srgbClr val="29A6D0"/>
                          </a:solidFill>
                          <a:effectLst/>
                          <a:hlinkClick r:id="rId5"/>
                        </a:rPr>
                        <a:t>Rapid Application Development</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a:solidFill>
                            <a:srgbClr val="29A6D0"/>
                          </a:solidFill>
                          <a:effectLst/>
                          <a:hlinkClick r:id="rId6"/>
                        </a:rPr>
                        <a:t>Dynamic Systems Development Model</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a:solidFill>
                            <a:srgbClr val="29A6D0"/>
                          </a:solidFill>
                          <a:effectLst/>
                          <a:hlinkClick r:id="rId7"/>
                        </a:rPr>
                        <a:t>Spiral Model</a:t>
                      </a:r>
                      <a:endParaRPr lang="en-IN">
                        <a:effectLst/>
                      </a:endParaRP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1267103077"/>
                  </a:ext>
                </a:extLst>
              </a:tr>
              <a:tr h="1001579">
                <a:tc>
                  <a:txBody>
                    <a:bodyPr/>
                    <a:lstStyle/>
                    <a:p>
                      <a:pPr algn="ctr" fontAlgn="ctr"/>
                      <a:r>
                        <a:rPr lang="en-IN" u="none" strike="noStrike">
                          <a:solidFill>
                            <a:srgbClr val="29A6D0"/>
                          </a:solidFill>
                          <a:effectLst/>
                          <a:hlinkClick r:id="rId8"/>
                        </a:rPr>
                        <a:t>Extreme Programming</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a:solidFill>
                            <a:srgbClr val="29A6D0"/>
                          </a:solidFill>
                          <a:effectLst/>
                          <a:hlinkClick r:id="rId9"/>
                        </a:rPr>
                        <a:t>Feature Driven Development</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a:solidFill>
                            <a:srgbClr val="29A6D0"/>
                          </a:solidFill>
                          <a:effectLst/>
                          <a:hlinkClick r:id="rId10"/>
                        </a:rPr>
                        <a:t>Joint Application Development</a:t>
                      </a:r>
                      <a:endParaRPr lang="en-IN">
                        <a:effectLst/>
                      </a:endParaRP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3557691953"/>
                  </a:ext>
                </a:extLst>
              </a:tr>
              <a:tr h="1001579">
                <a:tc>
                  <a:txBody>
                    <a:bodyPr/>
                    <a:lstStyle/>
                    <a:p>
                      <a:pPr algn="ctr" fontAlgn="ctr"/>
                      <a:r>
                        <a:rPr lang="en-IN" u="none" strike="noStrike">
                          <a:solidFill>
                            <a:srgbClr val="29A6D0"/>
                          </a:solidFill>
                          <a:effectLst/>
                          <a:hlinkClick r:id="rId11"/>
                        </a:rPr>
                        <a:t>Lean Development</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a:solidFill>
                            <a:srgbClr val="29A6D0"/>
                          </a:solidFill>
                          <a:effectLst/>
                          <a:hlinkClick r:id="rId12"/>
                        </a:rPr>
                        <a:t>Rational Unified Process</a:t>
                      </a:r>
                      <a:endParaRPr lang="en-IN">
                        <a:effectLst/>
                      </a:endParaRPr>
                    </a:p>
                  </a:txBody>
                  <a:tcPr marL="95250" marR="95250" marT="95250" marB="95250" anchor="ctr">
                    <a:lnL>
                      <a:noFill/>
                    </a:lnL>
                    <a:lnR>
                      <a:noFill/>
                    </a:lnR>
                    <a:lnT>
                      <a:noFill/>
                    </a:lnT>
                    <a:lnB>
                      <a:noFill/>
                    </a:lnB>
                    <a:solidFill>
                      <a:srgbClr val="FFFFFF"/>
                    </a:solidFill>
                  </a:tcPr>
                </a:tc>
                <a:tc>
                  <a:txBody>
                    <a:bodyPr/>
                    <a:lstStyle/>
                    <a:p>
                      <a:pPr algn="ctr" fontAlgn="ctr"/>
                      <a:r>
                        <a:rPr lang="en-IN" u="none" strike="noStrike" dirty="0">
                          <a:solidFill>
                            <a:srgbClr val="29A6D0"/>
                          </a:solidFill>
                          <a:effectLst/>
                          <a:hlinkClick r:id="rId13"/>
                        </a:rPr>
                        <a:t>Scrum Development</a:t>
                      </a:r>
                      <a:endParaRPr lang="en-IN" dirty="0">
                        <a:effectLst/>
                      </a:endParaRPr>
                    </a:p>
                  </a:txBody>
                  <a:tcPr marL="95250" marR="95250" marT="95250" marB="95250" anchor="ctr">
                    <a:lnL>
                      <a:noFill/>
                    </a:lnL>
                    <a:lnR>
                      <a:noFill/>
                    </a:lnR>
                    <a:lnT>
                      <a:noFill/>
                    </a:lnT>
                    <a:lnB>
                      <a:noFill/>
                    </a:lnB>
                    <a:solidFill>
                      <a:srgbClr val="FFFFFF"/>
                    </a:solidFill>
                  </a:tcPr>
                </a:tc>
                <a:extLst>
                  <a:ext uri="{0D108BD9-81ED-4DB2-BD59-A6C34878D82A}">
                    <a16:rowId xmlns:a16="http://schemas.microsoft.com/office/drawing/2014/main" val="2541774748"/>
                  </a:ext>
                </a:extLst>
              </a:tr>
            </a:tbl>
          </a:graphicData>
        </a:graphic>
      </p:graphicFrame>
    </p:spTree>
    <p:extLst>
      <p:ext uri="{BB962C8B-B14F-4D97-AF65-F5344CB8AC3E}">
        <p14:creationId xmlns:p14="http://schemas.microsoft.com/office/powerpoint/2010/main" val="3748260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ototype_methodology_software_development_methodologi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6765" y="6276"/>
            <a:ext cx="4364180" cy="68392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3564" y="346364"/>
            <a:ext cx="17785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dirty="0" smtClean="0"/>
              <a:t>Prototype Model</a:t>
            </a:r>
            <a:endParaRPr lang="en-IN" dirty="0"/>
          </a:p>
        </p:txBody>
      </p:sp>
    </p:spTree>
    <p:extLst>
      <p:ext uri="{BB962C8B-B14F-4D97-AF65-F5344CB8AC3E}">
        <p14:creationId xmlns:p14="http://schemas.microsoft.com/office/powerpoint/2010/main" val="37136434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Methodology</a:t>
            </a:r>
            <a:endParaRPr lang="en-IN" dirty="0"/>
          </a:p>
        </p:txBody>
      </p:sp>
      <p:sp>
        <p:nvSpPr>
          <p:cNvPr id="3" name="Content Placeholder 2"/>
          <p:cNvSpPr>
            <a:spLocks noGrp="1"/>
          </p:cNvSpPr>
          <p:nvPr>
            <p:ph idx="1"/>
          </p:nvPr>
        </p:nvSpPr>
        <p:spPr/>
        <p:txBody>
          <a:bodyPr>
            <a:normAutofit/>
          </a:bodyPr>
          <a:lstStyle/>
          <a:p>
            <a:r>
              <a:rPr lang="en-US" dirty="0"/>
              <a:t>The prototype methodology is the software development process which allows developers to create only the prototype of the solution to demonstrate its functionality to the clients and make necessary modifications before developing the actual application. The best feature of this software development methodologies is that it solves many issues which often occur in a traditional waterfall model</a:t>
            </a:r>
            <a:r>
              <a:rPr lang="en-US" dirty="0" smtClean="0"/>
              <a:t>.</a:t>
            </a:r>
            <a:endParaRPr lang="en-US" dirty="0"/>
          </a:p>
        </p:txBody>
      </p:sp>
    </p:spTree>
    <p:extLst>
      <p:ext uri="{BB962C8B-B14F-4D97-AF65-F5344CB8AC3E}">
        <p14:creationId xmlns:p14="http://schemas.microsoft.com/office/powerpoint/2010/main" val="169446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Methodology</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smtClean="0"/>
              <a:t>Advantages </a:t>
            </a:r>
            <a:r>
              <a:rPr lang="en-US" dirty="0"/>
              <a:t>of Prototype Model:</a:t>
            </a:r>
            <a:br>
              <a:rPr lang="en-US" dirty="0"/>
            </a:br>
            <a:endParaRPr lang="en-US" dirty="0"/>
          </a:p>
          <a:p>
            <a:r>
              <a:rPr lang="en-US" dirty="0"/>
              <a:t>When a prototype is shown to the clients, they get a clear understanding and complete 'feel' of the functionality of the software</a:t>
            </a:r>
          </a:p>
          <a:p>
            <a:r>
              <a:rPr lang="en-US" dirty="0"/>
              <a:t>This method significantly reduces the risk of failure, as potential risks can be identified in early stage and moderation steps can be taken quickly</a:t>
            </a:r>
          </a:p>
          <a:p>
            <a:r>
              <a:rPr lang="en-US" dirty="0"/>
              <a:t>The communication between software development team and the client makes very good and conducive environment during a project</a:t>
            </a:r>
          </a:p>
          <a:p>
            <a:r>
              <a:rPr lang="en-US" dirty="0"/>
              <a:t>It helps in requirement gathering and requirement analysis when there is lack of requirement documents</a:t>
            </a:r>
          </a:p>
          <a:p>
            <a:endParaRPr lang="en-IN" dirty="0"/>
          </a:p>
        </p:txBody>
      </p:sp>
    </p:spTree>
    <p:extLst>
      <p:ext uri="{BB962C8B-B14F-4D97-AF65-F5344CB8AC3E}">
        <p14:creationId xmlns:p14="http://schemas.microsoft.com/office/powerpoint/2010/main" val="14720812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Prototype Methodology</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Disadvantages of Prototype Model:</a:t>
            </a:r>
            <a:br>
              <a:rPr lang="en-US" dirty="0" smtClean="0"/>
            </a:br>
            <a:endParaRPr lang="en-US" dirty="0" smtClean="0"/>
          </a:p>
          <a:p>
            <a:r>
              <a:rPr lang="en-US" dirty="0" smtClean="0"/>
              <a:t>Prototyping is usually done at the cost of the developer so, it is should be done using minimal resources otherwise organization’s development cost stretch too much</a:t>
            </a:r>
          </a:p>
          <a:p>
            <a:r>
              <a:rPr lang="en-US" dirty="0" smtClean="0"/>
              <a:t>Too much involvement of client is not always favored by the software developer</a:t>
            </a:r>
          </a:p>
          <a:p>
            <a:r>
              <a:rPr lang="en-US" dirty="0" smtClean="0"/>
              <a:t>Too many modifications may not good for the project, as it easily disturbs the workflow of the entire software development team</a:t>
            </a:r>
          </a:p>
          <a:p>
            <a:endParaRPr lang="en-IN" dirty="0"/>
          </a:p>
        </p:txBody>
      </p:sp>
    </p:spTree>
    <p:extLst>
      <p:ext uri="{BB962C8B-B14F-4D97-AF65-F5344CB8AC3E}">
        <p14:creationId xmlns:p14="http://schemas.microsoft.com/office/powerpoint/2010/main" val="2745141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gile_software_development_software_development_method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794" y="18000"/>
            <a:ext cx="5811936" cy="684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03564" y="346364"/>
            <a:ext cx="130997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IN" dirty="0" smtClean="0"/>
              <a:t>Agile Model</a:t>
            </a:r>
            <a:endParaRPr lang="en-IN" dirty="0"/>
          </a:p>
        </p:txBody>
      </p:sp>
    </p:spTree>
    <p:extLst>
      <p:ext uri="{BB962C8B-B14F-4D97-AF65-F5344CB8AC3E}">
        <p14:creationId xmlns:p14="http://schemas.microsoft.com/office/powerpoint/2010/main" val="3588410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Software Development Methodology</a:t>
            </a:r>
            <a:endParaRPr lang="en-IN" dirty="0"/>
          </a:p>
        </p:txBody>
      </p:sp>
      <p:sp>
        <p:nvSpPr>
          <p:cNvPr id="3" name="Content Placeholder 2"/>
          <p:cNvSpPr>
            <a:spLocks noGrp="1"/>
          </p:cNvSpPr>
          <p:nvPr>
            <p:ph idx="1"/>
          </p:nvPr>
        </p:nvSpPr>
        <p:spPr/>
        <p:txBody>
          <a:bodyPr>
            <a:normAutofit/>
          </a:bodyPr>
          <a:lstStyle/>
          <a:p>
            <a:r>
              <a:rPr lang="en-US" dirty="0"/>
              <a:t>Agile Software Development is an approach that is used to design a disciplined </a:t>
            </a:r>
            <a:r>
              <a:rPr lang="en-US" dirty="0">
                <a:hlinkClick r:id="rId2"/>
              </a:rPr>
              <a:t>software management process</a:t>
            </a:r>
            <a:r>
              <a:rPr lang="en-US" dirty="0"/>
              <a:t> which also allows some frequent alteration in the development project. This is a type of software development methodologies which is one conceptual framework for undertaking various software engineering projects. It is used to minimize risk by developing software in short time boxes which are called iterations that generally last for one week to one month.</a:t>
            </a:r>
          </a:p>
          <a:p>
            <a:pPr marL="0" indent="0">
              <a:buNone/>
            </a:pPr>
            <a:endParaRPr lang="en-IN" dirty="0"/>
          </a:p>
        </p:txBody>
      </p:sp>
    </p:spTree>
    <p:extLst>
      <p:ext uri="{BB962C8B-B14F-4D97-AF65-F5344CB8AC3E}">
        <p14:creationId xmlns:p14="http://schemas.microsoft.com/office/powerpoint/2010/main" val="3833519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Software Development Methodology</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Advantages </a:t>
            </a:r>
            <a:r>
              <a:rPr lang="en-US" dirty="0"/>
              <a:t>of Agile Development Methodology:</a:t>
            </a:r>
            <a:br>
              <a:rPr lang="en-US" dirty="0"/>
            </a:br>
            <a:endParaRPr lang="en-US" dirty="0"/>
          </a:p>
          <a:p>
            <a:r>
              <a:rPr lang="en-US" dirty="0"/>
              <a:t>Agile methodology has an adaptive approach which is able to respond to the changing requirements of the clients</a:t>
            </a:r>
          </a:p>
          <a:p>
            <a:r>
              <a:rPr lang="en-US" dirty="0"/>
              <a:t>Direct communication and constant feedback from customer representative leave no space for any guesswork in the system</a:t>
            </a:r>
          </a:p>
          <a:p>
            <a:endParaRPr lang="en-IN" dirty="0"/>
          </a:p>
        </p:txBody>
      </p:sp>
    </p:spTree>
    <p:extLst>
      <p:ext uri="{BB962C8B-B14F-4D97-AF65-F5344CB8AC3E}">
        <p14:creationId xmlns:p14="http://schemas.microsoft.com/office/powerpoint/2010/main" val="3159967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Software Development Methodology</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Disadvantages of Agile Development Methodology:</a:t>
            </a:r>
            <a:br>
              <a:rPr lang="en-US" dirty="0" smtClean="0"/>
            </a:br>
            <a:endParaRPr lang="en-US" dirty="0" smtClean="0"/>
          </a:p>
          <a:p>
            <a:r>
              <a:rPr lang="en-US" dirty="0" smtClean="0"/>
              <a:t>This methodology focuses on working software rather than documentation, hence it may result in a lack of documentation</a:t>
            </a:r>
          </a:p>
          <a:p>
            <a:r>
              <a:rPr lang="en-US" dirty="0" smtClean="0"/>
              <a:t>The software development project can get off track if the customer is not very clear about the final outcome of his project</a:t>
            </a:r>
          </a:p>
          <a:p>
            <a:endParaRPr lang="en-IN" dirty="0"/>
          </a:p>
        </p:txBody>
      </p:sp>
    </p:spTree>
    <p:extLst>
      <p:ext uri="{BB962C8B-B14F-4D97-AF65-F5344CB8AC3E}">
        <p14:creationId xmlns:p14="http://schemas.microsoft.com/office/powerpoint/2010/main" val="147577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Evolution	</a:t>
            </a:r>
            <a:endParaRPr lang="en-IN" dirty="0"/>
          </a:p>
        </p:txBody>
      </p:sp>
      <p:pic>
        <p:nvPicPr>
          <p:cNvPr id="8194" name="Picture 2" descr="https://media.geeksforgeeks.org/wp-content/uploads/20190502020413/Untitled-Diagram2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7975" y="2182019"/>
            <a:ext cx="649605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03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Laws of Software Evolution</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Law of continuing change:</a:t>
            </a:r>
            <a:r>
              <a:rPr lang="en-US" dirty="0"/>
              <a:t/>
            </a:r>
            <a:br>
              <a:rPr lang="en-US" dirty="0"/>
            </a:br>
            <a:r>
              <a:rPr lang="en-US" dirty="0"/>
              <a:t>This law states that any software system that represents some real-world reality undergoes continuous change or become progressively less useful in that environment.</a:t>
            </a:r>
          </a:p>
          <a:p>
            <a:pPr fontAlgn="base"/>
            <a:r>
              <a:rPr lang="en-US" b="1" dirty="0"/>
              <a:t>Law of increasing complexity:</a:t>
            </a:r>
            <a:r>
              <a:rPr lang="en-US" dirty="0"/>
              <a:t/>
            </a:r>
            <a:br>
              <a:rPr lang="en-US" dirty="0"/>
            </a:br>
            <a:r>
              <a:rPr lang="en-US" dirty="0"/>
              <a:t>As an evolving program changes, its structure becomes more complex unless effective efforts are made to avoid this phenomenon.</a:t>
            </a:r>
          </a:p>
          <a:p>
            <a:pPr fontAlgn="base"/>
            <a:r>
              <a:rPr lang="en-US" b="1" dirty="0"/>
              <a:t>Law of conservation of organization stability:</a:t>
            </a:r>
            <a:r>
              <a:rPr lang="en-US" dirty="0"/>
              <a:t/>
            </a:r>
            <a:br>
              <a:rPr lang="en-US" dirty="0"/>
            </a:br>
            <a:r>
              <a:rPr lang="en-US" dirty="0"/>
              <a:t>Over the lifetime of a program, the rate of development of that program is approximately constant and independent of the resource devoted to system development.</a:t>
            </a:r>
          </a:p>
          <a:p>
            <a:pPr fontAlgn="base"/>
            <a:r>
              <a:rPr lang="en-US" b="1" dirty="0"/>
              <a:t>Law of conservation of familiarity:</a:t>
            </a:r>
            <a:r>
              <a:rPr lang="en-US" dirty="0"/>
              <a:t/>
            </a:r>
            <a:br>
              <a:rPr lang="en-US" dirty="0"/>
            </a:br>
            <a:r>
              <a:rPr lang="en-US" dirty="0"/>
              <a:t>This law states that during the active lifetime of the program, changes made in the successive release are almost constant.</a:t>
            </a:r>
          </a:p>
          <a:p>
            <a:endParaRPr lang="en-IN" dirty="0"/>
          </a:p>
        </p:txBody>
      </p:sp>
    </p:spTree>
    <p:extLst>
      <p:ext uri="{BB962C8B-B14F-4D97-AF65-F5344CB8AC3E}">
        <p14:creationId xmlns:p14="http://schemas.microsoft.com/office/powerpoint/2010/main" val="890059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Characteristics</a:t>
            </a:r>
            <a:endParaRPr lang="en-IN" dirty="0"/>
          </a:p>
        </p:txBody>
      </p:sp>
      <p:pic>
        <p:nvPicPr>
          <p:cNvPr id="1026" name="Picture 2" descr="https://media.geeksforgeeks.org/wp-content/uploads/20190321145114/Untitled-Diagram-9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6511" y="1825625"/>
            <a:ext cx="651897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4368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Functionality</a:t>
            </a:r>
            <a:endParaRPr lang="en-IN" dirty="0"/>
          </a:p>
        </p:txBody>
      </p:sp>
      <p:pic>
        <p:nvPicPr>
          <p:cNvPr id="2050" name="Picture 2" descr="https://media.geeksforgeeks.org/wp-content/uploads/20190321135958/Untitled-Diagram3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0937" y="2910681"/>
            <a:ext cx="4810125"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31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Reliability</a:t>
            </a:r>
            <a:endParaRPr lang="en-IN" dirty="0"/>
          </a:p>
        </p:txBody>
      </p:sp>
      <p:pic>
        <p:nvPicPr>
          <p:cNvPr id="3074" name="Picture 2" descr="https://media.geeksforgeeks.org/wp-content/uploads/20190321141051/Untitled-Diagram-4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9512" y="3267869"/>
            <a:ext cx="47529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528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Efficiency</a:t>
            </a:r>
            <a:endParaRPr lang="en-IN" dirty="0"/>
          </a:p>
        </p:txBody>
      </p:sp>
      <p:pic>
        <p:nvPicPr>
          <p:cNvPr id="4098" name="Picture 2" descr="https://media.geeksforgeeks.org/wp-content/uploads/20190321141604/Untitled-Diagram-5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2387" y="3267869"/>
            <a:ext cx="446722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0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Usability</a:t>
            </a:r>
            <a:endParaRPr lang="en-IN" dirty="0"/>
          </a:p>
        </p:txBody>
      </p:sp>
      <p:pic>
        <p:nvPicPr>
          <p:cNvPr id="5122" name="Picture 2" descr="https://media.geeksforgeeks.org/wp-content/uploads/20190321142138/Untitled-Diagram-6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9012" y="3267869"/>
            <a:ext cx="5133975"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822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602</Words>
  <Application>Microsoft Office PowerPoint</Application>
  <PresentationFormat>Widescreen</PresentationFormat>
  <Paragraphs>80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Unit-1 Software Development Approaches</vt:lpstr>
      <vt:lpstr>Software Development Methodologies</vt:lpstr>
      <vt:lpstr>Software Evolution </vt:lpstr>
      <vt:lpstr>Laws of Software Evolution</vt:lpstr>
      <vt:lpstr>Software Characteristics</vt:lpstr>
      <vt:lpstr>Functionality</vt:lpstr>
      <vt:lpstr>Reliability</vt:lpstr>
      <vt:lpstr>Efficiency</vt:lpstr>
      <vt:lpstr>Usability</vt:lpstr>
      <vt:lpstr>Maintainability</vt:lpstr>
      <vt:lpstr>Portability</vt:lpstr>
      <vt:lpstr>Waterfall Model (Sequential Model)</vt:lpstr>
      <vt:lpstr>Waterfall model</vt:lpstr>
      <vt:lpstr>Waterfall model</vt:lpstr>
      <vt:lpstr>Waterfall model</vt:lpstr>
      <vt:lpstr>PowerPoint Presentation</vt:lpstr>
      <vt:lpstr>Incremental or Iterative Model</vt:lpstr>
      <vt:lpstr>Incremental or Iterative Model</vt:lpstr>
      <vt:lpstr>Incremental or Iterative Model</vt:lpstr>
      <vt:lpstr>PowerPoint Presentation</vt:lpstr>
      <vt:lpstr>Prototype Methodology</vt:lpstr>
      <vt:lpstr>Prototype Methodology</vt:lpstr>
      <vt:lpstr>Prototype Methodology</vt:lpstr>
      <vt:lpstr>PowerPoint Presentation</vt:lpstr>
      <vt:lpstr>Agile Software Development Methodology</vt:lpstr>
      <vt:lpstr>Agile Software Development Methodology</vt:lpstr>
      <vt:lpstr>Agile Software Development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Software Development Approaches</dc:title>
  <dc:creator>Dr. Durgansh Sharma</dc:creator>
  <cp:lastModifiedBy>Dr. Durgansh Sharma</cp:lastModifiedBy>
  <cp:revision>8</cp:revision>
  <dcterms:created xsi:type="dcterms:W3CDTF">2019-01-08T04:46:12Z</dcterms:created>
  <dcterms:modified xsi:type="dcterms:W3CDTF">2020-02-03T06:49:39Z</dcterms:modified>
</cp:coreProperties>
</file>