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58" r:id="rId5"/>
    <p:sldId id="291" r:id="rId6"/>
    <p:sldId id="259" r:id="rId7"/>
    <p:sldId id="294" r:id="rId8"/>
    <p:sldId id="295" r:id="rId9"/>
    <p:sldId id="296" r:id="rId10"/>
    <p:sldId id="260" r:id="rId11"/>
    <p:sldId id="286" r:id="rId12"/>
    <p:sldId id="287" r:id="rId13"/>
    <p:sldId id="261" r:id="rId14"/>
    <p:sldId id="263" r:id="rId15"/>
    <p:sldId id="264" r:id="rId16"/>
    <p:sldId id="265" r:id="rId17"/>
    <p:sldId id="266" r:id="rId18"/>
    <p:sldId id="267" r:id="rId19"/>
    <p:sldId id="268" r:id="rId20"/>
    <p:sldId id="269" r:id="rId21"/>
    <p:sldId id="270" r:id="rId22"/>
    <p:sldId id="292" r:id="rId23"/>
    <p:sldId id="271" r:id="rId24"/>
    <p:sldId id="272" r:id="rId25"/>
    <p:sldId id="273" r:id="rId26"/>
    <p:sldId id="288" r:id="rId27"/>
    <p:sldId id="289" r:id="rId28"/>
    <p:sldId id="29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5F9598-9811-4B1A-8652-4A6B860F0C8B}"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75533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F9598-9811-4B1A-8652-4A6B860F0C8B}"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419850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F9598-9811-4B1A-8652-4A6B860F0C8B}"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4025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F9598-9811-4B1A-8652-4A6B860F0C8B}"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54446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F9598-9811-4B1A-8652-4A6B860F0C8B}"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32861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5F9598-9811-4B1A-8652-4A6B860F0C8B}"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5900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F9598-9811-4B1A-8652-4A6B860F0C8B}"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358800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F9598-9811-4B1A-8652-4A6B860F0C8B}"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1302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F9598-9811-4B1A-8652-4A6B860F0C8B}"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547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F9598-9811-4B1A-8652-4A6B860F0C8B}"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27936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F9598-9811-4B1A-8652-4A6B860F0C8B}"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D7B70-6A67-476C-862E-F3B464523965}" type="slidenum">
              <a:rPr lang="en-US" smtClean="0"/>
              <a:t>‹#›</a:t>
            </a:fld>
            <a:endParaRPr lang="en-US"/>
          </a:p>
        </p:txBody>
      </p:sp>
    </p:spTree>
    <p:extLst>
      <p:ext uri="{BB962C8B-B14F-4D97-AF65-F5344CB8AC3E}">
        <p14:creationId xmlns:p14="http://schemas.microsoft.com/office/powerpoint/2010/main" val="107018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F9598-9811-4B1A-8652-4A6B860F0C8B}" type="datetimeFigureOut">
              <a:rPr lang="en-US" smtClean="0"/>
              <a:t>4/14/2020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D7B70-6A67-476C-862E-F3B464523965}" type="slidenum">
              <a:rPr lang="en-US" smtClean="0"/>
              <a:t>‹#›</a:t>
            </a:fld>
            <a:endParaRPr lang="en-US"/>
          </a:p>
        </p:txBody>
      </p:sp>
    </p:spTree>
    <p:extLst>
      <p:ext uri="{BB962C8B-B14F-4D97-AF65-F5344CB8AC3E}">
        <p14:creationId xmlns:p14="http://schemas.microsoft.com/office/powerpoint/2010/main" val="345292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95751" y="4937802"/>
            <a:ext cx="5117206"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By:</a:t>
            </a:r>
          </a:p>
          <a:p>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Saaransh</a:t>
            </a:r>
            <a:r>
              <a:rPr lang="en-US" sz="2000" dirty="0" smtClean="0">
                <a:latin typeface="Times New Roman" panose="02020603050405020304" pitchFamily="18" charset="0"/>
                <a:cs typeface="Times New Roman" panose="02020603050405020304" pitchFamily="18" charset="0"/>
              </a:rPr>
              <a:t> Sharma		500069713	46</a:t>
            </a:r>
          </a:p>
          <a:p>
            <a:r>
              <a:rPr lang="en-US" sz="2000" dirty="0" err="1" smtClean="0">
                <a:latin typeface="Times New Roman" panose="02020603050405020304" pitchFamily="18" charset="0"/>
                <a:cs typeface="Times New Roman" panose="02020603050405020304" pitchFamily="18" charset="0"/>
              </a:rPr>
              <a:t>Varun</a:t>
            </a:r>
            <a:r>
              <a:rPr lang="en-US" sz="2000" dirty="0" smtClean="0">
                <a:latin typeface="Times New Roman" panose="02020603050405020304" pitchFamily="18" charset="0"/>
                <a:cs typeface="Times New Roman" panose="02020603050405020304" pitchFamily="18" charset="0"/>
              </a:rPr>
              <a:t> Gupta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500066119	66</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2376568"/>
            <a:ext cx="12192001" cy="1015663"/>
          </a:xfrm>
          <a:prstGeom prst="rect">
            <a:avLst/>
          </a:prstGeom>
        </p:spPr>
        <p:txBody>
          <a:bodyPr wrap="square">
            <a:spAutoFit/>
          </a:bodyPr>
          <a:lstStyle/>
          <a:p>
            <a:pPr algn="ctr"/>
            <a:r>
              <a:rPr lang="en-US" sz="6000" dirty="0" smtClean="0"/>
              <a:t>Intrusion Detection System (IDS)</a:t>
            </a:r>
            <a:endParaRPr lang="en-US" sz="6000" dirty="0"/>
          </a:p>
        </p:txBody>
      </p:sp>
      <p:sp>
        <p:nvSpPr>
          <p:cNvPr id="7" name="Rectangle 6"/>
          <p:cNvSpPr/>
          <p:nvPr/>
        </p:nvSpPr>
        <p:spPr>
          <a:xfrm>
            <a:off x="0" y="0"/>
            <a:ext cx="12192000" cy="830997"/>
          </a:xfrm>
          <a:prstGeom prst="rect">
            <a:avLst/>
          </a:prstGeom>
        </p:spPr>
        <p:txBody>
          <a:bodyPr wrap="square">
            <a:spAutoFit/>
          </a:bodyPr>
          <a:lstStyle/>
          <a:p>
            <a:pPr algn="ctr"/>
            <a:r>
              <a:rPr lang="en-US" sz="4800" dirty="0" smtClean="0">
                <a:latin typeface="Times New Roman" panose="02020603050405020304" pitchFamily="18" charset="0"/>
                <a:cs typeface="Times New Roman" panose="02020603050405020304" pitchFamily="18" charset="0"/>
              </a:rPr>
              <a:t>Agile System</a:t>
            </a:r>
            <a:endParaRPr lang="en-US" sz="4800" dirty="0"/>
          </a:p>
        </p:txBody>
      </p:sp>
      <p:sp>
        <p:nvSpPr>
          <p:cNvPr id="8" name="Rectangle 7"/>
          <p:cNvSpPr/>
          <p:nvPr/>
        </p:nvSpPr>
        <p:spPr>
          <a:xfrm>
            <a:off x="0" y="3749518"/>
            <a:ext cx="12192000" cy="830997"/>
          </a:xfrm>
          <a:prstGeom prst="rect">
            <a:avLst/>
          </a:prstGeom>
        </p:spPr>
        <p:txBody>
          <a:bodyPr wrap="square">
            <a:spAutoFit/>
          </a:bodyPr>
          <a:lstStyle/>
          <a:p>
            <a:pPr algn="ctr"/>
            <a:r>
              <a:rPr lang="en-US" sz="4800" dirty="0" smtClean="0">
                <a:latin typeface="Times New Roman" panose="02020603050405020304" pitchFamily="18" charset="0"/>
                <a:cs typeface="Times New Roman" panose="02020603050405020304" pitchFamily="18" charset="0"/>
              </a:rPr>
              <a:t>WEBSCOPE</a:t>
            </a:r>
          </a:p>
        </p:txBody>
      </p:sp>
    </p:spTree>
    <p:extLst>
      <p:ext uri="{BB962C8B-B14F-4D97-AF65-F5344CB8AC3E}">
        <p14:creationId xmlns:p14="http://schemas.microsoft.com/office/powerpoint/2010/main" val="2736473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8493" t="2281" r="1122" b="35291"/>
          <a:stretch/>
        </p:blipFill>
        <p:spPr bwMode="auto">
          <a:xfrm>
            <a:off x="1217051" y="1864551"/>
            <a:ext cx="9757893" cy="3605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2714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544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a:spLocks noChangeArrowheads="1"/>
          </p:cNvSpPr>
          <p:nvPr/>
        </p:nvSpPr>
        <p:spPr bwMode="auto">
          <a:xfrm>
            <a:off x="0" y="8658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DFD (Data Flow Diagrams)</a:t>
            </a:r>
            <a:endParaRPr lang="en-US" sz="4000" dirty="0"/>
          </a:p>
        </p:txBody>
      </p:sp>
    </p:spTree>
    <p:extLst>
      <p:ext uri="{BB962C8B-B14F-4D97-AF65-F5344CB8AC3E}">
        <p14:creationId xmlns:p14="http://schemas.microsoft.com/office/powerpoint/2010/main" val="3552295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4359" b="35861"/>
          <a:stretch/>
        </p:blipFill>
        <p:spPr bwMode="auto">
          <a:xfrm>
            <a:off x="1442432" y="1758234"/>
            <a:ext cx="9307132" cy="3998622"/>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DFD (Data Flow Diagrams)</a:t>
            </a:r>
            <a:endParaRPr lang="en-US" sz="4000" dirty="0"/>
          </a:p>
        </p:txBody>
      </p:sp>
    </p:spTree>
    <p:extLst>
      <p:ext uri="{BB962C8B-B14F-4D97-AF65-F5344CB8AC3E}">
        <p14:creationId xmlns:p14="http://schemas.microsoft.com/office/powerpoint/2010/main" val="897217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0577" t="1710" r="1122" b="7354"/>
          <a:stretch/>
        </p:blipFill>
        <p:spPr bwMode="auto">
          <a:xfrm>
            <a:off x="1339401" y="1631324"/>
            <a:ext cx="9513193" cy="4292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DFD (Data Flow Diagrams)</a:t>
            </a:r>
            <a:endParaRPr lang="en-US" sz="4000" dirty="0"/>
          </a:p>
        </p:txBody>
      </p:sp>
    </p:spTree>
    <p:extLst>
      <p:ext uri="{BB962C8B-B14F-4D97-AF65-F5344CB8AC3E}">
        <p14:creationId xmlns:p14="http://schemas.microsoft.com/office/powerpoint/2010/main" val="2907949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r="321"/>
          <a:stretch/>
        </p:blipFill>
        <p:spPr bwMode="auto">
          <a:xfrm>
            <a:off x="766291" y="1146219"/>
            <a:ext cx="10659414" cy="5441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ERD (Entity Relationship Diagrams)</a:t>
            </a:r>
            <a:endParaRPr lang="en-US" sz="4000" dirty="0"/>
          </a:p>
        </p:txBody>
      </p:sp>
    </p:spTree>
    <p:extLst>
      <p:ext uri="{BB962C8B-B14F-4D97-AF65-F5344CB8AC3E}">
        <p14:creationId xmlns:p14="http://schemas.microsoft.com/office/powerpoint/2010/main" val="1416723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6315" t="19211" r="10758" b="32020"/>
          <a:stretch/>
        </p:blipFill>
        <p:spPr bwMode="auto">
          <a:xfrm>
            <a:off x="1452398" y="2114415"/>
            <a:ext cx="9287200" cy="3165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4" name="Rectangle 3"/>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People, Processes &amp; Technology</a:t>
            </a:r>
            <a:endParaRPr lang="en-US" sz="4000" dirty="0"/>
          </a:p>
        </p:txBody>
      </p:sp>
    </p:spTree>
    <p:extLst>
      <p:ext uri="{BB962C8B-B14F-4D97-AF65-F5344CB8AC3E}">
        <p14:creationId xmlns:p14="http://schemas.microsoft.com/office/powerpoint/2010/main" val="4011565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2463" t="12414" r="14581" b="19015"/>
          <a:stretch/>
        </p:blipFill>
        <p:spPr bwMode="auto">
          <a:xfrm>
            <a:off x="442912" y="438150"/>
            <a:ext cx="11406188"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91061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32905" t="5024" r="34855" b="2168"/>
          <a:stretch/>
        </p:blipFill>
        <p:spPr bwMode="auto">
          <a:xfrm>
            <a:off x="4086224" y="352424"/>
            <a:ext cx="3838575" cy="6067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34902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9141" t="17733" r="13084" b="5419"/>
          <a:stretch/>
        </p:blipFill>
        <p:spPr bwMode="auto">
          <a:xfrm>
            <a:off x="723900" y="571500"/>
            <a:ext cx="10858500" cy="588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8979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582" y="336091"/>
            <a:ext cx="11021767" cy="6196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7978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56889277"/>
              </p:ext>
            </p:extLst>
          </p:nvPr>
        </p:nvGraphicFramePr>
        <p:xfrm>
          <a:off x="695460" y="798490"/>
          <a:ext cx="10921285" cy="5331854"/>
        </p:xfrm>
        <a:graphic>
          <a:graphicData uri="http://schemas.openxmlformats.org/drawingml/2006/table">
            <a:tbl>
              <a:tblPr firstRow="1" firstCol="1" bandRow="1">
                <a:tableStyleId>{5C22544A-7EE6-4342-B048-85BDC9FD1C3A}</a:tableStyleId>
              </a:tblPr>
              <a:tblGrid>
                <a:gridCol w="3886624"/>
                <a:gridCol w="3886624"/>
                <a:gridCol w="1445245"/>
                <a:gridCol w="1702792"/>
              </a:tblGrid>
              <a:tr h="615214">
                <a:tc rowSpan="2">
                  <a:txBody>
                    <a:bodyPr/>
                    <a:lstStyle/>
                    <a:p>
                      <a:pPr marL="0" marR="0" algn="ctr">
                        <a:lnSpc>
                          <a:spcPct val="107000"/>
                        </a:lnSpc>
                        <a:spcBef>
                          <a:spcPts val="0"/>
                        </a:spcBef>
                        <a:spcAft>
                          <a:spcPts val="0"/>
                        </a:spcAft>
                      </a:pPr>
                      <a:r>
                        <a:rPr lang="en-US" sz="1200" dirty="0">
                          <a:effectLst/>
                        </a:rPr>
                        <a:t>EVENTS/NODES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gridSpan="2">
                  <a:txBody>
                    <a:bodyPr/>
                    <a:lstStyle/>
                    <a:p>
                      <a:pPr marL="0" marR="0" algn="ctr">
                        <a:lnSpc>
                          <a:spcPct val="107000"/>
                        </a:lnSpc>
                        <a:spcBef>
                          <a:spcPts val="0"/>
                        </a:spcBef>
                        <a:spcAft>
                          <a:spcPts val="0"/>
                        </a:spcAft>
                      </a:pPr>
                      <a:r>
                        <a:rPr lang="en-US" sz="1200" dirty="0">
                          <a:effectLst/>
                        </a:rPr>
                        <a:t>ACTIVITES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rowSpan="2">
                  <a:txBody>
                    <a:bodyPr/>
                    <a:lstStyle/>
                    <a:p>
                      <a:pPr marL="0" marR="0" algn="ctr">
                        <a:lnSpc>
                          <a:spcPct val="107000"/>
                        </a:lnSpc>
                        <a:spcBef>
                          <a:spcPts val="0"/>
                        </a:spcBef>
                        <a:spcAft>
                          <a:spcPts val="0"/>
                        </a:spcAft>
                      </a:pPr>
                      <a:r>
                        <a:rPr lang="en-US" sz="1200" dirty="0">
                          <a:effectLst/>
                        </a:rPr>
                        <a:t>Critical Path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r>
              <a:tr h="615214">
                <a:tc vMerge="1">
                  <a:txBody>
                    <a:bodyPr/>
                    <a:lstStyle/>
                    <a:p>
                      <a:endParaRPr lang="en-US"/>
                    </a:p>
                  </a:txBody>
                  <a:tcPr/>
                </a:tc>
                <a:tc>
                  <a:txBody>
                    <a:bodyPr/>
                    <a:lstStyle/>
                    <a:p>
                      <a:pPr marL="0" marR="0" algn="ctr">
                        <a:lnSpc>
                          <a:spcPct val="107000"/>
                        </a:lnSpc>
                        <a:spcBef>
                          <a:spcPts val="0"/>
                        </a:spcBef>
                        <a:spcAft>
                          <a:spcPts val="0"/>
                        </a:spcAft>
                      </a:pPr>
                      <a:r>
                        <a:rPr lang="en-US" sz="1200" dirty="0">
                          <a:effectLst/>
                        </a:rPr>
                        <a:t>EVENT occurred in TIME SLOT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marL="0" marR="0" algn="ctr">
                        <a:lnSpc>
                          <a:spcPct val="107000"/>
                        </a:lnSpc>
                        <a:spcBef>
                          <a:spcPts val="0"/>
                        </a:spcBef>
                        <a:spcAft>
                          <a:spcPts val="0"/>
                        </a:spcAft>
                      </a:pPr>
                      <a:r>
                        <a:rPr lang="en-US" sz="1200" dirty="0" smtClean="0">
                          <a:effectLst/>
                        </a:rPr>
                        <a:t>25 </a:t>
                      </a:r>
                      <a:r>
                        <a:rPr lang="en-US" sz="1200" dirty="0">
                          <a:effectLst/>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vMerge="1">
                  <a:txBody>
                    <a:bodyPr/>
                    <a:lstStyle/>
                    <a:p>
                      <a:endParaRPr lang="en-US"/>
                    </a:p>
                  </a:txBody>
                  <a:tcPr/>
                </a:tc>
              </a:tr>
              <a:tr h="585918">
                <a:tc>
                  <a:txBody>
                    <a:bodyPr/>
                    <a:lstStyle/>
                    <a:p>
                      <a:pPr marL="0" marR="0">
                        <a:lnSpc>
                          <a:spcPct val="107000"/>
                        </a:lnSpc>
                        <a:spcBef>
                          <a:spcPts val="0"/>
                        </a:spcBef>
                        <a:spcAft>
                          <a:spcPts val="0"/>
                        </a:spcAft>
                      </a:pPr>
                      <a:r>
                        <a:rPr lang="en-US" sz="1200" dirty="0">
                          <a:effectLst/>
                        </a:rPr>
                        <a:t>1. Start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dirty="0">
                          <a:effectLst/>
                        </a:rPr>
                        <a:t>1 – START –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WEEK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2. Feasibility Study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3 – Feasibility Study –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WEEK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3. Requirement Analysis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4 – Requirement Analysis –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WEEK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4.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5 – Design –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WEEK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5. Coding/Algorithm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6 – Coding/Algorithm –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WEEK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6. Testing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8 – Testing –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WEEK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918">
                <a:tc>
                  <a:txBody>
                    <a:bodyPr/>
                    <a:lstStyle/>
                    <a:p>
                      <a:pPr marL="0" marR="0">
                        <a:lnSpc>
                          <a:spcPct val="107000"/>
                        </a:lnSpc>
                        <a:spcBef>
                          <a:spcPts val="0"/>
                        </a:spcBef>
                        <a:spcAft>
                          <a:spcPts val="0"/>
                        </a:spcAft>
                      </a:pPr>
                      <a:r>
                        <a:rPr lang="en-US" sz="1200" dirty="0">
                          <a:effectLst/>
                        </a:rPr>
                        <a:t>7. Maintenance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nSpc>
                          <a:spcPct val="107000"/>
                        </a:lnSpc>
                        <a:spcBef>
                          <a:spcPts val="0"/>
                        </a:spcBef>
                        <a:spcAft>
                          <a:spcPts val="0"/>
                        </a:spcAft>
                      </a:pPr>
                      <a:r>
                        <a:rPr lang="en-US" sz="1200">
                          <a:effectLst/>
                        </a:rPr>
                        <a:t>9 – End –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WEEK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9, 10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786757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17436"/>
            <a:ext cx="12192000" cy="4893647"/>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Intrusion Detection System (IDS) is a security system that acts as a protection layer to the infrastructure. Throughout the years, the IDS technology has grown enormously to keep up with the advancement of computer crime. Since the beginning of the technology in middle 80’s, researches have been conducted to enhance the capability of detecting attacks without jeopardizing (threaten) the network performance. In this paper we hope to provide a critical review of the IDS technology, issues that transpire during its implementation and the limitation in the IDS research endeavors. </a:t>
            </a:r>
          </a:p>
          <a:p>
            <a:pPr algn="just"/>
            <a:r>
              <a:rPr lang="en-US" sz="2600" dirty="0" smtClean="0">
                <a:latin typeface="Times New Roman" panose="02020603050405020304" pitchFamily="18" charset="0"/>
                <a:cs typeface="Times New Roman" panose="02020603050405020304" pitchFamily="18" charset="0"/>
              </a:rPr>
              <a:t> </a:t>
            </a:r>
          </a:p>
          <a:p>
            <a:pPr algn="just"/>
            <a:r>
              <a:rPr lang="en-US" sz="2600" dirty="0" smtClean="0">
                <a:latin typeface="Times New Roman" panose="02020603050405020304" pitchFamily="18" charset="0"/>
                <a:cs typeface="Times New Roman" panose="02020603050405020304" pitchFamily="18" charset="0"/>
              </a:rPr>
              <a:t>Lastly we will proposed future work while exploring maturity of the topic, the extent of discussion, the value and contribution of each research to the domain discussed. At the end of this paper, readers would be able to clearly distinguish the gap between each sub-area of research and they would appreciate the importance of these research areas to the industry.</a:t>
            </a:r>
          </a:p>
        </p:txBody>
      </p:sp>
      <p:sp>
        <p:nvSpPr>
          <p:cNvPr id="5" name="Rectangle 4"/>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cs typeface="Times New Roman" panose="02020603050405020304" pitchFamily="18" charset="0"/>
              </a:rPr>
              <a:t>Abstract View</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777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41879472"/>
              </p:ext>
            </p:extLst>
          </p:nvPr>
        </p:nvGraphicFramePr>
        <p:xfrm>
          <a:off x="334850" y="309092"/>
          <a:ext cx="11651087" cy="6355719"/>
        </p:xfrm>
        <a:graphic>
          <a:graphicData uri="http://schemas.openxmlformats.org/drawingml/2006/table">
            <a:tbl>
              <a:tblPr firstRow="1" firstCol="1" bandRow="1">
                <a:tableStyleId>{5C22544A-7EE6-4342-B048-85BDC9FD1C3A}</a:tableStyleId>
              </a:tblPr>
              <a:tblGrid>
                <a:gridCol w="4450415"/>
                <a:gridCol w="2375221"/>
                <a:gridCol w="2425227"/>
                <a:gridCol w="2400224"/>
              </a:tblGrid>
              <a:tr h="371524">
                <a:tc>
                  <a:txBody>
                    <a:bodyPr/>
                    <a:lstStyle/>
                    <a:p>
                      <a:pPr marL="0" marR="0" algn="ctr">
                        <a:lnSpc>
                          <a:spcPct val="107000"/>
                        </a:lnSpc>
                        <a:spcBef>
                          <a:spcPts val="0"/>
                        </a:spcBef>
                        <a:spcAft>
                          <a:spcPts val="0"/>
                        </a:spcAft>
                      </a:pPr>
                      <a:r>
                        <a:rPr lang="en-US" sz="1100" dirty="0">
                          <a:effectLst/>
                        </a:rPr>
                        <a:t>TASK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DURATION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START DATE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END DATE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r>
              <a:tr h="331718">
                <a:tc>
                  <a:txBody>
                    <a:bodyPr/>
                    <a:lstStyle/>
                    <a:p>
                      <a:pPr marL="0" marR="0">
                        <a:lnSpc>
                          <a:spcPct val="107000"/>
                        </a:lnSpc>
                        <a:spcBef>
                          <a:spcPts val="0"/>
                        </a:spcBef>
                        <a:spcAft>
                          <a:spcPts val="0"/>
                        </a:spcAft>
                      </a:pPr>
                      <a:r>
                        <a:rPr lang="en-US" sz="1100" dirty="0">
                          <a:effectLst/>
                        </a:rPr>
                        <a:t>1. Feasibility study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3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8/1/2020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28/01/2020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r>
              <a:tr h="331718">
                <a:tc>
                  <a:txBody>
                    <a:bodyPr/>
                    <a:lstStyle/>
                    <a:p>
                      <a:pPr marL="0" marR="0" algn="ctr">
                        <a:lnSpc>
                          <a:spcPct val="107000"/>
                        </a:lnSpc>
                        <a:spcBef>
                          <a:spcPts val="0"/>
                        </a:spcBef>
                        <a:spcAft>
                          <a:spcPts val="0"/>
                        </a:spcAft>
                      </a:pPr>
                      <a:r>
                        <a:rPr lang="en-US" sz="1100" dirty="0">
                          <a:effectLst/>
                        </a:rPr>
                        <a:t>Technical Feasibility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a:effectLst/>
                        </a:rPr>
                        <a:t>1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8/1/2020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14/01/2020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Economic Feasibility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a:effectLst/>
                        </a:rPr>
                        <a:t>1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15/01/2020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21/01/2021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Behavior Feasibility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a:effectLst/>
                        </a:rPr>
                        <a:t>1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22/01/2021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28/01/2020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nSpc>
                          <a:spcPct val="107000"/>
                        </a:lnSpc>
                        <a:spcBef>
                          <a:spcPts val="0"/>
                        </a:spcBef>
                        <a:spcAft>
                          <a:spcPts val="0"/>
                        </a:spcAft>
                      </a:pPr>
                      <a:r>
                        <a:rPr lang="en-US" sz="1100" dirty="0">
                          <a:effectLst/>
                        </a:rPr>
                        <a:t>2. Requirement Analysis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4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29/01/2020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25/02/2020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r>
              <a:tr h="331718">
                <a:tc>
                  <a:txBody>
                    <a:bodyPr/>
                    <a:lstStyle/>
                    <a:p>
                      <a:pPr marL="0" marR="0" algn="ctr">
                        <a:lnSpc>
                          <a:spcPct val="107000"/>
                        </a:lnSpc>
                        <a:spcBef>
                          <a:spcPts val="0"/>
                        </a:spcBef>
                        <a:spcAft>
                          <a:spcPts val="0"/>
                        </a:spcAft>
                      </a:pPr>
                      <a:r>
                        <a:rPr lang="en-US" sz="1100" dirty="0">
                          <a:effectLst/>
                        </a:rPr>
                        <a:t>Requirement Gathering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1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29/01/2020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4/2/2020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Group Interaction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2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5/2/2020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18/02/2020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Analysis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1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19/02/2020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25/02/2020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nSpc>
                          <a:spcPct val="107000"/>
                        </a:lnSpc>
                        <a:spcBef>
                          <a:spcPts val="0"/>
                        </a:spcBef>
                        <a:spcAft>
                          <a:spcPts val="0"/>
                        </a:spcAft>
                      </a:pPr>
                      <a:r>
                        <a:rPr lang="en-US" sz="1100" dirty="0">
                          <a:effectLst/>
                        </a:rPr>
                        <a:t>3. UI-Design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5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26/02/2020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31/03/2020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r>
              <a:tr h="331718">
                <a:tc>
                  <a:txBody>
                    <a:bodyPr/>
                    <a:lstStyle/>
                    <a:p>
                      <a:pPr marL="0" marR="0" algn="ctr">
                        <a:lnSpc>
                          <a:spcPct val="107000"/>
                        </a:lnSpc>
                        <a:spcBef>
                          <a:spcPts val="0"/>
                        </a:spcBef>
                        <a:spcAft>
                          <a:spcPts val="0"/>
                        </a:spcAft>
                      </a:pPr>
                      <a:r>
                        <a:rPr lang="en-US" sz="1100" dirty="0">
                          <a:effectLst/>
                        </a:rPr>
                        <a:t>Firewall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2.5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26/02/2020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14/03/2020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Log Management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2.5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15/03/2020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31/03/2020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nSpc>
                          <a:spcPct val="107000"/>
                        </a:lnSpc>
                        <a:spcBef>
                          <a:spcPts val="0"/>
                        </a:spcBef>
                        <a:spcAft>
                          <a:spcPts val="0"/>
                        </a:spcAft>
                      </a:pPr>
                      <a:r>
                        <a:rPr lang="en-US" sz="1100" dirty="0">
                          <a:effectLst/>
                        </a:rPr>
                        <a:t>4. Coding / Algorithm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5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1/4/2020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5/5/2020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r>
              <a:tr h="331718">
                <a:tc>
                  <a:txBody>
                    <a:bodyPr/>
                    <a:lstStyle/>
                    <a:p>
                      <a:pPr marL="0" marR="0" algn="ctr">
                        <a:lnSpc>
                          <a:spcPct val="107000"/>
                        </a:lnSpc>
                        <a:spcBef>
                          <a:spcPts val="0"/>
                        </a:spcBef>
                        <a:spcAft>
                          <a:spcPts val="0"/>
                        </a:spcAft>
                      </a:pPr>
                      <a:r>
                        <a:rPr lang="en-US" sz="1100" dirty="0">
                          <a:effectLst/>
                        </a:rPr>
                        <a:t>Firewall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2.5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1/4/2020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18/04/2020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Log Management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2.5 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19/04/2020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5/5/2020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nSpc>
                          <a:spcPct val="107000"/>
                        </a:lnSpc>
                        <a:spcBef>
                          <a:spcPts val="0"/>
                        </a:spcBef>
                        <a:spcAft>
                          <a:spcPts val="0"/>
                        </a:spcAft>
                      </a:pPr>
                      <a:r>
                        <a:rPr lang="en-US" sz="1100" dirty="0">
                          <a:effectLst/>
                        </a:rPr>
                        <a:t>5. Testing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smtClean="0">
                          <a:effectLst/>
                        </a:rPr>
                        <a:t>3 </a:t>
                      </a:r>
                      <a:r>
                        <a:rPr lang="en-US" sz="1100" dirty="0">
                          <a:effectLst/>
                        </a:rPr>
                        <a:t>WEEKS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6/5/2020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c>
                  <a:txBody>
                    <a:bodyPr/>
                    <a:lstStyle/>
                    <a:p>
                      <a:pPr marL="0" marR="0" algn="ctr">
                        <a:lnSpc>
                          <a:spcPct val="107000"/>
                        </a:lnSpc>
                        <a:spcBef>
                          <a:spcPts val="0"/>
                        </a:spcBef>
                        <a:spcAft>
                          <a:spcPts val="0"/>
                        </a:spcAft>
                      </a:pPr>
                      <a:r>
                        <a:rPr lang="en-US" sz="1100" dirty="0">
                          <a:effectLst/>
                        </a:rPr>
                        <a:t>26/05/2020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accent1"/>
                    </a:solidFill>
                  </a:tcPr>
                </a:tc>
              </a:tr>
              <a:tr h="331718">
                <a:tc>
                  <a:txBody>
                    <a:bodyPr/>
                    <a:lstStyle/>
                    <a:p>
                      <a:pPr marL="0" marR="0" algn="ctr">
                        <a:lnSpc>
                          <a:spcPct val="107000"/>
                        </a:lnSpc>
                        <a:spcBef>
                          <a:spcPts val="0"/>
                        </a:spcBef>
                        <a:spcAft>
                          <a:spcPts val="0"/>
                        </a:spcAft>
                      </a:pPr>
                      <a:r>
                        <a:rPr lang="en-US" sz="1100" dirty="0">
                          <a:effectLst/>
                        </a:rPr>
                        <a:t>Unit Testing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1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6/5/2020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12/5/2020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31718">
                <a:tc>
                  <a:txBody>
                    <a:bodyPr/>
                    <a:lstStyle/>
                    <a:p>
                      <a:pPr marL="0" marR="0" algn="ctr">
                        <a:lnSpc>
                          <a:spcPct val="107000"/>
                        </a:lnSpc>
                        <a:spcBef>
                          <a:spcPts val="0"/>
                        </a:spcBef>
                        <a:spcAft>
                          <a:spcPts val="0"/>
                        </a:spcAft>
                      </a:pPr>
                      <a:r>
                        <a:rPr lang="en-US" sz="1100" dirty="0">
                          <a:effectLst/>
                        </a:rPr>
                        <a:t>Integration Testing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1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13/05/2020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a:effectLst/>
                        </a:rPr>
                        <a:t>19/05/2020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r h="344989">
                <a:tc>
                  <a:txBody>
                    <a:bodyPr/>
                    <a:lstStyle/>
                    <a:p>
                      <a:pPr marL="0" marR="0" algn="ctr">
                        <a:lnSpc>
                          <a:spcPct val="107000"/>
                        </a:lnSpc>
                        <a:spcBef>
                          <a:spcPts val="0"/>
                        </a:spcBef>
                        <a:spcAft>
                          <a:spcPts val="0"/>
                        </a:spcAft>
                      </a:pPr>
                      <a:r>
                        <a:rPr lang="en-US" sz="1100" dirty="0">
                          <a:effectLst/>
                        </a:rPr>
                        <a:t>System Testing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solidFill>
                      <a:schemeClr val="tx1"/>
                    </a:solidFill>
                  </a:tcPr>
                </a:tc>
                <a:tc>
                  <a:txBody>
                    <a:bodyPr/>
                    <a:lstStyle/>
                    <a:p>
                      <a:pPr marL="0" marR="0" algn="ctr">
                        <a:lnSpc>
                          <a:spcPct val="107000"/>
                        </a:lnSpc>
                        <a:spcBef>
                          <a:spcPts val="0"/>
                        </a:spcBef>
                        <a:spcAft>
                          <a:spcPts val="0"/>
                        </a:spcAft>
                      </a:pPr>
                      <a:r>
                        <a:rPr lang="en-US" sz="1100" dirty="0">
                          <a:effectLst/>
                        </a:rPr>
                        <a:t>1 WEEK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a:effectLst/>
                        </a:rPr>
                        <a:t>20/05/2020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c>
                  <a:txBody>
                    <a:bodyPr/>
                    <a:lstStyle/>
                    <a:p>
                      <a:pPr marL="0" marR="0" algn="ctr">
                        <a:lnSpc>
                          <a:spcPct val="107000"/>
                        </a:lnSpc>
                        <a:spcBef>
                          <a:spcPts val="0"/>
                        </a:spcBef>
                        <a:spcAft>
                          <a:spcPts val="0"/>
                        </a:spcAft>
                      </a:pPr>
                      <a:r>
                        <a:rPr lang="en-US" sz="1100" dirty="0" smtClean="0">
                          <a:effectLst/>
                        </a:rPr>
                        <a:t>26/05/2020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6" marR="65406" marT="0" marB="0" anchor="ctr"/>
                </a:tc>
              </a:tr>
            </a:tbl>
          </a:graphicData>
        </a:graphic>
      </p:graphicFrame>
    </p:spTree>
    <p:extLst>
      <p:ext uri="{BB962C8B-B14F-4D97-AF65-F5344CB8AC3E}">
        <p14:creationId xmlns:p14="http://schemas.microsoft.com/office/powerpoint/2010/main" val="65881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9579" t="22315" r="19447" b="25749"/>
          <a:stretch/>
        </p:blipFill>
        <p:spPr>
          <a:xfrm>
            <a:off x="566670" y="1081824"/>
            <a:ext cx="11241205" cy="5383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STATE DIAGRAM (PROCESSES)</a:t>
            </a:r>
            <a:endParaRPr lang="en-US" sz="4000" dirty="0"/>
          </a:p>
        </p:txBody>
      </p:sp>
    </p:spTree>
    <p:extLst>
      <p:ext uri="{BB962C8B-B14F-4D97-AF65-F5344CB8AC3E}">
        <p14:creationId xmlns:p14="http://schemas.microsoft.com/office/powerpoint/2010/main" val="146840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47" t="2597" r="2620" b="4621"/>
          <a:stretch/>
        </p:blipFill>
        <p:spPr>
          <a:xfrm>
            <a:off x="1498240" y="1396483"/>
            <a:ext cx="9195516" cy="5095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STATE CHART (SUB-PROCESSES)</a:t>
            </a:r>
            <a:endParaRPr lang="en-US" sz="4000" dirty="0"/>
          </a:p>
        </p:txBody>
      </p:sp>
    </p:spTree>
    <p:extLst>
      <p:ext uri="{BB962C8B-B14F-4D97-AF65-F5344CB8AC3E}">
        <p14:creationId xmlns:p14="http://schemas.microsoft.com/office/powerpoint/2010/main" val="3095966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633" t="4182" r="25485" b="4094"/>
          <a:stretch/>
        </p:blipFill>
        <p:spPr>
          <a:xfrm>
            <a:off x="3127169" y="1906074"/>
            <a:ext cx="6300167" cy="4649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CLASS DIAGRAM</a:t>
            </a:r>
            <a:endParaRPr lang="en-US" sz="4000" dirty="0"/>
          </a:p>
        </p:txBody>
      </p:sp>
    </p:spTree>
    <p:extLst>
      <p:ext uri="{BB962C8B-B14F-4D97-AF65-F5344CB8AC3E}">
        <p14:creationId xmlns:p14="http://schemas.microsoft.com/office/powerpoint/2010/main" val="3663299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SEQUENCE DIAGRAM</a:t>
            </a:r>
            <a:endParaRPr lang="en-US" sz="4000" dirty="0"/>
          </a:p>
        </p:txBody>
      </p:sp>
      <p:pic>
        <p:nvPicPr>
          <p:cNvPr id="4" name="Picture 3"/>
          <p:cNvPicPr>
            <a:picLocks noChangeAspect="1"/>
          </p:cNvPicPr>
          <p:nvPr/>
        </p:nvPicPr>
        <p:blipFill rotWithShape="1">
          <a:blip r:embed="rId2"/>
          <a:srcRect r="739"/>
          <a:stretch/>
        </p:blipFill>
        <p:spPr>
          <a:xfrm>
            <a:off x="1480264" y="1287888"/>
            <a:ext cx="9231468" cy="5228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4155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4638" t="1980" r="1094" b="8278"/>
          <a:stretch/>
        </p:blipFill>
        <p:spPr bwMode="auto">
          <a:xfrm>
            <a:off x="1912510" y="1892759"/>
            <a:ext cx="8366975" cy="4668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713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AI using in IDS</a:t>
            </a:r>
            <a:endParaRPr lang="en-US" sz="4000" dirty="0"/>
          </a:p>
        </p:txBody>
      </p:sp>
      <p:sp>
        <p:nvSpPr>
          <p:cNvPr id="3" name="Rectangle 2"/>
          <p:cNvSpPr/>
          <p:nvPr/>
        </p:nvSpPr>
        <p:spPr>
          <a:xfrm>
            <a:off x="0" y="912801"/>
            <a:ext cx="12191998" cy="646331"/>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“In IDS, using AI for security would help us to recognize the </a:t>
            </a:r>
            <a:r>
              <a:rPr lang="en-US" b="1" dirty="0" smtClean="0">
                <a:solidFill>
                  <a:srgbClr val="FF0000"/>
                </a:solidFill>
                <a:latin typeface="Times New Roman" panose="02020603050405020304" pitchFamily="18" charset="0"/>
                <a:ea typeface="Calibri" panose="020F0502020204030204" pitchFamily="34" charset="0"/>
              </a:rPr>
              <a:t>user,</a:t>
            </a: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so that an </a:t>
            </a:r>
            <a:r>
              <a:rPr lang="en-US" dirty="0">
                <a:solidFill>
                  <a:srgbClr val="0070C0"/>
                </a:solidFill>
                <a:latin typeface="Times New Roman" panose="02020603050405020304" pitchFamily="18" charset="0"/>
                <a:ea typeface="Calibri" panose="020F0502020204030204" pitchFamily="34" charset="0"/>
              </a:rPr>
              <a:t>intruder couldn’t access </a:t>
            </a:r>
            <a:r>
              <a:rPr lang="en-US" dirty="0">
                <a:latin typeface="Times New Roman" panose="02020603050405020304" pitchFamily="18" charset="0"/>
                <a:ea typeface="Calibri" panose="020F0502020204030204" pitchFamily="34" charset="0"/>
              </a:rPr>
              <a:t>to the </a:t>
            </a:r>
            <a:r>
              <a:rPr lang="en-US" dirty="0">
                <a:solidFill>
                  <a:srgbClr val="7030A0"/>
                </a:solidFill>
                <a:latin typeface="Times New Roman" panose="02020603050405020304" pitchFamily="18" charset="0"/>
                <a:ea typeface="Calibri" panose="020F0502020204030204" pitchFamily="34" charset="0"/>
              </a:rPr>
              <a:t>security breach </a:t>
            </a:r>
            <a:r>
              <a:rPr lang="en-US" dirty="0">
                <a:latin typeface="Times New Roman" panose="02020603050405020304" pitchFamily="18" charset="0"/>
                <a:ea typeface="Calibri" panose="020F0502020204030204" pitchFamily="34" charset="0"/>
              </a:rPr>
              <a:t>and our </a:t>
            </a:r>
            <a:r>
              <a:rPr lang="en-US" dirty="0">
                <a:solidFill>
                  <a:srgbClr val="C00000"/>
                </a:solidFill>
                <a:latin typeface="Times New Roman" panose="02020603050405020304" pitchFamily="18" charset="0"/>
                <a:ea typeface="Calibri" panose="020F0502020204030204" pitchFamily="34" charset="0"/>
              </a:rPr>
              <a:t>database information is secured</a:t>
            </a:r>
            <a:r>
              <a:rPr lang="en-US" dirty="0">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375192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rPr>
              <a:t>AI based Model in IDS</a:t>
            </a:r>
            <a:endParaRPr lang="en-US" sz="4000" dirty="0"/>
          </a:p>
        </p:txBody>
      </p:sp>
      <p:pic>
        <p:nvPicPr>
          <p:cNvPr id="4" name="Picture 3"/>
          <p:cNvPicPr>
            <a:picLocks noChangeAspect="1"/>
          </p:cNvPicPr>
          <p:nvPr/>
        </p:nvPicPr>
        <p:blipFill rotWithShape="1">
          <a:blip r:embed="rId2"/>
          <a:srcRect l="2258" t="2949" r="1926" b="20642"/>
          <a:stretch/>
        </p:blipFill>
        <p:spPr>
          <a:xfrm>
            <a:off x="774877" y="1313646"/>
            <a:ext cx="10642241" cy="4771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7603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7174" r="34196" b="1629"/>
          <a:stretch/>
        </p:blipFill>
        <p:spPr>
          <a:xfrm>
            <a:off x="2765451" y="1429553"/>
            <a:ext cx="6661093" cy="5190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 y="204915"/>
            <a:ext cx="12191999" cy="707886"/>
          </a:xfrm>
          <a:prstGeom prst="rect">
            <a:avLst/>
          </a:prstGeom>
        </p:spPr>
        <p:txBody>
          <a:bodyPr wrap="square">
            <a:spAutoFit/>
          </a:bodyPr>
          <a:lstStyle/>
          <a:p>
            <a:pPr algn="ctr"/>
            <a:r>
              <a:rPr lang="en-US" sz="4000" b="1" dirty="0"/>
              <a:t>Model AI using </a:t>
            </a:r>
            <a:r>
              <a:rPr lang="en-US" sz="4000" b="1" dirty="0" smtClean="0"/>
              <a:t>IDS</a:t>
            </a:r>
            <a:endParaRPr lang="en-US" sz="4000" dirty="0"/>
          </a:p>
        </p:txBody>
      </p:sp>
    </p:spTree>
    <p:extLst>
      <p:ext uri="{BB962C8B-B14F-4D97-AF65-F5344CB8AC3E}">
        <p14:creationId xmlns:p14="http://schemas.microsoft.com/office/powerpoint/2010/main" val="1145863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3131" y="1536511"/>
            <a:ext cx="4408869" cy="4832092"/>
          </a:xfrm>
          <a:prstGeom prst="rect">
            <a:avLst/>
          </a:prstGeom>
          <a:ln>
            <a:solidFill>
              <a:srgbClr val="FF0000"/>
            </a:solidFill>
          </a:ln>
        </p:spPr>
        <p:txBody>
          <a:bodyPr wrap="square">
            <a:spAutoFit/>
          </a:bodyPr>
          <a:lstStyle/>
          <a:p>
            <a:pPr algn="just"/>
            <a:r>
              <a:rPr lang="en-US" sz="1400" dirty="0">
                <a:latin typeface="Times New Roman" panose="02020603050405020304" pitchFamily="18" charset="0"/>
                <a:cs typeface="Times New Roman" panose="02020603050405020304" pitchFamily="18" charset="0"/>
              </a:rPr>
              <a:t>START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INPUT - login[], NET[Packet] + DATASETS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if login == "Admin"</a:t>
            </a:r>
          </a:p>
          <a:p>
            <a:pPr algn="just"/>
            <a:r>
              <a:rPr lang="en-US" sz="1400" dirty="0">
                <a:latin typeface="Times New Roman" panose="02020603050405020304" pitchFamily="18" charset="0"/>
                <a:cs typeface="Times New Roman" panose="02020603050405020304" pitchFamily="18" charset="0"/>
              </a:rPr>
              <a:t>	then -&gt;	Go</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if NET[] == "Attack"</a:t>
            </a:r>
          </a:p>
          <a:p>
            <a:pPr algn="just"/>
            <a:r>
              <a:rPr lang="en-US" sz="1400" dirty="0">
                <a:latin typeface="Times New Roman" panose="02020603050405020304" pitchFamily="18" charset="0"/>
                <a:cs typeface="Times New Roman" panose="02020603050405020304" pitchFamily="18" charset="0"/>
              </a:rPr>
              <a:t>		then -&gt; DROP[Packet]</a:t>
            </a:r>
          </a:p>
          <a:p>
            <a:pPr algn="just"/>
            <a:r>
              <a:rPr lang="en-US" sz="1400" dirty="0">
                <a:latin typeface="Times New Roman" panose="02020603050405020304" pitchFamily="18" charset="0"/>
                <a:cs typeface="Times New Roman" panose="02020603050405020304" pitchFamily="18" charset="0"/>
              </a:rPr>
              <a:t>	else</a:t>
            </a:r>
          </a:p>
          <a:p>
            <a:pPr algn="just"/>
            <a:r>
              <a:rPr lang="en-US" sz="1400" dirty="0">
                <a:latin typeface="Times New Roman" panose="02020603050405020304" pitchFamily="18" charset="0"/>
                <a:cs typeface="Times New Roman" panose="02020603050405020304" pitchFamily="18" charset="0"/>
              </a:rPr>
              <a:t>		then -&gt; CONTINUE[Packet]</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if NET[] == "Detect"</a:t>
            </a:r>
          </a:p>
          <a:p>
            <a:pPr algn="just"/>
            <a:r>
              <a:rPr lang="en-US" sz="1400" dirty="0">
                <a:latin typeface="Times New Roman" panose="02020603050405020304" pitchFamily="18" charset="0"/>
                <a:cs typeface="Times New Roman" panose="02020603050405020304" pitchFamily="18" charset="0"/>
              </a:rPr>
              <a:t>		then -&gt; alert[SENSOR]</a:t>
            </a:r>
          </a:p>
          <a:p>
            <a:pPr algn="just"/>
            <a:r>
              <a:rPr lang="en-US" sz="1400" dirty="0">
                <a:latin typeface="Times New Roman" panose="02020603050405020304" pitchFamily="18" charset="0"/>
                <a:cs typeface="Times New Roman" panose="02020603050405020304" pitchFamily="18" charset="0"/>
              </a:rPr>
              <a:t>	else</a:t>
            </a:r>
          </a:p>
          <a:p>
            <a:pPr algn="just"/>
            <a:r>
              <a:rPr lang="en-US" sz="1400" dirty="0">
                <a:latin typeface="Times New Roman" panose="02020603050405020304" pitchFamily="18" charset="0"/>
                <a:cs typeface="Times New Roman" panose="02020603050405020304" pitchFamily="18" charset="0"/>
              </a:rPr>
              <a:t>		then -&gt; Acknowledgement</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SCAN[SIGNATURE BASE] -&gt; NET[Packet]</a:t>
            </a:r>
          </a:p>
          <a:p>
            <a:pPr algn="just"/>
            <a:r>
              <a:rPr lang="en-US" sz="1400" dirty="0">
                <a:latin typeface="Times New Roman" panose="02020603050405020304" pitchFamily="18" charset="0"/>
                <a:cs typeface="Times New Roman" panose="02020603050405020304" pitchFamily="18" charset="0"/>
              </a:rPr>
              <a:t>else</a:t>
            </a:r>
          </a:p>
          <a:p>
            <a:pPr algn="just"/>
            <a:r>
              <a:rPr lang="en-US" sz="1400" dirty="0">
                <a:latin typeface="Times New Roman" panose="02020603050405020304" pitchFamily="18" charset="0"/>
                <a:cs typeface="Times New Roman" panose="02020603050405020304" pitchFamily="18" charset="0"/>
              </a:rPr>
              <a:t>	then -&gt;	Stop</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END</a:t>
            </a:r>
          </a:p>
        </p:txBody>
      </p:sp>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t>IDS (Algorithm)</a:t>
            </a:r>
            <a:endParaRPr lang="en-US" sz="4000" dirty="0"/>
          </a:p>
        </p:txBody>
      </p:sp>
      <p:sp>
        <p:nvSpPr>
          <p:cNvPr id="4" name="Rectangle 3"/>
          <p:cNvSpPr/>
          <p:nvPr/>
        </p:nvSpPr>
        <p:spPr>
          <a:xfrm>
            <a:off x="0" y="1536511"/>
            <a:ext cx="7044745" cy="4801314"/>
          </a:xfrm>
          <a:prstGeom prst="rect">
            <a:avLst/>
          </a:prstGeom>
          <a:ln>
            <a:solidFill>
              <a:srgbClr val="FF0000"/>
            </a:solidFill>
          </a:ln>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Step1:	We will start the processing of IDS.</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Step2:	Taking and input to check if it is “Admin” or not.</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Step3:	if “Intruder” is found then it will automatically drop the 	“Admin”.	</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Step4:	if it doesn’t found the “Intruder” then it continues the package.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Step5:	“Intruder” is detected then an “Alter” will send the information 	to “IDS” and then to 	“administrator” to update the 	“database information”.</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Step6:	“Scanner” will send the “IDS information” and keeps the 	“database secure” from another 	“Intruders”.</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Step7:	End of the processes.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90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973873"/>
            <a:ext cx="12191999" cy="830997"/>
          </a:xfrm>
          <a:prstGeom prst="rect">
            <a:avLst/>
          </a:prstGeom>
        </p:spPr>
        <p:txBody>
          <a:bodyPr wrap="square">
            <a:spAutoFit/>
          </a:bodyPr>
          <a:lstStyle/>
          <a:p>
            <a:pPr algn="ctr"/>
            <a:r>
              <a:rPr lang="en-US" sz="4800" b="1" dirty="0" smtClean="0">
                <a:latin typeface="Times New Roman" panose="02020603050405020304" pitchFamily="18" charset="0"/>
              </a:rPr>
              <a:t>Thank You</a:t>
            </a:r>
          </a:p>
        </p:txBody>
      </p:sp>
    </p:spTree>
    <p:extLst>
      <p:ext uri="{BB962C8B-B14F-4D97-AF65-F5344CB8AC3E}">
        <p14:creationId xmlns:p14="http://schemas.microsoft.com/office/powerpoint/2010/main" val="1336850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912801"/>
            <a:ext cx="12192000" cy="5511958"/>
          </a:xfrm>
          <a:prstGeom prst="rect">
            <a:avLst/>
          </a:prstGeom>
        </p:spPr>
        <p:txBody>
          <a:bodyPr wrap="square">
            <a:spAutoFit/>
          </a:bodyPr>
          <a:lstStyle/>
          <a:p>
            <a:pPr algn="just">
              <a:lnSpc>
                <a:spcPct val="107000"/>
              </a:lnSpc>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As the today’s generation we all knew that the criminal/theft has been occurred in user’s life regarding their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data security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We have four agile-manifesto as well as twelve methodology. Through which we have to take certain steps regarding making a strong security for the </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user’s.</a:t>
            </a:r>
          </a:p>
          <a:p>
            <a:pPr algn="just">
              <a:lnSpc>
                <a:spcPct val="107000"/>
              </a:lnSpc>
              <a:spcAft>
                <a:spcPts val="800"/>
              </a:spcAft>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Firstly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individuals and interactions over processes and tools, as we know that intrusion detection system is based on to detect the suspicious activity from the database information. This information will automatically monitor and scan the unauthorized to user information does not allow in our system and there is an administrator to secure our database to add security to secure the database example, Administrator ID, Password, etc. Tools like IDS, sensor, alert repository, login, security admin this are used to secure our </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database.</a:t>
            </a:r>
          </a:p>
          <a:p>
            <a:pPr algn="just">
              <a:lnSpc>
                <a:spcPct val="107000"/>
              </a:lnSpc>
              <a:spcAft>
                <a:spcPts val="800"/>
              </a:spcAft>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Secondly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working software over comprehensive documentation, which means the documentation types that the team produces and its scope depend on the software development approach that was chosen</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Aft>
                <a:spcPts val="800"/>
              </a:spcAft>
            </a:pPr>
            <a:endParaRPr lang="en-US" sz="1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i="1" dirty="0" smtClean="0">
                <a:latin typeface="Times New Roman" panose="02020603050405020304" pitchFamily="18" charset="0"/>
                <a:ea typeface="Times New Roman" panose="02020603050405020304" pitchFamily="18" charset="0"/>
                <a:cs typeface="Times New Roman" panose="02020603050405020304" pitchFamily="18" charset="0"/>
              </a:rPr>
              <a:t>Here </a:t>
            </a:r>
            <a:r>
              <a:rPr lang="en-US" sz="1400" i="1" dirty="0">
                <a:latin typeface="Times New Roman" panose="02020603050405020304" pitchFamily="18" charset="0"/>
                <a:ea typeface="Times New Roman" panose="02020603050405020304" pitchFamily="18" charset="0"/>
                <a:cs typeface="Times New Roman" panose="02020603050405020304" pitchFamily="18" charset="0"/>
              </a:rPr>
              <a:t>we are going to use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"Scrum Model </a:t>
            </a:r>
            <a:r>
              <a:rPr lang="en-US" sz="1400" i="1" dirty="0">
                <a:latin typeface="Times New Roman" panose="02020603050405020304" pitchFamily="18" charset="0"/>
                <a:ea typeface="Times New Roman" panose="02020603050405020304" pitchFamily="18" charset="0"/>
                <a:cs typeface="Times New Roman" panose="02020603050405020304" pitchFamily="18" charset="0"/>
              </a:rPr>
              <a:t>as it’s the latest methodology of agile system</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Scrum world, instead of providing complete, detailed descriptions of how everything is to be done on a project, much of it is left up to the Scrum software development team. This is because the team will know best how to solve the problem they are presented."</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endParaRPr lang="en-US" sz="1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Thirdly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Customer Collaboration over contract negotiation, when the customer and the project manager — or another project team representative — negotiate contract details. When the customer and the project manager negotiate changes to the contract. When the project team delivers a completed product to the customer. If the product doesn’t meet customer expectations, the project manager and the customer negotiate additional changes to the contract. And lastly we have, responding to change over following a plan, to adaptive planning approach. In this approach, planning is an ongoing activity throughout the execution of the entire project, occurring in small increments as the reality of project execution unfolds.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634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105466" y="1487607"/>
            <a:ext cx="9981063" cy="4578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effectLst/>
                <a:latin typeface="Times New Roman" panose="02020603050405020304" pitchFamily="18" charset="0"/>
                <a:ea typeface="Times New Roman" panose="02020603050405020304" pitchFamily="18" charset="0"/>
              </a:rPr>
              <a:t>Objective of our Project</a:t>
            </a:r>
            <a:endParaRPr lang="en-US" sz="4000" dirty="0"/>
          </a:p>
        </p:txBody>
      </p:sp>
    </p:spTree>
    <p:extLst>
      <p:ext uri="{BB962C8B-B14F-4D97-AF65-F5344CB8AC3E}">
        <p14:creationId xmlns:p14="http://schemas.microsoft.com/office/powerpoint/2010/main" val="3810006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2801"/>
            <a:ext cx="12192000" cy="5563061"/>
          </a:xfrm>
          <a:prstGeom prst="rect">
            <a:avLst/>
          </a:prstGeom>
        </p:spPr>
        <p:txBody>
          <a:bodyPr wrap="square">
            <a:spAutoFit/>
          </a:bodyPr>
          <a:lstStyle/>
          <a:p>
            <a:pPr algn="just" fontAlgn="ctr">
              <a:lnSpc>
                <a:spcPts val="1650"/>
              </a:lnSpc>
            </a:pPr>
            <a:r>
              <a:rPr lang="en-US" sz="2000" dirty="0" smtClean="0">
                <a:effectLst/>
                <a:latin typeface="Times New Roman" panose="02020603050405020304" pitchFamily="18" charset="0"/>
                <a:ea typeface="Times New Roman" panose="02020603050405020304" pitchFamily="18" charset="0"/>
              </a:rPr>
              <a:t>The </a:t>
            </a:r>
            <a:r>
              <a:rPr lang="en-US" sz="2000" b="1" dirty="0" smtClean="0">
                <a:effectLst/>
                <a:latin typeface="Times New Roman" panose="02020603050405020304" pitchFamily="18" charset="0"/>
                <a:ea typeface="Times New Roman" panose="02020603050405020304" pitchFamily="18" charset="0"/>
              </a:rPr>
              <a:t>Scrum Development Methodology</a:t>
            </a:r>
            <a:r>
              <a:rPr lang="en-US" sz="2000" dirty="0" smtClean="0">
                <a:effectLst/>
                <a:latin typeface="Times New Roman" panose="02020603050405020304" pitchFamily="18" charset="0"/>
                <a:ea typeface="Times New Roman" panose="02020603050405020304" pitchFamily="18" charset="0"/>
              </a:rPr>
              <a:t> can be applied to nearly any project. This process is suited for development projects that are rapidly changing or highly emergent requirements. The Scrum software development model begins with a brief planning, meeting and concludes with a final review. This development methodology is used for speedy development of software which includes a series of iterations to create required software. It is an ideal methodology because it easily brings on track even the slowest progressing projects.</a:t>
            </a:r>
          </a:p>
          <a:p>
            <a:pPr algn="just" fontAlgn="ctr">
              <a:lnSpc>
                <a:spcPts val="1650"/>
              </a:lnSpc>
            </a:pPr>
            <a:r>
              <a:rPr lang="en-US" sz="2000" dirty="0" smtClean="0">
                <a:effectLst/>
                <a:latin typeface="Times New Roman" panose="02020603050405020304" pitchFamily="18" charset="0"/>
                <a:ea typeface="Times New Roman" panose="02020603050405020304" pitchFamily="18" charset="0"/>
              </a:rPr>
              <a:t> </a:t>
            </a:r>
          </a:p>
          <a:p>
            <a:pPr algn="just" fontAlgn="ctr"/>
            <a:r>
              <a:rPr lang="en-US" sz="2000" b="0" dirty="0" smtClean="0">
                <a:effectLst/>
                <a:latin typeface="Times New Roman" panose="02020603050405020304" pitchFamily="18" charset="0"/>
                <a:ea typeface="Times New Roman" panose="02020603050405020304" pitchFamily="18" charset="0"/>
              </a:rPr>
              <a:t>Advantages of Scrum Development:</a:t>
            </a:r>
            <a:endParaRPr lang="en-US" sz="2000" b="1" dirty="0" smtClean="0">
              <a:effectLst/>
              <a:latin typeface="Times New Roman" panose="02020603050405020304" pitchFamily="18" charset="0"/>
              <a:ea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In this methodology, decision-making is entirely in the hands of the teams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This methodology enables project’s where the business requirements documentation is not considered very significant for the successful development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It is a lightly controlled method which totally empathizes on frequent updating of the progress, therefore, project development steps is visible in this method</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 daily meeting easily helps the developer to make it possible to measure individual productivity. This leads to the improvement in the productivity of each of the team members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ctr">
              <a:lnSpc>
                <a:spcPts val="1650"/>
              </a:lnSpc>
              <a:spcBef>
                <a:spcPts val="525"/>
              </a:spcBef>
              <a:spcAft>
                <a:spcPts val="525"/>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ctr"/>
            <a:r>
              <a:rPr lang="en-US" sz="2000" b="0" dirty="0" smtClean="0">
                <a:effectLst/>
                <a:latin typeface="Times New Roman" panose="02020603050405020304" pitchFamily="18" charset="0"/>
                <a:ea typeface="Times New Roman" panose="02020603050405020304" pitchFamily="18" charset="0"/>
              </a:rPr>
              <a:t>Disadvantages of Scrum Development:</a:t>
            </a:r>
            <a:endParaRPr lang="en-US" sz="2000" b="1" dirty="0" smtClean="0">
              <a:effectLst/>
              <a:latin typeface="Times New Roman" panose="02020603050405020304" pitchFamily="18" charset="0"/>
              <a:ea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This kind of development model is suffered if the estimating project costs and time will not be accurate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It is good for small, fast moving projects but not suitable for large size projects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fontAlgn="ctr">
              <a:lnSpc>
                <a:spcPts val="1650"/>
              </a:lnSpc>
              <a:spcBef>
                <a:spcPts val="525"/>
              </a:spcBef>
              <a:spcAft>
                <a:spcPts val="525"/>
              </a:spcAft>
              <a:buSzPts val="1000"/>
              <a:buFont typeface="Courier New" panose="02070309020205020404" pitchFamily="49" charset="0"/>
              <a:buChar char="o"/>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This methodology needs experienced team members only. If the team consists of people who are novices, the project cannot be completed within exact time frame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 y="204915"/>
            <a:ext cx="12191999" cy="707886"/>
          </a:xfrm>
          <a:prstGeom prst="rect">
            <a:avLst/>
          </a:prstGeom>
        </p:spPr>
        <p:txBody>
          <a:bodyPr wrap="square">
            <a:spAutoFit/>
          </a:bodyPr>
          <a:lstStyle/>
          <a:p>
            <a:pPr algn="ctr"/>
            <a:r>
              <a:rPr lang="en-US" sz="4000" b="1" dirty="0" smtClean="0">
                <a:effectLst/>
                <a:latin typeface="Times New Roman" panose="02020603050405020304" pitchFamily="18" charset="0"/>
                <a:ea typeface="Times New Roman" panose="02020603050405020304" pitchFamily="18" charset="0"/>
              </a:rPr>
              <a:t>Methodology</a:t>
            </a:r>
            <a:endParaRPr lang="en-US" sz="4000" dirty="0"/>
          </a:p>
        </p:txBody>
      </p:sp>
    </p:spTree>
    <p:extLst>
      <p:ext uri="{BB962C8B-B14F-4D97-AF65-F5344CB8AC3E}">
        <p14:creationId xmlns:p14="http://schemas.microsoft.com/office/powerpoint/2010/main" val="2888993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6411" t="1996" r="5608" b="1083"/>
          <a:stretch/>
        </p:blipFill>
        <p:spPr bwMode="auto">
          <a:xfrm>
            <a:off x="476518" y="347728"/>
            <a:ext cx="11251842" cy="6162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43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77284"/>
            <a:ext cx="12192000" cy="2677656"/>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A Scrum Board is a physical or virtual space that represent the scope of current sprint and its status. The current scopes are broken down into executable tasks during sprint planning. A Scrum board mostly have the stories and its associated tasks. This boards are often called as task board as well.</a:t>
            </a:r>
          </a:p>
          <a:p>
            <a:pPr algn="ctr"/>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also called as </a:t>
            </a:r>
            <a:r>
              <a:rPr lang="en-US" sz="2800" b="1" dirty="0">
                <a:latin typeface="Times New Roman" panose="02020603050405020304" pitchFamily="18" charset="0"/>
                <a:cs typeface="Times New Roman" panose="02020603050405020304" pitchFamily="18" charset="0"/>
              </a:rPr>
              <a:t>Sprint Board</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Task </a:t>
            </a:r>
            <a:r>
              <a:rPr lang="en-US" sz="2800" b="1" dirty="0" smtClean="0">
                <a:latin typeface="Times New Roman" panose="02020603050405020304" pitchFamily="18" charset="0"/>
                <a:cs typeface="Times New Roman" panose="02020603050405020304" pitchFamily="18" charset="0"/>
              </a:rPr>
              <a:t>Board</a:t>
            </a:r>
          </a:p>
        </p:txBody>
      </p:sp>
    </p:spTree>
    <p:extLst>
      <p:ext uri="{BB962C8B-B14F-4D97-AF65-F5344CB8AC3E}">
        <p14:creationId xmlns:p14="http://schemas.microsoft.com/office/powerpoint/2010/main" val="415287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740307"/>
          </a:xfrm>
          <a:prstGeom prst="rect">
            <a:avLst/>
          </a:prstGeom>
        </p:spPr>
        <p:txBody>
          <a:bodyPr wrap="square">
            <a:spAutoFit/>
          </a:bodyPr>
          <a:lstStyle/>
          <a:p>
            <a:pPr algn="just"/>
            <a:r>
              <a:rPr lang="en-US" b="1" u="sng" dirty="0" smtClean="0">
                <a:latin typeface="Times New Roman" panose="02020603050405020304" pitchFamily="18" charset="0"/>
                <a:cs typeface="Times New Roman" panose="02020603050405020304" pitchFamily="18" charset="0"/>
              </a:rPr>
              <a:t>Sprint</a:t>
            </a:r>
            <a:r>
              <a:rPr lang="en-US" b="1" u="sng" dirty="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(Story Travel)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Backlog or New  : When a Story created for the first time in product backlog it use to have this status.</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Groomed </a:t>
            </a:r>
            <a:r>
              <a:rPr lang="en-US" dirty="0">
                <a:latin typeface="Times New Roman" panose="02020603050405020304" pitchFamily="18" charset="0"/>
                <a:cs typeface="Times New Roman" panose="02020603050405020304" pitchFamily="18" charset="0"/>
              </a:rPr>
              <a:t>or Defined or Ready or Refined : When a Story is passed the Grooming session  and become ready (as per the definition of ready) to pick for the future sprint.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In-Progress </a:t>
            </a:r>
            <a:r>
              <a:rPr lang="en-US" dirty="0">
                <a:latin typeface="Times New Roman" panose="02020603050405020304" pitchFamily="18" charset="0"/>
                <a:cs typeface="Times New Roman" panose="02020603050405020304" pitchFamily="18" charset="0"/>
              </a:rPr>
              <a:t>or Committed : When a story is committed for a sprint, and the sprint is started.</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Completed</a:t>
            </a:r>
            <a:r>
              <a:rPr lang="en-US" dirty="0">
                <a:latin typeface="Times New Roman" panose="02020603050405020304" pitchFamily="18" charset="0"/>
                <a:cs typeface="Times New Roman" panose="02020603050405020304" pitchFamily="18" charset="0"/>
              </a:rPr>
              <a:t> or Resolved : When the construction of the story is completed and ready for review. Means the functionality of the story is </a:t>
            </a:r>
            <a:r>
              <a:rPr lang="en-US" dirty="0" smtClean="0">
                <a:latin typeface="Times New Roman" panose="02020603050405020304" pitchFamily="18" charset="0"/>
                <a:cs typeface="Times New Roman" panose="02020603050405020304" pitchFamily="18" charset="0"/>
              </a:rPr>
              <a:t>analyzed, </a:t>
            </a:r>
            <a:r>
              <a:rPr lang="en-US" dirty="0">
                <a:latin typeface="Times New Roman" panose="02020603050405020304" pitchFamily="18" charset="0"/>
                <a:cs typeface="Times New Roman" panose="02020603050405020304" pitchFamily="18" charset="0"/>
              </a:rPr>
              <a:t>developed, tested and meets the definition of done.</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Accepted </a:t>
            </a:r>
            <a:r>
              <a:rPr lang="en-US" dirty="0">
                <a:latin typeface="Times New Roman" panose="02020603050405020304" pitchFamily="18" charset="0"/>
                <a:cs typeface="Times New Roman" panose="02020603050405020304" pitchFamily="18" charset="0"/>
              </a:rPr>
              <a:t>or Done or Verified : This use to be the final state of the story workflow. where the story get verified by the product owner by checking the expected functionality is implemented and its meeting the acceptance criteria</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Task</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To-Do : Task execution is yet not started.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In-Progress : Task execution is in Progress.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Done : Task executed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5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827245"/>
            <a:ext cx="12191999" cy="3046988"/>
          </a:xfrm>
          <a:prstGeom prst="rect">
            <a:avLst/>
          </a:prstGeom>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We </a:t>
            </a:r>
            <a:r>
              <a:rPr lang="en-US" sz="3200" dirty="0">
                <a:latin typeface="Times New Roman" panose="02020603050405020304" pitchFamily="18" charset="0"/>
                <a:cs typeface="Times New Roman" panose="02020603050405020304" pitchFamily="18" charset="0"/>
              </a:rPr>
              <a:t>will initialize the client needs </a:t>
            </a:r>
            <a:r>
              <a:rPr lang="en-US" sz="3200" dirty="0" smtClean="0">
                <a:latin typeface="Times New Roman" panose="02020603050405020304" pitchFamily="18" charset="0"/>
                <a:cs typeface="Times New Roman" panose="02020603050405020304" pitchFamily="18" charset="0"/>
              </a:rPr>
              <a:t>on that </a:t>
            </a:r>
            <a:r>
              <a:rPr lang="en-US" sz="3200" dirty="0">
                <a:latin typeface="Times New Roman" panose="02020603050405020304" pitchFamily="18" charset="0"/>
                <a:cs typeface="Times New Roman" panose="02020603050405020304" pitchFamily="18" charset="0"/>
              </a:rPr>
              <a:t>concept we would check the scope and benefit of the project. </a:t>
            </a:r>
            <a:r>
              <a:rPr lang="en-US" sz="3200" dirty="0" smtClean="0">
                <a:latin typeface="Times New Roman" panose="02020603050405020304" pitchFamily="18" charset="0"/>
                <a:cs typeface="Times New Roman" panose="02020603050405020304" pitchFamily="18" charset="0"/>
              </a:rPr>
              <a:t>Planning </a:t>
            </a:r>
            <a:r>
              <a:rPr lang="en-US" sz="3200" dirty="0">
                <a:latin typeface="Times New Roman" panose="02020603050405020304" pitchFamily="18" charset="0"/>
                <a:cs typeface="Times New Roman" panose="02020603050405020304" pitchFamily="18" charset="0"/>
              </a:rPr>
              <a:t>to be scheduled for a perfect prototype. Requirements for designing a perfect prototype should be discussed in development team and the implement the product and after completion of the product we need to maintain the software for particular time and then disposition our final project/product.</a:t>
            </a:r>
          </a:p>
        </p:txBody>
      </p:sp>
      <p:sp>
        <p:nvSpPr>
          <p:cNvPr id="4" name="Rectangle 3"/>
          <p:cNvSpPr/>
          <p:nvPr/>
        </p:nvSpPr>
        <p:spPr>
          <a:xfrm>
            <a:off x="-1" y="204915"/>
            <a:ext cx="12191999"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What, How &amp; Why (SCRUM</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68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953</Words>
  <Application>Microsoft Office PowerPoint</Application>
  <PresentationFormat>Widescreen</PresentationFormat>
  <Paragraphs>220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33</cp:revision>
  <dcterms:created xsi:type="dcterms:W3CDTF">2020-04-13T08:02:52Z</dcterms:created>
  <dcterms:modified xsi:type="dcterms:W3CDTF">2020-04-14T11:35:34Z</dcterms:modified>
</cp:coreProperties>
</file>