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57" r:id="rId3"/>
    <p:sldId id="256" r:id="rId4"/>
    <p:sldId id="258" r:id="rId5"/>
    <p:sldId id="259" r:id="rId6"/>
    <p:sldId id="263" r:id="rId7"/>
    <p:sldId id="264" r:id="rId8"/>
    <p:sldId id="266" r:id="rId9"/>
    <p:sldId id="260" r:id="rId10"/>
    <p:sldId id="267" r:id="rId11"/>
    <p:sldId id="269" r:id="rId12"/>
    <p:sldId id="270" r:id="rId13"/>
    <p:sldId id="271" r:id="rId14"/>
    <p:sldId id="273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A1D60-6D58-43AE-A1A9-7B50FB93F683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4C15-38DD-44EC-A243-4D3F9D731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0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6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4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0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7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3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7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8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7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4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0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2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7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9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3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0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2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3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2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D616-2620-4821-8457-CB09F6DDC42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CA64-51D4-42C5-AD34-697D0BCC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文艺复兴时期家具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0CFA-1A6A-4D76-860A-899BB1E29C4B}"/>
              </a:ext>
            </a:extLst>
          </p:cNvPr>
          <p:cNvSpPr/>
          <p:nvPr/>
        </p:nvSpPr>
        <p:spPr>
          <a:xfrm>
            <a:off x="3192261" y="4063377"/>
            <a:ext cx="5311659" cy="6463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b="1" i="1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Renaissance Furniture</a:t>
            </a:r>
            <a:endParaRPr lang="zh-CN" altLang="en-US" sz="2400" b="1" i="1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C23E139E-6490-4619-BC23-1278360B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56" y="4950086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施晟珉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16121238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C28C4B-295F-427E-97BE-5B976946F29D}"/>
              </a:ext>
            </a:extLst>
          </p:cNvPr>
          <p:cNvCxnSpPr/>
          <p:nvPr/>
        </p:nvCxnSpPr>
        <p:spPr>
          <a:xfrm flipH="1">
            <a:off x="3675005" y="5207935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2FDB96-8147-4A79-9269-76F1E31F645A}"/>
              </a:ext>
            </a:extLst>
          </p:cNvPr>
          <p:cNvCxnSpPr/>
          <p:nvPr/>
        </p:nvCxnSpPr>
        <p:spPr>
          <a:xfrm>
            <a:off x="7203396" y="5207935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0AE1546-F1A7-4AD3-A1CF-E0FC1F37E09A}"/>
              </a:ext>
            </a:extLst>
          </p:cNvPr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E119EE2D-2DDC-4BDC-8023-53213D15A010}"/>
              </a:ext>
            </a:extLst>
          </p:cNvPr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5C186AE1-013F-4ACB-9141-5EB620591E71}"/>
              </a:ext>
            </a:extLst>
          </p:cNvPr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等腰三角形 200">
            <a:extLst>
              <a:ext uri="{FF2B5EF4-FFF2-40B4-BE49-F238E27FC236}">
                <a16:creationId xmlns:a16="http://schemas.microsoft.com/office/drawing/2014/main" id="{6E2EAD45-83C8-4B49-A507-241CE4DE8969}"/>
              </a:ext>
            </a:extLst>
          </p:cNvPr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51">
            <a:extLst>
              <a:ext uri="{FF2B5EF4-FFF2-40B4-BE49-F238E27FC236}">
                <a16:creationId xmlns:a16="http://schemas.microsoft.com/office/drawing/2014/main" id="{5E218B4F-3A7C-4737-88A3-1500C205BA96}"/>
              </a:ext>
            </a:extLst>
          </p:cNvPr>
          <p:cNvSpPr txBox="1"/>
          <p:nvPr/>
        </p:nvSpPr>
        <p:spPr>
          <a:xfrm>
            <a:off x="832170" y="2767272"/>
            <a:ext cx="4568226" cy="92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六腿圆桌与架足式方桌</a:t>
            </a:r>
            <a:endParaRPr lang="zh-CN" altLang="en-US" sz="1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桌子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6146" name="Picture 2" descr="æå¤§å©æèºå¤å´æ¶æåæ¡åæ¹æ¡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10" y="140687"/>
            <a:ext cx="5476875" cy="65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桌子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172" name="Picture 4" descr="https://timgsa.baidu.com/timg?image&amp;quality=80&amp;size=b9999_10000&amp;sec=1526577419878&amp;di=a4153d2e2ccdfdb3093b9129c9cc6156&amp;imgtype=0&amp;src=http%3A%2F%2Fwww.markorhome.com%2Fmedia%2Fcache%2Fbd%2F18%2Fbd180460f5b245dc13428ae18c9494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99" y="1422116"/>
            <a:ext cx="6858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415654" y="29069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八边形桌</a:t>
            </a:r>
          </a:p>
        </p:txBody>
      </p:sp>
    </p:spTree>
    <p:extLst>
      <p:ext uri="{BB962C8B-B14F-4D97-AF65-F5344CB8AC3E}">
        <p14:creationId xmlns:p14="http://schemas.microsoft.com/office/powerpoint/2010/main" val="29676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45351" y="2643919"/>
            <a:ext cx="337525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床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Arial" pitchFamily="34" charset="0"/>
                <a:sym typeface="Arial"/>
              </a:rPr>
              <a:t>Bed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床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8194" name="Picture 2" descr="æå¤§å©æèºå¤å´æ¶æé¡¶çåº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15" y="1406311"/>
            <a:ext cx="397192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47164" y="31475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四柱顶盖床</a:t>
            </a:r>
          </a:p>
        </p:txBody>
      </p:sp>
    </p:spTree>
    <p:extLst>
      <p:ext uri="{BB962C8B-B14F-4D97-AF65-F5344CB8AC3E}">
        <p14:creationId xmlns:p14="http://schemas.microsoft.com/office/powerpoint/2010/main" val="10671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床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47164" y="31475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矮型四柱床</a:t>
            </a:r>
            <a:endParaRPr lang="zh-CN" altLang="en-US" sz="32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</p:txBody>
      </p:sp>
      <p:pic>
        <p:nvPicPr>
          <p:cNvPr id="10242" name="Picture 2" descr="https://timgsa.baidu.com/timg?image&amp;quality=80&amp;size=b9999_10000&amp;sec=1526578252684&amp;di=b9311985c10447e63533aea8e255cc04&amp;imgtype=0&amp;src=http%3A%2F%2Fwww.fookyik.com%2Fuploadfiles%2F2013%2F0726%2F20130726022643713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6"/>
          <a:stretch/>
        </p:blipFill>
        <p:spPr bwMode="auto">
          <a:xfrm>
            <a:off x="5185286" y="961677"/>
            <a:ext cx="5722795" cy="46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3ED1043-FFC5-49CC-9203-938CA2EB22E8}"/>
              </a:ext>
            </a:extLst>
          </p:cNvPr>
          <p:cNvSpPr/>
          <p:nvPr/>
        </p:nvSpPr>
        <p:spPr>
          <a:xfrm>
            <a:off x="1300292" y="1889864"/>
            <a:ext cx="9655728" cy="1107996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谢谢观看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5A5A9FB-67A9-4116-8DD2-08406560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186" y="5110506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施晟珉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16121238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0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C30D2CB-87AC-4C73-ABE3-7A9188B6EE04}"/>
              </a:ext>
            </a:extLst>
          </p:cNvPr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1F50B518-101A-4D4B-BCC9-8CAD6D51AA42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流程图: 终止 30">
              <a:extLst>
                <a:ext uri="{FF2B5EF4-FFF2-40B4-BE49-F238E27FC236}">
                  <a16:creationId xmlns:a16="http://schemas.microsoft.com/office/drawing/2014/main" id="{D33146DD-C177-44DF-A10D-386B11E14434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" name="流程图: 终止 31">
              <a:extLst>
                <a:ext uri="{FF2B5EF4-FFF2-40B4-BE49-F238E27FC236}">
                  <a16:creationId xmlns:a16="http://schemas.microsoft.com/office/drawing/2014/main" id="{40F766B3-FA08-4C7A-BC77-51C0708A3093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录</a:t>
            </a:r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953E86C6-52A6-4837-B1B4-CF0C4F6C78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61EEED9-162E-49FD-9987-4E4FD65F699B}"/>
              </a:ext>
            </a:extLst>
          </p:cNvPr>
          <p:cNvSpPr/>
          <p:nvPr/>
        </p:nvSpPr>
        <p:spPr>
          <a:xfrm>
            <a:off x="6600056" y="1236156"/>
            <a:ext cx="4249914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简述文艺复兴时期家具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9A541B-3A72-4249-92C0-186D8B630A37}"/>
              </a:ext>
            </a:extLst>
          </p:cNvPr>
          <p:cNvSpPr/>
          <p:nvPr/>
        </p:nvSpPr>
        <p:spPr>
          <a:xfrm>
            <a:off x="6600055" y="2325665"/>
            <a:ext cx="2004449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椅子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AD56D4C-4D0A-42B0-BDD5-369237F9F7C4}"/>
              </a:ext>
            </a:extLst>
          </p:cNvPr>
          <p:cNvSpPr/>
          <p:nvPr/>
        </p:nvSpPr>
        <p:spPr>
          <a:xfrm>
            <a:off x="6600056" y="3415175"/>
            <a:ext cx="2004448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桌子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8033EF-29FC-4D27-A1B8-860AB1793F00}"/>
              </a:ext>
            </a:extLst>
          </p:cNvPr>
          <p:cNvSpPr/>
          <p:nvPr/>
        </p:nvSpPr>
        <p:spPr>
          <a:xfrm>
            <a:off x="6600055" y="4504685"/>
            <a:ext cx="2004449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床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A92C32-63E7-4E24-8A92-4C415829099E}"/>
              </a:ext>
            </a:extLst>
          </p:cNvPr>
          <p:cNvGrpSpPr/>
          <p:nvPr/>
        </p:nvGrpSpPr>
        <p:grpSpPr>
          <a:xfrm>
            <a:off x="4343050" y="1160643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81EDAF-9224-4BBC-99B8-CA89797F8142}"/>
                </a:ext>
              </a:extLst>
            </p:cNvPr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>
                <a:extLst>
                  <a:ext uri="{FF2B5EF4-FFF2-40B4-BE49-F238E27FC236}">
                    <a16:creationId xmlns:a16="http://schemas.microsoft.com/office/drawing/2014/main" id="{E593CA49-1B4F-4102-9C0A-C5814E36A2E7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" name="流程图: 终止 1">
                <a:extLst>
                  <a:ext uri="{FF2B5EF4-FFF2-40B4-BE49-F238E27FC236}">
                    <a16:creationId xmlns:a16="http://schemas.microsoft.com/office/drawing/2014/main" id="{85C17F0F-F8A1-4947-BD89-CA01697C3C21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流程图: 终止 22">
                <a:extLst>
                  <a:ext uri="{FF2B5EF4-FFF2-40B4-BE49-F238E27FC236}">
                    <a16:creationId xmlns:a16="http://schemas.microsoft.com/office/drawing/2014/main" id="{6601980E-509B-4019-A4F8-CA09B5FA2B1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B6CAA7-DF84-484E-9C28-56061792A35A}"/>
                </a:ext>
              </a:extLst>
            </p:cNvPr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09F04C-D1E2-48A7-948D-10734D5B5B83}"/>
              </a:ext>
            </a:extLst>
          </p:cNvPr>
          <p:cNvGrpSpPr/>
          <p:nvPr/>
        </p:nvGrpSpPr>
        <p:grpSpPr>
          <a:xfrm>
            <a:off x="4343050" y="2250972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52CD3E0-E59B-429A-9C9B-89DCBBE90DDA}"/>
                </a:ext>
              </a:extLst>
            </p:cNvPr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>
                <a:extLst>
                  <a:ext uri="{FF2B5EF4-FFF2-40B4-BE49-F238E27FC236}">
                    <a16:creationId xmlns:a16="http://schemas.microsoft.com/office/drawing/2014/main" id="{0ED95970-BEFA-46BA-88DE-16B99B3BFFDE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2" name="流程图: 终止 51">
                <a:extLst>
                  <a:ext uri="{FF2B5EF4-FFF2-40B4-BE49-F238E27FC236}">
                    <a16:creationId xmlns:a16="http://schemas.microsoft.com/office/drawing/2014/main" id="{E01DE3AB-3071-40DB-AB57-34B1917EE399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流程图: 终止 52">
                <a:extLst>
                  <a:ext uri="{FF2B5EF4-FFF2-40B4-BE49-F238E27FC236}">
                    <a16:creationId xmlns:a16="http://schemas.microsoft.com/office/drawing/2014/main" id="{B8B9DA37-53AA-412F-959E-17838283E9D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4E060EF-CF74-4B6E-BAE1-3A7519A03AF0}"/>
                </a:ext>
              </a:extLst>
            </p:cNvPr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2C3D2D-4753-4361-A716-85DEDDA72901}"/>
              </a:ext>
            </a:extLst>
          </p:cNvPr>
          <p:cNvGrpSpPr/>
          <p:nvPr/>
        </p:nvGrpSpPr>
        <p:grpSpPr>
          <a:xfrm>
            <a:off x="4343050" y="3341301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CCAD882-888A-4D70-8C8E-C6D636F1B8D4}"/>
                </a:ext>
              </a:extLst>
            </p:cNvPr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>
                <a:extLst>
                  <a:ext uri="{FF2B5EF4-FFF2-40B4-BE49-F238E27FC236}">
                    <a16:creationId xmlns:a16="http://schemas.microsoft.com/office/drawing/2014/main" id="{49B8D226-DCF4-4FA6-89FC-0D0CEE67A1AC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6" name="流程图: 终止 55">
                <a:extLst>
                  <a:ext uri="{FF2B5EF4-FFF2-40B4-BE49-F238E27FC236}">
                    <a16:creationId xmlns:a16="http://schemas.microsoft.com/office/drawing/2014/main" id="{B1E1DF72-638B-4928-A36A-9216C161FB72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7" name="流程图: 终止 56">
                <a:extLst>
                  <a:ext uri="{FF2B5EF4-FFF2-40B4-BE49-F238E27FC236}">
                    <a16:creationId xmlns:a16="http://schemas.microsoft.com/office/drawing/2014/main" id="{D42FA9AC-B76A-4619-832B-7DD3F712616C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9DFB905-101D-47A2-8467-36821BCA9595}"/>
                </a:ext>
              </a:extLst>
            </p:cNvPr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84B7D40-B194-4BBC-BC0B-D8B4A78F3F82}"/>
              </a:ext>
            </a:extLst>
          </p:cNvPr>
          <p:cNvGrpSpPr/>
          <p:nvPr/>
        </p:nvGrpSpPr>
        <p:grpSpPr>
          <a:xfrm>
            <a:off x="4343050" y="4431630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6FC00AC-D677-4B98-9979-52B16F3B0C87}"/>
                </a:ext>
              </a:extLst>
            </p:cNvPr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>
                <a:extLst>
                  <a:ext uri="{FF2B5EF4-FFF2-40B4-BE49-F238E27FC236}">
                    <a16:creationId xmlns:a16="http://schemas.microsoft.com/office/drawing/2014/main" id="{1C29FF16-2D1B-4713-809F-F89C36F92A50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0" name="流程图: 终止 59">
                <a:extLst>
                  <a:ext uri="{FF2B5EF4-FFF2-40B4-BE49-F238E27FC236}">
                    <a16:creationId xmlns:a16="http://schemas.microsoft.com/office/drawing/2014/main" id="{DF0CAB27-66D6-4B64-9611-CDF203E5E718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1" name="流程图: 终止 60">
                <a:extLst>
                  <a:ext uri="{FF2B5EF4-FFF2-40B4-BE49-F238E27FC236}">
                    <a16:creationId xmlns:a16="http://schemas.microsoft.com/office/drawing/2014/main" id="{CEA0FFCE-71C9-437B-BC0F-B6FC4B7E05F6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F0C4187-4782-40A5-A2A8-B08D281B08F9}"/>
                </a:ext>
              </a:extLst>
            </p:cNvPr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0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animBg="1"/>
          <p:bldP spid="67" grpId="0" animBg="1"/>
          <p:bldP spid="68" grpId="0" animBg="1"/>
          <p:bldP spid="6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animBg="1"/>
          <p:bldP spid="67" grpId="0" animBg="1"/>
          <p:bldP spid="68" grpId="0" animBg="1"/>
          <p:bldP spid="6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465936" y="2643919"/>
            <a:ext cx="679290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文艺复兴时期家具</a:t>
            </a:r>
            <a:endParaRPr lang="zh-CN" altLang="en-US" sz="66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1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Renaissance Furniture</a:t>
            </a:r>
            <a:endParaRPr lang="zh-CN" altLang="en-US" sz="1600" b="1" i="1" dirty="0" smtClean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未知">
            <a:extLst>
              <a:ext uri="{FF2B5EF4-FFF2-40B4-BE49-F238E27FC236}">
                <a16:creationId xmlns:a16="http://schemas.microsoft.com/office/drawing/2014/main" id="{400AF2AE-9BEE-4885-AF91-3EFBE3BCDD43}"/>
              </a:ext>
            </a:extLst>
          </p:cNvPr>
          <p:cNvSpPr>
            <a:spLocks/>
          </p:cNvSpPr>
          <p:nvPr/>
        </p:nvSpPr>
        <p:spPr bwMode="auto">
          <a:xfrm>
            <a:off x="4367214" y="1628776"/>
            <a:ext cx="1730375" cy="2570163"/>
          </a:xfrm>
          <a:custGeom>
            <a:avLst/>
            <a:gdLst>
              <a:gd name="T0" fmla="*/ 2147483647 w 175"/>
              <a:gd name="T1" fmla="*/ 0 h 260"/>
              <a:gd name="T2" fmla="*/ 2147483647 w 175"/>
              <a:gd name="T3" fmla="*/ 2147483647 h 260"/>
              <a:gd name="T4" fmla="*/ 2147483647 w 175"/>
              <a:gd name="T5" fmla="*/ 2147483647 h 260"/>
              <a:gd name="T6" fmla="*/ 2147483647 w 175"/>
              <a:gd name="T7" fmla="*/ 2147483647 h 260"/>
              <a:gd name="T8" fmla="*/ 2147483647 w 175"/>
              <a:gd name="T9" fmla="*/ 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260"/>
              <a:gd name="T17" fmla="*/ 175 w 175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260">
                <a:moveTo>
                  <a:pt x="174" y="0"/>
                </a:moveTo>
                <a:cubicBezTo>
                  <a:pt x="78" y="0"/>
                  <a:pt x="1" y="77"/>
                  <a:pt x="1" y="173"/>
                </a:cubicBezTo>
                <a:cubicBezTo>
                  <a:pt x="0" y="204"/>
                  <a:pt x="9" y="234"/>
                  <a:pt x="24" y="260"/>
                </a:cubicBezTo>
                <a:lnTo>
                  <a:pt x="175" y="174"/>
                </a:lnTo>
                <a:lnTo>
                  <a:pt x="174" y="0"/>
                </a:lnTo>
                <a:close/>
              </a:path>
            </a:pathLst>
          </a:custGeom>
          <a:solidFill>
            <a:srgbClr val="31486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latin typeface="Arial"/>
              <a:ea typeface="微软雅黑"/>
              <a:sym typeface="Arial"/>
            </a:endParaRPr>
          </a:p>
        </p:txBody>
      </p:sp>
      <p:sp>
        <p:nvSpPr>
          <p:cNvPr id="132" name="未知">
            <a:extLst>
              <a:ext uri="{FF2B5EF4-FFF2-40B4-BE49-F238E27FC236}">
                <a16:creationId xmlns:a16="http://schemas.microsoft.com/office/drawing/2014/main" id="{B274C2D2-7F46-43A7-ACAF-D11D37825B94}"/>
              </a:ext>
            </a:extLst>
          </p:cNvPr>
          <p:cNvSpPr>
            <a:spLocks/>
          </p:cNvSpPr>
          <p:nvPr/>
        </p:nvSpPr>
        <p:spPr bwMode="auto">
          <a:xfrm>
            <a:off x="6100763" y="1627188"/>
            <a:ext cx="1720850" cy="2570162"/>
          </a:xfrm>
          <a:custGeom>
            <a:avLst/>
            <a:gdLst>
              <a:gd name="T0" fmla="*/ 2147483647 w 174"/>
              <a:gd name="T1" fmla="*/ 2147483647 h 260"/>
              <a:gd name="T2" fmla="*/ 2147483647 w 174"/>
              <a:gd name="T3" fmla="*/ 2147483647 h 260"/>
              <a:gd name="T4" fmla="*/ 0 w 174"/>
              <a:gd name="T5" fmla="*/ 0 h 260"/>
              <a:gd name="T6" fmla="*/ 0 w 174"/>
              <a:gd name="T7" fmla="*/ 2147483647 h 260"/>
              <a:gd name="T8" fmla="*/ 2147483647 w 174"/>
              <a:gd name="T9" fmla="*/ 2147483647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260"/>
              <a:gd name="T17" fmla="*/ 174 w 174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260">
                <a:moveTo>
                  <a:pt x="150" y="260"/>
                </a:moveTo>
                <a:cubicBezTo>
                  <a:pt x="165" y="234"/>
                  <a:pt x="174" y="204"/>
                  <a:pt x="174" y="174"/>
                </a:cubicBezTo>
                <a:cubicBezTo>
                  <a:pt x="174" y="77"/>
                  <a:pt x="96" y="0"/>
                  <a:pt x="0" y="0"/>
                </a:cubicBezTo>
                <a:lnTo>
                  <a:pt x="0" y="174"/>
                </a:lnTo>
                <a:lnTo>
                  <a:pt x="150" y="260"/>
                </a:lnTo>
                <a:close/>
              </a:path>
            </a:pathLst>
          </a:custGeom>
          <a:solidFill>
            <a:srgbClr val="31486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latin typeface="Arial"/>
              <a:ea typeface="微软雅黑"/>
              <a:sym typeface="Arial"/>
            </a:endParaRPr>
          </a:p>
        </p:txBody>
      </p:sp>
      <p:sp>
        <p:nvSpPr>
          <p:cNvPr id="133" name="未知">
            <a:extLst>
              <a:ext uri="{FF2B5EF4-FFF2-40B4-BE49-F238E27FC236}">
                <a16:creationId xmlns:a16="http://schemas.microsoft.com/office/drawing/2014/main" id="{62F77A7D-9174-46BC-A375-772B43B1D018}"/>
              </a:ext>
            </a:extLst>
          </p:cNvPr>
          <p:cNvSpPr>
            <a:spLocks/>
          </p:cNvSpPr>
          <p:nvPr/>
        </p:nvSpPr>
        <p:spPr bwMode="auto">
          <a:xfrm>
            <a:off x="4602164" y="3346450"/>
            <a:ext cx="2981325" cy="1708150"/>
          </a:xfrm>
          <a:custGeom>
            <a:avLst/>
            <a:gdLst>
              <a:gd name="T0" fmla="*/ 0 w 301"/>
              <a:gd name="T1" fmla="*/ 2147483647 h 173"/>
              <a:gd name="T2" fmla="*/ 2147483647 w 301"/>
              <a:gd name="T3" fmla="*/ 2147483647 h 173"/>
              <a:gd name="T4" fmla="*/ 2147483647 w 301"/>
              <a:gd name="T5" fmla="*/ 2147483647 h 173"/>
              <a:gd name="T6" fmla="*/ 2147483647 w 301"/>
              <a:gd name="T7" fmla="*/ 0 h 173"/>
              <a:gd name="T8" fmla="*/ 0 w 301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1"/>
              <a:gd name="T16" fmla="*/ 0 h 173"/>
              <a:gd name="T17" fmla="*/ 301 w 301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cubicBezTo>
                  <a:pt x="213" y="173"/>
                  <a:pt x="270" y="140"/>
                  <a:pt x="301" y="86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31486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latin typeface="Arial"/>
              <a:ea typeface="微软雅黑"/>
              <a:sym typeface="Arial"/>
            </a:endParaRPr>
          </a:p>
        </p:txBody>
      </p:sp>
      <p:grpSp>
        <p:nvGrpSpPr>
          <p:cNvPr id="138" name="Group 10">
            <a:extLst>
              <a:ext uri="{FF2B5EF4-FFF2-40B4-BE49-F238E27FC236}">
                <a16:creationId xmlns:a16="http://schemas.microsoft.com/office/drawing/2014/main" id="{38814FBD-4599-4F43-AB30-67850CDE4011}"/>
              </a:ext>
            </a:extLst>
          </p:cNvPr>
          <p:cNvGrpSpPr>
            <a:grpSpLocks/>
          </p:cNvGrpSpPr>
          <p:nvPr/>
        </p:nvGrpSpPr>
        <p:grpSpPr bwMode="auto">
          <a:xfrm rot="650306">
            <a:off x="4941888" y="2179638"/>
            <a:ext cx="2336800" cy="2330450"/>
            <a:chOff x="0" y="0"/>
            <a:chExt cx="1136" cy="1134"/>
          </a:xfrm>
          <a:solidFill>
            <a:srgbClr val="314865"/>
          </a:solidFill>
        </p:grpSpPr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9534B72D-4DA9-4EFA-939A-C14764DB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6" cy="1134"/>
            </a:xfrm>
            <a:prstGeom prst="ellipse">
              <a:avLst/>
            </a:prstGeom>
            <a:grp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0" name="Oval 12">
              <a:extLst>
                <a:ext uri="{FF2B5EF4-FFF2-40B4-BE49-F238E27FC236}">
                  <a16:creationId xmlns:a16="http://schemas.microsoft.com/office/drawing/2014/main" id="{9FB81A4B-E0F7-4E09-8AF4-0CEB91504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" y="62"/>
              <a:ext cx="1008" cy="1010"/>
            </a:xfrm>
            <a:prstGeom prst="ellipse">
              <a:avLst/>
            </a:prstGeom>
            <a:grp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41" name="WordArt 17">
            <a:extLst>
              <a:ext uri="{FF2B5EF4-FFF2-40B4-BE49-F238E27FC236}">
                <a16:creationId xmlns:a16="http://schemas.microsoft.com/office/drawing/2014/main" id="{1859620A-01A4-4F65-849F-9393D775D22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352382" y="2983932"/>
            <a:ext cx="1433263" cy="72185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1000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三个阶段</a:t>
            </a:r>
            <a:endParaRPr lang="en-US" altLang="zh-CN" sz="10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42" name="Rectangle 18">
            <a:extLst>
              <a:ext uri="{FF2B5EF4-FFF2-40B4-BE49-F238E27FC236}">
                <a16:creationId xmlns:a16="http://schemas.microsoft.com/office/drawing/2014/main" id="{58E4A8F9-D296-4312-A84B-318D3FC7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04" y="1471612"/>
            <a:ext cx="358060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早期文艺复兴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43" name="Rectangle 18">
            <a:extLst>
              <a:ext uri="{FF2B5EF4-FFF2-40B4-BE49-F238E27FC236}">
                <a16:creationId xmlns:a16="http://schemas.microsoft.com/office/drawing/2014/main" id="{7E5189E7-7FED-44C7-BBAD-EA3CFEBA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2" y="1399380"/>
            <a:ext cx="3292569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文艺复兴高潮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44" name="Rectangle 18">
            <a:extLst>
              <a:ext uri="{FF2B5EF4-FFF2-40B4-BE49-F238E27FC236}">
                <a16:creationId xmlns:a16="http://schemas.microsoft.com/office/drawing/2014/main" id="{C675DF70-B86C-4C41-B056-21AF5548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883" y="4951814"/>
            <a:ext cx="392023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  </a:t>
            </a:r>
            <a:r>
              <a:rPr lang="zh-CN" altLang="en-US" sz="2400" dirty="0" smtClean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文艺复兴晚期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5D0E61A-6469-41BF-B96F-641F821D1D6B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2424F753-8C97-496B-8F47-A4014ED0A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51300A2-B520-4945-9D0A-861DDACA2A3E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供应商的管理与开发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321A421-1705-4F16-BB0B-24BFFCF76994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CE78418-F452-4651-8B41-BE47A6EE3341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B489C3B7-E792-4F35-B42A-18BD9D76BCD0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41" grpId="0"/>
      <p:bldP spid="142" grpId="0"/>
      <p:bldP spid="143" grpId="0"/>
      <p:bldP spid="1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70046" y="2643919"/>
            <a:ext cx="2231137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sym typeface="Arial"/>
              </a:rPr>
              <a:t>椅子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38" y="4201600"/>
            <a:ext cx="5410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Arial" pitchFamily="34" charset="0"/>
                <a:sym typeface="Arial"/>
              </a:rPr>
              <a:t>Chair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2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51">
            <a:extLst>
              <a:ext uri="{FF2B5EF4-FFF2-40B4-BE49-F238E27FC236}">
                <a16:creationId xmlns:a16="http://schemas.microsoft.com/office/drawing/2014/main" id="{5E218B4F-3A7C-4737-88A3-1500C205BA96}"/>
              </a:ext>
            </a:extLst>
          </p:cNvPr>
          <p:cNvSpPr txBox="1"/>
          <p:nvPr/>
        </p:nvSpPr>
        <p:spPr>
          <a:xfrm>
            <a:off x="6096658" y="1301059"/>
            <a:ext cx="45682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但丁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椅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 algn="ctr"/>
            <a:r>
              <a:rPr lang="en-US" altLang="zh-CN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Dante Chair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32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椅子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026" name="Picture 2" descr="https://timgsa.baidu.com/timg?image&amp;quality=80&amp;size=b9999_10000&amp;sec=1526569123821&amp;di=b01cd453524414342bb55d29a56ad67f&amp;imgtype=0&amp;src=http%3A%2F%2Fs11.sinaimg.cn%2Fmw690%2F002K1Hoyzy6XixQEn9g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39" y="1410786"/>
            <a:ext cx="4133089" cy="451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364834" y="2905552"/>
            <a:ext cx="4031873" cy="967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表面采用镶嵌和雕刻装饰</a:t>
            </a:r>
            <a:endParaRPr lang="en-US" altLang="zh-CN" sz="20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广泛用于公共的礼仪性活动场所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40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51">
            <a:extLst>
              <a:ext uri="{FF2B5EF4-FFF2-40B4-BE49-F238E27FC236}">
                <a16:creationId xmlns:a16="http://schemas.microsoft.com/office/drawing/2014/main" id="{5E218B4F-3A7C-4737-88A3-1500C205BA96}"/>
              </a:ext>
            </a:extLst>
          </p:cNvPr>
          <p:cNvSpPr txBox="1"/>
          <p:nvPr/>
        </p:nvSpPr>
        <p:spPr>
          <a:xfrm>
            <a:off x="811426" y="1776547"/>
            <a:ext cx="4568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萨伏那</a:t>
            </a:r>
            <a:r>
              <a:rPr lang="zh-CN" altLang="en-US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罗拉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椅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Savonarola Chair</a:t>
            </a:r>
            <a:endParaRPr lang="zh-CN" altLang="en-US" sz="1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椅子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9602" y="3381040"/>
            <a:ext cx="4745210" cy="1422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两侧共有</a:t>
            </a:r>
            <a:r>
              <a:rPr lang="en-US" altLang="zh-CN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10</a:t>
            </a: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根左右细的</a:t>
            </a:r>
            <a:r>
              <a:rPr lang="en-US" altLang="zh-CN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S</a:t>
            </a: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形腿折叠扶手椅</a:t>
            </a:r>
            <a:endParaRPr lang="en-US" altLang="zh-CN" sz="20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座面较高的用于接见、会议、传道等</a:t>
            </a:r>
            <a:endParaRPr lang="en-US" altLang="zh-CN" sz="20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低的用于用餐、看书等个人生活</a:t>
            </a:r>
          </a:p>
        </p:txBody>
      </p:sp>
      <p:pic>
        <p:nvPicPr>
          <p:cNvPr id="2050" name="Picture 2" descr="https://upload.wikimedia.org/wikipedia/commons/f/f8/Firenze.Palvecchio.500.ch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66" y="1340940"/>
            <a:ext cx="5440266" cy="40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51">
            <a:extLst>
              <a:ext uri="{FF2B5EF4-FFF2-40B4-BE49-F238E27FC236}">
                <a16:creationId xmlns:a16="http://schemas.microsoft.com/office/drawing/2014/main" id="{5E218B4F-3A7C-4737-88A3-1500C205BA96}"/>
              </a:ext>
            </a:extLst>
          </p:cNvPr>
          <p:cNvSpPr txBox="1"/>
          <p:nvPr/>
        </p:nvSpPr>
        <p:spPr>
          <a:xfrm>
            <a:off x="811426" y="1776547"/>
            <a:ext cx="4568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斯卡贝罗椅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600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Sgabello</a:t>
            </a:r>
            <a:endParaRPr lang="zh-CN" altLang="en-US" sz="1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EDD056C-1F47-43EA-8352-2C0758293395}"/>
              </a:ext>
            </a:extLst>
          </p:cNvPr>
          <p:cNvGrpSpPr/>
          <p:nvPr/>
        </p:nvGrpSpPr>
        <p:grpSpPr>
          <a:xfrm>
            <a:off x="164616" y="178180"/>
            <a:ext cx="1179552" cy="368580"/>
            <a:chOff x="164616" y="178180"/>
            <a:chExt cx="2804616" cy="36858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85D97D-FC73-4593-94B6-B332AD68B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6720C6-0F48-4A83-8445-1B83245158A5}"/>
                </a:ext>
              </a:extLst>
            </p:cNvPr>
            <p:cNvSpPr txBox="1"/>
            <p:nvPr/>
          </p:nvSpPr>
          <p:spPr>
            <a:xfrm>
              <a:off x="534484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椅子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3E2E92-C9B7-46BD-BB14-D9D3A1DEE19D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F311124-CF69-4DAF-9A0B-D268C312D6B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07EEA-678C-456A-9948-65094188A23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0803" y="3407763"/>
            <a:ext cx="2749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放置在走廊里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刻着家庭的徽章或徽章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</a:rPr>
              <a:t>主要目的是装饰</a:t>
            </a:r>
            <a:endParaRPr lang="en-US" altLang="zh-CN" sz="20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</a:endParaRPr>
          </a:p>
        </p:txBody>
      </p:sp>
      <p:pic>
        <p:nvPicPr>
          <p:cNvPr id="3074" name="Picture 2" descr="https://upload.wikimedia.org/wikipedia/commons/thumb/8/82/French_-_%22Sgabello%22-Type_Chair_with_Scrolls_-_Walters_6525_-_Three_Quarter.jpg/170px-French_-_%22Sgabello%22-Type_Chair_with_Scrolls_-_Walters_6525_-_Three_Qu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83" y="1029826"/>
            <a:ext cx="2953282" cy="44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8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245351" y="2643919"/>
            <a:ext cx="337525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桌子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Arial" pitchFamily="34" charset="0"/>
                <a:sym typeface="Arial"/>
              </a:rPr>
              <a:t>Table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171</Words>
  <Application>Microsoft Office PowerPoint</Application>
  <PresentationFormat>宽屏</PresentationFormat>
  <Paragraphs>76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49</cp:revision>
  <dcterms:created xsi:type="dcterms:W3CDTF">2018-05-17T12:00:01Z</dcterms:created>
  <dcterms:modified xsi:type="dcterms:W3CDTF">2018-05-17T14:44:19Z</dcterms:modified>
</cp:coreProperties>
</file>