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284" r:id="rId4"/>
    <p:sldId id="285" r:id="rId5"/>
    <p:sldId id="286" r:id="rId6"/>
    <p:sldId id="287" r:id="rId7"/>
    <p:sldId id="288" r:id="rId8"/>
    <p:sldId id="264" r:id="rId9"/>
    <p:sldId id="290" r:id="rId10"/>
    <p:sldId id="291" r:id="rId11"/>
    <p:sldId id="257" r:id="rId12"/>
    <p:sldId id="259" r:id="rId13"/>
    <p:sldId id="260" r:id="rId14"/>
    <p:sldId id="262" r:id="rId15"/>
    <p:sldId id="263" r:id="rId16"/>
    <p:sldId id="269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51BB-D410-409F-B4ED-54D75C97A5EC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DD5A-7523-45FB-A0B9-234747BA64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DD5A-7523-45FB-A0B9-234747BA64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数论中的问题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sz="2800" b="1" dirty="0" smtClean="0">
                <a:solidFill>
                  <a:srgbClr val="FF0000"/>
                </a:solidFill>
              </a:rPr>
              <a:t>原根计算及应用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沈云付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 smtClean="0">
                <a:latin typeface="宋体" charset="-122"/>
              </a:rPr>
              <a:t>快速模幂运算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7762900" cy="449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long modular_power1(long a, long </a:t>
            </a:r>
            <a:r>
              <a:rPr lang="en-US" altLang="zh-CN" sz="2400" b="1" err="1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r</a:t>
            </a:r>
            <a:r>
              <a:rPr lang="en-US" altLang="zh-CN" sz="2400" b="1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, long </a:t>
            </a: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m){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long d, t;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d=1;t=a;  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while (r&gt;0){  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  if ((r%2)==1) d=(d*t) % m</a:t>
            </a:r>
            <a:r>
              <a:rPr lang="zh-CN" altLang="en-US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r=r/2;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  t=t*t % m;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}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    return d;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Arial Unicode MS" charset="-122"/>
                <a:cs typeface="Times New Roman" pitchFamily="18" charset="0"/>
              </a:rPr>
              <a:t>}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181475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4495800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3838575" y="332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二、原根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（一）原根有关概念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阶：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是正整数，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是整数，若有正整数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使得，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1(mod 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，但对于任何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1i&lt;r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，均有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1(mod 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，那么称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的阶。记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ord</a:t>
            </a:r>
            <a:r>
              <a:rPr lang="en-US" altLang="zh-CN" sz="24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，也记为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的阶，则对任何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0i&lt;r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(mod 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的结果两两不同。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互质，即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。对正整数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≡1(mod 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原根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是正整数，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是整数，若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的一个原根。（其中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的欧拉函数）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特别地，若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为素数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的一个原根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原根举例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572164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1. p=7</a:t>
            </a:r>
          </a:p>
          <a:p>
            <a:pPr>
              <a:buNone/>
            </a:pPr>
            <a:r>
              <a:rPr lang="en-US" altLang="zh-CN" sz="2400" b="1" dirty="0" smtClean="0"/>
              <a:t>    1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中的任何数均与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互质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zh-CN" altLang="en-US" sz="2400" b="1" dirty="0" smtClean="0"/>
              <a:t>    取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，那么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6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1(mod 7) </a:t>
            </a:r>
            <a:r>
              <a:rPr lang="zh-CN" altLang="en-US" sz="2400" b="1" dirty="0" smtClean="0"/>
              <a:t>（重复）；所以 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为原根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2. p=11</a:t>
            </a:r>
          </a:p>
          <a:p>
            <a:pPr>
              <a:buNone/>
            </a:pPr>
            <a:r>
              <a:rPr lang="en-US" altLang="zh-CN" sz="2400" b="1" dirty="0" smtClean="0"/>
              <a:t>    1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中的任何数均与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互质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zh-CN" altLang="en-US" sz="2400" b="1" dirty="0" smtClean="0"/>
              <a:t>    取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，那么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9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(mod 11)</a:t>
            </a:r>
            <a:r>
              <a:rPr lang="zh-CN" altLang="en-US" sz="2400" b="1" dirty="0" smtClean="0"/>
              <a:t>（重复），</a:t>
            </a:r>
            <a:r>
              <a:rPr lang="en-US" altLang="zh-CN" sz="2400" b="1" dirty="0" smtClean="0"/>
              <a:t>r=5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10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所以 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不为原根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取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，那么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9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(mod 11)</a:t>
            </a:r>
            <a:r>
              <a:rPr lang="zh-CN" altLang="en-US" sz="2400" b="1" dirty="0" smtClean="0"/>
              <a:t>（重复），</a:t>
            </a:r>
            <a:r>
              <a:rPr lang="en-US" altLang="zh-CN" sz="2400" b="1" dirty="0" smtClean="0"/>
              <a:t>r=5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10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r>
              <a:rPr lang="zh-CN" altLang="en-US" sz="2400" b="1" dirty="0" smtClean="0"/>
              <a:t>所以 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不为原根；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类似地，</a:t>
            </a:r>
            <a:r>
              <a:rPr lang="en-US" altLang="zh-CN" sz="2400" b="1" dirty="0" smtClean="0"/>
              <a:t>g=4</a:t>
            </a:r>
            <a:r>
              <a:rPr lang="zh-CN" altLang="en-US" sz="2400" b="1" dirty="0" smtClean="0"/>
              <a:t>也不为原根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原根举例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572164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2. p=11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（续）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   1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中的任何数均与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互质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zh-CN" altLang="en-US" sz="2400" b="1" dirty="0" smtClean="0"/>
              <a:t>    取</a:t>
            </a:r>
            <a:r>
              <a:rPr lang="en-US" altLang="zh-CN" sz="2400" b="1" dirty="0" smtClean="0"/>
              <a:t>g=7</a:t>
            </a:r>
            <a:r>
              <a:rPr lang="zh-CN" altLang="en-US" sz="2400" b="1" dirty="0" smtClean="0"/>
              <a:t>，那么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7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6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7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8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9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7</a:t>
            </a:r>
            <a:r>
              <a:rPr lang="en-US" altLang="zh-CN" sz="2400" b="1" baseline="30000" dirty="0" smtClean="0"/>
              <a:t>9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7</a:t>
            </a:r>
            <a:r>
              <a:rPr lang="en-US" altLang="zh-CN" sz="2400" b="1" baseline="30000" dirty="0" smtClean="0"/>
              <a:t>10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(mod 11)</a:t>
            </a:r>
            <a:r>
              <a:rPr lang="zh-CN" altLang="en-US" sz="2400" b="1" dirty="0" smtClean="0"/>
              <a:t>（重复），</a:t>
            </a:r>
            <a:r>
              <a:rPr lang="en-US" altLang="zh-CN" sz="2400" b="1" dirty="0" smtClean="0"/>
              <a:t>r=10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=p-1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所以 </a:t>
            </a:r>
            <a:r>
              <a:rPr lang="en-US" altLang="zh-CN" sz="2400" b="1" dirty="0" smtClean="0"/>
              <a:t>g=7</a:t>
            </a:r>
            <a:r>
              <a:rPr lang="zh-CN" altLang="en-US" sz="2400" b="1" dirty="0" smtClean="0"/>
              <a:t>为原根</a:t>
            </a:r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3. m=14</a:t>
            </a:r>
          </a:p>
          <a:p>
            <a:pPr>
              <a:buNone/>
            </a:pPr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14</a:t>
            </a:r>
            <a:r>
              <a:rPr lang="zh-CN" altLang="en-US" sz="2400" b="1" dirty="0" smtClean="0"/>
              <a:t>中与</a:t>
            </a:r>
            <a:r>
              <a:rPr lang="en-US" altLang="zh-CN" sz="2400" b="1" dirty="0" smtClean="0"/>
              <a:t>14</a:t>
            </a:r>
            <a:r>
              <a:rPr lang="zh-CN" altLang="en-US" sz="2400" b="1" dirty="0" smtClean="0"/>
              <a:t>互质的数有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13</a:t>
            </a:r>
            <a:r>
              <a:rPr lang="zh-CN" altLang="en-US" sz="2400" b="1" dirty="0" smtClean="0"/>
              <a:t>；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φ(14)=6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取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，那么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9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4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5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5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3</a:t>
            </a:r>
            <a:r>
              <a:rPr lang="en-US" altLang="zh-CN" sz="2400" b="1" baseline="30000" dirty="0" smtClean="0"/>
              <a:t>6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en-US" altLang="zh-CN" sz="2400" b="1" dirty="0" smtClean="0"/>
              <a:t>(mod 14)</a:t>
            </a:r>
            <a:r>
              <a:rPr lang="zh-CN" altLang="en-US" sz="2400" b="1" dirty="0" smtClean="0"/>
              <a:t>（重复），</a:t>
            </a:r>
            <a:r>
              <a:rPr lang="en-US" altLang="zh-CN" sz="2400" b="1" dirty="0" smtClean="0"/>
              <a:t>r=6=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φ(14)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r>
              <a:rPr lang="zh-CN" altLang="en-US" sz="2400" b="1" dirty="0" smtClean="0"/>
              <a:t>所以 </a:t>
            </a:r>
            <a:r>
              <a:rPr lang="en-US" altLang="zh-CN" sz="2400" b="1" dirty="0" smtClean="0"/>
              <a:t>g=3</a:t>
            </a:r>
            <a:r>
              <a:rPr lang="zh-CN" altLang="en-US" sz="2400" b="1" dirty="0" smtClean="0"/>
              <a:t>是原根；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（二）原根的性质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互质，即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。对正整数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≡1(mod 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，特别地，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应用：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p=7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例子中，当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 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时，我们仅需要验证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次方模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的余数即可，如有余数为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不是模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p=7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的原根。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 = 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……a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r-1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(mod m)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两两不同余。因此当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的原根时，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r-1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构成模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的简化剩余系。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有原根的充要条件是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是奇质数，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是任意正整数。（证明略）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（二）原根的性质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2864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，设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。如果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是模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的原根，那么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是整数模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乘法群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Zm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的一个生成元，即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Zm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的元素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均可以表示为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的幂，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注：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所有整数在模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下所有余数相同的数构成一个等价类（称为同余类）；所有同余类取一个代表构成一个集合，实际上是整数集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构成的商集合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Z/</a:t>
            </a:r>
            <a:r>
              <a:rPr lang="en-US" altLang="zh-CN" sz="2600" b="1" dirty="0" err="1" smtClean="0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所有与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m 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互质的正整数构成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的等价类构成的集合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Zm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构成一个乘法群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个元素。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r=φ(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个元素，如果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是生成元，那么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1=g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r-1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互不相同（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mod 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下）。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上述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r=φ(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个元素中，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能够成为生成元，其充分必要条件是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互质。在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互质的个数为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φ(r)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有生成元，那么个数为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（二）原根的性质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若模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有原根，则它有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个原根。</a:t>
            </a:r>
          </a:p>
          <a:p>
            <a:r>
              <a:rPr lang="zh-CN" altLang="en-US" sz="2400" b="1" dirty="0" smtClean="0"/>
              <a:t>如果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为素数，那么素数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一定存在原根，并且模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的原根个数为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φ(p-1)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（三）原根的判断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按定义判定：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的阶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r= φ(m)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为素数：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设一个数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互质的整数，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的原根，当且仅当，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mod 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0&lt;=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&lt;p-1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）的结果两两不同（两两不同余）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即：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mod p ≠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mod p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为素数），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i≠j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0&lt;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j&lt;p-1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设一个数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互质的整数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的原根，当且仅当，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1 (mod p)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仅在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r=p-1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时成立、而在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0&lt;r&lt;p-1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时不成立。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注：以后为了描述方便起见，将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的生成元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表示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(mod p)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直接表示成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，其实在群的观点下是合理的。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原根求法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求原根目前的做法只能是从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开始枚举，然后暴力判断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(mod p)</a:t>
            </a:r>
          </a:p>
          <a:p>
            <a:pPr marL="457200" indent="-457200"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是否当且仅当指数为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的时候成立。如成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立，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则为原根。</a:t>
            </a:r>
          </a:p>
          <a:p>
            <a:pPr marL="457200" indent="-457200"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由于原根一般都不大，所以可以暴力得到。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/>
              <a:t>求素数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模原根的方法：对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求素因子分解，即是的标准分解式，</a:t>
            </a:r>
            <a:endParaRPr lang="en-US" altLang="zh-CN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>
              <a:buNone/>
            </a:pPr>
            <a:r>
              <a:rPr lang="zh-CN" altLang="en-US" sz="2400" b="1" dirty="0" smtClean="0"/>
              <a:t>       若恒有</a:t>
            </a:r>
          </a:p>
          <a:p>
            <a:pPr marL="457200" indent="-457200">
              <a:buNone/>
            </a:pPr>
            <a:r>
              <a:rPr lang="zh-CN" altLang="en-US" sz="2400" b="1" dirty="0" smtClean="0"/>
              <a:t>        </a:t>
            </a:r>
          </a:p>
          <a:p>
            <a:pPr marL="457200" indent="-457200">
              <a:buNone/>
            </a:pPr>
            <a:r>
              <a:rPr lang="zh-CN" altLang="en-US" sz="2400" b="1" dirty="0" smtClean="0"/>
              <a:t>       成立，则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的原根。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7422" y="3929066"/>
          <a:ext cx="3100409" cy="500066"/>
        </p:xfrm>
        <a:graphic>
          <a:graphicData uri="http://schemas.openxmlformats.org/presentationml/2006/ole">
            <p:oleObj spid="_x0000_s1026" name="公式" r:id="rId3" imgW="1155600" imgH="2412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85984" y="4643446"/>
          <a:ext cx="4464050" cy="736600"/>
        </p:xfrm>
        <a:graphic>
          <a:graphicData uri="http://schemas.openxmlformats.org/presentationml/2006/ole">
            <p:oleObj spid="_x0000_s1027" name="公式" r:id="rId4" imgW="166356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原根求法举例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P=47</a:t>
            </a:r>
            <a:r>
              <a:rPr lang="zh-CN" altLang="en-US" sz="2400" b="1" dirty="0" smtClean="0"/>
              <a:t>是素数，求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的原根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r=p-1=46=2×23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23</a:t>
            </a:r>
            <a:r>
              <a:rPr lang="zh-CN" altLang="en-US" sz="2400" b="1" dirty="0" smtClean="0"/>
              <a:t>都是素数）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那么，</a:t>
            </a:r>
            <a:r>
              <a:rPr lang="en-US" altLang="zh-CN" sz="2400" b="1" dirty="0" smtClean="0"/>
              <a:t>p=47</a:t>
            </a:r>
            <a:r>
              <a:rPr lang="zh-CN" altLang="en-US" sz="2400" b="1" dirty="0" smtClean="0"/>
              <a:t>的原根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需满足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(mod p)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原根个数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φ(r)= φ(46)=22.</a:t>
            </a:r>
          </a:p>
          <a:p>
            <a:r>
              <a:rPr lang="zh-CN" altLang="en-US" sz="2400" b="1" dirty="0" smtClean="0"/>
              <a:t>模</a:t>
            </a:r>
            <a:r>
              <a:rPr lang="en-US" altLang="zh-CN" sz="2400" b="1" dirty="0" smtClean="0"/>
              <a:t>47</a:t>
            </a:r>
            <a:r>
              <a:rPr lang="zh-CN" altLang="en-US" sz="2400" b="1" dirty="0" smtClean="0"/>
              <a:t>的非二次剩余有：</a:t>
            </a:r>
            <a:r>
              <a:rPr lang="en-US" altLang="zh-CN" sz="2400" b="1" dirty="0" smtClean="0"/>
              <a:t>3,5,6,10,11,12,14,17,19,21,22,24,27,29,31,32,34,38,39,40,43,45</a:t>
            </a:r>
            <a:r>
              <a:rPr lang="zh-CN" altLang="en-US" sz="2400" b="1" dirty="0" smtClean="0"/>
              <a:t>，正好</a:t>
            </a:r>
            <a:r>
              <a:rPr lang="en-US" altLang="zh-CN" sz="2400" b="1" dirty="0" smtClean="0"/>
              <a:t>22</a:t>
            </a:r>
            <a:r>
              <a:rPr lang="zh-CN" altLang="en-US" sz="2400" b="1" dirty="0" smtClean="0"/>
              <a:t>个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这些就是模</a:t>
            </a:r>
            <a:r>
              <a:rPr lang="en-US" altLang="zh-CN" sz="2400" b="1" dirty="0" smtClean="0"/>
              <a:t>47</a:t>
            </a:r>
            <a:r>
              <a:rPr lang="zh-CN" altLang="en-US" sz="2400" b="1" dirty="0" smtClean="0"/>
              <a:t>的原根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原根与离散对数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472518" cy="46974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原根与离散对数是数论中的一个重要内容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给定正整数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，求最小的非负整数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，使得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≡b (mod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求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的问题就是离散对数问题。将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记为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Ind</a:t>
            </a:r>
            <a:r>
              <a:rPr lang="en-US" altLang="zh-CN" sz="2400" b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原根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给定整数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，若满足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≡1 (mod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的最小正整数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x=φ(m)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即为模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的原根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（四）求原根的程序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&lt;algorithm&gt;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bitset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&gt;  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using namespace std;  </a:t>
            </a:r>
          </a:p>
          <a:p>
            <a:pPr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LL;    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N = 1000010;    </a:t>
            </a:r>
          </a:p>
          <a:p>
            <a:pPr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bitset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&lt;N&gt; prime;  </a:t>
            </a:r>
          </a:p>
          <a:p>
            <a:pPr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p[N],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[N];  </a:t>
            </a:r>
          </a:p>
          <a:p>
            <a:pPr>
              <a:buNone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k,cnt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isprime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() {  //</a:t>
            </a:r>
            <a:r>
              <a:rPr lang="zh-CN" altLang="en-US" sz="1800" b="1" dirty="0" smtClean="0">
                <a:latin typeface="Times New Roman" pitchFamily="18" charset="0"/>
                <a:cs typeface="Times New Roman" pitchFamily="18" charset="0"/>
              </a:rPr>
              <a:t>素数表构建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prime.set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=2;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&lt;N;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++)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if(prime[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]){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p[k++] =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i+i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; j&lt;N; j+=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)  prime[j] = false;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}  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void Divide(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n) {  //</a:t>
            </a:r>
            <a:r>
              <a:rPr lang="zh-CN" altLang="en-US" sz="1800" b="1" dirty="0" smtClean="0"/>
              <a:t>求</a:t>
            </a:r>
            <a:r>
              <a:rPr lang="en-US" altLang="zh-CN" sz="1800" b="1" dirty="0" smtClean="0"/>
              <a:t>n</a:t>
            </a:r>
            <a:r>
              <a:rPr lang="zh-CN" altLang="en-US" sz="1800" b="1" dirty="0" smtClean="0"/>
              <a:t>的所有的质因子 </a:t>
            </a:r>
            <a:endParaRPr lang="en-US" altLang="zh-C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t = 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(1.0*n);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=0; p[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]&lt;=t;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++)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if(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n%p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]==0)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++] = p[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];  while(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n%p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]==0) n /= p[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if(n &gt; 1)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++] = n;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LL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quick_mod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(LL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a,LL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b,LL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m){//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快速幂计算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LL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1;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a %= m;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while(b) {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if(b&amp;1){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* a % m;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b--;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b &gt;&gt;= 1;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a = a * a % m;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0"/>
            <a:ext cx="8258204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main(){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p;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isprime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while(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&gt;&gt;p)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Divide(p-1);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g=2; g&lt;p; g++)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flag = true;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++)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t = (p - 1) /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if(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quick_mod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g,t,p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) == 1) {  flag = false;  break;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if(flag) {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root = g;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&lt;&lt;root&lt;&lt;</a:t>
            </a:r>
            <a:r>
              <a:rPr lang="en-US" altLang="zh-CN" sz="1800" b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  return 0;  </a:t>
            </a:r>
          </a:p>
          <a:p>
            <a:pPr>
              <a:buNone/>
            </a:pP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（五）原根的应用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the starlight never fade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http://acm.hdu.edu.cn/showproblem.php?pid=6051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-2017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多校赛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Description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We will give you a non-negative integer m and a prime number p.  And we define f(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is the number of pair(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that satisfies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≡x</a:t>
            </a:r>
            <a:r>
              <a:rPr lang="en-US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%p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and 1≤x≤p−1,1≤y≤m. Now, you have to calculate the sum. Maybe the sum is too big, so you only need to output the sum                 after mod 1e9+7.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72000" y="4365104"/>
          <a:ext cx="1071570" cy="483257"/>
        </p:xfrm>
        <a:graphic>
          <a:graphicData uri="http://schemas.openxmlformats.org/presentationml/2006/ole">
            <p:oleObj spid="_x0000_s2050" name="公式" r:id="rId3" imgW="64764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9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first line contains only one integer T, which indicates the number of test cases.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For each test case, there are a integer m(1≤m≤p−1) and a prime number p(2≤p≤1e9+7) on one line.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For each test case, output one line "Case #x: y", where x is the case number (starting from 1) and y is the sum after mod 1e9+7.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85786" y="3929066"/>
            <a:ext cx="1973617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Sample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2 103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643438" y="3929066"/>
            <a:ext cx="3000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Sample 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 #1: 210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 #2: 390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 #3: 50388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题目大意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给定正整数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m&gt;0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和素数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为满足条件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≡x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%p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1≤x≤p−1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1≤y≤m≤p−1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的数对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的组数。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你的任务是计算和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857356" y="3071810"/>
          <a:ext cx="2395537" cy="482600"/>
        </p:xfrm>
        <a:graphic>
          <a:graphicData uri="http://schemas.openxmlformats.org/presentationml/2006/ole">
            <p:oleObj spid="_x0000_s30722" name="公式" r:id="rId3" imgW="144756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本题要求满足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≡x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%p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1≤x≤p−1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1≤y≤m≤p−1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的数对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直接去求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不现实，但可以计算个数。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对于素数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，有原根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也是生成元，即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的任何整数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都可以用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的幂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表示，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0&lt;=t&lt;p-1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现在，对于满足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1≤x≤p−1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，由于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互质，因此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可写成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；类似地，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可写成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 ≤u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 ≤p-2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代入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≡x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，可得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+g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变形为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[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</a:p>
          <a:p>
            <a:pPr>
              <a:buNone/>
            </a:pP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可知，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0(mod p)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因此，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互质，从而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可用生成元表示，可写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0&lt;w&lt;p-1.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(1+g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又可以变形为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≡1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的阶为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(g)=p-1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，由此必有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</a:t>
            </a:r>
            <a:r>
              <a:rPr lang="en-US" altLang="zh-CN" sz="2400" b="1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这表明：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≡0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p-1)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根据定理：一次模方程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 ≡b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n)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有解的充要条件是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，且在有解时，有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个解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可知：对给定的整数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，满足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≡0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共有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个（包括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的情况，这不符合要求）。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共有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个（包括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的情况，应排除）。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注意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1≤x≤p−1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1≤y≤m≤p−1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个，每个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对应的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是唯一的，因此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也有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1+g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可得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-u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，因此，对每个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v-u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的值是唯一的；现在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个，每个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对应的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只有一个。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结论：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对每个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，数对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个，因此数对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对，从而数对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实际的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共有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个，因此对于确定的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1≤i≤p−1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)=[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(i,p-1)-1]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m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最后就是求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857488" y="5286388"/>
          <a:ext cx="2395538" cy="482600"/>
        </p:xfrm>
        <a:graphic>
          <a:graphicData uri="http://schemas.openxmlformats.org/presentationml/2006/ole">
            <p:oleObj spid="_x0000_s31746" name="公式" r:id="rId3" imgW="1447560" imgH="291960" progId="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43174" y="5715016"/>
          <a:ext cx="4413250" cy="482600"/>
        </p:xfrm>
        <a:graphic>
          <a:graphicData uri="http://schemas.openxmlformats.org/presentationml/2006/ole">
            <p:oleObj spid="_x0000_s31747" name="公式" r:id="rId4" imgW="266688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一、同余基本知识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2120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（一）模和同余：</a:t>
            </a:r>
            <a:r>
              <a:rPr lang="zh-CN" altLang="en-US" sz="2400" b="1" dirty="0" smtClean="0">
                <a:latin typeface="宋体" charset="-122"/>
              </a:rPr>
              <a:t>设</a:t>
            </a:r>
            <a:r>
              <a:rPr lang="en-US" altLang="zh-CN" sz="2400" b="1" dirty="0" smtClean="0">
                <a:latin typeface="宋体" charset="-122"/>
              </a:rPr>
              <a:t>a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zh-CN" altLang="en-US" sz="2400" b="1" dirty="0" smtClean="0">
                <a:latin typeface="宋体" charset="-122"/>
              </a:rPr>
              <a:t>和</a:t>
            </a:r>
            <a:r>
              <a:rPr lang="en-US" altLang="zh-CN" sz="2400" b="1" dirty="0" smtClean="0">
                <a:latin typeface="宋体" charset="-122"/>
              </a:rPr>
              <a:t>m</a:t>
            </a:r>
            <a:r>
              <a:rPr lang="zh-CN" altLang="en-US" sz="2400" b="1" dirty="0" smtClean="0">
                <a:latin typeface="宋体" charset="-122"/>
              </a:rPr>
              <a:t>均为整数，且</a:t>
            </a:r>
            <a:r>
              <a:rPr lang="en-US" altLang="zh-CN" sz="2400" b="1" dirty="0" smtClean="0">
                <a:latin typeface="宋体" charset="-122"/>
              </a:rPr>
              <a:t>m&gt;0</a:t>
            </a:r>
            <a:r>
              <a:rPr lang="zh-CN" altLang="en-US" sz="2400" b="1" dirty="0" smtClean="0">
                <a:latin typeface="宋体" charset="-122"/>
              </a:rPr>
              <a:t>。如果</a:t>
            </a:r>
            <a:r>
              <a:rPr lang="en-US" altLang="zh-CN" sz="2400" b="1" dirty="0" smtClean="0">
                <a:latin typeface="宋体" charset="-122"/>
              </a:rPr>
              <a:t>a</a:t>
            </a:r>
            <a:r>
              <a:rPr lang="zh-CN" altLang="en-US" sz="2400" b="1" dirty="0" smtClean="0">
                <a:latin typeface="宋体" charset="-122"/>
              </a:rPr>
              <a:t>和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zh-CN" altLang="en-US" sz="2400" b="1" dirty="0" smtClean="0">
                <a:latin typeface="宋体" charset="-122"/>
              </a:rPr>
              <a:t>被</a:t>
            </a:r>
            <a:r>
              <a:rPr lang="en-US" altLang="zh-CN" sz="2400" b="1" dirty="0" smtClean="0">
                <a:latin typeface="宋体" charset="-122"/>
              </a:rPr>
              <a:t>m</a:t>
            </a:r>
            <a:r>
              <a:rPr lang="zh-CN" altLang="en-US" sz="2400" b="1" dirty="0" smtClean="0">
                <a:latin typeface="宋体" charset="-122"/>
              </a:rPr>
              <a:t>除所得的余数相同，那么称</a:t>
            </a:r>
            <a:r>
              <a:rPr lang="en-US" altLang="zh-CN" sz="2400" b="1" dirty="0" smtClean="0">
                <a:latin typeface="宋体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宋体" charset="-122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宋体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宋体" charset="-122"/>
              </a:rPr>
              <a:t>关于</a:t>
            </a:r>
            <a:r>
              <a:rPr lang="zh-CN" altLang="en-US" sz="2400" b="1" dirty="0" smtClean="0">
                <a:latin typeface="宋体" charset="-122"/>
                <a:cs typeface="Times New Roman" pitchFamily="18" charset="0"/>
              </a:rPr>
              <a:t>模</a:t>
            </a:r>
            <a:r>
              <a:rPr lang="en-US" altLang="zh-CN" sz="2400" b="1" dirty="0" smtClean="0">
                <a:latin typeface="宋体" charset="-122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宋体" charset="-122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latin typeface="宋体" charset="-122"/>
              </a:rPr>
              <a:t>同余的，记作 </a:t>
            </a:r>
            <a:r>
              <a:rPr lang="zh-CN" altLang="en-US" sz="2400" b="1" dirty="0" smtClean="0"/>
              <a:t> 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85800" y="3124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 dirty="0"/>
              <a:t>几个等价定义：</a:t>
            </a:r>
            <a:r>
              <a:rPr lang="zh-CN" altLang="en-US" sz="2400" b="1" dirty="0">
                <a:latin typeface="宋体" charset="-122"/>
                <a:cs typeface="Times New Roman" pitchFamily="18" charset="0"/>
              </a:rPr>
              <a:t>     </a:t>
            </a:r>
            <a:endParaRPr lang="zh-CN" altLang="en-US" sz="2400" b="1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52600" y="3657600"/>
            <a:ext cx="4343400" cy="2392363"/>
            <a:chOff x="1104" y="2537"/>
            <a:chExt cx="2736" cy="1507"/>
          </a:xfrm>
        </p:grpSpPr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1152" y="3108"/>
            <a:ext cx="1338" cy="252"/>
          </p:xfrm>
          <a:graphic>
            <a:graphicData uri="http://schemas.openxmlformats.org/presentationml/2006/ole">
              <p:oleObj spid="_x0000_s38915" r:id="rId3" imgW="863225" imgH="203112" progId="">
                <p:embed/>
              </p:oleObj>
            </a:graphicData>
          </a:graphic>
        </p:graphicFrame>
        <p:sp>
          <p:nvSpPr>
            <p:cNvPr id="6156" name="Rectangle 8"/>
            <p:cNvSpPr>
              <a:spLocks noChangeArrowheads="1"/>
            </p:cNvSpPr>
            <p:nvPr/>
          </p:nvSpPr>
          <p:spPr bwMode="auto">
            <a:xfrm>
              <a:off x="1104" y="3456"/>
              <a:ext cx="27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宋体" charset="-122"/>
                </a:rPr>
                <a:t>b-a</a:t>
              </a:r>
              <a:r>
                <a:rPr lang="zh-CN" altLang="en-US" sz="2400" b="1">
                  <a:latin typeface="宋体" charset="-122"/>
                </a:rPr>
                <a:t>能被</a:t>
              </a:r>
              <a:r>
                <a:rPr lang="en-US" altLang="zh-CN" sz="2400" b="1">
                  <a:latin typeface="宋体" charset="-122"/>
                </a:rPr>
                <a:t>m</a:t>
              </a:r>
              <a:r>
                <a:rPr lang="zh-CN" altLang="en-US" sz="2400" b="1">
                  <a:latin typeface="宋体" charset="-122"/>
                </a:rPr>
                <a:t>整除，记</a:t>
              </a:r>
              <a:r>
                <a:rPr lang="en-US" altLang="zh-CN" sz="2400" b="1">
                  <a:latin typeface="宋体" charset="-122"/>
                </a:rPr>
                <a:t>m|a-b</a:t>
              </a:r>
              <a:r>
                <a:rPr lang="en-US" altLang="zh-CN" sz="2400" b="1"/>
                <a:t> </a:t>
              </a:r>
            </a:p>
          </p:txBody>
        </p:sp>
        <p:graphicFrame>
          <p:nvGraphicFramePr>
            <p:cNvPr id="6148" name="Object 9"/>
            <p:cNvGraphicFramePr>
              <a:graphicFrameLocks noChangeAspect="1"/>
            </p:cNvGraphicFramePr>
            <p:nvPr/>
          </p:nvGraphicFramePr>
          <p:xfrm>
            <a:off x="1152" y="3792"/>
            <a:ext cx="1654" cy="252"/>
          </p:xfrm>
          <a:graphic>
            <a:graphicData uri="http://schemas.openxmlformats.org/presentationml/2006/ole">
              <p:oleObj spid="_x0000_s38916" name="Equation" r:id="rId4" imgW="1066680" imgH="203040" progId="">
                <p:embed/>
              </p:oleObj>
            </a:graphicData>
          </a:graphic>
        </p:graphicFrame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152" y="2820"/>
            <a:ext cx="847" cy="252"/>
          </p:xfrm>
          <a:graphic>
            <a:graphicData uri="http://schemas.openxmlformats.org/presentationml/2006/ole">
              <p:oleObj spid="_x0000_s38917" name="Equation" r:id="rId5" imgW="723600" imgH="215640" progId="">
                <p:embed/>
              </p:oleObj>
            </a:graphicData>
          </a:graphic>
        </p:graphicFrame>
        <p:graphicFrame>
          <p:nvGraphicFramePr>
            <p:cNvPr id="6150" name="Object 11"/>
            <p:cNvGraphicFramePr>
              <a:graphicFrameLocks noChangeAspect="1"/>
            </p:cNvGraphicFramePr>
            <p:nvPr/>
          </p:nvGraphicFramePr>
          <p:xfrm>
            <a:off x="2145" y="2820"/>
            <a:ext cx="975" cy="252"/>
          </p:xfrm>
          <a:graphic>
            <a:graphicData uri="http://schemas.openxmlformats.org/presentationml/2006/ole">
              <p:oleObj spid="_x0000_s38918" name="Equation" r:id="rId6" imgW="723600" imgH="215640" progId="">
                <p:embed/>
              </p:oleObj>
            </a:graphicData>
          </a:graphic>
        </p:graphicFrame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1104" y="2537"/>
              <a:ext cx="19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宋体" charset="-122"/>
                  <a:cs typeface="Times New Roman" pitchFamily="18" charset="0"/>
                </a:rPr>
                <a:t>a</a:t>
              </a:r>
              <a:r>
                <a:rPr lang="zh-CN" altLang="en-US" sz="2400" b="1">
                  <a:latin typeface="宋体" charset="-122"/>
                  <a:cs typeface="Times New Roman" pitchFamily="18" charset="0"/>
                </a:rPr>
                <a:t>和</a:t>
              </a:r>
              <a:r>
                <a:rPr lang="en-US" altLang="zh-CN" sz="2400" b="1">
                  <a:latin typeface="宋体" charset="-122"/>
                  <a:cs typeface="Times New Roman" pitchFamily="18" charset="0"/>
                </a:rPr>
                <a:t>b</a:t>
              </a:r>
              <a:r>
                <a:rPr lang="zh-CN" altLang="en-US" sz="2400" b="1">
                  <a:latin typeface="宋体" charset="-122"/>
                </a:rPr>
                <a:t>关于</a:t>
              </a:r>
              <a:r>
                <a:rPr lang="zh-CN" altLang="en-US" sz="2400" b="1">
                  <a:latin typeface="宋体" charset="-122"/>
                  <a:cs typeface="Times New Roman" pitchFamily="18" charset="0"/>
                </a:rPr>
                <a:t>模</a:t>
              </a:r>
              <a:r>
                <a:rPr lang="en-US" altLang="zh-CN" sz="2400" b="1">
                  <a:latin typeface="宋体" charset="-122"/>
                  <a:cs typeface="Times New Roman" pitchFamily="18" charset="0"/>
                </a:rPr>
                <a:t>m</a:t>
              </a:r>
              <a:r>
                <a:rPr lang="zh-CN" altLang="en-US" sz="2400" b="1">
                  <a:latin typeface="宋体" charset="-122"/>
                  <a:cs typeface="Times New Roman" pitchFamily="18" charset="0"/>
                </a:rPr>
                <a:t>是</a:t>
              </a:r>
              <a:r>
                <a:rPr lang="zh-CN" altLang="en-US" sz="2400" b="1">
                  <a:latin typeface="宋体" charset="-122"/>
                </a:rPr>
                <a:t>同余的</a:t>
              </a:r>
              <a:endParaRPr lang="zh-CN" altLang="en-US" sz="2400" b="1"/>
            </a:p>
          </p:txBody>
        </p:sp>
      </p:grp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828800" y="2590800"/>
          <a:ext cx="2124075" cy="400050"/>
        </p:xfrm>
        <a:graphic>
          <a:graphicData uri="http://schemas.openxmlformats.org/presentationml/2006/ole">
            <p:oleObj spid="_x0000_s38914" r:id="rId7" imgW="863225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 advAuto="0"/>
      <p:bldP spid="14746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分析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285992"/>
            <a:ext cx="8358246" cy="355441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1≤i≤p−1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中的所有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进行分类</a:t>
            </a:r>
            <a:r>
              <a:rPr lang="zh-CN" altLang="en-US" sz="2400" dirty="0" smtClean="0"/>
              <a:t>，即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相同的放在一起。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(i,p-1)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，由于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(p-1-i,p-1)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0≤p-1-i≤p−2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配对 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: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1,        2,       3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p-2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p-1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p-1-i:    p-1-1, p-1-2, p-1-3,  ……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1,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57224" y="1000108"/>
          <a:ext cx="1071562" cy="482600"/>
        </p:xfrm>
        <a:graphic>
          <a:graphicData uri="http://schemas.openxmlformats.org/presentationml/2006/ole">
            <p:oleObj spid="_x0000_s32770" name="公式" r:id="rId3" imgW="647640" imgH="291960" progId="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071670" y="1000108"/>
          <a:ext cx="3068638" cy="482600"/>
        </p:xfrm>
        <a:graphic>
          <a:graphicData uri="http://schemas.openxmlformats.org/presentationml/2006/ole">
            <p:oleObj spid="_x0000_s32771" name="公式" r:id="rId4" imgW="1854000" imgH="291960" progId="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857224" y="1500174"/>
          <a:ext cx="3697288" cy="649287"/>
        </p:xfrm>
        <a:graphic>
          <a:graphicData uri="http://schemas.openxmlformats.org/presentationml/2006/ole">
            <p:oleObj spid="_x0000_s32772" name="公式" r:id="rId5" imgW="2234880" imgH="393480" progId="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857224" y="5000636"/>
          <a:ext cx="4959351" cy="481013"/>
        </p:xfrm>
        <a:graphic>
          <a:graphicData uri="http://schemas.openxmlformats.org/presentationml/2006/ole">
            <p:oleObj spid="_x0000_s32773" name="公式" r:id="rId6" imgW="2997000" imgH="291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341724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d|i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，记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j=1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(p-1)/d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，代入上述等式最后一个公式，并重新将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换回到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，则有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76300" y="1062038"/>
          <a:ext cx="5148263" cy="752475"/>
        </p:xfrm>
        <a:graphic>
          <a:graphicData uri="http://schemas.openxmlformats.org/presentationml/2006/ole">
            <p:oleObj spid="_x0000_s36866" name="公式" r:id="rId3" imgW="3111480" imgH="457200" progId="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89000" y="1844675"/>
          <a:ext cx="3321050" cy="752475"/>
        </p:xfrm>
        <a:graphic>
          <a:graphicData uri="http://schemas.openxmlformats.org/presentationml/2006/ole">
            <p:oleObj spid="_x0000_s36867" name="公式" r:id="rId4" imgW="2006280" imgH="457200" progId="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13225" y="3516313"/>
          <a:ext cx="3130550" cy="920750"/>
        </p:xfrm>
        <a:graphic>
          <a:graphicData uri="http://schemas.openxmlformats.org/presentationml/2006/ole">
            <p:oleObj spid="_x0000_s36868" name="公式" r:id="rId5" imgW="1892160" imgH="558720" progId="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55675" y="3660775"/>
          <a:ext cx="3109913" cy="752475"/>
        </p:xfrm>
        <a:graphic>
          <a:graphicData uri="http://schemas.openxmlformats.org/presentationml/2006/ole">
            <p:oleObj spid="_x0000_s36869" name="公式" r:id="rId6" imgW="1879560" imgH="457200" progId="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101725" y="4611688"/>
          <a:ext cx="3551238" cy="1004887"/>
        </p:xfrm>
        <a:graphic>
          <a:graphicData uri="http://schemas.openxmlformats.org/presentationml/2006/ole">
            <p:oleObj spid="_x0000_s36870" name="公式" r:id="rId7" imgW="2145960" imgH="609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2376264" cy="50405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z&gt;1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971600" y="1556792"/>
          <a:ext cx="6848475" cy="711200"/>
        </p:xfrm>
        <a:graphic>
          <a:graphicData uri="http://schemas.openxmlformats.org/presentationml/2006/ole">
            <p:oleObj spid="_x0000_s37890" name="公式" r:id="rId3" imgW="4140000" imgH="431640" progId="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25042" y="2492673"/>
          <a:ext cx="5105400" cy="711200"/>
        </p:xfrm>
        <a:graphic>
          <a:graphicData uri="http://schemas.openxmlformats.org/presentationml/2006/ole">
            <p:oleObj spid="_x0000_s37891" name="公式" r:id="rId4" imgW="3085920" imgH="431640" progId="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31441" y="3283992"/>
          <a:ext cx="5610225" cy="711200"/>
        </p:xfrm>
        <a:graphic>
          <a:graphicData uri="http://schemas.openxmlformats.org/presentationml/2006/ole">
            <p:oleObj spid="_x0000_s37892" name="公式" r:id="rId5" imgW="3390840" imgH="431640" progId="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950714" y="4076849"/>
          <a:ext cx="3214688" cy="711200"/>
        </p:xfrm>
        <a:graphic>
          <a:graphicData uri="http://schemas.openxmlformats.org/presentationml/2006/ole">
            <p:oleObj spid="_x0000_s37893" name="公式" r:id="rId6" imgW="1942920" imgH="431640" progId="">
              <p:embed/>
            </p:oleObj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683568" y="4797152"/>
            <a:ext cx="23762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71600" y="5229200"/>
          <a:ext cx="3449637" cy="720725"/>
        </p:xfrm>
        <a:graphic>
          <a:graphicData uri="http://schemas.openxmlformats.org/presentationml/2006/ole">
            <p:oleObj spid="_x0000_s37894" name="公式" r:id="rId7" imgW="20700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591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4000" b="1" dirty="0" smtClean="0"/>
              <a:t>（二）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/>
              <a:t>同余性质</a:t>
            </a:r>
          </a:p>
        </p:txBody>
      </p:sp>
      <p:sp>
        <p:nvSpPr>
          <p:cNvPr id="71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2895600"/>
            <a:ext cx="5902325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、设                            ，                            ，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39875" y="1485900"/>
          <a:ext cx="2124075" cy="400050"/>
        </p:xfrm>
        <a:graphic>
          <a:graphicData uri="http://schemas.openxmlformats.org/presentationml/2006/ole">
            <p:oleObj spid="_x0000_s39938" name="Equation" r:id="rId3" imgW="863280" imgH="203040" progId="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779912" y="2348880"/>
          <a:ext cx="2092325" cy="400050"/>
        </p:xfrm>
        <a:graphic>
          <a:graphicData uri="http://schemas.openxmlformats.org/presentationml/2006/ole">
            <p:oleObj spid="_x0000_s39939" name="Equation" r:id="rId4" imgW="850680" imgH="203040" progId="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1549400" y="2324100"/>
          <a:ext cx="2124075" cy="400050"/>
        </p:xfrm>
        <a:graphic>
          <a:graphicData uri="http://schemas.openxmlformats.org/presentationml/2006/ole">
            <p:oleObj spid="_x0000_s39940" r:id="rId5" imgW="863225" imgH="203112" progId="">
              <p:embed/>
            </p:oleObj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1549400" y="1885950"/>
          <a:ext cx="2124075" cy="400050"/>
        </p:xfrm>
        <a:graphic>
          <a:graphicData uri="http://schemas.openxmlformats.org/presentationml/2006/ole">
            <p:oleObj spid="_x0000_s39941" r:id="rId6" imgW="863225" imgH="203112" progId="">
              <p:embed/>
            </p:oleObj>
          </a:graphicData>
        </a:graphic>
      </p:graphicFrame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4292600" y="1943100"/>
          <a:ext cx="2124075" cy="400050"/>
        </p:xfrm>
        <a:graphic>
          <a:graphicData uri="http://schemas.openxmlformats.org/presentationml/2006/ole">
            <p:oleObj spid="_x0000_s39942" name="Equation" r:id="rId7" imgW="863280" imgH="203040" progId="">
              <p:embed/>
            </p:oleObj>
          </a:graphicData>
        </a:graphic>
      </p:graphicFrame>
      <p:sp>
        <p:nvSpPr>
          <p:cNvPr id="7184" name="AutoShape 9"/>
          <p:cNvSpPr>
            <a:spLocks noChangeArrowheads="1"/>
          </p:cNvSpPr>
          <p:nvPr/>
        </p:nvSpPr>
        <p:spPr bwMode="auto">
          <a:xfrm>
            <a:off x="3673475" y="20383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5" name="Object 10"/>
          <p:cNvGraphicFramePr>
            <a:graphicFrameLocks noChangeAspect="1"/>
          </p:cNvGraphicFramePr>
          <p:nvPr/>
        </p:nvGraphicFramePr>
        <p:xfrm>
          <a:off x="6669088" y="2343150"/>
          <a:ext cx="2093912" cy="400050"/>
        </p:xfrm>
        <a:graphic>
          <a:graphicData uri="http://schemas.openxmlformats.org/presentationml/2006/ole">
            <p:oleObj spid="_x0000_s39943" name="Equation" r:id="rId8" imgW="850680" imgH="203040" progId="">
              <p:embed/>
            </p:oleObj>
          </a:graphicData>
        </a:graphic>
      </p:graphicFrame>
      <p:sp>
        <p:nvSpPr>
          <p:cNvPr id="7185" name="AutoShape 11"/>
          <p:cNvSpPr>
            <a:spLocks noChangeArrowheads="1"/>
          </p:cNvSpPr>
          <p:nvPr/>
        </p:nvSpPr>
        <p:spPr bwMode="auto">
          <a:xfrm>
            <a:off x="6035675" y="24955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6" name="Object 12"/>
          <p:cNvGraphicFramePr>
            <a:graphicFrameLocks noChangeAspect="1"/>
          </p:cNvGraphicFramePr>
          <p:nvPr/>
        </p:nvGraphicFramePr>
        <p:xfrm>
          <a:off x="1835696" y="2924944"/>
          <a:ext cx="2124075" cy="400050"/>
        </p:xfrm>
        <a:graphic>
          <a:graphicData uri="http://schemas.openxmlformats.org/presentationml/2006/ole">
            <p:oleObj spid="_x0000_s39944" r:id="rId9" imgW="863225" imgH="203112" progId="">
              <p:embed/>
            </p:oleObj>
          </a:graphicData>
        </a:graphic>
      </p:graphicFrame>
      <p:graphicFrame>
        <p:nvGraphicFramePr>
          <p:cNvPr id="7177" name="Object 13"/>
          <p:cNvGraphicFramePr>
            <a:graphicFrameLocks noChangeAspect="1"/>
          </p:cNvGraphicFramePr>
          <p:nvPr/>
        </p:nvGraphicFramePr>
        <p:xfrm>
          <a:off x="4139952" y="2852936"/>
          <a:ext cx="2124075" cy="400050"/>
        </p:xfrm>
        <a:graphic>
          <a:graphicData uri="http://schemas.openxmlformats.org/presentationml/2006/ole">
            <p:oleObj spid="_x0000_s39945" name="Equation" r:id="rId10" imgW="863280" imgH="203040" progId="">
              <p:embed/>
            </p:oleObj>
          </a:graphicData>
        </a:graphic>
      </p:graphicFrame>
      <p:sp>
        <p:nvSpPr>
          <p:cNvPr id="7186" name="Rectangle 14"/>
          <p:cNvSpPr>
            <a:spLocks noChangeArrowheads="1"/>
          </p:cNvSpPr>
          <p:nvPr/>
        </p:nvSpPr>
        <p:spPr bwMode="auto">
          <a:xfrm>
            <a:off x="6534150" y="2916238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/>
              <a:t>那么</a:t>
            </a:r>
          </a:p>
        </p:txBody>
      </p:sp>
      <p:sp>
        <p:nvSpPr>
          <p:cNvPr id="7187" name="Rectangle 15"/>
          <p:cNvSpPr>
            <a:spLocks noChangeArrowheads="1"/>
          </p:cNvSpPr>
          <p:nvPr/>
        </p:nvSpPr>
        <p:spPr bwMode="auto">
          <a:xfrm>
            <a:off x="990600" y="1447800"/>
            <a:ext cx="99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</a:p>
        </p:txBody>
      </p:sp>
      <p:sp>
        <p:nvSpPr>
          <p:cNvPr id="7188" name="Rectangle 16"/>
          <p:cNvSpPr>
            <a:spLocks noChangeArrowheads="1"/>
          </p:cNvSpPr>
          <p:nvPr/>
        </p:nvSpPr>
        <p:spPr bwMode="auto">
          <a:xfrm>
            <a:off x="1476375" y="3348038"/>
            <a:ext cx="99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0" dirty="0"/>
              <a:t>(1)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0" dirty="0"/>
              <a:t>(2)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0" dirty="0"/>
              <a:t>(3)</a:t>
            </a:r>
          </a:p>
        </p:txBody>
      </p:sp>
      <p:graphicFrame>
        <p:nvGraphicFramePr>
          <p:cNvPr id="7178" name="Object 17"/>
          <p:cNvGraphicFramePr>
            <a:graphicFrameLocks noChangeAspect="1"/>
          </p:cNvGraphicFramePr>
          <p:nvPr/>
        </p:nvGraphicFramePr>
        <p:xfrm>
          <a:off x="2041525" y="3348038"/>
          <a:ext cx="2498725" cy="400050"/>
        </p:xfrm>
        <a:graphic>
          <a:graphicData uri="http://schemas.openxmlformats.org/presentationml/2006/ole">
            <p:oleObj spid="_x0000_s39946" name="Equation" r:id="rId11" imgW="1015920" imgH="203040" progId="">
              <p:embed/>
            </p:oleObj>
          </a:graphicData>
        </a:graphic>
      </p:graphicFrame>
      <p:graphicFrame>
        <p:nvGraphicFramePr>
          <p:cNvPr id="7179" name="Object 18"/>
          <p:cNvGraphicFramePr>
            <a:graphicFrameLocks noChangeAspect="1"/>
          </p:cNvGraphicFramePr>
          <p:nvPr/>
        </p:nvGraphicFramePr>
        <p:xfrm>
          <a:off x="1979712" y="3789040"/>
          <a:ext cx="2466975" cy="400050"/>
        </p:xfrm>
        <a:graphic>
          <a:graphicData uri="http://schemas.openxmlformats.org/presentationml/2006/ole">
            <p:oleObj spid="_x0000_s39947" name="Equation" r:id="rId12" imgW="1002960" imgH="203040" progId="">
              <p:embed/>
            </p:oleObj>
          </a:graphicData>
        </a:graphic>
      </p:graphicFrame>
      <p:graphicFrame>
        <p:nvGraphicFramePr>
          <p:cNvPr id="7180" name="Object 19"/>
          <p:cNvGraphicFramePr>
            <a:graphicFrameLocks noChangeAspect="1"/>
          </p:cNvGraphicFramePr>
          <p:nvPr/>
        </p:nvGraphicFramePr>
        <p:xfrm>
          <a:off x="2051720" y="4221088"/>
          <a:ext cx="2468562" cy="449263"/>
        </p:xfrm>
        <a:graphic>
          <a:graphicData uri="http://schemas.openxmlformats.org/presentationml/2006/ole">
            <p:oleObj spid="_x0000_s39948" name="Equation" r:id="rId13" imgW="1002960" imgH="228600" progId="">
              <p:embed/>
            </p:oleObj>
          </a:graphicData>
        </a:graphic>
      </p:graphicFrame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909959" y="4653136"/>
            <a:ext cx="7694489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、费马小定理：设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为正整数，且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为素数，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)=1</a:t>
            </a:r>
            <a:r>
              <a:rPr lang="zh-CN" altLang="en-US" sz="2400" b="1" dirty="0"/>
              <a:t>， 那么</a:t>
            </a:r>
          </a:p>
        </p:txBody>
      </p:sp>
      <p:graphicFrame>
        <p:nvGraphicFramePr>
          <p:cNvPr id="7181" name="Object 22"/>
          <p:cNvGraphicFramePr>
            <a:graphicFrameLocks noChangeAspect="1"/>
          </p:cNvGraphicFramePr>
          <p:nvPr/>
        </p:nvGraphicFramePr>
        <p:xfrm>
          <a:off x="1763688" y="5373216"/>
          <a:ext cx="2436813" cy="449262"/>
        </p:xfrm>
        <a:graphic>
          <a:graphicData uri="http://schemas.openxmlformats.org/presentationml/2006/ole">
            <p:oleObj spid="_x0000_s39949" name="公式" r:id="rId14" imgW="99036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 smtClean="0"/>
              <a:t>（三）剩余类与既约剩余系</a:t>
            </a:r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5000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剩余类：对于整数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及模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，则集合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(mod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}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称为模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的一个剩余类。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完全剩余系：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{0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m-1}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是一个特殊的集合，元素个数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，其中任何两个数都不同余，称为完全剩余系。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任何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个元素的集合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，如果其中任何两个数都不同余，那么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也是一个完全剩余系。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既约剩余系：设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为正整数，在与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既约的所有剩余类中，每一个类中取一个数，构成一个集合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称为模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的一个简化剩余系。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既约剩余系的有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r=φ(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000" b="1" dirty="0" smtClean="0"/>
              <a:t>举例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2087563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：若</a:t>
            </a:r>
            <a:r>
              <a:rPr lang="en-US" altLang="zh-CN" sz="2400" b="1" i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是素数，则</a:t>
            </a:r>
            <a:r>
              <a:rPr lang="en-US" altLang="zh-CN" sz="2400" b="1" dirty="0" smtClean="0">
                <a:latin typeface="+mn-ea"/>
              </a:rPr>
              <a:t>{1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…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i="1" dirty="0" smtClean="0">
                <a:latin typeface="+mn-ea"/>
              </a:rPr>
              <a:t>p</a:t>
            </a:r>
            <a:r>
              <a:rPr lang="en-US" altLang="zh-CN" sz="2400" b="1" dirty="0" smtClean="0">
                <a:latin typeface="+mn-ea"/>
              </a:rPr>
              <a:t>-1}</a:t>
            </a:r>
            <a:r>
              <a:rPr lang="zh-CN" altLang="en-US" sz="2400" b="1" dirty="0" smtClean="0">
                <a:latin typeface="+mn-ea"/>
              </a:rPr>
              <a:t>是模</a:t>
            </a:r>
            <a:r>
              <a:rPr lang="en-US" altLang="zh-CN" sz="2400" b="1" i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的一个既约剩余系。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sz="2400" b="1" dirty="0" smtClean="0">
                <a:latin typeface="+mn-ea"/>
              </a:rPr>
              <a:t>例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{1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11}</a:t>
            </a:r>
            <a:r>
              <a:rPr lang="zh-CN" altLang="en-US" sz="2400" b="1" dirty="0" smtClean="0">
                <a:latin typeface="+mn-ea"/>
              </a:rPr>
              <a:t>是模</a:t>
            </a:r>
            <a:r>
              <a:rPr lang="en-US" altLang="zh-CN" sz="2400" b="1" dirty="0" smtClean="0">
                <a:latin typeface="+mn-ea"/>
              </a:rPr>
              <a:t>12</a:t>
            </a:r>
            <a:r>
              <a:rPr lang="zh-CN" altLang="en-US" sz="2400" b="1" dirty="0" smtClean="0">
                <a:latin typeface="+mn-ea"/>
              </a:rPr>
              <a:t>的一个既约剩余系。 </a:t>
            </a:r>
          </a:p>
          <a:p>
            <a:pPr>
              <a:defRPr/>
            </a:pPr>
            <a:endParaRPr lang="zh-CN" altLang="en-US" sz="2400" dirty="0">
              <a:latin typeface="+mn-ea"/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539552" y="2996952"/>
            <a:ext cx="7992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6.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结论：模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的既约剩余系的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个元素对模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乘法构成一个群。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/>
              <a:t>（四）模方程 </a:t>
            </a:r>
          </a:p>
        </p:txBody>
      </p:sp>
      <p:sp>
        <p:nvSpPr>
          <p:cNvPr id="82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4200" y="1447800"/>
            <a:ext cx="38100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相当于求</a:t>
            </a:r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1066800" y="1905000"/>
            <a:ext cx="4873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r>
              <a:rPr lang="zh-CN" altLang="en-US" sz="2400" b="1" dirty="0">
                <a:latin typeface="宋体" charset="-122"/>
              </a:rPr>
              <a:t>根据前面求          </a:t>
            </a:r>
            <a:r>
              <a:rPr lang="zh-CN" altLang="en-US" sz="2400" b="1" dirty="0" smtClean="0">
                <a:latin typeface="宋体" charset="-122"/>
              </a:rPr>
              <a:t>    </a:t>
            </a:r>
            <a:r>
              <a:rPr lang="zh-CN" altLang="en-US" sz="2400" b="1" dirty="0">
                <a:latin typeface="宋体" charset="-122"/>
              </a:rPr>
              <a:t>的步骤：</a:t>
            </a:r>
            <a:endParaRPr lang="zh-CN" altLang="en-US" sz="2400" b="1" dirty="0"/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1066800" y="1524000"/>
          <a:ext cx="1873250" cy="400050"/>
        </p:xfrm>
        <a:graphic>
          <a:graphicData uri="http://schemas.openxmlformats.org/presentationml/2006/ole">
            <p:oleObj spid="_x0000_s40962" r:id="rId3" imgW="926698" imgH="203112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295400" y="3352800"/>
            <a:ext cx="5105400" cy="415925"/>
            <a:chOff x="816" y="2112"/>
            <a:chExt cx="3216" cy="262"/>
          </a:xfrm>
        </p:grpSpPr>
        <p:sp>
          <p:nvSpPr>
            <p:cNvPr id="8225" name="Rectangle 21"/>
            <p:cNvSpPr>
              <a:spLocks noChangeArrowheads="1"/>
            </p:cNvSpPr>
            <p:nvPr/>
          </p:nvSpPr>
          <p:spPr bwMode="auto">
            <a:xfrm>
              <a:off x="816" y="2112"/>
              <a:ext cx="321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zh-CN" altLang="en-US" sz="2400" b="1" dirty="0">
                  <a:latin typeface="宋体" charset="-122"/>
                </a:rPr>
                <a:t>否则，              有</a:t>
              </a:r>
              <a:r>
                <a:rPr lang="en-US" altLang="zh-CN" sz="2400" b="1" dirty="0">
                  <a:latin typeface="宋体" charset="-122"/>
                </a:rPr>
                <a:t>d</a:t>
              </a:r>
              <a:r>
                <a:rPr lang="zh-CN" altLang="en-US" sz="2400" b="1" dirty="0">
                  <a:latin typeface="宋体" charset="-122"/>
                </a:rPr>
                <a:t>个解</a:t>
              </a:r>
              <a:endParaRPr lang="zh-CN" altLang="en-US" sz="2400" b="1" dirty="0"/>
            </a:p>
          </p:txBody>
        </p:sp>
        <p:graphicFrame>
          <p:nvGraphicFramePr>
            <p:cNvPr id="8204" name="Object 10"/>
            <p:cNvGraphicFramePr>
              <a:graphicFrameLocks noChangeAspect="1"/>
            </p:cNvGraphicFramePr>
            <p:nvPr/>
          </p:nvGraphicFramePr>
          <p:xfrm>
            <a:off x="1474" y="2115"/>
            <a:ext cx="1180" cy="252"/>
          </p:xfrm>
          <a:graphic>
            <a:graphicData uri="http://schemas.openxmlformats.org/presentationml/2006/ole">
              <p:oleObj spid="_x0000_s40972" r:id="rId4" imgW="926698" imgH="203112" progId="">
                <p:embed/>
              </p:oleObj>
            </a:graphicData>
          </a:graphic>
        </p:graphicFrame>
      </p:grp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3107308" y="1916832"/>
          <a:ext cx="1536700" cy="400050"/>
        </p:xfrm>
        <a:graphic>
          <a:graphicData uri="http://schemas.openxmlformats.org/presentationml/2006/ole">
            <p:oleObj spid="_x0000_s40963" r:id="rId5" imgW="761669" imgH="203112" progId="">
              <p:embed/>
            </p:oleObj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55576" y="4941168"/>
            <a:ext cx="5544616" cy="1224136"/>
            <a:chOff x="576" y="3312"/>
            <a:chExt cx="3360" cy="708"/>
          </a:xfrm>
        </p:grpSpPr>
        <p:sp>
          <p:nvSpPr>
            <p:cNvPr id="8224" name="Rectangle 24"/>
            <p:cNvSpPr>
              <a:spLocks noChangeArrowheads="1"/>
            </p:cNvSpPr>
            <p:nvPr/>
          </p:nvSpPr>
          <p:spPr bwMode="auto">
            <a:xfrm>
              <a:off x="576" y="3312"/>
              <a:ext cx="321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zh-CN" altLang="en-US" sz="2400" b="1" dirty="0">
                  <a:latin typeface="宋体" charset="-122"/>
                </a:rPr>
                <a:t>（</a:t>
              </a:r>
              <a:r>
                <a:rPr lang="en-US" altLang="zh-CN" sz="2400" b="1" dirty="0">
                  <a:latin typeface="宋体" charset="-122"/>
                </a:rPr>
                <a:t>4</a:t>
              </a:r>
              <a:r>
                <a:rPr lang="zh-CN" altLang="en-US" sz="2400" b="1" dirty="0">
                  <a:latin typeface="宋体" charset="-122"/>
                </a:rPr>
                <a:t>）             的所有解可写为：</a:t>
              </a:r>
              <a:r>
                <a:rPr lang="zh-CN" altLang="en-US" sz="2400" b="1" dirty="0"/>
                <a:t> </a:t>
              </a:r>
            </a:p>
          </p:txBody>
        </p:sp>
        <p:graphicFrame>
          <p:nvGraphicFramePr>
            <p:cNvPr id="8202" name="Object 5"/>
            <p:cNvGraphicFramePr>
              <a:graphicFrameLocks noChangeAspect="1"/>
            </p:cNvGraphicFramePr>
            <p:nvPr/>
          </p:nvGraphicFramePr>
          <p:xfrm>
            <a:off x="1075" y="3312"/>
            <a:ext cx="1180" cy="252"/>
          </p:xfrm>
          <a:graphic>
            <a:graphicData uri="http://schemas.openxmlformats.org/presentationml/2006/ole">
              <p:oleObj spid="_x0000_s40970" r:id="rId6" imgW="926698" imgH="203112" progId="">
                <p:embed/>
              </p:oleObj>
            </a:graphicData>
          </a:graphic>
        </p:graphicFrame>
        <p:graphicFrame>
          <p:nvGraphicFramePr>
            <p:cNvPr id="8203" name="Object 4"/>
            <p:cNvGraphicFramePr>
              <a:graphicFrameLocks noChangeAspect="1"/>
            </p:cNvGraphicFramePr>
            <p:nvPr/>
          </p:nvGraphicFramePr>
          <p:xfrm>
            <a:off x="1104" y="3600"/>
            <a:ext cx="2832" cy="420"/>
          </p:xfrm>
          <a:graphic>
            <a:graphicData uri="http://schemas.openxmlformats.org/presentationml/2006/ole">
              <p:oleObj spid="_x0000_s40971" r:id="rId7" imgW="2489200" imgH="393700" progId="">
                <p:embed/>
              </p:oleObj>
            </a:graphicData>
          </a:graphic>
        </p:graphicFrame>
      </p:grpSp>
      <p:graphicFrame>
        <p:nvGraphicFramePr>
          <p:cNvPr id="8196" name="Object 25"/>
          <p:cNvGraphicFramePr>
            <a:graphicFrameLocks noChangeAspect="1"/>
          </p:cNvGraphicFramePr>
          <p:nvPr/>
        </p:nvGraphicFramePr>
        <p:xfrm>
          <a:off x="4724400" y="1524000"/>
          <a:ext cx="1539875" cy="401638"/>
        </p:xfrm>
        <a:graphic>
          <a:graphicData uri="http://schemas.openxmlformats.org/presentationml/2006/ole">
            <p:oleObj spid="_x0000_s40964" r:id="rId8" imgW="761669" imgH="203112" progId="">
              <p:embed/>
            </p:oleObj>
          </a:graphicData>
        </a:graphic>
      </p:graphicFrame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55576" y="3789611"/>
            <a:ext cx="7969250" cy="685800"/>
            <a:chOff x="528" y="2499"/>
            <a:chExt cx="5020" cy="432"/>
          </a:xfrm>
        </p:grpSpPr>
        <p:sp>
          <p:nvSpPr>
            <p:cNvPr id="8223" name="Rectangle 23"/>
            <p:cNvSpPr>
              <a:spLocks noChangeArrowheads="1"/>
            </p:cNvSpPr>
            <p:nvPr/>
          </p:nvSpPr>
          <p:spPr bwMode="auto">
            <a:xfrm>
              <a:off x="528" y="2592"/>
              <a:ext cx="336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zh-CN" altLang="en-US" sz="2400" b="1" dirty="0">
                  <a:latin typeface="宋体" charset="-122"/>
                </a:rPr>
                <a:t>（</a:t>
              </a:r>
              <a:r>
                <a:rPr lang="en-US" altLang="zh-CN" sz="2400" b="1" dirty="0">
                  <a:latin typeface="宋体" charset="-122"/>
                </a:rPr>
                <a:t>3</a:t>
              </a:r>
              <a:r>
                <a:rPr lang="zh-CN" altLang="en-US" sz="2400" b="1" dirty="0">
                  <a:latin typeface="宋体" charset="-122"/>
                </a:rPr>
                <a:t>）由            ，改写得：</a:t>
              </a:r>
              <a:endParaRPr lang="zh-CN" altLang="en-US" sz="2400" b="1" dirty="0"/>
            </a:p>
          </p:txBody>
        </p:sp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3340" y="2499"/>
            <a:ext cx="2208" cy="432"/>
          </p:xfrm>
          <a:graphic>
            <a:graphicData uri="http://schemas.openxmlformats.org/presentationml/2006/ole">
              <p:oleObj spid="_x0000_s40968" r:id="rId9" imgW="1422400" imgH="393700" progId="">
                <p:embed/>
              </p:oleObj>
            </a:graphicData>
          </a:graphic>
        </p:graphicFrame>
        <p:graphicFrame>
          <p:nvGraphicFramePr>
            <p:cNvPr id="8201" name="Object 27"/>
            <p:cNvGraphicFramePr>
              <a:graphicFrameLocks noChangeAspect="1"/>
            </p:cNvGraphicFramePr>
            <p:nvPr/>
          </p:nvGraphicFramePr>
          <p:xfrm>
            <a:off x="1299" y="2610"/>
            <a:ext cx="1152" cy="252"/>
          </p:xfrm>
          <a:graphic>
            <a:graphicData uri="http://schemas.openxmlformats.org/presentationml/2006/ole">
              <p:oleObj spid="_x0000_s40969" r:id="rId10" imgW="927100" imgH="228600" progId="">
                <p:embed/>
              </p:oleObj>
            </a:graphicData>
          </a:graphic>
        </p:graphicFrame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68450" y="4437063"/>
            <a:ext cx="7118350" cy="665162"/>
            <a:chOff x="988" y="2928"/>
            <a:chExt cx="4484" cy="419"/>
          </a:xfrm>
        </p:grpSpPr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3732" y="2928"/>
            <a:ext cx="1740" cy="419"/>
          </p:xfrm>
          <a:graphic>
            <a:graphicData uri="http://schemas.openxmlformats.org/presentationml/2006/ole">
              <p:oleObj spid="_x0000_s40966" r:id="rId11" imgW="1193800" imgH="393700" progId="">
                <p:embed/>
              </p:oleObj>
            </a:graphicData>
          </a:graphic>
        </p:graphicFrame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988" y="2976"/>
              <a:ext cx="29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宋体" charset="-122"/>
                </a:rPr>
                <a:t>于是             的一个解为：</a:t>
              </a:r>
            </a:p>
          </p:txBody>
        </p:sp>
        <p:graphicFrame>
          <p:nvGraphicFramePr>
            <p:cNvPr id="8199" name="Object 29"/>
            <p:cNvGraphicFramePr>
              <a:graphicFrameLocks noChangeAspect="1"/>
            </p:cNvGraphicFramePr>
            <p:nvPr/>
          </p:nvGraphicFramePr>
          <p:xfrm>
            <a:off x="1440" y="3012"/>
            <a:ext cx="1180" cy="252"/>
          </p:xfrm>
          <a:graphic>
            <a:graphicData uri="http://schemas.openxmlformats.org/presentationml/2006/ole">
              <p:oleObj spid="_x0000_s40967" r:id="rId12" imgW="926698" imgH="203112" progId="">
                <p:embed/>
              </p:oleObj>
            </a:graphicData>
          </a:graphic>
        </p:graphicFrame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83568" y="2852936"/>
            <a:ext cx="5495926" cy="461963"/>
            <a:chOff x="528" y="1776"/>
            <a:chExt cx="3462" cy="291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440" y="1824"/>
              <a:ext cx="48" cy="192"/>
              <a:chOff x="4455" y="6432"/>
              <a:chExt cx="125" cy="312"/>
            </a:xfrm>
          </p:grpSpPr>
          <p:sp>
            <p:nvSpPr>
              <p:cNvPr id="8220" name="Line 14"/>
              <p:cNvSpPr>
                <a:spLocks noChangeShapeType="1"/>
              </p:cNvSpPr>
              <p:nvPr/>
            </p:nvSpPr>
            <p:spPr bwMode="auto">
              <a:xfrm>
                <a:off x="4500" y="643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13"/>
              <p:cNvSpPr>
                <a:spLocks noChangeShapeType="1"/>
              </p:cNvSpPr>
              <p:nvPr/>
            </p:nvSpPr>
            <p:spPr bwMode="auto">
              <a:xfrm flipV="1">
                <a:off x="4455" y="6591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528" y="1776"/>
              <a:ext cx="3462" cy="291"/>
              <a:chOff x="528" y="1776"/>
              <a:chExt cx="3462" cy="291"/>
            </a:xfrm>
          </p:grpSpPr>
          <p:graphicFrame>
            <p:nvGraphicFramePr>
              <p:cNvPr id="8197" name="Object 17"/>
              <p:cNvGraphicFramePr>
                <a:graphicFrameLocks noChangeAspect="1"/>
              </p:cNvGraphicFramePr>
              <p:nvPr/>
            </p:nvGraphicFramePr>
            <p:xfrm>
              <a:off x="2064" y="1797"/>
              <a:ext cx="1248" cy="252"/>
            </p:xfrm>
            <a:graphic>
              <a:graphicData uri="http://schemas.openxmlformats.org/presentationml/2006/ole">
                <p:oleObj spid="_x0000_s40965" r:id="rId13" imgW="926698" imgH="203112" progId="">
                  <p:embed/>
                </p:oleObj>
              </a:graphicData>
            </a:graphic>
          </p:graphicFrame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528" y="1776"/>
                <a:ext cx="168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latin typeface="宋体" charset="-122"/>
                  </a:rPr>
                  <a:t>（</a:t>
                </a:r>
                <a:r>
                  <a:rPr lang="en-US" altLang="zh-CN" sz="2400" b="1" dirty="0">
                    <a:latin typeface="宋体" charset="-122"/>
                  </a:rPr>
                  <a:t>2</a:t>
                </a:r>
                <a:r>
                  <a:rPr lang="zh-CN" altLang="en-US" sz="2400" b="1" dirty="0">
                    <a:latin typeface="宋体" charset="-122"/>
                  </a:rPr>
                  <a:t>）若</a:t>
                </a:r>
                <a:r>
                  <a:rPr lang="en-US" altLang="zh-CN" sz="2400" b="1" dirty="0">
                    <a:latin typeface="宋体" charset="-122"/>
                  </a:rPr>
                  <a:t>d  b</a:t>
                </a:r>
                <a:r>
                  <a:rPr lang="zh-CN" altLang="en-US" sz="2400" b="1" dirty="0">
                    <a:latin typeface="宋体" charset="-122"/>
                  </a:rPr>
                  <a:t>，则</a:t>
                </a:r>
                <a:endParaRPr lang="zh-CN" altLang="en-US" sz="2400" b="1" dirty="0"/>
              </a:p>
            </p:txBody>
          </p:sp>
          <p:sp>
            <p:nvSpPr>
              <p:cNvPr id="8219" name="Rectangle 31"/>
              <p:cNvSpPr>
                <a:spLocks noChangeArrowheads="1"/>
              </p:cNvSpPr>
              <p:nvPr/>
            </p:nvSpPr>
            <p:spPr bwMode="auto">
              <a:xfrm>
                <a:off x="3292" y="1776"/>
                <a:ext cx="69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宋体" charset="-122"/>
                  </a:rPr>
                  <a:t>无解；</a:t>
                </a:r>
              </a:p>
            </p:txBody>
          </p:sp>
        </p:grpSp>
      </p:grp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683568" y="2276872"/>
            <a:ext cx="59766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1</a:t>
            </a:r>
            <a:r>
              <a:rPr lang="zh-CN" altLang="en-US" sz="2400" b="1" dirty="0" smtClean="0">
                <a:latin typeface="宋体" charset="-122"/>
              </a:rPr>
              <a:t>）求 </a:t>
            </a:r>
            <a:r>
              <a:rPr lang="en-US" altLang="zh-CN" sz="2400" b="1" dirty="0" smtClean="0">
                <a:latin typeface="宋体" charset="-122"/>
              </a:rPr>
              <a:t>d=</a:t>
            </a:r>
            <a:r>
              <a:rPr lang="en-US" altLang="zh-CN" sz="2400" b="1" dirty="0" err="1" smtClean="0">
                <a:latin typeface="宋体" charset="-122"/>
              </a:rPr>
              <a:t>gcd</a:t>
            </a:r>
            <a:r>
              <a:rPr lang="en-US" altLang="zh-CN" sz="2400" b="1" dirty="0" smtClean="0">
                <a:latin typeface="宋体" charset="-122"/>
              </a:rPr>
              <a:t>(</a:t>
            </a:r>
            <a:r>
              <a:rPr lang="en-US" altLang="zh-CN" sz="2400" b="1" dirty="0" err="1" smtClean="0">
                <a:latin typeface="宋体" charset="-122"/>
              </a:rPr>
              <a:t>a,m</a:t>
            </a:r>
            <a:r>
              <a:rPr lang="en-US" altLang="zh-CN" sz="2400" b="1" dirty="0" smtClean="0">
                <a:latin typeface="宋体" charset="-122"/>
              </a:rPr>
              <a:t>),</a:t>
            </a:r>
            <a:r>
              <a:rPr lang="zh-CN" altLang="en-US" sz="2400" b="1" dirty="0" smtClean="0">
                <a:latin typeface="宋体" charset="-122"/>
              </a:rPr>
              <a:t>写</a:t>
            </a:r>
            <a:r>
              <a:rPr lang="en-US" altLang="zh-CN" sz="2400" b="1" dirty="0" smtClean="0">
                <a:latin typeface="宋体" charset="-122"/>
              </a:rPr>
              <a:t>a=da</a:t>
            </a:r>
            <a:r>
              <a:rPr lang="en-US" altLang="zh-CN" sz="2400" b="1" baseline="-25000" dirty="0" smtClean="0">
                <a:latin typeface="宋体" charset="-122"/>
              </a:rPr>
              <a:t>0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en-US" altLang="zh-CN" sz="2400" b="1" dirty="0" smtClean="0">
                <a:latin typeface="宋体" charset="-122"/>
              </a:rPr>
              <a:t>m=dm</a:t>
            </a:r>
            <a:r>
              <a:rPr lang="en-US" altLang="zh-CN" sz="2400" b="1" baseline="-25000" dirty="0" smtClean="0">
                <a:latin typeface="宋体" charset="-122"/>
              </a:rPr>
              <a:t>0</a:t>
            </a:r>
            <a:endParaRPr lang="zh-CN" altLang="en-US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（五）欧拉定理与费尔玛小定理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欧拉定理：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是大于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的整数，整数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m)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 φ(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 欧拉函数，即它是正整数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中与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互质的数的个数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费尔玛小定理：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为素数，整数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互质，即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1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一般地，对任何整数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，均有则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a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(mod p)</a:t>
            </a:r>
          </a:p>
          <a:p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58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4000" b="1" dirty="0" smtClean="0"/>
              <a:t>（六）快速模幂运算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模幂运算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快速计算法</a:t>
            </a:r>
            <a:endParaRPr lang="zh-CN" altLang="en-US" sz="2400" b="1" dirty="0" smtClean="0">
              <a:latin typeface="宋体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  将</a:t>
            </a:r>
            <a:r>
              <a:rPr lang="en-US" altLang="zh-CN" sz="2400" b="1" dirty="0" smtClean="0">
                <a:latin typeface="宋体" charset="-122"/>
              </a:rPr>
              <a:t>r</a:t>
            </a:r>
            <a:r>
              <a:rPr lang="zh-CN" altLang="en-US" sz="2400" b="1" dirty="0" smtClean="0">
                <a:latin typeface="宋体" charset="-122"/>
              </a:rPr>
              <a:t>化为二进制数的形式</a:t>
            </a:r>
            <a:r>
              <a:rPr lang="en-US" altLang="zh-CN" sz="2400" b="1" dirty="0" smtClean="0">
                <a:latin typeface="宋体" charset="-122"/>
              </a:rPr>
              <a:t>( b</a:t>
            </a:r>
            <a:r>
              <a:rPr lang="en-US" altLang="zh-CN" sz="2400" b="1" baseline="-25000" dirty="0" smtClean="0">
                <a:latin typeface="宋体" charset="-122"/>
              </a:rPr>
              <a:t>k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en-US" altLang="zh-CN" sz="2400" b="1" baseline="-25000" dirty="0" smtClean="0">
                <a:latin typeface="宋体" charset="-122"/>
              </a:rPr>
              <a:t>k-1</a:t>
            </a:r>
            <a:r>
              <a:rPr lang="en-US" altLang="zh-CN" sz="2400" b="1" dirty="0" smtClean="0"/>
              <a:t>…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en-US" altLang="zh-CN" sz="2400" b="1" baseline="-25000" dirty="0" smtClean="0">
                <a:latin typeface="宋体" charset="-122"/>
              </a:rPr>
              <a:t>2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en-US" altLang="zh-CN" sz="2400" b="1" baseline="-25000" dirty="0" smtClean="0">
                <a:latin typeface="宋体" charset="-122"/>
              </a:rPr>
              <a:t>1</a:t>
            </a:r>
            <a:r>
              <a:rPr lang="en-US" altLang="zh-CN" sz="2400" b="1" dirty="0" smtClean="0">
                <a:latin typeface="宋体" charset="-122"/>
              </a:rPr>
              <a:t>b</a:t>
            </a:r>
            <a:r>
              <a:rPr lang="en-US" altLang="zh-CN" sz="2400" b="1" baseline="-25000" dirty="0" smtClean="0">
                <a:latin typeface="宋体" charset="-122"/>
              </a:rPr>
              <a:t>0</a:t>
            </a:r>
            <a:r>
              <a:rPr lang="en-US" altLang="zh-CN" sz="2400" b="1" dirty="0" smtClean="0">
                <a:latin typeface="宋体" charset="-122"/>
              </a:rPr>
              <a:t>)</a:t>
            </a:r>
            <a:r>
              <a:rPr lang="zh-CN" altLang="en-US" sz="2400" b="1" dirty="0" smtClean="0">
                <a:latin typeface="宋体" charset="-122"/>
              </a:rPr>
              <a:t>，然后反复平方取余数。然后从最低位开始，自右至左逐位扫描。每次迭代时．用到下面两个恒等式中的；</a:t>
            </a:r>
          </a:p>
        </p:txBody>
      </p:sp>
      <p:graphicFrame>
        <p:nvGraphicFramePr>
          <p:cNvPr id="315392" name="Object 0"/>
          <p:cNvGraphicFramePr>
            <a:graphicFrameLocks noChangeAspect="1"/>
          </p:cNvGraphicFramePr>
          <p:nvPr/>
        </p:nvGraphicFramePr>
        <p:xfrm>
          <a:off x="2895600" y="3429000"/>
          <a:ext cx="3548063" cy="533400"/>
        </p:xfrm>
        <a:graphic>
          <a:graphicData uri="http://schemas.openxmlformats.org/presentationml/2006/ole">
            <p:oleObj spid="_x0000_s75778" r:id="rId3" imgW="1612900" imgH="228600" progId="">
              <p:embed/>
            </p:oleObj>
          </a:graphicData>
        </a:graphic>
      </p:graphicFrame>
      <p:graphicFrame>
        <p:nvGraphicFramePr>
          <p:cNvPr id="315393" name="Object 1"/>
          <p:cNvGraphicFramePr>
            <a:graphicFrameLocks noChangeAspect="1"/>
          </p:cNvGraphicFramePr>
          <p:nvPr/>
        </p:nvGraphicFramePr>
        <p:xfrm>
          <a:off x="2819400" y="4221163"/>
          <a:ext cx="4848225" cy="579437"/>
        </p:xfrm>
        <a:graphic>
          <a:graphicData uri="http://schemas.openxmlformats.org/presentationml/2006/ole">
            <p:oleObj spid="_x0000_s75779" r:id="rId4" imgW="19177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3543</Words>
  <Application>Microsoft Office PowerPoint</Application>
  <PresentationFormat>全屏显示(4:3)</PresentationFormat>
  <Paragraphs>255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Office 主题</vt:lpstr>
      <vt:lpstr>Equation</vt:lpstr>
      <vt:lpstr>公式</vt:lpstr>
      <vt:lpstr>数论中的问题  原根计算及应用</vt:lpstr>
      <vt:lpstr>原根与离散对数</vt:lpstr>
      <vt:lpstr>一、同余基本知识</vt:lpstr>
      <vt:lpstr>（二） 同余性质</vt:lpstr>
      <vt:lpstr>（三）剩余类与既约剩余系</vt:lpstr>
      <vt:lpstr>举例</vt:lpstr>
      <vt:lpstr>（四）模方程 </vt:lpstr>
      <vt:lpstr>（五）欧拉定理与费尔玛小定理</vt:lpstr>
      <vt:lpstr>（六）快速模幂运算</vt:lpstr>
      <vt:lpstr>快速模幂运算</vt:lpstr>
      <vt:lpstr>二、原根</vt:lpstr>
      <vt:lpstr>原根举例</vt:lpstr>
      <vt:lpstr>原根举例</vt:lpstr>
      <vt:lpstr>（二）原根的性质</vt:lpstr>
      <vt:lpstr>（二）原根的性质</vt:lpstr>
      <vt:lpstr>（二）原根的性质</vt:lpstr>
      <vt:lpstr>（三）原根的判断</vt:lpstr>
      <vt:lpstr>原根求法</vt:lpstr>
      <vt:lpstr>原根求法举例</vt:lpstr>
      <vt:lpstr>（四）求原根的程序</vt:lpstr>
      <vt:lpstr>幻灯片 21</vt:lpstr>
      <vt:lpstr>幻灯片 22</vt:lpstr>
      <vt:lpstr>幻灯片 23</vt:lpstr>
      <vt:lpstr>（五）原根的应用</vt:lpstr>
      <vt:lpstr>幻灯片 25</vt:lpstr>
      <vt:lpstr>题目大意</vt:lpstr>
      <vt:lpstr>分析</vt:lpstr>
      <vt:lpstr>分析</vt:lpstr>
      <vt:lpstr>分析</vt:lpstr>
      <vt:lpstr>分析</vt:lpstr>
      <vt:lpstr>分析</vt:lpstr>
      <vt:lpstr>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数论中的问题 原根的应用</dc:title>
  <dc:creator>Administrator</dc:creator>
  <cp:lastModifiedBy>admin</cp:lastModifiedBy>
  <cp:revision>68</cp:revision>
  <dcterms:created xsi:type="dcterms:W3CDTF">2017-08-15T01:08:30Z</dcterms:created>
  <dcterms:modified xsi:type="dcterms:W3CDTF">2017-08-16T03:35:48Z</dcterms:modified>
</cp:coreProperties>
</file>