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E39A0-9BFB-466E-92BA-C2E78176DE8A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F11C-2879-4B31-B2D7-60F1D31F59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F11C-2879-4B31-B2D7-60F1D31F59E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1899642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程序设计中的杂题求解</a:t>
            </a: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altLang="zh-CN" b="1" dirty="0" smtClean="0">
                <a:solidFill>
                  <a:srgbClr val="FF0000"/>
                </a:solidFill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（一）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 fontScale="97500"/>
          </a:bodyPr>
          <a:lstStyle/>
          <a:p>
            <a:pPr>
              <a:spcBef>
                <a:spcPct val="0"/>
              </a:spcBef>
            </a:pPr>
            <a:r>
              <a:rPr lang="zh-CN" altLang="en-US" b="1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沈云付</a:t>
            </a:r>
            <a:endParaRPr lang="zh-CN" altLang="en-US" b="1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zh-CN" sz="2400" b="1" dirty="0" smtClean="0"/>
              <a:t>一般思路</a:t>
            </a:r>
            <a:r>
              <a:rPr lang="zh-CN" altLang="en-US" sz="2400" b="1" dirty="0" smtClean="0"/>
              <a:t>：</a:t>
            </a:r>
            <a:r>
              <a:rPr lang="zh-CN" altLang="zh-CN" sz="2400" b="1" dirty="0" smtClean="0"/>
              <a:t>判断</a:t>
            </a:r>
            <a:r>
              <a:rPr lang="en-US" altLang="zh-CN" sz="2400" b="1" dirty="0" smtClean="0"/>
              <a:t>x</a:t>
            </a:r>
            <a:r>
              <a:rPr lang="zh-CN" altLang="zh-CN" sz="2400" b="1" dirty="0" smtClean="0"/>
              <a:t>是否等于</a:t>
            </a:r>
            <a:r>
              <a:rPr lang="en-US" altLang="zh-CN" sz="2400" b="1" dirty="0" smtClean="0"/>
              <a:t>2</a:t>
            </a:r>
            <a:r>
              <a:rPr lang="en-US" altLang="zh-CN" sz="2400" b="1" baseline="30000" dirty="0" smtClean="0"/>
              <a:t>n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n</a:t>
            </a:r>
            <a:r>
              <a:rPr lang="zh-CN" altLang="zh-CN" sz="2400" b="1" dirty="0" smtClean="0"/>
              <a:t>从</a:t>
            </a:r>
            <a:r>
              <a:rPr lang="en-US" altLang="zh-CN" sz="2400" b="1" dirty="0" smtClean="0"/>
              <a:t>0</a:t>
            </a:r>
            <a:r>
              <a:rPr lang="zh-CN" altLang="zh-CN" sz="2400" b="1" dirty="0" smtClean="0"/>
              <a:t>递加到直到</a:t>
            </a:r>
            <a:r>
              <a:rPr lang="en-US" altLang="zh-CN" sz="2400" b="1" dirty="0" smtClean="0"/>
              <a:t>2</a:t>
            </a:r>
            <a:r>
              <a:rPr lang="en-US" altLang="zh-CN" sz="2400" b="1" baseline="30000" dirty="0" smtClean="0"/>
              <a:t>n </a:t>
            </a:r>
            <a:r>
              <a:rPr lang="en-US" altLang="zh-CN" sz="2400" b="1" dirty="0" smtClean="0"/>
              <a:t>&gt;x</a:t>
            </a:r>
            <a:r>
              <a:rPr lang="zh-CN" altLang="zh-CN" sz="2400" b="1" dirty="0" smtClean="0"/>
              <a:t>时，输出</a:t>
            </a:r>
            <a:r>
              <a:rPr lang="en-US" altLang="zh-CN" sz="2400" b="1" dirty="0" smtClean="0"/>
              <a:t>x</a:t>
            </a:r>
            <a:r>
              <a:rPr lang="zh-CN" altLang="zh-CN" sz="2400" b="1" dirty="0" smtClean="0"/>
              <a:t>不是</a:t>
            </a:r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的</a:t>
            </a:r>
            <a:r>
              <a:rPr lang="en-US" altLang="zh-CN" sz="2400" b="1" dirty="0" smtClean="0"/>
              <a:t>N</a:t>
            </a:r>
            <a:r>
              <a:rPr lang="zh-CN" altLang="zh-CN" sz="2400" b="1" dirty="0" smtClean="0"/>
              <a:t>次方，两者相等时输出</a:t>
            </a:r>
            <a:r>
              <a:rPr lang="en-US" altLang="zh-CN" sz="2400" b="1" dirty="0" smtClean="0"/>
              <a:t>x</a:t>
            </a:r>
            <a:r>
              <a:rPr lang="zh-CN" altLang="zh-CN" sz="2400" b="1" dirty="0" smtClean="0"/>
              <a:t>是</a:t>
            </a:r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的</a:t>
            </a:r>
            <a:r>
              <a:rPr lang="en-US" altLang="zh-CN" sz="2400" b="1" dirty="0" smtClean="0"/>
              <a:t>n</a:t>
            </a:r>
            <a:r>
              <a:rPr lang="zh-CN" altLang="zh-CN" sz="2400" b="1" dirty="0" smtClean="0"/>
              <a:t>次方。</a:t>
            </a:r>
            <a:endParaRPr lang="en-US" altLang="zh-CN" sz="2400" b="1" dirty="0" smtClean="0"/>
          </a:p>
          <a:p>
            <a:r>
              <a:rPr lang="zh-CN" altLang="zh-CN" sz="2400" b="1" dirty="0" smtClean="0"/>
              <a:t>这样的方法处理</a:t>
            </a:r>
            <a:r>
              <a:rPr lang="zh-CN" altLang="en-US" sz="2400" b="1" dirty="0" smtClean="0"/>
              <a:t>对较</a:t>
            </a:r>
            <a:r>
              <a:rPr lang="zh-CN" altLang="zh-CN" sz="2400" b="1" dirty="0" smtClean="0"/>
              <a:t>小数值</a:t>
            </a:r>
            <a:r>
              <a:rPr lang="en-US" altLang="zh-CN" sz="2400" b="1" dirty="0" smtClean="0"/>
              <a:t>x</a:t>
            </a:r>
            <a:r>
              <a:rPr lang="zh-CN" altLang="zh-CN" sz="2400" b="1" dirty="0" smtClean="0"/>
              <a:t>可以解决，但是当数值大了，循环的时间则更长。</a:t>
            </a:r>
            <a:r>
              <a:rPr lang="en-US" altLang="zh-CN" sz="2400" b="1" dirty="0" smtClean="0"/>
              <a:t> </a:t>
            </a:r>
          </a:p>
          <a:p>
            <a:r>
              <a:rPr lang="zh-CN" altLang="en-US" sz="2400" b="1" dirty="0" smtClean="0"/>
              <a:t>注意，求幂函数</a:t>
            </a:r>
            <a:r>
              <a:rPr lang="en-US" altLang="zh-CN" sz="2400" b="1" dirty="0" err="1" smtClean="0"/>
              <a:t>pow</a:t>
            </a:r>
            <a:r>
              <a:rPr lang="en-US" altLang="zh-CN" sz="2400" b="1" dirty="0" smtClean="0"/>
              <a:t>(2.0,n)</a:t>
            </a:r>
            <a:r>
              <a:rPr lang="zh-CN" altLang="en-US" sz="2400" b="1" dirty="0" smtClean="0"/>
              <a:t>的类型是浮点数，计算时有误差，应引起注意。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结论：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某个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次方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，当且仅当，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 &amp; (x - 1)=0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证明：如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某个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次方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x=2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位二进制表示中，除了最高位为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外，其余各位均为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；而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x-1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的二进制表示有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位，其各位全为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，因此各位与运算，必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 &amp; (x -1)=0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再证明“不是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次方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不符合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x&amp; (x - 1)=0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条件”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分两种情况，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x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是奇数，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此时，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1=2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x=x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，故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x=1x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x-1=1x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 &amp;x-1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b="1" dirty="0" smtClean="0"/>
              <a:t>是偶数，则</a:t>
            </a:r>
            <a:r>
              <a:rPr lang="en-US" altLang="zh-CN" sz="2400" b="1" dirty="0" smtClean="0"/>
              <a:t>x=x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</a:t>
            </a:r>
            <a:r>
              <a:rPr lang="zh-CN" altLang="zh-CN" sz="2400" b="1" dirty="0" smtClean="0"/>
              <a:t>……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n-1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n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=1</a:t>
            </a:r>
            <a:r>
              <a:rPr lang="zh-CN" altLang="zh-CN" sz="2400" b="1" dirty="0" smtClean="0"/>
              <a:t>，</a:t>
            </a:r>
            <a:r>
              <a:rPr lang="en-US" altLang="zh-CN" sz="2400" b="1" dirty="0" err="1" smtClean="0"/>
              <a:t>x</a:t>
            </a:r>
            <a:r>
              <a:rPr lang="en-US" altLang="zh-CN" sz="2400" b="1" baseline="-25000" dirty="0" err="1" smtClean="0"/>
              <a:t>n</a:t>
            </a:r>
            <a:r>
              <a:rPr lang="en-US" altLang="zh-CN" sz="2400" b="1" dirty="0" smtClean="0"/>
              <a:t>=0</a:t>
            </a:r>
            <a:r>
              <a:rPr lang="zh-CN" altLang="en-US" sz="2400" b="1" dirty="0" smtClean="0"/>
              <a:t>，</a:t>
            </a:r>
            <a:r>
              <a:rPr lang="zh-CN" altLang="zh-CN" sz="2400" b="1" dirty="0" smtClean="0"/>
              <a:t>由于</a:t>
            </a:r>
            <a:r>
              <a:rPr lang="en-US" altLang="zh-CN" sz="2400" b="1" dirty="0" smtClean="0"/>
              <a:t>X</a:t>
            </a:r>
            <a:r>
              <a:rPr lang="zh-CN" altLang="zh-CN" sz="2400" b="1" dirty="0" smtClean="0"/>
              <a:t>不是</a:t>
            </a:r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的</a:t>
            </a:r>
            <a:r>
              <a:rPr lang="en-US" altLang="zh-CN" sz="2400" b="1" dirty="0" smtClean="0"/>
              <a:t>N</a:t>
            </a:r>
            <a:r>
              <a:rPr lang="zh-CN" altLang="zh-CN" sz="2400" b="1" dirty="0" smtClean="0"/>
              <a:t>次方，因此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1</a:t>
            </a:r>
            <a:r>
              <a:rPr lang="zh-CN" altLang="zh-CN" sz="2400" b="1" dirty="0" smtClean="0"/>
              <a:t>，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2</a:t>
            </a:r>
            <a:r>
              <a:rPr lang="zh-CN" altLang="zh-CN" sz="2400" b="1" dirty="0" smtClean="0"/>
              <a:t>……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n-1</a:t>
            </a:r>
            <a:r>
              <a:rPr lang="zh-CN" altLang="zh-CN" sz="2400" b="1" dirty="0" smtClean="0"/>
              <a:t>中至少有两个为</a:t>
            </a:r>
            <a:r>
              <a:rPr lang="en-US" altLang="zh-CN" sz="2400" b="1" dirty="0" smtClean="0"/>
              <a:t>1</a:t>
            </a:r>
            <a:r>
              <a:rPr lang="zh-CN" altLang="zh-CN" sz="2400" b="1" dirty="0" smtClean="0"/>
              <a:t>。设</a:t>
            </a:r>
            <a:r>
              <a:rPr lang="en-US" altLang="zh-CN" sz="2400" b="1" dirty="0" err="1" smtClean="0"/>
              <a:t>x</a:t>
            </a:r>
            <a:r>
              <a:rPr lang="en-US" altLang="zh-CN" sz="2400" b="1" baseline="-25000" dirty="0" err="1" smtClean="0"/>
              <a:t>j</a:t>
            </a:r>
            <a:r>
              <a:rPr lang="zh-CN" altLang="zh-CN" sz="2400" b="1" dirty="0" smtClean="0"/>
              <a:t>是最右边的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</a:t>
            </a:r>
            <a:r>
              <a:rPr lang="zh-CN" altLang="zh-CN" sz="2400" b="1" dirty="0" smtClean="0"/>
              <a:t>则</a:t>
            </a:r>
            <a:r>
              <a:rPr lang="en-US" altLang="zh-CN" sz="2400" b="1" dirty="0" smtClean="0"/>
              <a:t>x=1x</a:t>
            </a:r>
            <a:r>
              <a:rPr lang="en-US" altLang="zh-CN" sz="2400" b="1" baseline="-25000" dirty="0" smtClean="0"/>
              <a:t>2</a:t>
            </a:r>
            <a:r>
              <a:rPr lang="zh-CN" altLang="zh-CN" sz="2400" b="1" dirty="0" smtClean="0"/>
              <a:t>……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j-1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j0</a:t>
            </a:r>
            <a:r>
              <a:rPr lang="zh-CN" altLang="zh-CN" sz="2400" b="1" dirty="0" smtClean="0"/>
              <a:t>……</a:t>
            </a:r>
            <a:r>
              <a:rPr lang="en-US" altLang="zh-CN" sz="2400" b="1" dirty="0" smtClean="0"/>
              <a:t>0=1x</a:t>
            </a:r>
            <a:r>
              <a:rPr lang="en-US" altLang="zh-CN" sz="2400" b="1" baseline="-25000" dirty="0" smtClean="0"/>
              <a:t>2</a:t>
            </a:r>
            <a:r>
              <a:rPr lang="zh-CN" altLang="zh-CN" sz="2400" b="1" dirty="0" smtClean="0"/>
              <a:t>……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j-1</a:t>
            </a:r>
            <a:r>
              <a:rPr lang="en-US" altLang="zh-CN" sz="2400" b="1" dirty="0" smtClean="0"/>
              <a:t>10</a:t>
            </a:r>
            <a:r>
              <a:rPr lang="zh-CN" altLang="zh-CN" sz="2400" b="1" dirty="0" smtClean="0"/>
              <a:t>……</a:t>
            </a:r>
            <a:r>
              <a:rPr lang="en-US" altLang="zh-CN" sz="2400" b="1" dirty="0" smtClean="0"/>
              <a:t>0 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  1&lt;j&lt;n</a:t>
            </a:r>
            <a:r>
              <a:rPr lang="zh-CN" altLang="zh-CN" sz="2400" b="1" dirty="0" smtClean="0"/>
              <a:t>，最右边有</a:t>
            </a:r>
            <a:r>
              <a:rPr lang="en-US" altLang="zh-CN" sz="2400" b="1" dirty="0" smtClean="0"/>
              <a:t>n-j</a:t>
            </a:r>
            <a:r>
              <a:rPr lang="zh-CN" altLang="zh-CN" sz="2400" b="1" dirty="0" smtClean="0"/>
              <a:t>个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，</a:t>
            </a:r>
            <a:r>
              <a:rPr lang="zh-CN" altLang="zh-CN" sz="2400" b="1" dirty="0" smtClean="0"/>
              <a:t>则</a:t>
            </a:r>
            <a:r>
              <a:rPr lang="en-US" altLang="zh-CN" sz="2400" b="1" dirty="0" smtClean="0"/>
              <a:t>x-1=1x</a:t>
            </a:r>
            <a:r>
              <a:rPr lang="en-US" altLang="zh-CN" sz="2400" b="1" baseline="-25000" dirty="0" smtClean="0"/>
              <a:t>2</a:t>
            </a:r>
            <a:r>
              <a:rPr lang="zh-CN" altLang="zh-CN" sz="2400" b="1" dirty="0" smtClean="0"/>
              <a:t>……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j-1</a:t>
            </a:r>
            <a:r>
              <a:rPr lang="en-US" altLang="zh-CN" sz="2400" b="1" dirty="0" smtClean="0"/>
              <a:t>01</a:t>
            </a:r>
            <a:r>
              <a:rPr lang="zh-CN" altLang="zh-CN" sz="2400" b="1" dirty="0" smtClean="0"/>
              <a:t>……</a:t>
            </a:r>
            <a:r>
              <a:rPr lang="en-US" altLang="zh-CN" sz="2400" b="1" dirty="0" smtClean="0"/>
              <a:t>1, 1&lt;j&lt;n</a:t>
            </a:r>
            <a:r>
              <a:rPr lang="zh-CN" altLang="zh-CN" sz="2400" b="1" dirty="0" smtClean="0"/>
              <a:t>，最右边有</a:t>
            </a:r>
            <a:r>
              <a:rPr lang="en-US" altLang="zh-CN" sz="2400" b="1" dirty="0" smtClean="0"/>
              <a:t>n-j</a:t>
            </a:r>
            <a:r>
              <a:rPr lang="zh-CN" altLang="zh-CN" sz="2400" b="1" dirty="0" smtClean="0"/>
              <a:t>个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；</a:t>
            </a:r>
            <a:r>
              <a:rPr lang="zh-CN" altLang="zh-CN" sz="2400" b="1" dirty="0" smtClean="0"/>
              <a:t>则</a:t>
            </a:r>
            <a:endParaRPr lang="en-US" altLang="zh-CN" sz="2400" b="1" dirty="0" smtClean="0"/>
          </a:p>
          <a:p>
            <a:pPr marL="514350" indent="-514350">
              <a:buNone/>
            </a:pPr>
            <a:r>
              <a:rPr lang="en-US" altLang="zh-CN" sz="2400" b="1" dirty="0" smtClean="0"/>
              <a:t>         x &amp; x-1=1x</a:t>
            </a:r>
            <a:r>
              <a:rPr lang="en-US" altLang="zh-CN" sz="2400" b="1" baseline="-25000" dirty="0" smtClean="0"/>
              <a:t>2</a:t>
            </a:r>
            <a:r>
              <a:rPr lang="zh-CN" altLang="zh-CN" sz="2400" b="1" dirty="0" smtClean="0"/>
              <a:t>……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j-1</a:t>
            </a:r>
            <a:r>
              <a:rPr lang="en-US" altLang="zh-CN" sz="2400" b="1" dirty="0" smtClean="0"/>
              <a:t>10</a:t>
            </a:r>
            <a:r>
              <a:rPr lang="zh-CN" altLang="zh-CN" sz="2400" b="1" dirty="0" smtClean="0"/>
              <a:t>……</a:t>
            </a:r>
            <a:r>
              <a:rPr lang="en-US" altLang="zh-CN" sz="2400" b="1" dirty="0" smtClean="0"/>
              <a:t>0 &amp;1x</a:t>
            </a:r>
            <a:r>
              <a:rPr lang="en-US" altLang="zh-CN" sz="2400" b="1" baseline="-25000" dirty="0" smtClean="0"/>
              <a:t>2</a:t>
            </a:r>
            <a:r>
              <a:rPr lang="zh-CN" altLang="zh-CN" sz="2400" b="1" dirty="0" smtClean="0"/>
              <a:t>……</a:t>
            </a:r>
            <a:r>
              <a:rPr lang="en-US" altLang="zh-CN" sz="2400" b="1" dirty="0" smtClean="0"/>
              <a:t>x</a:t>
            </a:r>
            <a:r>
              <a:rPr lang="en-US" altLang="zh-CN" sz="2400" b="1" baseline="-25000" dirty="0" smtClean="0"/>
              <a:t>j-1</a:t>
            </a:r>
            <a:r>
              <a:rPr lang="en-US" altLang="zh-CN" sz="2400" b="1" dirty="0" smtClean="0"/>
              <a:t>01</a:t>
            </a:r>
            <a:r>
              <a:rPr lang="zh-CN" altLang="zh-CN" sz="2400" b="1" dirty="0" smtClean="0"/>
              <a:t>……</a:t>
            </a:r>
            <a:r>
              <a:rPr lang="en-US" altLang="zh-CN" sz="2400" b="1" dirty="0" smtClean="0"/>
              <a:t>1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 0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代码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&gt;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&gt;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using namespace std;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main(){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x;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while(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("%x", %x){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      	if ((x&amp;(x-1)) == 0)         	//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判断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是否为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次方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		        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&lt;&lt; "yes" &lt;&lt;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        else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	        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&lt;&lt; "no" &lt;&lt;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  return 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例</a:t>
            </a:r>
            <a:r>
              <a:rPr lang="en-US" altLang="zh-CN" sz="4000" b="1" dirty="0" smtClean="0"/>
              <a:t>4</a:t>
            </a:r>
            <a:r>
              <a:rPr lang="zh-CN" altLang="en-US" sz="4000" b="1" dirty="0" smtClean="0"/>
              <a:t>、</a:t>
            </a:r>
            <a:r>
              <a:rPr lang="zh-CN" altLang="zh-CN" sz="4000" b="1" dirty="0" smtClean="0"/>
              <a:t>求</a:t>
            </a:r>
            <a:r>
              <a:rPr lang="en-US" altLang="zh-CN" sz="4000" b="1" dirty="0" smtClean="0"/>
              <a:t>N</a:t>
            </a:r>
            <a:r>
              <a:rPr lang="en-US" altLang="zh-CN" sz="4000" b="1" baseline="30000" dirty="0" smtClean="0"/>
              <a:t>m</a:t>
            </a:r>
            <a:r>
              <a:rPr lang="zh-CN" altLang="zh-CN" sz="4000" b="1" dirty="0" smtClean="0"/>
              <a:t>的位数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sz="2400" b="1" dirty="0" smtClean="0"/>
              <a:t>问题描述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对给定的整数</a:t>
            </a:r>
            <a:r>
              <a:rPr lang="en-US" altLang="zh-CN" sz="2400" dirty="0" smtClean="0"/>
              <a:t>N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m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N&gt;0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M&gt;=0)</a:t>
            </a:r>
            <a:r>
              <a:rPr lang="zh-CN" altLang="zh-CN" sz="2400" dirty="0" smtClean="0"/>
              <a:t>，当</a:t>
            </a:r>
            <a:r>
              <a:rPr lang="en-US" altLang="zh-CN" sz="2400" dirty="0" smtClean="0"/>
              <a:t>N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m</a:t>
            </a:r>
            <a:r>
              <a:rPr lang="zh-CN" altLang="zh-CN" sz="2400" dirty="0" smtClean="0"/>
              <a:t>较大时，</a:t>
            </a:r>
            <a:r>
              <a:rPr lang="en-US" altLang="zh-CN" sz="2400" b="1" dirty="0" smtClean="0"/>
              <a:t>N</a:t>
            </a:r>
            <a:r>
              <a:rPr lang="en-US" altLang="zh-CN" sz="2400" b="1" baseline="30000" dirty="0" smtClean="0"/>
              <a:t>m</a:t>
            </a:r>
            <a:r>
              <a:rPr lang="zh-CN" altLang="zh-CN" sz="2400" dirty="0" smtClean="0"/>
              <a:t>的计算就很复杂，需要通过高精度计算得到结果，显然得到的幂的位数很多。你的任务只是求</a:t>
            </a:r>
            <a:r>
              <a:rPr lang="en-US" altLang="zh-CN" sz="2400" b="1" dirty="0" smtClean="0"/>
              <a:t>N</a:t>
            </a:r>
            <a:r>
              <a:rPr lang="en-US" altLang="zh-CN" sz="2400" b="1" baseline="30000" dirty="0" smtClean="0"/>
              <a:t>m</a:t>
            </a:r>
            <a:r>
              <a:rPr lang="zh-CN" altLang="zh-CN" sz="2400" dirty="0" smtClean="0"/>
              <a:t>的十进制位数。</a:t>
            </a:r>
          </a:p>
          <a:p>
            <a:pPr>
              <a:buNone/>
            </a:pPr>
            <a:r>
              <a:rPr lang="zh-CN" altLang="zh-CN" sz="2400" b="1" dirty="0" smtClean="0"/>
              <a:t>输入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zh-CN" altLang="zh-CN" sz="2400" dirty="0" smtClean="0"/>
              <a:t>有若干行，每行上有两个整数</a:t>
            </a:r>
            <a:r>
              <a:rPr lang="en-US" altLang="zh-CN" sz="2400" dirty="0" smtClean="0"/>
              <a:t>N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m</a:t>
            </a:r>
            <a:r>
              <a:rPr lang="zh-CN" altLang="zh-CN" sz="2400" dirty="0" smtClean="0"/>
              <a:t>，之间空一格，（</a:t>
            </a:r>
            <a:r>
              <a:rPr lang="en-US" altLang="zh-CN" sz="2400" dirty="0" smtClean="0"/>
              <a:t>0&lt;N&lt;=10</a:t>
            </a:r>
            <a:r>
              <a:rPr lang="en-US" altLang="zh-CN" sz="2400" baseline="30000" dirty="0" smtClean="0"/>
              <a:t>6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0</a:t>
            </a:r>
            <a:r>
              <a:rPr lang="en-US" altLang="zh-CN" sz="2400" dirty="0" smtClean="0"/>
              <a:t>&lt;=m&lt;=</a:t>
            </a:r>
            <a:r>
              <a:rPr lang="en-US" altLang="zh-CN" sz="2400" dirty="0" smtClean="0"/>
              <a:t>10</a:t>
            </a:r>
            <a:r>
              <a:rPr lang="en-US" altLang="zh-CN" sz="2400" baseline="30000" dirty="0" smtClean="0"/>
              <a:t>6</a:t>
            </a:r>
            <a:r>
              <a:rPr lang="zh-CN" altLang="zh-CN" sz="2400" dirty="0" smtClean="0"/>
              <a:t>）。</a:t>
            </a:r>
          </a:p>
          <a:p>
            <a:pPr>
              <a:buNone/>
            </a:pPr>
            <a:r>
              <a:rPr lang="zh-CN" altLang="zh-CN" sz="2400" b="1" dirty="0" smtClean="0"/>
              <a:t>输出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zh-CN" altLang="zh-CN" sz="2400" dirty="0" smtClean="0"/>
              <a:t>对于每行的测试数据</a:t>
            </a:r>
            <a:r>
              <a:rPr lang="en-US" altLang="zh-CN" sz="2400" dirty="0" smtClean="0"/>
              <a:t>N</a:t>
            </a:r>
            <a:r>
              <a:rPr lang="zh-CN" altLang="zh-CN" sz="2400" dirty="0" smtClean="0"/>
              <a:t>和</a:t>
            </a:r>
            <a:r>
              <a:rPr lang="en-US" altLang="zh-CN" sz="2400" dirty="0" smtClean="0"/>
              <a:t>m</a:t>
            </a:r>
            <a:r>
              <a:rPr lang="zh-CN" altLang="zh-CN" sz="2400" dirty="0" smtClean="0"/>
              <a:t>，一行输出</a:t>
            </a:r>
            <a:r>
              <a:rPr lang="en-US" altLang="zh-CN" sz="2400" b="1" dirty="0" smtClean="0"/>
              <a:t>N</a:t>
            </a:r>
            <a:r>
              <a:rPr lang="en-US" altLang="zh-CN" sz="2400" b="1" baseline="30000" dirty="0" smtClean="0"/>
              <a:t>m</a:t>
            </a:r>
            <a:r>
              <a:rPr lang="zh-CN" altLang="zh-CN" sz="2400" dirty="0" smtClean="0"/>
              <a:t>的十进制位数。 </a:t>
            </a:r>
          </a:p>
          <a:p>
            <a:pPr>
              <a:buNone/>
            </a:pPr>
            <a:r>
              <a:rPr lang="zh-CN" altLang="zh-CN" sz="2400" b="1" dirty="0" smtClean="0"/>
              <a:t>输入样例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2 10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15 12 </a:t>
            </a:r>
            <a:endParaRPr lang="zh-CN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5148064" y="5180999"/>
            <a:ext cx="324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zh-CN" sz="2400" b="1" dirty="0" smtClean="0"/>
              <a:t>输入样例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4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15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pPr eaLnBrk="1" hangingPunct="1"/>
            <a:r>
              <a:rPr lang="zh-CN" altLang="en-US" sz="4000" b="1" dirty="0" smtClean="0"/>
              <a:t>分析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数的位数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8134672" cy="294434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给定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进制数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A，A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的长度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</a:t>
            </a:r>
          </a:p>
          <a:p>
            <a:pPr algn="ctr"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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+1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注：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是不小于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的最小整数</a:t>
            </a: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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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是不大于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的最大整数</a:t>
            </a: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例：设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为正整数，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为整数，求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的十进制长度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L。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L=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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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+1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24" y="4857760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的十进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制的首位数是什么？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关键代码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/>
              <a:t>long </a:t>
            </a:r>
            <a:r>
              <a:rPr lang="en-US" altLang="zh-CN" sz="2400" b="1" dirty="0" err="1" smtClean="0"/>
              <a:t>long</a:t>
            </a:r>
            <a:r>
              <a:rPr lang="en-US" altLang="zh-CN" sz="2400" b="1" dirty="0" smtClean="0"/>
              <a:t> Length(long n,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m){       //</a:t>
            </a:r>
            <a:r>
              <a:rPr lang="zh-CN" altLang="en-US" sz="2400" b="1" dirty="0" smtClean="0"/>
              <a:t>求</a:t>
            </a:r>
            <a:r>
              <a:rPr lang="en-US" altLang="zh-CN" sz="2400" b="1" dirty="0" err="1" smtClean="0"/>
              <a:t>n^m</a:t>
            </a:r>
            <a:r>
              <a:rPr lang="zh-CN" altLang="en-US" sz="2400" b="1" dirty="0" smtClean="0"/>
              <a:t>的位数</a:t>
            </a:r>
          </a:p>
          <a:p>
            <a:pPr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double </a:t>
            </a:r>
            <a:r>
              <a:rPr lang="en-US" altLang="zh-CN" sz="2400" b="1" dirty="0" err="1" smtClean="0"/>
              <a:t>val</a:t>
            </a:r>
            <a:r>
              <a:rPr lang="en-US" altLang="zh-CN" sz="2400" b="1" dirty="0" smtClean="0"/>
              <a:t>;</a:t>
            </a:r>
          </a:p>
          <a:p>
            <a:pPr>
              <a:buNone/>
            </a:pPr>
            <a:r>
              <a:rPr lang="en-US" altLang="zh-CN" sz="2400" b="1" dirty="0" smtClean="0"/>
              <a:t>	</a:t>
            </a:r>
            <a:r>
              <a:rPr lang="en-US" altLang="zh-CN" sz="2400" b="1" dirty="0" err="1" smtClean="0"/>
              <a:t>val</a:t>
            </a:r>
            <a:r>
              <a:rPr lang="en-US" altLang="zh-CN" sz="2400" b="1" dirty="0" smtClean="0"/>
              <a:t>=m*log(n)/log(10);</a:t>
            </a:r>
          </a:p>
          <a:p>
            <a:pPr>
              <a:buNone/>
            </a:pPr>
            <a:r>
              <a:rPr lang="en-US" altLang="zh-CN" sz="2400" b="1" dirty="0" smtClean="0"/>
              <a:t>	return (long </a:t>
            </a:r>
            <a:r>
              <a:rPr lang="en-US" altLang="zh-CN" sz="2400" b="1" dirty="0" err="1" smtClean="0"/>
              <a:t>long</a:t>
            </a:r>
            <a:r>
              <a:rPr lang="en-US" altLang="zh-CN" sz="2400" b="1" dirty="0" smtClean="0"/>
              <a:t>)(</a:t>
            </a:r>
            <a:r>
              <a:rPr lang="en-US" altLang="zh-CN" sz="2400" b="1" dirty="0" err="1" smtClean="0"/>
              <a:t>val</a:t>
            </a:r>
            <a:r>
              <a:rPr lang="en-US" altLang="zh-CN" sz="2400" b="1" dirty="0" smtClean="0"/>
              <a:t>)+1;</a:t>
            </a:r>
          </a:p>
          <a:p>
            <a:pPr>
              <a:buNone/>
            </a:pPr>
            <a:r>
              <a:rPr lang="en-US" altLang="zh-CN" sz="2400" b="1" dirty="0" smtClean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+mn-ea"/>
                <a:ea typeface="+mn-ea"/>
              </a:rPr>
              <a:t>例</a:t>
            </a:r>
            <a:r>
              <a:rPr lang="en-US" altLang="zh-CN" sz="4000" b="1" dirty="0" smtClean="0">
                <a:latin typeface="+mn-ea"/>
                <a:ea typeface="+mn-ea"/>
              </a:rPr>
              <a:t>5</a:t>
            </a:r>
            <a:r>
              <a:rPr lang="zh-CN" altLang="en-US" sz="4000" b="1" dirty="0" smtClean="0">
                <a:latin typeface="+mn-ea"/>
                <a:ea typeface="+mn-ea"/>
              </a:rPr>
              <a:t>、</a:t>
            </a:r>
            <a:r>
              <a:rPr lang="zh-CN" altLang="zh-CN" sz="4000" b="1" dirty="0" smtClean="0">
                <a:latin typeface="+mn-ea"/>
                <a:ea typeface="+mn-ea"/>
              </a:rPr>
              <a:t>键盘打错字</a:t>
            </a:r>
            <a:endParaRPr lang="zh-CN" altLang="en-US" sz="4000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问题描述</a:t>
            </a:r>
          </a:p>
          <a:p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小嘉和小康发现，最近在考试周大家都在写论文，并且每篇论文都要写很多的字，所以如果打错字的话会非常头疼，就比如，把手放在键盘上时，稍不注意就会往右错一位，这样的话，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就会变成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会变成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等，键盘如图：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现在你需要设计一个程序，帮助小嘉和小康在输入错的一组数据中变换成正确的。</a:t>
            </a:r>
          </a:p>
        </p:txBody>
      </p:sp>
      <p:pic>
        <p:nvPicPr>
          <p:cNvPr id="4" name="图片 3" descr="4464529_160605936058_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068960"/>
            <a:ext cx="5267325" cy="1990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输入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输入有多行数据，每行是一组错位后敲出的数据，代表打错的一行句子。约定句子中没有小写字母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对其他字符保持不变。</a:t>
            </a:r>
          </a:p>
          <a:p>
            <a:pPr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输出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输出正确的句子。</a:t>
            </a:r>
          </a:p>
          <a:p>
            <a:pPr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输入样例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O S, GOMR YPFSU/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1234567890-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输出样例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I AM FINE TODAY.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`1234567890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分析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36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每行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输入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串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错位后敲出的数据，代表打错的一行句子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首先找出每个错位前正确的字符，如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错误的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，正确者应该为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`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错误的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，正确者应该为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；等等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一般地，错位的字符键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1234567890-=QWERTYUIOP[]</a:t>
            </a: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对应的正确的键为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`1234567890-=QWERTYUIOP[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013176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CC"/>
                </a:solidFill>
              </a:rPr>
              <a:t>问题：键盘上还有那些字符？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r>
              <a:rPr lang="en-US" altLang="zh-CN" sz="2400" b="1" dirty="0" smtClean="0">
                <a:solidFill>
                  <a:srgbClr val="0000CC"/>
                </a:solidFill>
              </a:rPr>
              <a:t>              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斜线键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 \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怎么处理？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例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变色龙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14543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sz="2400" b="1" dirty="0" smtClean="0"/>
              <a:t>问题描述</a:t>
            </a:r>
          </a:p>
          <a:p>
            <a:pPr>
              <a:buNone/>
            </a:pPr>
            <a:r>
              <a:rPr lang="en-US" altLang="zh-CN" sz="2400" b="1" dirty="0" smtClean="0"/>
              <a:t>     </a:t>
            </a:r>
            <a:r>
              <a:rPr lang="zh-CN" altLang="zh-CN" sz="2400" b="1" dirty="0" smtClean="0"/>
              <a:t>研究人员把三种变色龙放到一个岛上</a:t>
            </a:r>
            <a:r>
              <a:rPr lang="en-US" altLang="zh-CN" sz="2400" b="1" dirty="0" smtClean="0"/>
              <a:t>:</a:t>
            </a:r>
            <a:r>
              <a:rPr lang="zh-CN" altLang="zh-CN" sz="2400" b="1" dirty="0" smtClean="0"/>
              <a:t>其中，</a:t>
            </a:r>
            <a:r>
              <a:rPr lang="en-US" altLang="zh-CN" sz="2400" b="1" dirty="0" smtClean="0"/>
              <a:t>x</a:t>
            </a:r>
            <a:r>
              <a:rPr lang="zh-CN" altLang="zh-CN" sz="2400" b="1" dirty="0" smtClean="0"/>
              <a:t>只棕色的，</a:t>
            </a:r>
            <a:r>
              <a:rPr lang="en-US" altLang="zh-CN" sz="2400" b="1" dirty="0" smtClean="0"/>
              <a:t>y</a:t>
            </a:r>
            <a:r>
              <a:rPr lang="zh-CN" altLang="zh-CN" sz="2400" b="1" dirty="0" smtClean="0"/>
              <a:t>只灰色的和</a:t>
            </a:r>
            <a:r>
              <a:rPr lang="en-US" altLang="zh-CN" sz="2400" b="1" dirty="0" smtClean="0"/>
              <a:t>z</a:t>
            </a:r>
            <a:r>
              <a:rPr lang="zh-CN" altLang="zh-CN" sz="2400" b="1" dirty="0" smtClean="0"/>
              <a:t>只黑色的。当两只不同颜色的变色龙相遇时，它们会变成第三种颜色。请问所有的变色龙是否有可能都变成同一种颜色？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输入：有多组数据，每组数据是一行上的三个正整数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z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buNone/>
            </a:pPr>
            <a:r>
              <a:rPr lang="zh-CN" altLang="en-US" sz="2400" b="1" dirty="0" smtClean="0"/>
              <a:t>输出：对每组数据，</a:t>
            </a:r>
            <a:r>
              <a:rPr lang="zh-CN" altLang="zh-CN" sz="2400" b="1" dirty="0" smtClean="0"/>
              <a:t>如果可以</a:t>
            </a:r>
            <a:r>
              <a:rPr lang="zh-CN" altLang="en-US" sz="2400" b="1" dirty="0" smtClean="0"/>
              <a:t>变为</a:t>
            </a:r>
            <a:r>
              <a:rPr lang="zh-CN" altLang="zh-CN" sz="2400" b="1" dirty="0" smtClean="0"/>
              <a:t>变成同一种颜色</a:t>
            </a:r>
            <a:r>
              <a:rPr lang="zh-CN" altLang="en-US" sz="2400" b="1" dirty="0" smtClean="0"/>
              <a:t>，那么</a:t>
            </a:r>
            <a:r>
              <a:rPr lang="zh-CN" altLang="zh-CN" sz="2400" b="1" dirty="0" smtClean="0"/>
              <a:t>输出</a:t>
            </a:r>
            <a:r>
              <a:rPr lang="en-US" altLang="zh-CN" sz="2400" b="1" dirty="0" smtClean="0"/>
              <a:t>yes,</a:t>
            </a:r>
            <a:r>
              <a:rPr lang="zh-CN" altLang="zh-CN" sz="2400" b="1" dirty="0" smtClean="0"/>
              <a:t>否则输出</a:t>
            </a:r>
            <a:r>
              <a:rPr lang="en-US" altLang="zh-CN" sz="2400" b="1" dirty="0" smtClean="0"/>
              <a:t>no.</a:t>
            </a:r>
            <a:endParaRPr lang="zh-CN" altLang="zh-CN" sz="2400" b="1" dirty="0" smtClean="0"/>
          </a:p>
          <a:p>
            <a:pPr>
              <a:buNone/>
            </a:pPr>
            <a:r>
              <a:rPr lang="zh-CN" altLang="zh-CN" sz="2400" b="1" dirty="0" smtClean="0"/>
              <a:t>输入样例</a:t>
            </a:r>
          </a:p>
          <a:p>
            <a:pPr>
              <a:buNone/>
            </a:pPr>
            <a:r>
              <a:rPr lang="en-US" altLang="zh-CN" sz="2400" b="1" dirty="0" smtClean="0"/>
              <a:t>10 14 15</a:t>
            </a:r>
            <a:endParaRPr lang="zh-CN" altLang="zh-CN" sz="2400" b="1" dirty="0" smtClean="0"/>
          </a:p>
          <a:p>
            <a:pPr>
              <a:buNone/>
            </a:pPr>
            <a:r>
              <a:rPr lang="zh-CN" altLang="zh-CN" sz="2400" b="1" dirty="0" smtClean="0"/>
              <a:t>输出样例</a:t>
            </a:r>
          </a:p>
          <a:p>
            <a:pPr>
              <a:buNone/>
            </a:pPr>
            <a:r>
              <a:rPr lang="en-US" altLang="zh-CN" sz="2400" b="1" dirty="0" smtClean="0"/>
              <a:t>no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340768"/>
            <a:ext cx="7859216" cy="5361459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将键盘的按键存入数组</a:t>
            </a:r>
            <a:r>
              <a:rPr lang="en-US" altLang="zh-CN" sz="2400" b="1" dirty="0" smtClean="0"/>
              <a:t>s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S[]="`1234567890-=QWERTYUIOP[]\\ASDFGHJKL;'ZXCVBNM,./";</a:t>
            </a:r>
          </a:p>
          <a:p>
            <a:r>
              <a:rPr lang="zh-CN" altLang="en-US" sz="2400" b="1" dirty="0" smtClean="0"/>
              <a:t>对读入字符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（如用</a:t>
            </a:r>
            <a:r>
              <a:rPr lang="en-US" altLang="zh-CN" sz="2400" b="1" dirty="0" err="1" smtClean="0"/>
              <a:t>getchar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；</a:t>
            </a:r>
            <a:r>
              <a:rPr lang="en-US" altLang="zh-CN" sz="2400" b="1" dirty="0" smtClean="0"/>
              <a:t>c=</a:t>
            </a:r>
            <a:r>
              <a:rPr lang="en-US" altLang="zh-CN" sz="2400" b="1" dirty="0" err="1" smtClean="0"/>
              <a:t>getchar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；）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S[]</a:t>
            </a:r>
            <a:r>
              <a:rPr lang="zh-CN" altLang="en-US" sz="2400" b="1" dirty="0" smtClean="0"/>
              <a:t>中查找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出现的位置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，然后输出</a:t>
            </a:r>
            <a:r>
              <a:rPr lang="en-US" altLang="zh-CN" sz="2400" b="1" dirty="0" smtClean="0"/>
              <a:t>s[p-1]</a:t>
            </a:r>
            <a:r>
              <a:rPr lang="zh-CN" altLang="en-US" sz="2400" b="1" dirty="0" smtClean="0"/>
              <a:t>即可；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一行结束怎么处理？请自己思考解决。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代码：略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例</a:t>
            </a:r>
            <a:r>
              <a:rPr lang="en-US" altLang="zh-CN" sz="4000" b="1" dirty="0" smtClean="0"/>
              <a:t>6</a:t>
            </a:r>
            <a:r>
              <a:rPr lang="zh-CN" altLang="en-US" sz="4000" b="1" dirty="0" smtClean="0"/>
              <a:t>、</a:t>
            </a:r>
            <a:r>
              <a:rPr lang="zh-CN" altLang="zh-CN" sz="4000" b="1" dirty="0" smtClean="0"/>
              <a:t>悲剧文本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r>
              <a:rPr lang="zh-CN" altLang="zh-CN" sz="2400" b="1" dirty="0" smtClean="0"/>
              <a:t>问题描述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你有一个键盘，键盘上所有的键都能正常使用，只是</a:t>
            </a:r>
            <a:r>
              <a:rPr lang="en-US" altLang="zh-CN" sz="2400" dirty="0" smtClean="0"/>
              <a:t>Home</a:t>
            </a:r>
            <a:r>
              <a:rPr lang="zh-CN" altLang="zh-CN" sz="2400" dirty="0" smtClean="0"/>
              <a:t>键和</a:t>
            </a:r>
            <a:r>
              <a:rPr lang="en-US" altLang="zh-CN" sz="2400" dirty="0" smtClean="0"/>
              <a:t>End</a:t>
            </a:r>
            <a:r>
              <a:rPr lang="zh-CN" altLang="zh-CN" sz="2400" dirty="0" smtClean="0"/>
              <a:t>键有时会自动按下。你并不知道这一情况，而是专心地打稿子，甚至连显示器都没开电源。当你打开显示器之后，展现在你面前的是一段悲剧文本。你的任务是根据给出的键盘上实际输入的内容，计算并输出这段悲剧文本（即显示器上展现的文本）。</a:t>
            </a:r>
            <a:r>
              <a:rPr lang="en-US" altLang="zh-CN" sz="2400" dirty="0" smtClean="0"/>
              <a:t> </a:t>
            </a:r>
            <a:endParaRPr lang="zh-CN" altLang="zh-CN" sz="2400" dirty="0" smtClean="0"/>
          </a:p>
          <a:p>
            <a:r>
              <a:rPr lang="zh-CN" altLang="zh-CN" sz="2400" b="1" dirty="0" smtClean="0"/>
              <a:t>输入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输入包含多组数据。每组数据占一行，包含不超过</a:t>
            </a:r>
            <a:r>
              <a:rPr lang="en-US" altLang="zh-CN" sz="2400" dirty="0" smtClean="0"/>
              <a:t>1000000</a:t>
            </a:r>
            <a:r>
              <a:rPr lang="zh-CN" altLang="zh-CN" sz="2400" dirty="0" smtClean="0"/>
              <a:t>个字母、下划线、字符</a:t>
            </a:r>
            <a:r>
              <a:rPr lang="en-US" altLang="zh-CN" sz="2400" dirty="0" smtClean="0"/>
              <a:t>‘[’</a:t>
            </a:r>
            <a:r>
              <a:rPr lang="zh-CN" altLang="zh-CN" sz="2400" dirty="0" smtClean="0"/>
              <a:t>（表示</a:t>
            </a:r>
            <a:r>
              <a:rPr lang="en-US" altLang="zh-CN" sz="2400" dirty="0" smtClean="0"/>
              <a:t>Home</a:t>
            </a:r>
            <a:r>
              <a:rPr lang="zh-CN" altLang="zh-CN" sz="2400" dirty="0" smtClean="0"/>
              <a:t>键）和字符</a:t>
            </a:r>
            <a:r>
              <a:rPr lang="en-US" altLang="zh-CN" sz="2400" dirty="0" smtClean="0"/>
              <a:t>‘]’</a:t>
            </a:r>
            <a:r>
              <a:rPr lang="zh-CN" altLang="zh-CN" sz="2400" dirty="0" smtClean="0"/>
              <a:t>（表示</a:t>
            </a:r>
            <a:r>
              <a:rPr lang="en-US" altLang="zh-CN" sz="2400" dirty="0" smtClean="0"/>
              <a:t>End</a:t>
            </a:r>
            <a:r>
              <a:rPr lang="zh-CN" altLang="zh-CN" sz="2400" dirty="0" smtClean="0"/>
              <a:t>键）。输入结束标志为文件结束符（</a:t>
            </a:r>
            <a:r>
              <a:rPr lang="en-US" altLang="zh-CN" sz="2400" dirty="0" smtClean="0"/>
              <a:t>EOF</a:t>
            </a:r>
            <a:r>
              <a:rPr lang="zh-CN" altLang="zh-CN" sz="2400" dirty="0" smtClean="0"/>
              <a:t>）。输入文件不超过</a:t>
            </a:r>
            <a:r>
              <a:rPr lang="en-US" altLang="zh-CN" sz="2400" dirty="0" smtClean="0"/>
              <a:t>5MB</a:t>
            </a:r>
            <a:r>
              <a:rPr lang="zh-CN" altLang="zh-CN" sz="2400" dirty="0" smtClean="0"/>
              <a:t>。对于每组数据，输出一行，即屏幕上的悲剧文本。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输出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对于每组数据，输出一行，即屏幕上的悲剧文本。</a:t>
            </a:r>
          </a:p>
          <a:p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输入样例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This_is_a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_[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Beiju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]_text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[[]][][]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Happy_Birthday_to_Tsinghua_University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输出样例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BeijuThis_is_a__text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Happy_Birthday_to_Tsinghua_University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数组来保存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段文本，用一个变量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cur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保存“光标位置”。这样，输入一个字符相当于在数组中插入一个字符（需要先把后面的字符全部右移，给新字符腾出位置）。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很可惜，这样的代码会超时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因为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每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输入一个字符都可能会引起大量字符移动。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在极端情况下，例如，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2500000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’]’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和‘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’交替出现，则一共需要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6*10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次字符移动。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解决方案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采用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指针与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链表。每输入一个字符就把它存起来，设输入字符串是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s[1~n]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，则可以用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next[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表示在当前显示屏中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s[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右边的字符编号（即在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中的下标）。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s[0]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为虚拟字符，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即显示屏的最左边。</a:t>
            </a: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57748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zh-CN" sz="2400" b="1" dirty="0" smtClean="0"/>
              <a:t>用变量</a:t>
            </a:r>
            <a:r>
              <a:rPr lang="en-US" altLang="zh-CN" sz="2400" b="1" dirty="0" smtClean="0"/>
              <a:t>cur</a:t>
            </a:r>
            <a:r>
              <a:rPr lang="zh-CN" altLang="zh-CN" sz="2400" b="1" dirty="0" smtClean="0"/>
              <a:t>表示光标位置：即当前光标位于</a:t>
            </a:r>
            <a:r>
              <a:rPr lang="en-US" altLang="zh-CN" sz="2400" b="1" dirty="0" smtClean="0"/>
              <a:t>s[cur]</a:t>
            </a:r>
            <a:r>
              <a:rPr lang="zh-CN" altLang="zh-CN" sz="2400" b="1" dirty="0" smtClean="0"/>
              <a:t>的右边。</a:t>
            </a:r>
            <a:endParaRPr lang="en-US" altLang="zh-CN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 smtClean="0"/>
              <a:t>cur=0</a:t>
            </a:r>
            <a:r>
              <a:rPr lang="zh-CN" altLang="zh-CN" sz="2400" b="1" dirty="0" smtClean="0"/>
              <a:t>说明光标位于“虚拟字符”</a:t>
            </a:r>
            <a:r>
              <a:rPr lang="en-US" altLang="zh-CN" sz="2400" b="1" dirty="0" smtClean="0"/>
              <a:t>s[0]</a:t>
            </a:r>
            <a:r>
              <a:rPr lang="zh-CN" altLang="zh-CN" sz="2400" b="1" dirty="0" smtClean="0"/>
              <a:t>的右边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b="1" dirty="0" smtClean="0"/>
              <a:t>为了移动光标，还需要用到一个变量</a:t>
            </a:r>
            <a:r>
              <a:rPr lang="en-US" altLang="zh-CN" sz="2400" b="1" dirty="0" smtClean="0"/>
              <a:t>last</a:t>
            </a:r>
            <a:r>
              <a:rPr lang="zh-CN" altLang="zh-CN" sz="2400" b="1" dirty="0" smtClean="0"/>
              <a:t>表示显示屏的最后一个字符是</a:t>
            </a:r>
            <a:r>
              <a:rPr lang="en-US" altLang="zh-CN" sz="2400" b="1" dirty="0" smtClean="0"/>
              <a:t>s[last]</a:t>
            </a:r>
            <a:r>
              <a:rPr lang="zh-CN" altLang="zh-CN" sz="2400" b="1" dirty="0" smtClean="0"/>
              <a:t>。</a:t>
            </a:r>
            <a:r>
              <a:rPr lang="zh-CN" altLang="en-US" sz="2400" b="1" dirty="0" smtClean="0"/>
              <a:t>起始时，</a:t>
            </a:r>
            <a:r>
              <a:rPr lang="en-US" altLang="zh-CN" sz="2400" b="1" dirty="0" smtClean="0"/>
              <a:t>last=cur=0; next[0]=0;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/>
              <a:t>依次考察输入的字符串：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if(</a:t>
            </a:r>
            <a:r>
              <a:rPr lang="en-US" altLang="zh-CN" sz="2400" b="1" dirty="0" err="1" smtClean="0"/>
              <a:t>ch</a:t>
            </a:r>
            <a:r>
              <a:rPr lang="en-US" altLang="zh-CN" sz="2400" b="1" dirty="0" smtClean="0"/>
              <a:t>==‘[’) cur=0; 		//</a:t>
            </a:r>
            <a:r>
              <a:rPr lang="zh-CN" altLang="en-US" sz="2400" b="1" dirty="0" smtClean="0"/>
              <a:t>移到最前面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else if (</a:t>
            </a:r>
            <a:r>
              <a:rPr lang="en-US" altLang="zh-CN" sz="2400" b="1" dirty="0" err="1" smtClean="0"/>
              <a:t>ch</a:t>
            </a:r>
            <a:r>
              <a:rPr lang="en-US" altLang="zh-CN" sz="2400" b="1" dirty="0" smtClean="0"/>
              <a:t>==']') cur=last; 	//</a:t>
            </a:r>
            <a:r>
              <a:rPr lang="zh-CN" altLang="en-US" sz="2400" b="1" dirty="0" smtClean="0"/>
              <a:t>移到最前面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else {</a:t>
            </a:r>
          </a:p>
          <a:p>
            <a:pPr>
              <a:buNone/>
            </a:pPr>
            <a:r>
              <a:rPr lang="en-US" altLang="zh-CN" sz="2400" b="1" dirty="0" smtClean="0"/>
              <a:t>	next[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]=next[cur];</a:t>
            </a:r>
          </a:p>
          <a:p>
            <a:pPr>
              <a:buNone/>
            </a:pPr>
            <a:r>
              <a:rPr lang="en-US" altLang="zh-CN" sz="2400" b="1" dirty="0" smtClean="0"/>
              <a:t>	next[cur]=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;</a:t>
            </a:r>
          </a:p>
          <a:p>
            <a:pPr>
              <a:buNone/>
            </a:pPr>
            <a:r>
              <a:rPr lang="en-US" altLang="zh-CN" sz="2400" b="1" dirty="0" smtClean="0"/>
              <a:t>	if(cur==last) last=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;//</a:t>
            </a:r>
            <a:r>
              <a:rPr lang="zh-CN" altLang="en-US" sz="2400" b="1" dirty="0" smtClean="0"/>
              <a:t>更新“最后一个字符”编号</a:t>
            </a:r>
          </a:p>
          <a:p>
            <a:pPr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cur=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;//</a:t>
            </a:r>
            <a:r>
              <a:rPr lang="zh-CN" altLang="en-US" sz="2400" b="1" dirty="0" smtClean="0"/>
              <a:t>移动光标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}</a:t>
            </a:r>
            <a:endParaRPr lang="zh-CN" altLang="zh-CN" sz="2400" b="1" dirty="0" smtClean="0"/>
          </a:p>
          <a:p>
            <a:pPr>
              <a:buNone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4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for</a:t>
            </a:r>
            <a:r>
              <a:rPr lang="zh-CN" altLang="zh-CN" sz="4000" b="1" dirty="0" smtClean="0">
                <a:latin typeface="Times New Roman" pitchFamily="18" charset="0"/>
                <a:cs typeface="Times New Roman" pitchFamily="18" charset="0"/>
              </a:rPr>
              <a:t>循环语句执行次数</a:t>
            </a:r>
            <a:endParaRPr lang="zh-CN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问题描述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有一个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语言型的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循环语句：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for (j = 0; (j-b)% p!= 0; j += a)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  statement;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即该循环中循环变量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的初值为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，只要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(j-b)% p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不等于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就加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值后进行循环。我们要知道语句“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”执行了多少次。 </a:t>
            </a:r>
          </a:p>
          <a:p>
            <a:pPr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输入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输入有多组测试数据。每组数据由一行上的三个整数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a, b, p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构成，数据之间空一格。这里假定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a, b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满足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a, b &lt;p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99999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输出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对每组测试数据，输出一个结果。如果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循环无法终止，那么输出“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Infinite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”，否则输出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循环执行的次数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，即要求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是满足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x &lt; p 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</a:rPr>
              <a:t>的最小整数。</a:t>
            </a:r>
          </a:p>
          <a:p>
            <a:pPr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输入样例</a:t>
            </a: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13 2 245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7 2 181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13 2 74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3 334 216 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输出样例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52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40</a:t>
            </a:r>
            <a:endParaRPr lang="zh-CN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Infinite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语句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for (j = 0; (j-b)% p!= 0; j += a)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当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(j-b)% p =0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时停止执行。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首先，设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j=a*x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x=0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当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(j-b)% p =0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j-b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的倍数，写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j-b=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那么有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ax –b=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整理得：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ax-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=b</a:t>
            </a: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方程有解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的充要条件是：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a,p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 |b</a:t>
            </a: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在有解时，用扩展欧几里得算法，求解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ax-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=b</a:t>
            </a:r>
          </a:p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d=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a,p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求解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ax-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d= 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a,p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扩展欧几里得算法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ExtEuclid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a,p,x,y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，求解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ax+py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=d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的解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+py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=d</a:t>
            </a:r>
          </a:p>
          <a:p>
            <a:pPr>
              <a:buNone/>
            </a:pP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ax+py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=d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的一般解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为 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x=x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-p/d*t, y=y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+a/d*t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为整数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ax+py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的一般解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x=(b/d)x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-p/d*t, y=(b/d)y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+a/d*t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为整数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ax-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的一般解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x=(b/d)x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-p/d*t, y=-(b/d)y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-a/d*t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为整数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取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使得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(b/d)x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-p/d*t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0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，即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(b/d)x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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p/d*t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t 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(b/d)x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/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p/d =</a:t>
            </a:r>
            <a:r>
              <a:rPr lang="en-US" altLang="zh-CN" sz="2400" b="1" dirty="0" err="1" smtClean="0">
                <a:latin typeface="Times New Roman" pitchFamily="18" charset="0"/>
                <a:cs typeface="Times New Roman" pitchFamily="18" charset="0"/>
              </a:rPr>
              <a:t>b/p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*x</a:t>
            </a:r>
            <a:r>
              <a:rPr lang="en-US" altLang="zh-CN" sz="2400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00141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这是一道考验思维的题。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显然，当有两个颜色种类的变色龙数量相同时，那么最终肯定能变化成全部相同的颜色。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什么时候可以变成数量相同呢？</a:t>
            </a:r>
            <a:br>
              <a:rPr lang="zh-CN" altLang="en-US" b="1" dirty="0" smtClean="0"/>
            </a:br>
            <a:r>
              <a:rPr lang="zh-CN" altLang="en-US" b="1" dirty="0" smtClean="0"/>
              <a:t>已知，</a:t>
            </a:r>
            <a:r>
              <a:rPr lang="zh-CN" altLang="zh-CN" b="1" dirty="0" smtClean="0"/>
              <a:t>棕色</a:t>
            </a:r>
            <a:r>
              <a:rPr lang="en-US" altLang="zh-CN" b="1" dirty="0" smtClean="0"/>
              <a:t>Z</a:t>
            </a:r>
            <a:r>
              <a:rPr lang="zh-CN" altLang="en-US" b="1" dirty="0" smtClean="0"/>
              <a:t>有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条，</a:t>
            </a:r>
            <a:r>
              <a:rPr lang="zh-CN" altLang="zh-CN" b="1" dirty="0" smtClean="0"/>
              <a:t>灰色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有</a:t>
            </a:r>
            <a:r>
              <a:rPr lang="en-US" altLang="zh-CN" b="1" dirty="0" smtClean="0"/>
              <a:t>y</a:t>
            </a:r>
            <a:r>
              <a:rPr lang="zh-CN" altLang="en-US" b="1" dirty="0" smtClean="0"/>
              <a:t>条，</a:t>
            </a:r>
            <a:r>
              <a:rPr lang="zh-CN" altLang="zh-CN" b="1" dirty="0" smtClean="0"/>
              <a:t>黑色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有</a:t>
            </a:r>
            <a:r>
              <a:rPr lang="en-US" altLang="zh-CN" b="1" dirty="0" smtClean="0"/>
              <a:t>z</a:t>
            </a:r>
            <a:r>
              <a:rPr lang="zh-CN" altLang="en-US" b="1" dirty="0" smtClean="0"/>
              <a:t>条。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/>
              <a:t>策略：我们要让</a:t>
            </a:r>
            <a:r>
              <a:rPr lang="en-US" altLang="zh-CN" b="1" dirty="0" smtClean="0"/>
              <a:t>Z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的数量尽可能的相等。</a:t>
            </a:r>
            <a:endParaRPr lang="en-US" altLang="zh-CN" b="1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b="1" dirty="0" smtClean="0"/>
              <a:t>先让</a:t>
            </a:r>
            <a:r>
              <a:rPr lang="en-US" altLang="zh-CN" b="1" dirty="0" smtClean="0"/>
              <a:t>Z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相碰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条，然后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就有</a:t>
            </a:r>
            <a:r>
              <a:rPr lang="en-US" altLang="zh-CN" b="1" dirty="0" smtClean="0"/>
              <a:t>y</a:t>
            </a:r>
            <a:r>
              <a:rPr lang="en-US" altLang="zh-CN" b="1" dirty="0" smtClean="0">
                <a:sym typeface="Wingdings" pitchFamily="2" charset="2"/>
              </a:rPr>
              <a:t></a:t>
            </a:r>
            <a:r>
              <a:rPr lang="en-US" altLang="zh-CN" b="1" dirty="0" smtClean="0"/>
              <a:t>y+2a</a:t>
            </a:r>
            <a:r>
              <a:rPr lang="zh-CN" altLang="en-US" b="1" dirty="0" smtClean="0"/>
              <a:t>条了，</a:t>
            </a:r>
            <a:r>
              <a:rPr lang="en-US" altLang="zh-CN" b="1" dirty="0" smtClean="0"/>
              <a:t>Z</a:t>
            </a:r>
            <a:r>
              <a:rPr lang="zh-CN" altLang="en-US" b="1" dirty="0" smtClean="0"/>
              <a:t>有</a:t>
            </a:r>
            <a:r>
              <a:rPr lang="en-US" altLang="zh-CN" b="1" dirty="0" err="1" smtClean="0"/>
              <a:t>x</a:t>
            </a:r>
            <a:r>
              <a:rPr lang="en-US" altLang="zh-CN" b="1" dirty="0" err="1" smtClean="0">
                <a:sym typeface="Wingdings" pitchFamily="2" charset="2"/>
              </a:rPr>
              <a:t></a:t>
            </a:r>
            <a:r>
              <a:rPr lang="en-US" altLang="zh-CN" b="1" dirty="0" err="1" smtClean="0"/>
              <a:t>x</a:t>
            </a:r>
            <a:r>
              <a:rPr lang="en-US" altLang="zh-CN" b="1" dirty="0" smtClean="0"/>
              <a:t>-a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b="1" dirty="0" smtClean="0"/>
              <a:t>再将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相碰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条，那么</a:t>
            </a:r>
            <a:r>
              <a:rPr lang="en-US" altLang="zh-CN" b="1" dirty="0" smtClean="0"/>
              <a:t>x</a:t>
            </a:r>
            <a:r>
              <a:rPr lang="en-US" altLang="zh-CN" b="1" dirty="0" smtClean="0">
                <a:sym typeface="Wingdings" pitchFamily="2" charset="2"/>
              </a:rPr>
              <a:t></a:t>
            </a:r>
            <a:r>
              <a:rPr lang="en-US" altLang="zh-CN" b="1" dirty="0" smtClean="0"/>
              <a:t>x-a+2b </a:t>
            </a:r>
            <a:r>
              <a:rPr lang="en-US" altLang="zh-CN" b="1" dirty="0" smtClean="0"/>
              <a:t>, </a:t>
            </a:r>
            <a:r>
              <a:rPr lang="en-US" altLang="zh-CN" b="1" dirty="0" smtClean="0"/>
              <a:t>y</a:t>
            </a:r>
            <a:r>
              <a:rPr lang="en-US" altLang="zh-CN" b="1" dirty="0" smtClean="0">
                <a:sym typeface="Wingdings" pitchFamily="2" charset="2"/>
              </a:rPr>
              <a:t></a:t>
            </a:r>
            <a:r>
              <a:rPr lang="en-US" altLang="zh-CN" b="1" dirty="0" smtClean="0"/>
              <a:t>y+2a-b</a:t>
            </a:r>
            <a:r>
              <a:rPr lang="en-US" altLang="zh-CN" b="1" dirty="0" smtClean="0"/>
              <a:t>;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zh-CN" altLang="en-US" b="1" dirty="0" smtClean="0"/>
              <a:t>       因为要使</a:t>
            </a:r>
            <a:r>
              <a:rPr lang="en-US" altLang="zh-CN" b="1" dirty="0" smtClean="0"/>
              <a:t>Z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G</a:t>
            </a:r>
            <a:r>
              <a:rPr lang="zh-CN" altLang="en-US" b="1" dirty="0" smtClean="0"/>
              <a:t>的条数相等，那么最后得到 </a:t>
            </a:r>
            <a:r>
              <a:rPr lang="en-US" altLang="zh-CN" b="1" dirty="0" smtClean="0"/>
              <a:t>y-x=3*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b-a</a:t>
            </a:r>
            <a:r>
              <a:rPr lang="zh-CN" altLang="en-US" b="1" dirty="0" smtClean="0"/>
              <a:t>）；</a:t>
            </a:r>
            <a:br>
              <a:rPr lang="zh-CN" altLang="en-US" b="1" dirty="0" smtClean="0"/>
            </a:br>
            <a:r>
              <a:rPr lang="zh-CN" altLang="en-US" b="1" dirty="0" smtClean="0"/>
              <a:t>所以最后的差值为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的倍数就好了。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代码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using namespace std;</a:t>
            </a:r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main(){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x,y,z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while(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 &gt;&gt; x &gt;&gt; y &gt;&gt; z){</a:t>
            </a:r>
          </a:p>
          <a:p>
            <a:pPr>
              <a:buNone/>
            </a:pPr>
            <a:r>
              <a:rPr lang="en-US" altLang="zh-CN" dirty="0" smtClean="0"/>
              <a:t>        if(x%3==y%3||x%3</a:t>
            </a:r>
            <a:r>
              <a:rPr lang="en-US" altLang="zh-CN" dirty="0" smtClean="0"/>
              <a:t>==z%3</a:t>
            </a:r>
            <a:r>
              <a:rPr lang="en-US" altLang="zh-CN" dirty="0" smtClean="0"/>
              <a:t>||y%3==z%3)</a:t>
            </a:r>
          </a:p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"yes"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    else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"no"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}</a:t>
            </a:r>
          </a:p>
          <a:p>
            <a:pPr>
              <a:buNone/>
            </a:pPr>
            <a:r>
              <a:rPr lang="en-US" altLang="zh-CN" dirty="0" smtClean="0"/>
              <a:t>    return 0;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例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、</a:t>
            </a:r>
            <a:r>
              <a:rPr lang="zh-CN" altLang="zh-CN" sz="4000" b="1" dirty="0" smtClean="0"/>
              <a:t>总和游戏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sz="2400" b="1" dirty="0" smtClean="0"/>
              <a:t>问题描述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小</a:t>
            </a:r>
            <a:r>
              <a:rPr lang="en-US" altLang="zh-CN" sz="2400" dirty="0" smtClean="0"/>
              <a:t>W</a:t>
            </a:r>
            <a:r>
              <a:rPr lang="zh-CN" altLang="zh-CN" sz="2400" dirty="0" smtClean="0"/>
              <a:t>在玩总和游戏。首先，他有</a:t>
            </a:r>
            <a:r>
              <a:rPr lang="en-US" altLang="zh-CN" sz="2400" dirty="0" smtClean="0"/>
              <a:t>N</a:t>
            </a:r>
            <a:r>
              <a:rPr lang="zh-CN" altLang="zh-CN" sz="2400" dirty="0" smtClean="0"/>
              <a:t>个数。然后他拿出其中每两个数并相加，因此他可以得到</a:t>
            </a:r>
            <a:r>
              <a:rPr lang="en-US" altLang="zh-CN" sz="2400" dirty="0" smtClean="0"/>
              <a:t>N∗</a:t>
            </a:r>
            <a:r>
              <a:rPr lang="zh-CN" altLang="zh-CN" sz="2400" dirty="0" smtClean="0"/>
              <a:t>（</a:t>
            </a:r>
            <a:r>
              <a:rPr lang="en-US" altLang="zh-CN" sz="2400" dirty="0" smtClean="0"/>
              <a:t>N−1</a:t>
            </a:r>
            <a:r>
              <a:rPr lang="zh-CN" altLang="zh-CN" sz="2400" dirty="0" smtClean="0"/>
              <a:t>）／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个新的数。然后他删除新的数中重复的数。最后他得到剩余数的总和。现在小</a:t>
            </a:r>
            <a:r>
              <a:rPr lang="en-US" altLang="zh-CN" sz="2400" dirty="0" smtClean="0"/>
              <a:t>W</a:t>
            </a:r>
            <a:r>
              <a:rPr lang="zh-CN" altLang="zh-CN" sz="2400" dirty="0" smtClean="0"/>
              <a:t>要你告诉他最后的和是多少。</a:t>
            </a:r>
          </a:p>
          <a:p>
            <a:pPr>
              <a:buNone/>
            </a:pPr>
            <a:r>
              <a:rPr lang="zh-CN" altLang="zh-CN" sz="2400" b="1" dirty="0" smtClean="0"/>
              <a:t>输入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多组测试数据，每组测试数据占两行，第一行包含一个自然数</a:t>
            </a:r>
            <a:r>
              <a:rPr lang="en-US" altLang="zh-CN" sz="2400" dirty="0" smtClean="0"/>
              <a:t>N</a:t>
            </a:r>
            <a:r>
              <a:rPr lang="zh-CN" altLang="zh-CN" sz="2400" dirty="0" smtClean="0"/>
              <a:t>，然后第二行包含</a:t>
            </a:r>
            <a:r>
              <a:rPr lang="en-US" altLang="zh-CN" sz="2400" dirty="0" smtClean="0"/>
              <a:t>N</a:t>
            </a:r>
            <a:r>
              <a:rPr lang="zh-CN" altLang="zh-CN" sz="2400" dirty="0" smtClean="0"/>
              <a:t>个数</a:t>
            </a:r>
            <a:r>
              <a:rPr lang="en-US" altLang="zh-CN" sz="2400" dirty="0" smtClean="0"/>
              <a:t>a1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a2</a:t>
            </a:r>
            <a:r>
              <a:rPr lang="zh-CN" altLang="zh-CN" sz="2400" dirty="0" smtClean="0"/>
              <a:t>，……，每个数用一个空格隔开。直到文件结尾。</a:t>
            </a:r>
            <a:r>
              <a:rPr lang="en-US" altLang="zh-CN" sz="2400" dirty="0" smtClean="0"/>
              <a:t>2</a:t>
            </a:r>
            <a:r>
              <a:rPr lang="zh-CN" altLang="zh-CN" sz="2400" dirty="0" smtClean="0"/>
              <a:t>≤</a:t>
            </a:r>
            <a:r>
              <a:rPr lang="en-US" altLang="zh-CN" sz="2400" dirty="0" smtClean="0"/>
              <a:t>N</a:t>
            </a:r>
            <a:r>
              <a:rPr lang="zh-CN" altLang="zh-CN" sz="2400" dirty="0" smtClean="0"/>
              <a:t>≤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100000000 </a:t>
            </a:r>
            <a:r>
              <a:rPr lang="zh-CN" altLang="zh-CN" sz="2400" dirty="0" smtClean="0"/>
              <a:t>≤</a:t>
            </a:r>
            <a:r>
              <a:rPr lang="en-US" altLang="zh-CN" sz="2400" dirty="0" err="1" smtClean="0"/>
              <a:t>ai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≤</a:t>
            </a:r>
            <a:r>
              <a:rPr lang="en-US" altLang="zh-CN" sz="2400" dirty="0" smtClean="0"/>
              <a:t> 1000000000</a:t>
            </a:r>
            <a:r>
              <a:rPr lang="zh-CN" altLang="en-US" sz="2400" dirty="0" smtClean="0"/>
              <a:t>。</a:t>
            </a:r>
            <a:endParaRPr lang="zh-CN" altLang="zh-CN" sz="2400" dirty="0" smtClean="0"/>
          </a:p>
          <a:p>
            <a:pPr>
              <a:buNone/>
            </a:pPr>
            <a:r>
              <a:rPr lang="zh-CN" altLang="zh-CN" sz="2400" b="1" dirty="0" smtClean="0"/>
              <a:t>输出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    </a:t>
            </a:r>
            <a:r>
              <a:rPr lang="zh-CN" altLang="zh-CN" sz="2400" dirty="0" smtClean="0"/>
              <a:t>对于每一种情况下，输出最终的总和。</a:t>
            </a: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zh-CN" sz="2400" b="1" dirty="0" smtClean="0"/>
              <a:t>输出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zh-CN" altLang="zh-CN" sz="2400" dirty="0" smtClean="0"/>
              <a:t>对于每一种情况下，输出最终的总和。</a:t>
            </a:r>
          </a:p>
          <a:p>
            <a:pPr>
              <a:buNone/>
            </a:pPr>
            <a:r>
              <a:rPr lang="zh-CN" altLang="zh-CN" sz="2400" b="1" dirty="0" smtClean="0"/>
              <a:t>输入样例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4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1 2 3 4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2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5 5</a:t>
            </a:r>
            <a:endParaRPr lang="zh-CN" altLang="zh-CN" sz="2400" dirty="0" smtClean="0"/>
          </a:p>
          <a:p>
            <a:pPr>
              <a:buNone/>
            </a:pPr>
            <a:r>
              <a:rPr lang="zh-CN" altLang="zh-CN" sz="2400" b="1" dirty="0" smtClean="0"/>
              <a:t>输出样例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25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10</a:t>
            </a:r>
            <a:endParaRPr lang="zh-CN" altLang="zh-CN" sz="2400" dirty="0" smtClean="0"/>
          </a:p>
          <a:p>
            <a:pPr>
              <a:buNone/>
            </a:pPr>
            <a:r>
              <a:rPr lang="zh-CN" altLang="zh-CN" sz="2400" dirty="0" smtClean="0"/>
              <a:t>提示</a:t>
            </a:r>
          </a:p>
          <a:p>
            <a:pPr>
              <a:buNone/>
            </a:pPr>
            <a:r>
              <a:rPr lang="zh-CN" altLang="en-US" sz="2400" dirty="0" smtClean="0"/>
              <a:t>对第一组输入，</a:t>
            </a:r>
            <a:r>
              <a:rPr lang="zh-CN" altLang="zh-CN" sz="2400" dirty="0" smtClean="0"/>
              <a:t>小</a:t>
            </a:r>
            <a:r>
              <a:rPr lang="en-US" altLang="zh-CN" sz="2400" dirty="0" smtClean="0"/>
              <a:t>W</a:t>
            </a:r>
            <a:r>
              <a:rPr lang="zh-CN" altLang="zh-CN" sz="2400" dirty="0" smtClean="0"/>
              <a:t>以任何对</a:t>
            </a:r>
            <a:r>
              <a:rPr lang="en-US" altLang="zh-CN" sz="2400" dirty="0" smtClean="0"/>
              <a:t>1 2 3 4</a:t>
            </a:r>
            <a:r>
              <a:rPr lang="zh-CN" altLang="zh-CN" sz="2400" dirty="0" smtClean="0"/>
              <a:t>和添加它们，他将得到</a:t>
            </a:r>
            <a:r>
              <a:rPr lang="en-US" altLang="zh-CN" sz="2400" dirty="0" smtClean="0"/>
              <a:t>3 4 5 5 6 7</a:t>
            </a:r>
            <a:r>
              <a:rPr lang="zh-CN" altLang="zh-CN" sz="2400" dirty="0" smtClean="0"/>
              <a:t>。然后他删除重复的号码，他将得到</a:t>
            </a:r>
            <a:r>
              <a:rPr lang="en-US" altLang="zh-CN" sz="2400" dirty="0" smtClean="0"/>
              <a:t>3 4 5 6 7</a:t>
            </a:r>
            <a:r>
              <a:rPr lang="zh-CN" altLang="zh-CN" sz="2400" dirty="0" smtClean="0"/>
              <a:t>，最后他得到的金额</a:t>
            </a:r>
            <a:r>
              <a:rPr lang="en-US" altLang="zh-CN" sz="2400" dirty="0" smtClean="0"/>
              <a:t>= 3 + 4 + 5 + 6 + 7 = 25</a:t>
            </a:r>
            <a:r>
              <a:rPr lang="zh-CN" altLang="zh-CN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分析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一共有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个数。其中任意取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个数的组合有</a:t>
            </a:r>
            <a:r>
              <a:rPr lang="en-US" altLang="zh-CN" sz="2400" b="1" dirty="0" smtClean="0"/>
              <a:t>n(n-1)/2</a:t>
            </a:r>
            <a:r>
              <a:rPr lang="zh-CN" altLang="en-US" sz="2400" b="1" dirty="0" smtClean="0"/>
              <a:t>种，记</a:t>
            </a:r>
            <a:r>
              <a:rPr lang="en-US" altLang="zh-CN" sz="2400" b="1" dirty="0" smtClean="0"/>
              <a:t>m= n(n-1)/2</a:t>
            </a:r>
            <a:r>
              <a:rPr lang="zh-CN" altLang="en-US" sz="2400" b="1" dirty="0" smtClean="0"/>
              <a:t>。和有</a:t>
            </a:r>
            <a:r>
              <a:rPr lang="en-US" altLang="zh-CN" sz="2400" b="1" dirty="0" smtClean="0"/>
              <a:t>m</a:t>
            </a:r>
            <a:r>
              <a:rPr lang="zh-CN" altLang="en-US" sz="2400" b="1" dirty="0" smtClean="0"/>
              <a:t>个。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删除重复数的初级方式：排序，需要</a:t>
            </a:r>
            <a:r>
              <a:rPr lang="en-US" altLang="zh-CN" sz="2400" b="1" dirty="0" smtClean="0"/>
              <a:t>O(</a:t>
            </a:r>
            <a:r>
              <a:rPr lang="en-US" altLang="zh-CN" sz="2400" b="1" dirty="0" err="1" smtClean="0"/>
              <a:t>mlog</a:t>
            </a:r>
            <a:r>
              <a:rPr lang="en-US" altLang="zh-CN" sz="2400" b="1" dirty="0" smtClean="0"/>
              <a:t> m)</a:t>
            </a:r>
            <a:r>
              <a:rPr lang="zh-CN" altLang="en-US" sz="2400" b="1" dirty="0" smtClean="0"/>
              <a:t>的复杂性。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即</a:t>
            </a:r>
            <a:r>
              <a:rPr lang="en-US" altLang="zh-CN" sz="2400" b="1" dirty="0" smtClean="0"/>
              <a:t>O(n(n-1)/2 *log n(n-1)/2)=O(n</a:t>
            </a:r>
            <a:r>
              <a:rPr lang="en-US" altLang="zh-CN" sz="2400" b="1" baseline="30000" dirty="0" smtClean="0"/>
              <a:t>2</a:t>
            </a:r>
            <a:r>
              <a:rPr lang="en-US" altLang="zh-CN" sz="2400" b="1" dirty="0" smtClean="0"/>
              <a:t>log n)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另一种方式：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建立一个数组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，将两个数的和放入数组。如果该和已经在数组中出现，那么放弃。这里用到二分查找。最后将数组中出现的所有数相加，得到总和，进行输出。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关键代码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/>
              <a:t>        for 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= 0;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&lt; n;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++) {  </a:t>
            </a:r>
          </a:p>
          <a:p>
            <a:pPr>
              <a:buNone/>
            </a:pPr>
            <a:r>
              <a:rPr lang="en-US" altLang="zh-CN" sz="2400" b="1" dirty="0" smtClean="0"/>
              <a:t>            </a:t>
            </a:r>
            <a:r>
              <a:rPr lang="en-US" altLang="zh-CN" sz="2400" b="1" dirty="0" err="1" smtClean="0"/>
              <a:t>scanf</a:t>
            </a:r>
            <a:r>
              <a:rPr lang="en-US" altLang="zh-CN" sz="2400" b="1" dirty="0" smtClean="0"/>
              <a:t>("%I64d", &amp;a[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]);  </a:t>
            </a:r>
          </a:p>
          <a:p>
            <a:pPr>
              <a:buNone/>
            </a:pPr>
            <a:r>
              <a:rPr lang="en-US" altLang="zh-CN" sz="2400" b="1" dirty="0" smtClean="0"/>
              <a:t>            for 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j = 0; j &lt;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; j++)   </a:t>
            </a:r>
          </a:p>
          <a:p>
            <a:pPr>
              <a:buNone/>
            </a:pPr>
            <a:r>
              <a:rPr lang="en-US" altLang="zh-CN" sz="2400" b="1" dirty="0" smtClean="0"/>
              <a:t>                  insert(A, a[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 + a[j]);  	//</a:t>
            </a:r>
            <a:r>
              <a:rPr lang="zh-CN" altLang="en-US" sz="2400" b="1" dirty="0" smtClean="0"/>
              <a:t>将和插入数组</a:t>
            </a:r>
            <a:r>
              <a:rPr lang="en-US" altLang="zh-CN" sz="2400" b="1" dirty="0" smtClean="0"/>
              <a:t>A</a:t>
            </a:r>
          </a:p>
          <a:p>
            <a:pPr>
              <a:buNone/>
            </a:pPr>
            <a:r>
              <a:rPr lang="en-US" altLang="zh-CN" sz="2400" b="1" dirty="0" smtClean="0"/>
              <a:t>         }  </a:t>
            </a:r>
          </a:p>
          <a:p>
            <a:pPr>
              <a:buNone/>
            </a:pPr>
            <a:r>
              <a:rPr lang="en-US" altLang="zh-CN" sz="2400" b="1" dirty="0" smtClean="0"/>
              <a:t>        </a:t>
            </a:r>
            <a:r>
              <a:rPr lang="en-US" altLang="zh-CN" sz="2400" b="1" dirty="0" err="1" smtClean="0"/>
              <a:t>ll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ans</a:t>
            </a:r>
            <a:r>
              <a:rPr lang="en-US" altLang="zh-CN" sz="2400" b="1" dirty="0" smtClean="0"/>
              <a:t> = 0;  </a:t>
            </a:r>
          </a:p>
          <a:p>
            <a:pPr>
              <a:buNone/>
            </a:pPr>
            <a:r>
              <a:rPr lang="en-US" altLang="zh-CN" sz="2400" b="1" dirty="0" smtClean="0"/>
              <a:t>        for (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=0;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&lt;</a:t>
            </a:r>
            <a:r>
              <a:rPr lang="en-US" altLang="zh-CN" sz="2400" b="1" dirty="0" err="1" smtClean="0"/>
              <a:t>cnt</a:t>
            </a:r>
            <a:r>
              <a:rPr lang="en-US" altLang="zh-CN" sz="2400" b="1" dirty="0" smtClean="0"/>
              <a:t>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++) {  		//</a:t>
            </a:r>
            <a:r>
              <a:rPr lang="en-US" altLang="zh-CN" sz="2400" b="1" dirty="0" err="1" smtClean="0"/>
              <a:t>cnt</a:t>
            </a:r>
            <a:r>
              <a:rPr lang="zh-CN" altLang="en-US" sz="2400" b="1" dirty="0" smtClean="0"/>
              <a:t>为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的数组长度</a:t>
            </a:r>
            <a:endParaRPr lang="en-US" altLang="zh-CN" sz="2400" b="1" dirty="0" smtClean="0"/>
          </a:p>
          <a:p>
            <a:pPr>
              <a:buNone/>
            </a:pPr>
            <a:r>
              <a:rPr lang="en-US" altLang="zh-CN" sz="2400" b="1" dirty="0" smtClean="0"/>
              <a:t>            </a:t>
            </a:r>
            <a:r>
              <a:rPr lang="en-US" altLang="zh-CN" sz="2400" b="1" dirty="0" err="1" smtClean="0"/>
              <a:t>ans</a:t>
            </a:r>
            <a:r>
              <a:rPr lang="en-US" altLang="zh-CN" sz="2400" b="1" dirty="0" smtClean="0"/>
              <a:t> += A[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];  </a:t>
            </a:r>
          </a:p>
          <a:p>
            <a:pPr>
              <a:buNone/>
            </a:pPr>
            <a:r>
              <a:rPr lang="en-US" altLang="zh-CN" sz="2400" b="1" dirty="0" smtClean="0"/>
              <a:t>        }  </a:t>
            </a:r>
          </a:p>
          <a:p>
            <a:pPr>
              <a:buNone/>
            </a:pPr>
            <a:r>
              <a:rPr lang="en-US" altLang="zh-CN" sz="2400" b="1" dirty="0" smtClean="0"/>
              <a:t>       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("%I64d\n", </a:t>
            </a:r>
            <a:r>
              <a:rPr lang="en-US" altLang="zh-CN" sz="2400" b="1" dirty="0" err="1" smtClean="0"/>
              <a:t>ans</a:t>
            </a:r>
            <a:r>
              <a:rPr lang="en-US" altLang="zh-CN" sz="2400" b="1" dirty="0" smtClean="0"/>
              <a:t>);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/>
              <a:t>例</a:t>
            </a:r>
            <a:r>
              <a:rPr lang="en-US" altLang="zh-CN" sz="4000" b="1" dirty="0" smtClean="0"/>
              <a:t>3</a:t>
            </a:r>
            <a:r>
              <a:rPr lang="zh-CN" altLang="en-US" sz="4000" b="1" dirty="0" smtClean="0"/>
              <a:t>、</a:t>
            </a:r>
            <a:r>
              <a:rPr lang="zh-CN" altLang="zh-CN" sz="4000" b="1" dirty="0" smtClean="0"/>
              <a:t>是否是</a:t>
            </a:r>
            <a:r>
              <a:rPr lang="en-US" altLang="zh-CN" sz="4000" b="1" dirty="0" smtClean="0"/>
              <a:t>2</a:t>
            </a:r>
            <a:r>
              <a:rPr lang="zh-CN" altLang="zh-CN" sz="4000" b="1" dirty="0" smtClean="0"/>
              <a:t>的</a:t>
            </a:r>
            <a:r>
              <a:rPr lang="en-US" altLang="zh-CN" sz="4000" b="1" dirty="0" smtClean="0"/>
              <a:t>N</a:t>
            </a:r>
            <a:r>
              <a:rPr lang="zh-CN" altLang="zh-CN" sz="4000" b="1" dirty="0" smtClean="0"/>
              <a:t>次方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问题描述：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输入一个整数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，判断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是否是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次方。是则输出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，否则输出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。（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X&gt;0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输入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有若干行，每行一个非负整数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输出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对每个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，判定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是否是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次方。</a:t>
            </a:r>
          </a:p>
          <a:p>
            <a:pPr>
              <a:buNone/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样例输入：</a:t>
            </a: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60032" y="4077072"/>
            <a:ext cx="3456384" cy="2234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zh-CN" sz="2400" b="1" dirty="0" smtClean="0">
                <a:latin typeface="Times New Roman" pitchFamily="18" charset="0"/>
                <a:cs typeface="Times New Roman" pitchFamily="18" charset="0"/>
              </a:rPr>
              <a:t>样例输出：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zh-CN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3087</Words>
  <Application>Microsoft Office PowerPoint</Application>
  <PresentationFormat>全屏显示(4:3)</PresentationFormat>
  <Paragraphs>251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程序设计中的杂题求解  （一）</vt:lpstr>
      <vt:lpstr>例1、变色龙</vt:lpstr>
      <vt:lpstr>分析</vt:lpstr>
      <vt:lpstr>代码</vt:lpstr>
      <vt:lpstr>例2、总和游戏</vt:lpstr>
      <vt:lpstr>幻灯片 6</vt:lpstr>
      <vt:lpstr>分析</vt:lpstr>
      <vt:lpstr>关键代码</vt:lpstr>
      <vt:lpstr>例3、是否是2的N次方</vt:lpstr>
      <vt:lpstr>分析</vt:lpstr>
      <vt:lpstr>分析</vt:lpstr>
      <vt:lpstr>幻灯片 12</vt:lpstr>
      <vt:lpstr>代码</vt:lpstr>
      <vt:lpstr>例4、求Nm的位数</vt:lpstr>
      <vt:lpstr>分析-数的位数</vt:lpstr>
      <vt:lpstr>关键代码</vt:lpstr>
      <vt:lpstr>例5、键盘打错字</vt:lpstr>
      <vt:lpstr>幻灯片 18</vt:lpstr>
      <vt:lpstr>分析</vt:lpstr>
      <vt:lpstr>分析</vt:lpstr>
      <vt:lpstr>例6、悲剧文本</vt:lpstr>
      <vt:lpstr>幻灯片 22</vt:lpstr>
      <vt:lpstr>分析</vt:lpstr>
      <vt:lpstr>分析</vt:lpstr>
      <vt:lpstr>例7、 for循环语句执行次数</vt:lpstr>
      <vt:lpstr>幻灯片 26</vt:lpstr>
      <vt:lpstr>分析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程序设计中的杂题求解</dc:title>
  <dc:creator>yfshen</dc:creator>
  <cp:lastModifiedBy>admin</cp:lastModifiedBy>
  <cp:revision>12</cp:revision>
  <dcterms:created xsi:type="dcterms:W3CDTF">2017-08-17T13:10:22Z</dcterms:created>
  <dcterms:modified xsi:type="dcterms:W3CDTF">2017-08-18T02:29:27Z</dcterms:modified>
</cp:coreProperties>
</file>