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25"/>
  </p:notesMasterIdLst>
  <p:handoutMasterIdLst>
    <p:handoutMasterId r:id="rId26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47" r:id="rId22"/>
    <p:sldId id="348" r:id="rId23"/>
    <p:sldId id="3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597" userDrawn="1">
          <p15:clr>
            <a:srgbClr val="A4A3A4"/>
          </p15:clr>
        </p15:guide>
        <p15:guide id="3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E79B"/>
    <a:srgbClr val="5CE3D0"/>
    <a:srgbClr val="0090E7"/>
    <a:srgbClr val="00B0FD"/>
    <a:srgbClr val="7C74F8"/>
    <a:srgbClr val="5B9AFC"/>
    <a:srgbClr val="7CDAF8"/>
    <a:srgbClr val="F5F5FB"/>
    <a:srgbClr val="0A6EFA"/>
    <a:srgbClr val="383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78" autoAdjust="0"/>
    <p:restoredTop sz="86420" autoAdjust="0"/>
  </p:normalViewPr>
  <p:slideViewPr>
    <p:cSldViewPr snapToGrid="0" snapToObjects="1">
      <p:cViewPr varScale="1">
        <p:scale>
          <a:sx n="83" d="100"/>
          <a:sy n="83" d="100"/>
        </p:scale>
        <p:origin x="77" y="173"/>
      </p:cViewPr>
      <p:guideLst>
        <p:guide orient="horz" pos="3838"/>
        <p:guide pos="597"/>
        <p:guide pos="7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solidFill>
          <a:schemeClr val="bg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solidFill>
          <a:schemeClr val="bg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solidFill>
          <a:schemeClr val="bg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4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4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solidFill>
          <a:schemeClr val="bg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solidFill>
          <a:schemeClr val="bg1"/>
        </a:solidFill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  <dgm:t>
        <a:bodyPr/>
        <a:lstStyle/>
        <a:p>
          <a:endParaRPr lang="zh-CN" altLang="en-US"/>
        </a:p>
      </dgm:t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A5EC49-4971-4A76-8812-8DF7739EC494}" type="pres">
      <dgm:prSet presAssocID="{43CC4466-1D57-4034-BCE1-2C70F25F2CE0}" presName="wedge2" presStyleLbl="node1" presStyleIdx="1" presStyleCnt="5"/>
      <dgm:spPr/>
      <dgm:t>
        <a:bodyPr/>
        <a:lstStyle/>
        <a:p>
          <a:endParaRPr lang="zh-CN" altLang="en-US"/>
        </a:p>
      </dgm:t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EDB646-4B78-4AC6-8E87-A23737E5DD92}" type="pres">
      <dgm:prSet presAssocID="{43CC4466-1D57-4034-BCE1-2C70F25F2CE0}" presName="wedge3" presStyleLbl="node1" presStyleIdx="2" presStyleCnt="5"/>
      <dgm:spPr/>
      <dgm:t>
        <a:bodyPr/>
        <a:lstStyle/>
        <a:p>
          <a:endParaRPr lang="zh-CN" altLang="en-US"/>
        </a:p>
      </dgm:t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D21C99-4CB5-4371-A138-C1DE3B1E51E7}" type="pres">
      <dgm:prSet presAssocID="{43CC4466-1D57-4034-BCE1-2C70F25F2CE0}" presName="wedge4" presStyleLbl="node1" presStyleIdx="3" presStyleCnt="5"/>
      <dgm:spPr/>
      <dgm:t>
        <a:bodyPr/>
        <a:lstStyle/>
        <a:p>
          <a:endParaRPr lang="zh-CN" altLang="en-US"/>
        </a:p>
      </dgm:t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55DA31-3DC9-4E3E-A794-C3603E1DC359}" type="pres">
      <dgm:prSet presAssocID="{43CC4466-1D57-4034-BCE1-2C70F25F2CE0}" presName="wedge5" presStyleLbl="node1" presStyleIdx="4" presStyleCnt="5"/>
      <dgm:spPr/>
      <dgm:t>
        <a:bodyPr/>
        <a:lstStyle/>
        <a:p>
          <a:endParaRPr lang="zh-CN" altLang="en-US"/>
        </a:p>
      </dgm:t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F89423-8CC1-4764-9426-C5102725C252}" type="pres">
      <dgm:prSet presAssocID="{24E16450-F81E-4928-BF24-0B447A2FC3EF}" presName="arrowWedge1" presStyleLbl="fgSibTrans2D1" presStyleIdx="0" presStyleCnt="5"/>
      <dgm:spPr/>
    </dgm:pt>
    <dgm:pt modelId="{75BDF0BC-3144-4CC7-A89D-76DC6D482494}" type="pres">
      <dgm:prSet presAssocID="{D70BC0EC-117B-4130-BC99-28DC5A7072CE}" presName="arrowWedge2" presStyleLbl="fgSibTrans2D1" presStyleIdx="1" presStyleCnt="5"/>
      <dgm:spPr/>
    </dgm:pt>
    <dgm:pt modelId="{C1ECC7BE-EC8C-47E6-BD0A-A20229A1C8F5}" type="pres">
      <dgm:prSet presAssocID="{913821BB-3108-4CA7-81CA-2999EFEAE961}" presName="arrowWedge3" presStyleLbl="fgSibTrans2D1" presStyleIdx="2" presStyleCnt="5"/>
      <dgm:spPr/>
    </dgm:pt>
    <dgm:pt modelId="{CAC7B177-2421-4F31-A8AE-E25427125156}" type="pres">
      <dgm:prSet presAssocID="{6B7A7C54-9497-4131-815C-A7DB292F85DF}" presName="arrowWedge4" presStyleLbl="fgSibTrans2D1" presStyleIdx="3" presStyleCnt="5"/>
      <dgm:spPr/>
    </dgm:pt>
    <dgm:pt modelId="{52111903-3888-45BB-909D-23ABFA6A1665}" type="pres">
      <dgm:prSet presAssocID="{CD2645C2-CC16-4CA6-804D-EDEE40C7B378}" presName="arrowWedge5" presStyleLbl="fgSibTrans2D1" presStyleIdx="4" presStyleCnt="5"/>
      <dgm:spPr/>
    </dgm:pt>
  </dgm:ptLst>
  <dgm:cxnLst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78641" y="187198"/>
          <a:ext cx="2540337" cy="2540337"/>
        </a:xfrm>
        <a:prstGeom prst="pie">
          <a:avLst>
            <a:gd name="adj1" fmla="val 16200000"/>
            <a:gd name="adj2" fmla="val 20520000"/>
          </a:avLst>
        </a:prstGeom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603850" y="614217"/>
        <a:ext cx="816536" cy="544357"/>
      </dsp:txXfrm>
    </dsp:sp>
    <dsp:sp modelId="{57A5EC49-4971-4A76-8812-8DF7739EC494}">
      <dsp:nvSpPr>
        <dsp:cNvPr id="0" name=""/>
        <dsp:cNvSpPr/>
      </dsp:nvSpPr>
      <dsp:spPr>
        <a:xfrm>
          <a:off x="1300415" y="254940"/>
          <a:ext cx="2540337" cy="2540337"/>
        </a:xfrm>
        <a:prstGeom prst="pie">
          <a:avLst>
            <a:gd name="adj1" fmla="val 20520000"/>
            <a:gd name="adj2" fmla="val 3240000"/>
          </a:avLst>
        </a:prstGeom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936514" y="1415633"/>
        <a:ext cx="756052" cy="604842"/>
      </dsp:txXfrm>
    </dsp:sp>
    <dsp:sp modelId="{ADEDB646-4B78-4AC6-8E87-A23737E5DD92}">
      <dsp:nvSpPr>
        <dsp:cNvPr id="0" name=""/>
        <dsp:cNvSpPr/>
      </dsp:nvSpPr>
      <dsp:spPr>
        <a:xfrm>
          <a:off x="1242955" y="296675"/>
          <a:ext cx="2540337" cy="2540337"/>
        </a:xfrm>
        <a:prstGeom prst="pie">
          <a:avLst>
            <a:gd name="adj1" fmla="val 3240000"/>
            <a:gd name="adj2" fmla="val 7560000"/>
          </a:avLst>
        </a:prstGeom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50219" y="2080959"/>
        <a:ext cx="725810" cy="665326"/>
      </dsp:txXfrm>
    </dsp:sp>
    <dsp:sp modelId="{72D21C99-4CB5-4371-A138-C1DE3B1E51E7}">
      <dsp:nvSpPr>
        <dsp:cNvPr id="0" name=""/>
        <dsp:cNvSpPr/>
      </dsp:nvSpPr>
      <dsp:spPr>
        <a:xfrm>
          <a:off x="1185495" y="254940"/>
          <a:ext cx="2540337" cy="2540337"/>
        </a:xfrm>
        <a:prstGeom prst="pie">
          <a:avLst>
            <a:gd name="adj1" fmla="val 7560000"/>
            <a:gd name="adj2" fmla="val 11880000"/>
          </a:avLst>
        </a:prstGeom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333682" y="1415633"/>
        <a:ext cx="756052" cy="604842"/>
      </dsp:txXfrm>
    </dsp:sp>
    <dsp:sp modelId="{DF55DA31-3DC9-4E3E-A794-C3603E1DC359}">
      <dsp:nvSpPr>
        <dsp:cNvPr id="0" name=""/>
        <dsp:cNvSpPr/>
      </dsp:nvSpPr>
      <dsp:spPr>
        <a:xfrm>
          <a:off x="1207270" y="187198"/>
          <a:ext cx="2540337" cy="2540337"/>
        </a:xfrm>
        <a:prstGeom prst="pie">
          <a:avLst>
            <a:gd name="adj1" fmla="val 11880000"/>
            <a:gd name="adj2" fmla="val 16200000"/>
          </a:avLst>
        </a:prstGeom>
        <a:solidFill>
          <a:schemeClr val="bg1"/>
        </a:solidFill>
        <a:ln w="12700" cap="flat" cmpd="sng" algn="ctr">
          <a:solidFill>
            <a:schemeClr val="bg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605861" y="614217"/>
        <a:ext cx="816536" cy="544357"/>
      </dsp:txXfrm>
    </dsp:sp>
    <dsp:sp modelId="{BCF89423-8CC1-4764-9426-C5102725C252}">
      <dsp:nvSpPr>
        <dsp:cNvPr id="0" name=""/>
        <dsp:cNvSpPr/>
      </dsp:nvSpPr>
      <dsp:spPr>
        <a:xfrm>
          <a:off x="1121262" y="29939"/>
          <a:ext cx="2854855" cy="2854855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143332" y="97659"/>
          <a:ext cx="2854855" cy="2854855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2">
            <a:hueOff val="43381"/>
            <a:satOff val="-13247"/>
            <a:lumOff val="-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1085696" y="139521"/>
          <a:ext cx="2854855" cy="2854855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2">
            <a:hueOff val="86763"/>
            <a:satOff val="-26495"/>
            <a:lumOff val="-9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1028061" y="97659"/>
          <a:ext cx="2854855" cy="2854855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2">
            <a:hueOff val="130144"/>
            <a:satOff val="-39742"/>
            <a:lumOff val="-1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50130" y="29939"/>
          <a:ext cx="2854855" cy="2854855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2">
            <a:hueOff val="173525"/>
            <a:satOff val="-52990"/>
            <a:lumOff val="-1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2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24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sv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xmlns="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xmlns="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64633" y="1764451"/>
            <a:ext cx="16695941" cy="4427198"/>
            <a:chOff x="-1964633" y="1764451"/>
            <a:chExt cx="16695941" cy="4427198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64633" y="1764451"/>
              <a:ext cx="16695941" cy="4427198"/>
              <a:chOff x="2154394" y="1511274"/>
              <a:chExt cx="16695941" cy="4427198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41533" y="24553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新增固件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固件存储</a:t>
                </a: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7186886" y="2609234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对象存储并记录</a:t>
                </a:r>
                <a:r>
                  <a:rPr kumimoji="1" lang="en-US" altLang="zh-CN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url</a:t>
                </a:r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地址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固件验证</a:t>
                </a: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63177" y="2473199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批量升级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06365" y="23568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升级进度</a:t>
                </a:r>
                <a:endParaRPr kumimoji="1" lang="en-US" altLang="zh-CN" sz="1400" dirty="0">
                  <a:solidFill>
                    <a:srgbClr val="383B5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版本追溯</a:t>
                </a: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40649" y="46511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固件删除</a:t>
                </a: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54394" y="2510205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开始</a:t>
                </a: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结束</a:t>
                </a: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087663" y="4792294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3115172" y="4912557"/>
                <a:ext cx="1577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升级完成后，用户可选择删除</a:t>
                </a: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升级完成后，用户升级完成的任务不做任何处理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是</a:t>
                </a: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400" dirty="0">
                    <a:solidFill>
                      <a:srgbClr val="FFC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否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537613" y="352115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查看升级详情</a:t>
                </a: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重新验证</a:t>
                </a: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维护升级策略</a:t>
                </a: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删除新增固件</a:t>
                </a: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489073"/>
                <a:ext cx="17076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删除验证未通过的固件</a:t>
                </a: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501784"/>
                <a:ext cx="1114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删除存在升级缺陷的固件</a:t>
                </a: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cloud_pushed_ota_process.png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通过控制台添加固件，对设备发送固件升级要求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设备端上报升级进度信息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控制台显示固件升级进展</a:t>
              </a: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314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通过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2" y="4250538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设备端完成升级，上报最新固件版本</a:t>
              </a: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下发固件的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给设备端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MQTT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设备（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Client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端）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服务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端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控制台</a:t>
              </a: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设备上报当前固件版本</a:t>
              </a: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记录设备当前版本信息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7012538" y="1351133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控制台添加固件，创建批量升级任务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–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设备主动升级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维护待升级设备列表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设备发布检查升级请求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设备是否在待升级范围内</a:t>
              </a: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返回可升级的固件版本信息和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设备下载固件文件</a:t>
              </a: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上报升级进度信息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显示固件升级进度</a:t>
              </a: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27344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HTTPS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协议根据固件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URL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下载固件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设备重启，指向新的固件分区</a:t>
              </a: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5" y="5824576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设备完成升级，上报最新固件版本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控制台显示升级成功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549600" y="1257563"/>
            <a:ext cx="6161514" cy="4219018"/>
            <a:chOff x="2549600" y="1257563"/>
            <a:chExt cx="6161514" cy="4219018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1122454789"/>
                </p:ext>
              </p:extLst>
            </p:nvPr>
          </p:nvGraphicFramePr>
          <p:xfrm>
            <a:off x="2549600" y="1916957"/>
            <a:ext cx="5026249" cy="30242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6056415" y="2072698"/>
              <a:ext cx="2550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Tree Service</a:t>
              </a:r>
              <a:endParaRPr lang="en-US" altLang="zh-CN" sz="1200" dirty="0">
                <a:solidFill>
                  <a:srgbClr val="4C56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1200" dirty="0">
                <a:solidFill>
                  <a:srgbClr val="4C56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440584" y="3521101"/>
              <a:ext cx="22705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Provisioning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 certificate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SDKs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 dirty="0">
                <a:solidFill>
                  <a:srgbClr val="4C56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028285" y="4830250"/>
              <a:ext cx="2011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Statistic Dashboard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Alert Service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200" dirty="0">
                <a:solidFill>
                  <a:srgbClr val="4C56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514330" y="1257563"/>
              <a:ext cx="30392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 dirty="0" smtClean="0">
                  <a:solidFill>
                    <a:srgbClr val="0A6EFA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Device Lifecycle Management</a:t>
              </a:r>
              <a:endParaRPr lang="en-US" altLang="zh-CN" sz="1600" b="1" dirty="0">
                <a:solidFill>
                  <a:srgbClr val="0A6EF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639617" y="3573016"/>
              <a:ext cx="1064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4C566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OTA Service</a:t>
              </a:r>
              <a:endParaRPr lang="zh-CN" altLang="en-US" sz="1200" dirty="0">
                <a:solidFill>
                  <a:srgbClr val="4C566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device_lifecycle_management.png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xmlns="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xmlns="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8965</TotalTime>
  <Words>1389</Words>
  <Application>Microsoft Office PowerPoint</Application>
  <PresentationFormat>宽屏</PresentationFormat>
  <Paragraphs>400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D-DIN</vt:lpstr>
      <vt:lpstr>Helvetica Neue Medium</vt:lpstr>
      <vt:lpstr>Helvetica Neue Thin</vt:lpstr>
      <vt:lpstr>Hiragino Sans GB W3</vt:lpstr>
      <vt:lpstr>等线</vt:lpstr>
      <vt:lpstr>SimHei</vt:lpstr>
      <vt:lpstr>宋体</vt:lpstr>
      <vt:lpstr>微软雅黑</vt:lpstr>
      <vt:lpstr>微软雅黑</vt:lpstr>
      <vt:lpstr>Arial</vt:lpstr>
      <vt:lpstr>Calibri</vt:lpstr>
      <vt:lpstr>Helvetica</vt:lpstr>
      <vt:lpstr>Segoe UI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Vivian Yang</cp:lastModifiedBy>
  <cp:revision>370</cp:revision>
  <dcterms:created xsi:type="dcterms:W3CDTF">2018-10-23T04:04:46Z</dcterms:created>
  <dcterms:modified xsi:type="dcterms:W3CDTF">2019-04-08T17:09:08Z</dcterms:modified>
</cp:coreProperties>
</file>