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12"/>
  </p:notesMasterIdLst>
  <p:handoutMasterIdLst>
    <p:handoutMasterId r:id="rId13"/>
  </p:handoutMasterIdLst>
  <p:sldIdLst>
    <p:sldId id="321" r:id="rId2"/>
    <p:sldId id="322" r:id="rId3"/>
    <p:sldId id="317" r:id="rId4"/>
    <p:sldId id="318" r:id="rId5"/>
    <p:sldId id="323" r:id="rId6"/>
    <p:sldId id="316" r:id="rId7"/>
    <p:sldId id="315" r:id="rId8"/>
    <p:sldId id="314" r:id="rId9"/>
    <p:sldId id="320" r:id="rId10"/>
    <p:sldId id="3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C57"/>
    <a:srgbClr val="737794"/>
    <a:srgbClr val="D8D9E7"/>
    <a:srgbClr val="0A6EFA"/>
    <a:srgbClr val="A2A5BC"/>
    <a:srgbClr val="5E6280"/>
    <a:srgbClr val="F5F5FB"/>
    <a:srgbClr val="BCBDD1"/>
    <a:srgbClr val="D8D9E6"/>
    <a:srgbClr val="393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30" autoAdjust="0"/>
    <p:restoredTop sz="86420" autoAdjust="0"/>
  </p:normalViewPr>
  <p:slideViewPr>
    <p:cSldViewPr snapToGrid="0" snapToObjects="1">
      <p:cViewPr>
        <p:scale>
          <a:sx n="84" d="100"/>
          <a:sy n="84" d="100"/>
        </p:scale>
        <p:origin x="2624" y="7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2018/12/5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12/5/18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0E4066B-8C54-9C48-B856-A480DA9F29EC}"/>
              </a:ext>
            </a:extLst>
          </p:cNvPr>
          <p:cNvGrpSpPr/>
          <p:nvPr/>
        </p:nvGrpSpPr>
        <p:grpSpPr>
          <a:xfrm>
            <a:off x="-1489324" y="1241343"/>
            <a:ext cx="13809400" cy="3740921"/>
            <a:chOff x="1323148" y="1213634"/>
            <a:chExt cx="13809400" cy="3740921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D88A1D47-2A6C-E44F-8BAC-0664C98ECD6C}"/>
                </a:ext>
              </a:extLst>
            </p:cNvPr>
            <p:cNvGrpSpPr/>
            <p:nvPr/>
          </p:nvGrpSpPr>
          <p:grpSpPr>
            <a:xfrm>
              <a:off x="1323148" y="1213634"/>
              <a:ext cx="13809400" cy="3740921"/>
              <a:chOff x="1323148" y="1213634"/>
              <a:chExt cx="13809400" cy="374092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7F5171BA-B226-8648-A6A4-D3E51AA3C96E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637BA5B-C8DD-EB46-80E5-DA825547D731}"/>
                  </a:ext>
                </a:extLst>
              </p:cNvPr>
              <p:cNvSpPr txBox="1"/>
              <p:nvPr/>
            </p:nvSpPr>
            <p:spPr>
              <a:xfrm>
                <a:off x="1581779" y="2676147"/>
                <a:ext cx="152456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Subdevice</a:t>
                </a:r>
                <a:endParaRPr kumimoji="1" lang="zh-CN" altLang="en-US" sz="14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AFBEEBA-8DFE-5240-8376-14E4029185A5}"/>
                  </a:ext>
                </a:extLst>
              </p:cNvPr>
              <p:cNvSpPr txBox="1"/>
              <p:nvPr/>
            </p:nvSpPr>
            <p:spPr>
              <a:xfrm>
                <a:off x="1323148" y="2955617"/>
                <a:ext cx="20418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</a:rPr>
                  <a:t>Without credential burned in the firmware</a:t>
                </a:r>
                <a:endParaRPr kumimoji="1" lang="zh-CN" altLang="en-US" sz="1200" dirty="0">
                  <a:solidFill>
                    <a:srgbClr val="737794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37B7C5-64A5-274B-8067-5479D050439E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AC7E7E7-641E-574A-A509-DAAB85C0D58A}"/>
                  </a:ext>
                </a:extLst>
              </p:cNvPr>
              <p:cNvSpPr txBox="1"/>
              <p:nvPr/>
            </p:nvSpPr>
            <p:spPr>
              <a:xfrm>
                <a:off x="4380962" y="1472406"/>
                <a:ext cx="18326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Edge</a:t>
                </a:r>
                <a:endParaRPr kumimoji="1" lang="zh-CN" altLang="en-US" sz="14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802AE65-7A13-6B4D-86CB-19A57B9B90D6}"/>
                  </a:ext>
                </a:extLst>
              </p:cNvPr>
              <p:cNvSpPr/>
              <p:nvPr/>
            </p:nvSpPr>
            <p:spPr>
              <a:xfrm>
                <a:off x="4266387" y="371538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0D75CEC-9E01-E54C-9CAE-B2EE7E300EEB}"/>
                  </a:ext>
                </a:extLst>
              </p:cNvPr>
              <p:cNvSpPr txBox="1"/>
              <p:nvPr/>
            </p:nvSpPr>
            <p:spPr>
              <a:xfrm>
                <a:off x="4336150" y="3957772"/>
                <a:ext cx="19357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Gateway Device</a:t>
                </a:r>
              </a:p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Edge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</a:p>
            </p:txBody>
          </p:sp>
          <p:cxnSp>
            <p:nvCxnSpPr>
              <p:cNvPr id="17" name="肘形连接符 16">
                <a:extLst>
                  <a:ext uri="{FF2B5EF4-FFF2-40B4-BE49-F238E27FC236}">
                    <a16:creationId xmlns:a16="http://schemas.microsoft.com/office/drawing/2014/main" id="{BAC338D6-BF56-454D-BB33-164A9793E830}"/>
                  </a:ext>
                </a:extLst>
              </p:cNvPr>
              <p:cNvCxnSpPr>
                <a:stCxn id="7" idx="2"/>
                <a:endCxn id="15" idx="1"/>
              </p:cNvCxnSpPr>
              <p:nvPr/>
            </p:nvCxnSpPr>
            <p:spPr>
              <a:xfrm rot="16200000" flipH="1">
                <a:off x="2884061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肘形连接符 17">
                <a:extLst>
                  <a:ext uri="{FF2B5EF4-FFF2-40B4-BE49-F238E27FC236}">
                    <a16:creationId xmlns:a16="http://schemas.microsoft.com/office/drawing/2014/main" id="{FF7921ED-69D7-B24D-96C2-38E219EDC5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D5D0924C-2285-BF42-B9FA-D6B951B9E9CD}"/>
                  </a:ext>
                </a:extLst>
              </p:cNvPr>
              <p:cNvSpPr txBox="1"/>
              <p:nvPr/>
            </p:nvSpPr>
            <p:spPr>
              <a:xfrm>
                <a:off x="2275347" y="1230302"/>
                <a:ext cx="1951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Subdevice not registered in the cloud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5B4F6F-474F-FA44-A126-CDBAD2FE5C61}"/>
                  </a:ext>
                </a:extLst>
              </p:cNvPr>
              <p:cNvSpPr txBox="1"/>
              <p:nvPr/>
            </p:nvSpPr>
            <p:spPr>
              <a:xfrm>
                <a:off x="2287955" y="4250846"/>
                <a:ext cx="20055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Sub device registered in the cloud</a:t>
                </a: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AADB4FD-5F59-C24C-A283-4800B6A36296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78A7E70-61D5-9E46-8F17-FFE5D36EE190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Add Topology</a:t>
                </a:r>
                <a:endParaRPr kumimoji="1" lang="zh-CN" altLang="en-US" sz="14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3" name="肘形连接符 22">
                <a:extLst>
                  <a:ext uri="{FF2B5EF4-FFF2-40B4-BE49-F238E27FC236}">
                    <a16:creationId xmlns:a16="http://schemas.microsoft.com/office/drawing/2014/main" id="{9F8FBEEE-5DB2-114D-AD6B-E61492FAAA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19945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肘形连接符 23">
                <a:extLst>
                  <a:ext uri="{FF2B5EF4-FFF2-40B4-BE49-F238E27FC236}">
                    <a16:creationId xmlns:a16="http://schemas.microsoft.com/office/drawing/2014/main" id="{047C2779-B62C-EE4D-9187-B9A2B9407EB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14539" y="310338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88823B9-00D7-304C-A8D8-DC721DE2852D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A56BA85-98E3-BA41-9E0E-6FC995865881}"/>
                  </a:ext>
                </a:extLst>
              </p:cNvPr>
              <p:cNvSpPr txBox="1"/>
              <p:nvPr/>
            </p:nvSpPr>
            <p:spPr>
              <a:xfrm>
                <a:off x="10500414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305F50B7-9617-B249-97FA-D143BDDA1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39C99F8-EFD4-9048-85C7-94A13240B660}"/>
                  </a:ext>
                </a:extLst>
              </p:cNvPr>
              <p:cNvSpPr/>
              <p:nvPr/>
            </p:nvSpPr>
            <p:spPr>
              <a:xfrm>
                <a:off x="13090722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F2A6F2A-A769-5F4E-A116-0AD71A31F4B3}"/>
                  </a:ext>
                </a:extLst>
              </p:cNvPr>
              <p:cNvSpPr txBox="1"/>
              <p:nvPr/>
            </p:nvSpPr>
            <p:spPr>
              <a:xfrm>
                <a:off x="13440962" y="279105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Data Send Telemetries</a:t>
                </a:r>
                <a:endParaRPr kumimoji="1" lang="zh-CN" altLang="en-US" sz="14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F46E6695-4C0B-0649-8B8E-DBCBCAD98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92505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618B4CE-4D1A-EA4A-9EED-3056A2FC707C}"/>
                  </a:ext>
                </a:extLst>
              </p:cNvPr>
              <p:cNvSpPr txBox="1"/>
              <p:nvPr/>
            </p:nvSpPr>
            <p:spPr>
              <a:xfrm>
                <a:off x="6387296" y="1213634"/>
                <a:ext cx="28641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</a:rPr>
                  <a:t>Calls REST API for dynamic sub device registration and obtains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0327EC-0A5E-3D44-9AFD-A06C252FD733}"/>
                  </a:ext>
                </a:extLst>
              </p:cNvPr>
              <p:cNvSpPr txBox="1"/>
              <p:nvPr/>
            </p:nvSpPr>
            <p:spPr>
              <a:xfrm>
                <a:off x="6387296" y="3700549"/>
                <a:ext cx="18774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</a:rPr>
                  <a:t>Edge with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 </a:t>
                </a:r>
                <a:r>
                  <a:rPr kumimoji="1" lang="en-US" altLang="zh-CN" sz="1200" dirty="0">
                    <a:solidFill>
                      <a:srgbClr val="737794"/>
                    </a:solidFill>
                  </a:rPr>
                  <a:t>burned in the firmware</a:t>
                </a: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26A7061-A2D7-9846-9A3F-5ED3ACBA1926}"/>
                  </a:ext>
                </a:extLst>
              </p:cNvPr>
              <p:cNvSpPr txBox="1"/>
              <p:nvPr/>
            </p:nvSpPr>
            <p:spPr>
              <a:xfrm>
                <a:off x="6387296" y="4308224"/>
                <a:ext cx="1877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BE48421-41A8-2A49-A804-5DAD7FA24E69}"/>
                  </a:ext>
                </a:extLst>
              </p:cNvPr>
              <p:cNvSpPr/>
              <p:nvPr/>
            </p:nvSpPr>
            <p:spPr>
              <a:xfrm>
                <a:off x="2344060" y="1670633"/>
                <a:ext cx="19223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</a:rPr>
                  <a:t>Edge burned with SA, edge</a:t>
                </a:r>
                <a:r>
                  <a:rPr kumimoji="1" lang="zh-CN" altLang="en-US" sz="120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rgbClr val="737794"/>
                    </a:solidFill>
                  </a:rPr>
                  <a:t>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en-US" altLang="zh-CN" sz="1200" dirty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200" dirty="0">
                    <a:solidFill>
                      <a:srgbClr val="737794"/>
                    </a:solidFill>
                  </a:rPr>
                  <a:t>and subdevice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endParaRPr kumimoji="1" lang="zh-CN" altLang="en-US" sz="1200" dirty="0">
                  <a:solidFill>
                    <a:schemeClr val="accent4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13F1E5CF-94F3-F748-990C-B27027C31DC7}"/>
                  </a:ext>
                </a:extLst>
              </p:cNvPr>
              <p:cNvSpPr txBox="1"/>
              <p:nvPr/>
            </p:nvSpPr>
            <p:spPr>
              <a:xfrm>
                <a:off x="6387296" y="1700731"/>
                <a:ext cx="17131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737794"/>
                    </a:solidFill>
                  </a:rPr>
                  <a:t>Subdevice logs in to cloud through edge and presents </a:t>
                </a:r>
                <a:r>
                  <a:rPr kumimoji="1" lang="en-US" altLang="zh-CN" sz="12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</a:p>
            </p:txBody>
          </p:sp>
        </p:grpSp>
        <p:pic>
          <p:nvPicPr>
            <p:cNvPr id="33" name="图形 32">
              <a:extLst>
                <a:ext uri="{FF2B5EF4-FFF2-40B4-BE49-F238E27FC236}">
                  <a16:creationId xmlns:a16="http://schemas.microsoft.com/office/drawing/2014/main" id="{6360128A-B859-8B41-98B2-9C9B63DC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1391097"/>
              <a:ext cx="300579" cy="27374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9D8EB82-834E-6245-ABBC-D1E84B3C88E2}"/>
                </a:ext>
              </a:extLst>
            </p:cNvPr>
            <p:cNvSpPr txBox="1"/>
            <p:nvPr/>
          </p:nvSpPr>
          <p:spPr>
            <a:xfrm>
              <a:off x="1863452" y="1380507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1.1</a:t>
              </a:r>
              <a:endParaRPr kumimoji="1" lang="zh-CN" altLang="en-US" sz="1200" dirty="0">
                <a:solidFill>
                  <a:srgbClr val="737794"/>
                </a:solidFill>
              </a:endParaRPr>
            </a:p>
          </p:txBody>
        </p:sp>
        <p:pic>
          <p:nvPicPr>
            <p:cNvPr id="39" name="图形 38">
              <a:extLst>
                <a:ext uri="{FF2B5EF4-FFF2-40B4-BE49-F238E27FC236}">
                  <a16:creationId xmlns:a16="http://schemas.microsoft.com/office/drawing/2014/main" id="{B5039B09-FEF2-C24B-B356-452067DB2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17612" y="4277759"/>
              <a:ext cx="300579" cy="273742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BF7447A-263E-7B49-8474-104CF5918A01}"/>
                </a:ext>
              </a:extLst>
            </p:cNvPr>
            <p:cNvSpPr txBox="1"/>
            <p:nvPr/>
          </p:nvSpPr>
          <p:spPr>
            <a:xfrm>
              <a:off x="1863452" y="4267169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1.2</a:t>
              </a:r>
              <a:endParaRPr kumimoji="1" lang="zh-CN" altLang="en-US" sz="1200" dirty="0">
                <a:solidFill>
                  <a:srgbClr val="737794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overview_device_connection_2_0_v3_1.png</a:t>
            </a:r>
          </a:p>
        </p:txBody>
      </p:sp>
    </p:spTree>
    <p:extLst>
      <p:ext uri="{BB962C8B-B14F-4D97-AF65-F5344CB8AC3E}">
        <p14:creationId xmlns:p14="http://schemas.microsoft.com/office/powerpoint/2010/main" val="1492646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02A88F78-3F74-BC4A-8969-EF03982F4114}"/>
              </a:ext>
            </a:extLst>
          </p:cNvPr>
          <p:cNvGrpSpPr/>
          <p:nvPr/>
        </p:nvGrpSpPr>
        <p:grpSpPr>
          <a:xfrm>
            <a:off x="1323148" y="862768"/>
            <a:ext cx="13809400" cy="3907121"/>
            <a:chOff x="1323148" y="862768"/>
            <a:chExt cx="13809400" cy="39071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8EFECE0-8573-AE49-BF35-BC9FD4BA5010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C94BBE5-8FEA-CF42-825C-68D7DB317C03}"/>
                </a:ext>
              </a:extLst>
            </p:cNvPr>
            <p:cNvSpPr txBox="1"/>
            <p:nvPr/>
          </p:nvSpPr>
          <p:spPr>
            <a:xfrm>
              <a:off x="1581779" y="2800288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Sub Device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F3C22C3-C59B-9E43-951B-9786C870F471}"/>
                </a:ext>
              </a:extLst>
            </p:cNvPr>
            <p:cNvSpPr txBox="1"/>
            <p:nvPr/>
          </p:nvSpPr>
          <p:spPr>
            <a:xfrm>
              <a:off x="1405342" y="3079758"/>
              <a:ext cx="19239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Without credential burned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467B16A-44F6-5A42-A04D-2DB9522AE304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BF3E3FE-D88D-DF40-AF33-65DAD5E33505}"/>
                </a:ext>
              </a:extLst>
            </p:cNvPr>
            <p:cNvSpPr txBox="1"/>
            <p:nvPr/>
          </p:nvSpPr>
          <p:spPr>
            <a:xfrm>
              <a:off x="4266387" y="1472406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Gateway Device</a:t>
              </a: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2538D-5299-B44F-B9AE-9A348E50D664}"/>
                </a:ext>
              </a:extLst>
            </p:cNvPr>
            <p:cNvSpPr/>
            <p:nvPr/>
          </p:nvSpPr>
          <p:spPr>
            <a:xfrm>
              <a:off x="4266387" y="3715383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66D2E31-7125-E649-9976-65B960F2E573}"/>
                </a:ext>
              </a:extLst>
            </p:cNvPr>
            <p:cNvSpPr txBox="1"/>
            <p:nvPr/>
          </p:nvSpPr>
          <p:spPr>
            <a:xfrm>
              <a:off x="4266387" y="3957772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Gateway Device</a:t>
              </a:r>
            </a:p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Edge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logger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989AA595-37EF-5B4F-A197-9F4547934F59}"/>
                </a:ext>
              </a:extLst>
            </p:cNvPr>
            <p:cNvCxnSpPr>
              <a:stCxn id="6" idx="2"/>
              <a:endCxn id="17" idx="1"/>
            </p:cNvCxnSpPr>
            <p:nvPr/>
          </p:nvCxnSpPr>
          <p:spPr>
            <a:xfrm rot="16200000" flipH="1">
              <a:off x="2884061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20">
              <a:extLst>
                <a:ext uri="{FF2B5EF4-FFF2-40B4-BE49-F238E27FC236}">
                  <a16:creationId xmlns:a16="http://schemas.microsoft.com/office/drawing/2014/main" id="{4163D847-8BF1-BF4A-B97F-4D44A8FD467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EF7179DE-72E2-BC42-B0C3-3264D2638C7A}"/>
                </a:ext>
              </a:extLst>
            </p:cNvPr>
            <p:cNvSpPr txBox="1"/>
            <p:nvPr/>
          </p:nvSpPr>
          <p:spPr>
            <a:xfrm>
              <a:off x="2344059" y="862768"/>
              <a:ext cx="192232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100" dirty="0">
                  <a:solidFill>
                    <a:srgbClr val="BCBDD0"/>
                  </a:solidFill>
                </a:rPr>
                <a:t>Enable dynamic activation for the product that the sub device belongs to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100" dirty="0">
                  <a:solidFill>
                    <a:srgbClr val="BCBDD0"/>
                  </a:solidFill>
                </a:rPr>
                <a:t>Edge burned with SA</a:t>
              </a:r>
              <a:endParaRPr kumimoji="1" lang="zh-CN" altLang="en-US" sz="1100" dirty="0">
                <a:solidFill>
                  <a:srgbClr val="BCBDD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A3C4F0E-CC9C-764B-B13E-40F70EE1AA25}"/>
                </a:ext>
              </a:extLst>
            </p:cNvPr>
            <p:cNvSpPr txBox="1"/>
            <p:nvPr/>
          </p:nvSpPr>
          <p:spPr>
            <a:xfrm>
              <a:off x="2149316" y="4266088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子设备已在平台预注册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CB49FDD-1299-BA47-BC24-87D7F2D9816A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5E3BCDD-133A-534B-8D7A-5668AD08AE95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Add Topology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27" name="肘形连接符 26">
              <a:extLst>
                <a:ext uri="{FF2B5EF4-FFF2-40B4-BE49-F238E27FC236}">
                  <a16:creationId xmlns:a16="http://schemas.microsoft.com/office/drawing/2014/main" id="{48793944-05E2-D045-9E6F-0FFA36D41A3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肘形连接符 27">
              <a:extLst>
                <a:ext uri="{FF2B5EF4-FFF2-40B4-BE49-F238E27FC236}">
                  <a16:creationId xmlns:a16="http://schemas.microsoft.com/office/drawing/2014/main" id="{BFD6A25D-0F92-3047-8AE0-9679BD3C6D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4539" y="310338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E7DC86D-9065-984E-B276-DB3A6244A688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109BF7FA-E432-3F48-9E8B-2C4175C8158D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Device Login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273113E4-6D86-0447-8A1F-21BF90BDFB3E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DA02923-AEC8-7344-9574-5D9EEB34BA41}"/>
                </a:ext>
              </a:extLst>
            </p:cNvPr>
            <p:cNvSpPr/>
            <p:nvPr/>
          </p:nvSpPr>
          <p:spPr>
            <a:xfrm>
              <a:off x="13090722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ABD66C2-2BE4-0449-ACE8-300EFF02530B}"/>
                </a:ext>
              </a:extLst>
            </p:cNvPr>
            <p:cNvSpPr txBox="1"/>
            <p:nvPr/>
          </p:nvSpPr>
          <p:spPr>
            <a:xfrm>
              <a:off x="13090722" y="2791053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Device Send Telemetries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cxnSp>
          <p:nvCxnSpPr>
            <p:cNvPr id="43" name="直线箭头连接符 42">
              <a:extLst>
                <a:ext uri="{FF2B5EF4-FFF2-40B4-BE49-F238E27FC236}">
                  <a16:creationId xmlns:a16="http://schemas.microsoft.com/office/drawing/2014/main" id="{A2B3DC0D-5350-1146-95F7-418DF6277015}"/>
                </a:ext>
              </a:extLst>
            </p:cNvPr>
            <p:cNvCxnSpPr>
              <a:cxnSpLocks/>
            </p:cNvCxnSpPr>
            <p:nvPr/>
          </p:nvCxnSpPr>
          <p:spPr>
            <a:xfrm>
              <a:off x="12392505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6701EE5-0BC9-2642-B5C8-69A92933EDCD}"/>
                </a:ext>
              </a:extLst>
            </p:cNvPr>
            <p:cNvSpPr txBox="1"/>
            <p:nvPr/>
          </p:nvSpPr>
          <p:spPr>
            <a:xfrm>
              <a:off x="6479945" y="1398773"/>
              <a:ext cx="25619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信息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F229FE4-1F21-194D-AEC1-C736BD731E19}"/>
                </a:ext>
              </a:extLst>
            </p:cNvPr>
            <p:cNvSpPr txBox="1"/>
            <p:nvPr/>
          </p:nvSpPr>
          <p:spPr>
            <a:xfrm>
              <a:off x="6565549" y="3757717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网关已提前拿到子设备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三元组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9882ECA-2A1C-9443-8989-2A348CE133CD}"/>
                </a:ext>
              </a:extLst>
            </p:cNvPr>
            <p:cNvSpPr txBox="1"/>
            <p:nvPr/>
          </p:nvSpPr>
          <p:spPr>
            <a:xfrm>
              <a:off x="6484892" y="1785974"/>
              <a:ext cx="168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使用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http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接口动态注册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EA4F0A-B342-A946-93E6-D918C5AA8299}"/>
                </a:ext>
              </a:extLst>
            </p:cNvPr>
            <p:cNvSpPr txBox="1"/>
            <p:nvPr/>
          </p:nvSpPr>
          <p:spPr>
            <a:xfrm>
              <a:off x="6565549" y="4308224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子设备经由网关代理上线，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上线前会添加拓扑结构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71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6FB0F41-F242-3A45-89B8-6C81105F418C}"/>
              </a:ext>
            </a:extLst>
          </p:cNvPr>
          <p:cNvGrpSpPr/>
          <p:nvPr/>
        </p:nvGrpSpPr>
        <p:grpSpPr>
          <a:xfrm>
            <a:off x="662238" y="1046523"/>
            <a:ext cx="10904729" cy="4021105"/>
            <a:chOff x="1287271" y="880402"/>
            <a:chExt cx="10904729" cy="4021105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A88012-526F-ED49-8DEE-F7518C7CF2C7}"/>
                </a:ext>
              </a:extLst>
            </p:cNvPr>
            <p:cNvGrpSpPr/>
            <p:nvPr/>
          </p:nvGrpSpPr>
          <p:grpSpPr>
            <a:xfrm>
              <a:off x="1287271" y="880402"/>
              <a:ext cx="10904729" cy="4021105"/>
              <a:chOff x="1287271" y="880402"/>
              <a:chExt cx="10904729" cy="4021105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3FAA0CF-D1E7-F046-99FE-2CE381064E65}"/>
                  </a:ext>
                </a:extLst>
              </p:cNvPr>
              <p:cNvSpPr/>
              <p:nvPr/>
            </p:nvSpPr>
            <p:spPr>
              <a:xfrm>
                <a:off x="1323148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DC55932-01C0-F541-BB14-DE73326C431C}"/>
                  </a:ext>
                </a:extLst>
              </p:cNvPr>
              <p:cNvSpPr txBox="1"/>
              <p:nvPr/>
            </p:nvSpPr>
            <p:spPr>
              <a:xfrm>
                <a:off x="1303529" y="2511329"/>
                <a:ext cx="205541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Directly Connected Device</a:t>
                </a:r>
                <a:endParaRPr kumimoji="1" lang="zh-CN" altLang="en-US" sz="14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1BF433C-37E1-1F49-93C4-D1253C58C7DD}"/>
                  </a:ext>
                </a:extLst>
              </p:cNvPr>
              <p:cNvSpPr txBox="1"/>
              <p:nvPr/>
            </p:nvSpPr>
            <p:spPr>
              <a:xfrm>
                <a:off x="1287271" y="3000021"/>
                <a:ext cx="206501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</a:rPr>
                  <a:t>With product credentials burned in the firmware</a:t>
                </a:r>
                <a:endParaRPr kumimoji="1" lang="zh-CN" altLang="en-US" sz="1100" dirty="0">
                  <a:solidFill>
                    <a:srgbClr val="737794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F14CBEB3-E0F3-A74A-AD05-B3DAAA509A8C}"/>
                  </a:ext>
                </a:extLst>
              </p:cNvPr>
              <p:cNvSpPr/>
              <p:nvPr/>
            </p:nvSpPr>
            <p:spPr>
              <a:xfrm>
                <a:off x="4266387" y="1214901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7B0B654-1BAB-F247-857E-89AC3CAD4F7E}"/>
                  </a:ext>
                </a:extLst>
              </p:cNvPr>
              <p:cNvSpPr txBox="1"/>
              <p:nvPr/>
            </p:nvSpPr>
            <p:spPr>
              <a:xfrm>
                <a:off x="4303027" y="1436209"/>
                <a:ext cx="19836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Device Dynamically Activated</a:t>
                </a:r>
                <a:endParaRPr kumimoji="1" lang="zh-CN" altLang="en-US" sz="14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5" name="肘形连接符 14">
                <a:extLst>
                  <a:ext uri="{FF2B5EF4-FFF2-40B4-BE49-F238E27FC236}">
                    <a16:creationId xmlns:a16="http://schemas.microsoft.com/office/drawing/2014/main" id="{D227F402-EB36-5245-B49A-72A1A0A2EC3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884060" y="1154062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A5FEA74-6071-424C-99AF-B348D4FD6E1E}"/>
                  </a:ext>
                </a:extLst>
              </p:cNvPr>
              <p:cNvSpPr txBox="1"/>
              <p:nvPr/>
            </p:nvSpPr>
            <p:spPr>
              <a:xfrm>
                <a:off x="2296401" y="880402"/>
                <a:ext cx="183919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Device registered in the cloud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kumimoji="1" lang="en-US" altLang="zh-CN" sz="1100" dirty="0">
                    <a:solidFill>
                      <a:srgbClr val="737794"/>
                    </a:solidFill>
                  </a:rPr>
                  <a:t>Product</a:t>
                </a:r>
                <a:r>
                  <a:rPr kumimoji="1" lang="zh-CN" altLang="en-US" sz="110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</a:rPr>
                  <a:t>has dynamic activation enabled</a:t>
                </a: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1BA19DBD-BBCB-7941-9E2E-6D2E4030E19C}"/>
                  </a:ext>
                </a:extLst>
              </p:cNvPr>
              <p:cNvSpPr/>
              <p:nvPr/>
            </p:nvSpPr>
            <p:spPr>
              <a:xfrm>
                <a:off x="7209626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551879D-A39D-EC4D-B6CD-CB9344D2D7B7}"/>
                  </a:ext>
                </a:extLst>
              </p:cNvPr>
              <p:cNvSpPr txBox="1"/>
              <p:nvPr/>
            </p:nvSpPr>
            <p:spPr>
              <a:xfrm>
                <a:off x="7559866" y="2791053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Device Login</a:t>
                </a:r>
                <a:endParaRPr kumimoji="1" lang="zh-CN" altLang="en-US" sz="14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19" name="肘形连接符 18">
                <a:extLst>
                  <a:ext uri="{FF2B5EF4-FFF2-40B4-BE49-F238E27FC236}">
                    <a16:creationId xmlns:a16="http://schemas.microsoft.com/office/drawing/2014/main" id="{AA5E0AEE-67A1-A141-B6E5-DABF245D01B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76173" y="1130725"/>
                <a:ext cx="396000" cy="1764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027058A-BE38-B14F-8E0C-A328313E9E09}"/>
                  </a:ext>
                </a:extLst>
              </p:cNvPr>
              <p:cNvSpPr/>
              <p:nvPr/>
            </p:nvSpPr>
            <p:spPr>
              <a:xfrm>
                <a:off x="10150174" y="2450176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1D61C56-B7F4-B34C-9E08-BEBC248BFA38}"/>
                  </a:ext>
                </a:extLst>
              </p:cNvPr>
              <p:cNvSpPr txBox="1"/>
              <p:nvPr/>
            </p:nvSpPr>
            <p:spPr>
              <a:xfrm>
                <a:off x="10500414" y="2678759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Device Send Telemetries </a:t>
                </a:r>
                <a:endParaRPr kumimoji="1" lang="zh-CN" altLang="en-US" sz="14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22" name="直线箭头连接符 21">
                <a:extLst>
                  <a:ext uri="{FF2B5EF4-FFF2-40B4-BE49-F238E27FC236}">
                    <a16:creationId xmlns:a16="http://schemas.microsoft.com/office/drawing/2014/main" id="{6CE8C334-1EEB-EA47-BC24-782FDCBE74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51957" y="2954176"/>
                <a:ext cx="465993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35002D2-9BD2-D54D-9662-0B8E0C1F6E18}"/>
                  </a:ext>
                </a:extLst>
              </p:cNvPr>
              <p:cNvSpPr txBox="1"/>
              <p:nvPr/>
            </p:nvSpPr>
            <p:spPr>
              <a:xfrm>
                <a:off x="2309222" y="1780292"/>
                <a:ext cx="213016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</a:rPr>
                  <a:t>Device with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zh-CN" altLang="en-US" sz="1100" dirty="0">
                    <a:solidFill>
                      <a:srgbClr val="BCBDD0"/>
                    </a:solidFill>
                  </a:rPr>
                  <a:t>，</a:t>
                </a:r>
                <a:endParaRPr kumimoji="1" lang="en-US" altLang="zh-CN" sz="1100" dirty="0">
                  <a:solidFill>
                    <a:srgbClr val="BCBDD0"/>
                  </a:solidFill>
                </a:endParaRPr>
              </a:p>
              <a:p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deviceKey</a:t>
                </a:r>
                <a:r>
                  <a:rPr kumimoji="1" lang="en-US" altLang="zh-CN" sz="1100" dirty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deviceSecret (triple)</a:t>
                </a:r>
                <a:r>
                  <a:rPr kumimoji="1" lang="en-US" altLang="zh-CN" sz="11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</a:rPr>
                  <a:t>burned in the firmware</a:t>
                </a:r>
              </a:p>
            </p:txBody>
          </p:sp>
          <p:cxnSp>
            <p:nvCxnSpPr>
              <p:cNvPr id="27" name="直线箭头连接符 26">
                <a:extLst>
                  <a:ext uri="{FF2B5EF4-FFF2-40B4-BE49-F238E27FC236}">
                    <a16:creationId xmlns:a16="http://schemas.microsoft.com/office/drawing/2014/main" id="{C9B7D6E8-55DB-A540-BA7D-BBEE9D7703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067" y="2977241"/>
                <a:ext cx="3513119" cy="0"/>
              </a:xfrm>
              <a:prstGeom prst="straightConnector1">
                <a:avLst/>
              </a:prstGeom>
              <a:ln w="25400">
                <a:solidFill>
                  <a:srgbClr val="D8D9E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0021CDD-1A0F-5343-8B23-203FB70FEB7A}"/>
                  </a:ext>
                </a:extLst>
              </p:cNvPr>
              <p:cNvSpPr txBox="1"/>
              <p:nvPr/>
            </p:nvSpPr>
            <p:spPr>
              <a:xfrm>
                <a:off x="3980304" y="2529364"/>
                <a:ext cx="295844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Device registered in the cloud</a:t>
                </a:r>
                <a:r>
                  <a:rPr kumimoji="1" lang="en-US" altLang="zh-CN" sz="1100" dirty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100" dirty="0">
                    <a:solidFill>
                      <a:srgbClr val="737794"/>
                    </a:solidFill>
                  </a:rPr>
                  <a:t>with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 device triple</a:t>
                </a:r>
                <a:r>
                  <a:rPr kumimoji="1" lang="en-US" altLang="zh-CN" sz="11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</a:rPr>
                  <a:t>burned in the firmware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ECDE4CB-A8A5-5E4E-996B-AB9BDD0B5005}"/>
                  </a:ext>
                </a:extLst>
              </p:cNvPr>
              <p:cNvSpPr txBox="1"/>
              <p:nvPr/>
            </p:nvSpPr>
            <p:spPr>
              <a:xfrm>
                <a:off x="4000060" y="2983450"/>
                <a:ext cx="319687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</a:rPr>
                  <a:t>Present device triple </a:t>
                </a: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797BDE8-DCE7-A14C-A982-AD94BE2E8390}"/>
                  </a:ext>
                </a:extLst>
              </p:cNvPr>
              <p:cNvSpPr txBox="1"/>
              <p:nvPr/>
            </p:nvSpPr>
            <p:spPr>
              <a:xfrm>
                <a:off x="6439002" y="1819938"/>
                <a:ext cx="1985630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</a:rPr>
                  <a:t>1.</a:t>
                </a:r>
                <a:r>
                  <a:rPr kumimoji="1" lang="zh-CN" altLang="en-US" sz="110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</a:rPr>
                  <a:t>Device activated</a:t>
                </a:r>
                <a:r>
                  <a:rPr kumimoji="1" lang="zh-CN" altLang="en-US" sz="110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</a:rPr>
                  <a:t>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productSecret</a:t>
                </a:r>
                <a:r>
                  <a:rPr kumimoji="1" lang="en-US" altLang="zh-CN" sz="1100" dirty="0">
                    <a:solidFill>
                      <a:srgbClr val="737794"/>
                    </a:solidFill>
                  </a:rPr>
                  <a:t>, and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DeviceKey</a:t>
                </a:r>
              </a:p>
            </p:txBody>
          </p:sp>
          <p:cxnSp>
            <p:nvCxnSpPr>
              <p:cNvPr id="34" name="肘形连接符 33">
                <a:extLst>
                  <a:ext uri="{FF2B5EF4-FFF2-40B4-BE49-F238E27FC236}">
                    <a16:creationId xmlns:a16="http://schemas.microsoft.com/office/drawing/2014/main" id="{30227687-3CD5-D748-9481-4095694B62F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069002" y="1010796"/>
                <a:ext cx="720000" cy="1980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AF82ECEF-1641-6C4A-86D2-3F696C0DBFA1}"/>
                  </a:ext>
                </a:extLst>
              </p:cNvPr>
              <p:cNvSpPr txBox="1"/>
              <p:nvPr/>
            </p:nvSpPr>
            <p:spPr>
              <a:xfrm>
                <a:off x="6437346" y="1359173"/>
                <a:ext cx="15856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</a:rPr>
                  <a:t>2.</a:t>
                </a:r>
                <a:r>
                  <a:rPr kumimoji="1" lang="zh-CN" altLang="en-US" sz="110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</a:rPr>
                  <a:t>Returns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deviceSecret</a:t>
                </a:r>
              </a:p>
            </p:txBody>
          </p:sp>
          <p:cxnSp>
            <p:nvCxnSpPr>
              <p:cNvPr id="36" name="肘形连接符 35">
                <a:extLst>
                  <a:ext uri="{FF2B5EF4-FFF2-40B4-BE49-F238E27FC236}">
                    <a16:creationId xmlns:a16="http://schemas.microsoft.com/office/drawing/2014/main" id="{015D9493-8E25-5542-B7F4-7ABF1E0E70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40703" y="646879"/>
                <a:ext cx="1080000" cy="2412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8588338-1173-2F43-BEF7-B805FC6C403B}"/>
                  </a:ext>
                </a:extLst>
              </p:cNvPr>
              <p:cNvSpPr txBox="1"/>
              <p:nvPr/>
            </p:nvSpPr>
            <p:spPr>
              <a:xfrm>
                <a:off x="6437346" y="1048780"/>
                <a:ext cx="275908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</a:rPr>
                  <a:t>3.</a:t>
                </a:r>
                <a:r>
                  <a:rPr kumimoji="1" lang="zh-CN" altLang="en-US" sz="1100" dirty="0">
                    <a:solidFill>
                      <a:srgbClr val="737794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</a:rPr>
                  <a:t>Device logs in and presents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AC975AC-E287-0643-88EA-4BAD1274280F}"/>
                  </a:ext>
                </a:extLst>
              </p:cNvPr>
              <p:cNvSpPr/>
              <p:nvPr/>
            </p:nvSpPr>
            <p:spPr>
              <a:xfrm>
                <a:off x="4271577" y="372957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Helvetica Light" panose="020B0403020202020204" pitchFamily="34" charset="0"/>
                </a:endParaRPr>
              </a:p>
            </p:txBody>
          </p: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260005A5-C57C-9D4A-B3AD-B93324A7A89D}"/>
                  </a:ext>
                </a:extLst>
              </p:cNvPr>
              <p:cNvSpPr txBox="1"/>
              <p:nvPr/>
            </p:nvSpPr>
            <p:spPr>
              <a:xfrm>
                <a:off x="4556077" y="3957527"/>
                <a:ext cx="14624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Pluggable</a:t>
                </a:r>
                <a:r>
                  <a:rPr kumimoji="1" lang="zh-CN" altLang="en-US" sz="1400" dirty="0">
                    <a:solidFill>
                      <a:srgbClr val="383C57"/>
                    </a:solidFill>
                    <a:latin typeface="Helvetica" pitchFamily="2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83C57"/>
                    </a:solidFill>
                    <a:latin typeface="Helvetica" pitchFamily="2" charset="0"/>
                  </a:rPr>
                  <a:t>Acquisition Chip</a:t>
                </a:r>
                <a:endParaRPr kumimoji="1" lang="zh-CN" altLang="en-US" sz="1400" dirty="0">
                  <a:solidFill>
                    <a:srgbClr val="383C57"/>
                  </a:solidFill>
                  <a:latin typeface="Helvetica" pitchFamily="2" charset="0"/>
                </a:endParaRPr>
              </a:p>
            </p:txBody>
          </p:sp>
          <p:cxnSp>
            <p:nvCxnSpPr>
              <p:cNvPr id="40" name="肘形连接符 39">
                <a:extLst>
                  <a:ext uri="{FF2B5EF4-FFF2-40B4-BE49-F238E27FC236}">
                    <a16:creationId xmlns:a16="http://schemas.microsoft.com/office/drawing/2014/main" id="{AF43F40C-57DE-DF46-952C-8245127D499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884060" y="3064097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F42269F-2504-7D4A-B687-288FF3A83DF8}"/>
                  </a:ext>
                </a:extLst>
              </p:cNvPr>
              <p:cNvSpPr txBox="1"/>
              <p:nvPr/>
            </p:nvSpPr>
            <p:spPr>
              <a:xfrm>
                <a:off x="2312539" y="3713342"/>
                <a:ext cx="17397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Device not registered in the cloud</a:t>
                </a: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736C30B-EA95-9C46-8494-A144C0280AAD}"/>
                  </a:ext>
                </a:extLst>
              </p:cNvPr>
              <p:cNvSpPr txBox="1"/>
              <p:nvPr/>
            </p:nvSpPr>
            <p:spPr>
              <a:xfrm>
                <a:off x="2312539" y="4211267"/>
                <a:ext cx="193194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</a:rPr>
                  <a:t>Acquisition chip has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SA</a:t>
                </a:r>
                <a:r>
                  <a:rPr kumimoji="1" lang="en-US" altLang="zh-CN" sz="1100" dirty="0">
                    <a:solidFill>
                      <a:srgbClr val="BCBDD0"/>
                    </a:solidFill>
                  </a:rPr>
                  <a:t>,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productKey</a:t>
                </a:r>
                <a:r>
                  <a:rPr kumimoji="1" lang="en-US" altLang="zh-CN" sz="11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rgbClr val="737794"/>
                    </a:solidFill>
                  </a:rPr>
                  <a:t>burned in firmware</a:t>
                </a: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BD57D553-F362-4D40-BADF-C355D39A53D6}"/>
                  </a:ext>
                </a:extLst>
              </p:cNvPr>
              <p:cNvSpPr txBox="1"/>
              <p:nvPr/>
            </p:nvSpPr>
            <p:spPr>
              <a:xfrm>
                <a:off x="6492173" y="4301343"/>
                <a:ext cx="2153453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</a:rPr>
                  <a:t>Calls REST API for dynamic device registration and obtains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</a:t>
                </a:r>
              </a:p>
            </p:txBody>
          </p:sp>
          <p:cxnSp>
            <p:nvCxnSpPr>
              <p:cNvPr id="50" name="肘形连接符 49">
                <a:extLst>
                  <a:ext uri="{FF2B5EF4-FFF2-40B4-BE49-F238E27FC236}">
                    <a16:creationId xmlns:a16="http://schemas.microsoft.com/office/drawing/2014/main" id="{61613BA2-C24B-1949-A5D4-546B4C25E7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56337" y="3096836"/>
                <a:ext cx="576000" cy="1656000"/>
              </a:xfrm>
              <a:prstGeom prst="bentConnector2">
                <a:avLst/>
              </a:prstGeom>
              <a:ln w="25400">
                <a:solidFill>
                  <a:srgbClr val="D8D9E7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06C16074-D94B-E343-A037-26BCB51F9038}"/>
                  </a:ext>
                </a:extLst>
              </p:cNvPr>
              <p:cNvSpPr txBox="1"/>
              <p:nvPr/>
            </p:nvSpPr>
            <p:spPr>
              <a:xfrm>
                <a:off x="6870157" y="3695615"/>
                <a:ext cx="15055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solidFill>
                      <a:srgbClr val="737794"/>
                    </a:solidFill>
                  </a:rPr>
                  <a:t>Presents</a:t>
                </a:r>
                <a:r>
                  <a:rPr kumimoji="1" lang="en-US" altLang="zh-CN" sz="1100" dirty="0">
                    <a:solidFill>
                      <a:srgbClr val="BCBDD0"/>
                    </a:solidFill>
                  </a:rPr>
                  <a:t> </a:t>
                </a:r>
                <a:r>
                  <a:rPr kumimoji="1" lang="en-US" altLang="zh-CN" sz="1100" dirty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rPr>
                  <a:t>device triple </a:t>
                </a:r>
              </a:p>
            </p:txBody>
          </p:sp>
        </p:grpSp>
        <p:pic>
          <p:nvPicPr>
            <p:cNvPr id="42" name="图形 41">
              <a:extLst>
                <a:ext uri="{FF2B5EF4-FFF2-40B4-BE49-F238E27FC236}">
                  <a16:creationId xmlns:a16="http://schemas.microsoft.com/office/drawing/2014/main" id="{1B052540-13A2-A64A-BC84-89F6814BC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9175" y="4294888"/>
              <a:ext cx="300579" cy="273742"/>
            </a:xfrm>
            <a:prstGeom prst="rect">
              <a:avLst/>
            </a:prstGeom>
          </p:spPr>
        </p:pic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C82B724-5152-FE48-A559-3E68AA5F0B53}"/>
                </a:ext>
              </a:extLst>
            </p:cNvPr>
            <p:cNvSpPr txBox="1"/>
            <p:nvPr/>
          </p:nvSpPr>
          <p:spPr>
            <a:xfrm>
              <a:off x="1915015" y="4284298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2.1</a:t>
              </a:r>
              <a:endParaRPr kumimoji="1" lang="zh-CN" altLang="en-US" sz="1200" dirty="0">
                <a:solidFill>
                  <a:srgbClr val="737794"/>
                </a:solidFill>
              </a:endParaRPr>
            </a:p>
          </p:txBody>
        </p:sp>
        <p:pic>
          <p:nvPicPr>
            <p:cNvPr id="45" name="图形 44">
              <a:extLst>
                <a:ext uri="{FF2B5EF4-FFF2-40B4-BE49-F238E27FC236}">
                  <a16:creationId xmlns:a16="http://schemas.microsoft.com/office/drawing/2014/main" id="{6742FE90-68D4-B245-BE6E-FC92BAE41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81574" y="2655579"/>
              <a:ext cx="300579" cy="273742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74EC3B0-B3E2-6245-91E2-C3169FED66C8}"/>
                </a:ext>
              </a:extLst>
            </p:cNvPr>
            <p:cNvSpPr txBox="1"/>
            <p:nvPr/>
          </p:nvSpPr>
          <p:spPr>
            <a:xfrm>
              <a:off x="3527414" y="2644989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2.2</a:t>
              </a:r>
              <a:endParaRPr kumimoji="1" lang="zh-CN" altLang="en-US" sz="1200" dirty="0">
                <a:solidFill>
                  <a:srgbClr val="737794"/>
                </a:solidFill>
              </a:endParaRPr>
            </a:p>
          </p:txBody>
        </p:sp>
        <p:pic>
          <p:nvPicPr>
            <p:cNvPr id="47" name="图形 46">
              <a:extLst>
                <a:ext uri="{FF2B5EF4-FFF2-40B4-BE49-F238E27FC236}">
                  <a16:creationId xmlns:a16="http://schemas.microsoft.com/office/drawing/2014/main" id="{C15AE8DD-9553-4A47-901C-2FE3BCE4A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8725" y="1326202"/>
              <a:ext cx="300579" cy="273742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1B543D3-9E15-A74F-A1D9-79C8A2812D8E}"/>
                </a:ext>
              </a:extLst>
            </p:cNvPr>
            <p:cNvSpPr txBox="1"/>
            <p:nvPr/>
          </p:nvSpPr>
          <p:spPr>
            <a:xfrm>
              <a:off x="1914565" y="1315612"/>
              <a:ext cx="3818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2.3</a:t>
              </a:r>
              <a:endParaRPr kumimoji="1" lang="zh-CN" altLang="en-US" sz="1200" dirty="0">
                <a:solidFill>
                  <a:srgbClr val="737794"/>
                </a:solidFill>
              </a:endParaRPr>
            </a:p>
          </p:txBody>
        </p:sp>
      </p:grpSp>
      <p:sp>
        <p:nvSpPr>
          <p:cNvPr id="53" name="矩形 52"/>
          <p:cNvSpPr/>
          <p:nvPr/>
        </p:nvSpPr>
        <p:spPr>
          <a:xfrm>
            <a:off x="245685" y="87360"/>
            <a:ext cx="4408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overview_device_connection_2_0_v3_2.png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08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F3CF25E-6189-D648-8D3D-3A3C5EC2D8C8}"/>
              </a:ext>
            </a:extLst>
          </p:cNvPr>
          <p:cNvGrpSpPr/>
          <p:nvPr/>
        </p:nvGrpSpPr>
        <p:grpSpPr>
          <a:xfrm>
            <a:off x="109731" y="1283501"/>
            <a:ext cx="11431932" cy="3345860"/>
            <a:chOff x="109731" y="1283501"/>
            <a:chExt cx="11431932" cy="3345860"/>
          </a:xfrm>
        </p:grpSpPr>
        <p:cxnSp>
          <p:nvCxnSpPr>
            <p:cNvPr id="63" name="直线箭头连接符 62">
              <a:extLst>
                <a:ext uri="{FF2B5EF4-FFF2-40B4-BE49-F238E27FC236}">
                  <a16:creationId xmlns:a16="http://schemas.microsoft.com/office/drawing/2014/main" id="{229C97A5-14EA-AE44-8B29-837A37FD7B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73795" y="2963128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89E9EACF-D20D-2C4C-B0E5-DE178CD1D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7861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BE9DE89F-994D-6D42-B837-E694DDF82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83013" y="403114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E9CEC84-0B6F-0C4E-BE63-6C4737AFC1F9}"/>
                </a:ext>
              </a:extLst>
            </p:cNvPr>
            <p:cNvSpPr/>
            <p:nvPr/>
          </p:nvSpPr>
          <p:spPr>
            <a:xfrm>
              <a:off x="424790" y="1283501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AD8917A-9825-8349-9988-50A9191B40CF}"/>
                </a:ext>
              </a:extLst>
            </p:cNvPr>
            <p:cNvSpPr/>
            <p:nvPr/>
          </p:nvSpPr>
          <p:spPr>
            <a:xfrm>
              <a:off x="3480949" y="128350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DE06B675-4485-DF46-84D1-BF1A32C2B206}"/>
                </a:ext>
              </a:extLst>
            </p:cNvPr>
            <p:cNvCxnSpPr>
              <a:cxnSpLocks/>
            </p:cNvCxnSpPr>
            <p:nvPr/>
          </p:nvCxnSpPr>
          <p:spPr>
            <a:xfrm>
              <a:off x="2797246" y="189507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1BED5601-20A9-CA47-931D-27D6C329A1C4}"/>
                </a:ext>
              </a:extLst>
            </p:cNvPr>
            <p:cNvSpPr/>
            <p:nvPr/>
          </p:nvSpPr>
          <p:spPr>
            <a:xfrm>
              <a:off x="6424188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E62B09C5-6593-8A46-84FD-AD863B1EFDAB}"/>
                </a:ext>
              </a:extLst>
            </p:cNvPr>
            <p:cNvCxnSpPr>
              <a:cxnSpLocks/>
            </p:cNvCxnSpPr>
            <p:nvPr/>
          </p:nvCxnSpPr>
          <p:spPr>
            <a:xfrm>
              <a:off x="5740485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CAA3E0F-B969-7545-BA17-2C40083C833F}"/>
                </a:ext>
              </a:extLst>
            </p:cNvPr>
            <p:cNvSpPr/>
            <p:nvPr/>
          </p:nvSpPr>
          <p:spPr>
            <a:xfrm>
              <a:off x="9367427" y="1287294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F33C5BAF-630C-B24D-B218-51FB15CB9E53}"/>
                </a:ext>
              </a:extLst>
            </p:cNvPr>
            <p:cNvCxnSpPr>
              <a:cxnSpLocks/>
            </p:cNvCxnSpPr>
            <p:nvPr/>
          </p:nvCxnSpPr>
          <p:spPr>
            <a:xfrm>
              <a:off x="8683724" y="189887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134947D-0A0E-6741-81EF-D600B46E0ACD}"/>
                </a:ext>
              </a:extLst>
            </p:cNvPr>
            <p:cNvSpPr txBox="1"/>
            <p:nvPr/>
          </p:nvSpPr>
          <p:spPr>
            <a:xfrm>
              <a:off x="109731" y="1351409"/>
              <a:ext cx="273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Helvetica Light" panose="020B0403020202020204"/>
                </a:rPr>
                <a:t>1 - Cloud: Create Model</a:t>
              </a:r>
              <a:endParaRPr kumimoji="1" lang="zh-CN" altLang="en-US" sz="1400" b="1" dirty="0">
                <a:solidFill>
                  <a:srgbClr val="383C57"/>
                </a:solidFill>
                <a:latin typeface="Helvetica Light" panose="020B0403020202020204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2F974335-1478-9A4E-B92E-E8448ACEA142}"/>
                </a:ext>
              </a:extLst>
            </p:cNvPr>
            <p:cNvSpPr txBox="1"/>
            <p:nvPr/>
          </p:nvSpPr>
          <p:spPr>
            <a:xfrm>
              <a:off x="469086" y="1699147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1CF165F-DC70-1D45-8F32-5D227F0DAE53}"/>
                </a:ext>
              </a:extLst>
            </p:cNvPr>
            <p:cNvSpPr txBox="1"/>
            <p:nvPr/>
          </p:nvSpPr>
          <p:spPr>
            <a:xfrm>
              <a:off x="3110368" y="1353898"/>
              <a:ext cx="28230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2 - Cloud: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Create Product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3662DAC0-60B5-0347-903B-1A3126A0B768}"/>
                </a:ext>
              </a:extLst>
            </p:cNvPr>
            <p:cNvSpPr txBox="1"/>
            <p:nvPr/>
          </p:nvSpPr>
          <p:spPr>
            <a:xfrm>
              <a:off x="6210188" y="1352433"/>
              <a:ext cx="24878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3 - Cloud: Create Device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70417F1-9758-4542-BADF-593FF140D777}"/>
                </a:ext>
              </a:extLst>
            </p:cNvPr>
            <p:cNvSpPr txBox="1"/>
            <p:nvPr/>
          </p:nvSpPr>
          <p:spPr>
            <a:xfrm>
              <a:off x="9481854" y="1356608"/>
              <a:ext cx="188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4 - Device: </a:t>
              </a: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Burn Credentials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3D16A26-E4CB-7E46-A396-FC708AF1D57A}"/>
                </a:ext>
              </a:extLst>
            </p:cNvPr>
            <p:cNvSpPr txBox="1"/>
            <p:nvPr/>
          </p:nvSpPr>
          <p:spPr>
            <a:xfrm>
              <a:off x="3430054" y="1701835"/>
              <a:ext cx="20050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Create product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and obtain 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and 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7AC5AD4-E7B7-7C44-A31C-0EC4F4C9EB66}"/>
                </a:ext>
              </a:extLst>
            </p:cNvPr>
            <p:cNvSpPr txBox="1"/>
            <p:nvPr/>
          </p:nvSpPr>
          <p:spPr>
            <a:xfrm>
              <a:off x="6397618" y="1706667"/>
              <a:ext cx="20350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Create device and obtain device triple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EB4C70C-B4B4-924D-AC54-EF18D0AFBC9A}"/>
                </a:ext>
              </a:extLst>
            </p:cNvPr>
            <p:cNvSpPr txBox="1"/>
            <p:nvPr/>
          </p:nvSpPr>
          <p:spPr>
            <a:xfrm>
              <a:off x="9481854" y="1893243"/>
              <a:ext cx="2041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Burn device triple into device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D18601C1-9445-E64D-9407-3F8E96AADE95}"/>
                </a:ext>
              </a:extLst>
            </p:cNvPr>
            <p:cNvSpPr/>
            <p:nvPr/>
          </p:nvSpPr>
          <p:spPr>
            <a:xfrm>
              <a:off x="472492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3788CE05-EA4D-1E42-BDC2-306C5D6779C3}"/>
                </a:ext>
              </a:extLst>
            </p:cNvPr>
            <p:cNvSpPr/>
            <p:nvPr/>
          </p:nvSpPr>
          <p:spPr>
            <a:xfrm>
              <a:off x="4465516" y="3396762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70F6C25C-B576-7246-9E1E-AFEB511E7EEE}"/>
                </a:ext>
              </a:extLst>
            </p:cNvPr>
            <p:cNvSpPr/>
            <p:nvPr/>
          </p:nvSpPr>
          <p:spPr>
            <a:xfrm>
              <a:off x="8351303" y="3399803"/>
              <a:ext cx="305795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CD3C4910-F15E-4749-9F5E-407A0835BE9C}"/>
                </a:ext>
              </a:extLst>
            </p:cNvPr>
            <p:cNvSpPr txBox="1"/>
            <p:nvPr/>
          </p:nvSpPr>
          <p:spPr>
            <a:xfrm>
              <a:off x="8493177" y="3437399"/>
              <a:ext cx="3048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5 - Device: Connect to Network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F3E7677D-4537-E042-BE0F-88011139191C}"/>
                </a:ext>
              </a:extLst>
            </p:cNvPr>
            <p:cNvSpPr txBox="1"/>
            <p:nvPr/>
          </p:nvSpPr>
          <p:spPr>
            <a:xfrm>
              <a:off x="8517929" y="3752486"/>
              <a:ext cx="286274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Power on device to connect to network. Device carries device triple and request login.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7124FC5-698F-9F41-AE56-20588AA2B00C}"/>
                </a:ext>
              </a:extLst>
            </p:cNvPr>
            <p:cNvSpPr txBox="1"/>
            <p:nvPr/>
          </p:nvSpPr>
          <p:spPr>
            <a:xfrm>
              <a:off x="4602995" y="3441958"/>
              <a:ext cx="19219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6 - Device: Log in 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EF3EFDE-A62F-514F-9AFD-7EBCD3A4924D}"/>
                </a:ext>
              </a:extLst>
            </p:cNvPr>
            <p:cNvSpPr txBox="1"/>
            <p:nvPr/>
          </p:nvSpPr>
          <p:spPr>
            <a:xfrm>
              <a:off x="4597970" y="3774651"/>
              <a:ext cx="27712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Cloud authenticates device and device logs into cloud. After the first login, device is activated.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E87C5DF1-D080-AA4C-B692-97BDDDA1D509}"/>
                </a:ext>
              </a:extLst>
            </p:cNvPr>
            <p:cNvSpPr txBox="1"/>
            <p:nvPr/>
          </p:nvSpPr>
          <p:spPr>
            <a:xfrm>
              <a:off x="618514" y="3444709"/>
              <a:ext cx="24339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7 - Data Transmission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89B2DACA-047F-394F-A266-0AB5F76C05C4}"/>
                </a:ext>
              </a:extLst>
            </p:cNvPr>
            <p:cNvSpPr txBox="1"/>
            <p:nvPr/>
          </p:nvSpPr>
          <p:spPr>
            <a:xfrm>
              <a:off x="605554" y="3800433"/>
              <a:ext cx="22198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Device starts to send telemetries into cloud.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052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522206" y="1676796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elvetica Light" panose="020B0403020202020204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Helvetica" pitchFamily="2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E0F000E-486B-FD49-B617-BD9728F91F29}"/>
              </a:ext>
            </a:extLst>
          </p:cNvPr>
          <p:cNvGrpSpPr/>
          <p:nvPr/>
        </p:nvGrpSpPr>
        <p:grpSpPr>
          <a:xfrm>
            <a:off x="-6927743" y="1974309"/>
            <a:ext cx="25624477" cy="1257066"/>
            <a:chOff x="-7194871" y="1964035"/>
            <a:chExt cx="25624477" cy="1257066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095AC1D-9EE6-DA43-8296-15AF20EB5E35}"/>
                </a:ext>
              </a:extLst>
            </p:cNvPr>
            <p:cNvSpPr txBox="1"/>
            <p:nvPr/>
          </p:nvSpPr>
          <p:spPr>
            <a:xfrm>
              <a:off x="-7094229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01BC06F-48DD-1847-8FB4-69ED2082A2BC}"/>
                </a:ext>
              </a:extLst>
            </p:cNvPr>
            <p:cNvSpPr/>
            <p:nvPr/>
          </p:nvSpPr>
          <p:spPr>
            <a:xfrm>
              <a:off x="-4241191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E5D0231-EA9D-AF4B-ACD4-70712BD0163C}"/>
                </a:ext>
              </a:extLst>
            </p:cNvPr>
            <p:cNvSpPr txBox="1"/>
            <p:nvPr/>
          </p:nvSpPr>
          <p:spPr>
            <a:xfrm>
              <a:off x="-4106755" y="2017456"/>
              <a:ext cx="14169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云端创建产品网关、子设备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7DCE34-816C-5449-8D4D-3EF10E67D0EB}"/>
                </a:ext>
              </a:extLst>
            </p:cNvPr>
            <p:cNvSpPr txBox="1"/>
            <p:nvPr/>
          </p:nvSpPr>
          <p:spPr>
            <a:xfrm>
              <a:off x="-4106755" y="2469331"/>
              <a:ext cx="1871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创建产品，获取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和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zh-CN" altLang="en-US" sz="1400" dirty="0">
                <a:solidFill>
                  <a:srgbClr val="737794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0A831FC-A7BC-0B46-B5B3-3C77E590E0F2}"/>
                </a:ext>
              </a:extLst>
            </p:cNvPr>
            <p:cNvSpPr/>
            <p:nvPr/>
          </p:nvSpPr>
          <p:spPr>
            <a:xfrm>
              <a:off x="-7194871" y="1978437"/>
              <a:ext cx="2041826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5CB074BC-F922-BA4D-B41E-C7BE6AA0EB7E}"/>
                </a:ext>
              </a:extLst>
            </p:cNvPr>
            <p:cNvCxnSpPr>
              <a:cxnSpLocks/>
            </p:cNvCxnSpPr>
            <p:nvPr/>
          </p:nvCxnSpPr>
          <p:spPr>
            <a:xfrm>
              <a:off x="-4924894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B24DEA-0D9F-E746-8903-B9C63AF506DE}"/>
                </a:ext>
              </a:extLst>
            </p:cNvPr>
            <p:cNvSpPr/>
            <p:nvPr/>
          </p:nvSpPr>
          <p:spPr>
            <a:xfrm>
              <a:off x="-1297952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336FEA0F-BE7D-174C-BC17-1D07C95C33C0}"/>
                </a:ext>
              </a:extLst>
            </p:cNvPr>
            <p:cNvCxnSpPr>
              <a:cxnSpLocks/>
            </p:cNvCxnSpPr>
            <p:nvPr/>
          </p:nvCxnSpPr>
          <p:spPr>
            <a:xfrm>
              <a:off x="-1981655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8C6409B-1186-F948-BFEA-BCF9BEFCF5D6}"/>
                </a:ext>
              </a:extLst>
            </p:cNvPr>
            <p:cNvSpPr txBox="1"/>
            <p:nvPr/>
          </p:nvSpPr>
          <p:spPr>
            <a:xfrm>
              <a:off x="-7049171" y="2166311"/>
              <a:ext cx="14104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云端创建模型网关、子设备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B9A5FDE-AA77-8A48-939A-8891A4A0606F}"/>
                </a:ext>
              </a:extLst>
            </p:cNvPr>
            <p:cNvSpPr txBox="1"/>
            <p:nvPr/>
          </p:nvSpPr>
          <p:spPr>
            <a:xfrm>
              <a:off x="-7049172" y="2618186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定义设备属性、测点、服务、事件四要素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C9DA6D4-CD41-D641-AB6C-8440914BC368}"/>
                </a:ext>
              </a:extLst>
            </p:cNvPr>
            <p:cNvSpPr txBox="1"/>
            <p:nvPr/>
          </p:nvSpPr>
          <p:spPr>
            <a:xfrm>
              <a:off x="-1083301" y="2115622"/>
              <a:ext cx="141099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云端创建网关、子设备实例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2363F96-A54E-964C-BCE9-C63DD1174B86}"/>
                </a:ext>
              </a:extLst>
            </p:cNvPr>
            <p:cNvSpPr txBox="1"/>
            <p:nvPr/>
          </p:nvSpPr>
          <p:spPr>
            <a:xfrm>
              <a:off x="-1104566" y="2588762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在</a:t>
              </a:r>
              <a:r>
                <a:rPr kumimoji="1" lang="en-US" altLang="zh-CN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Portal</a:t>
              </a:r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界面创建设备，获得设备三元组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3E3AA94-904A-2241-893C-9B1B2CC6FBDF}"/>
                </a:ext>
              </a:extLst>
            </p:cNvPr>
            <p:cNvSpPr txBox="1"/>
            <p:nvPr/>
          </p:nvSpPr>
          <p:spPr>
            <a:xfrm>
              <a:off x="1761786" y="2079612"/>
              <a:ext cx="1861425" cy="707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Inspect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endParaRPr kumimoji="1" lang="en-US" altLang="zh-CN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  <a:p>
              <a:pPr algn="ctr">
                <a:lnSpc>
                  <a:spcPct val="150000"/>
                </a:lnSpc>
              </a:pP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Connection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Helvetica Light" panose="020B0403020202020204" pitchFamily="34" charset="0"/>
                </a:rPr>
                <a:t>Status</a:t>
              </a:r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4B08294-7FFA-7F4C-95D7-B85F7B99E7EA}"/>
                </a:ext>
              </a:extLst>
            </p:cNvPr>
            <p:cNvSpPr/>
            <p:nvPr/>
          </p:nvSpPr>
          <p:spPr>
            <a:xfrm>
              <a:off x="4614824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D5730CD-ACA0-FE41-9053-15FD88458EE9}"/>
                </a:ext>
              </a:extLst>
            </p:cNvPr>
            <p:cNvSpPr txBox="1"/>
            <p:nvPr/>
          </p:nvSpPr>
          <p:spPr>
            <a:xfrm>
              <a:off x="4552346" y="2179417"/>
              <a:ext cx="14169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网关联网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AE095E9-8BF0-D344-997E-7A3BB5702D1E}"/>
                </a:ext>
              </a:extLst>
            </p:cNvPr>
            <p:cNvSpPr txBox="1"/>
            <p:nvPr/>
          </p:nvSpPr>
          <p:spPr>
            <a:xfrm>
              <a:off x="4749260" y="2469331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设备上电联网，携带三元组请求登录云端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7FD72A8-4808-1041-9312-3D8F9FBC219D}"/>
                </a:ext>
              </a:extLst>
            </p:cNvPr>
            <p:cNvSpPr/>
            <p:nvPr/>
          </p:nvSpPr>
          <p:spPr>
            <a:xfrm>
              <a:off x="1671585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/>
            </a:p>
          </p:txBody>
        </p:sp>
        <p:cxnSp>
          <p:nvCxnSpPr>
            <p:cNvPr id="23" name="直线箭头连接符 22">
              <a:extLst>
                <a:ext uri="{FF2B5EF4-FFF2-40B4-BE49-F238E27FC236}">
                  <a16:creationId xmlns:a16="http://schemas.microsoft.com/office/drawing/2014/main" id="{64E93D6A-3B3A-6E44-BB14-9235400BB6B3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21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110347A0-1241-5A4D-AEE2-070F1528300D}"/>
                </a:ext>
              </a:extLst>
            </p:cNvPr>
            <p:cNvSpPr/>
            <p:nvPr/>
          </p:nvSpPr>
          <p:spPr>
            <a:xfrm>
              <a:off x="7558063" y="1965331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75F8BF7B-826C-E64C-8840-9D821427381A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0" y="257690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2ADAEAD-7F28-314B-AC2E-5BD19BDF3039}"/>
                </a:ext>
              </a:extLst>
            </p:cNvPr>
            <p:cNvSpPr txBox="1"/>
            <p:nvPr/>
          </p:nvSpPr>
          <p:spPr>
            <a:xfrm>
              <a:off x="1806843" y="2166311"/>
              <a:ext cx="18163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实体网关、子设备出厂烧录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52CEC7-50E0-D54B-863F-F17753B98B96}"/>
                </a:ext>
              </a:extLst>
            </p:cNvPr>
            <p:cNvSpPr txBox="1"/>
            <p:nvPr/>
          </p:nvSpPr>
          <p:spPr>
            <a:xfrm>
              <a:off x="1806843" y="2668111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烧录三元组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E1C69467-C85C-014F-B689-5241FCD4E6BD}"/>
                </a:ext>
              </a:extLst>
            </p:cNvPr>
            <p:cNvSpPr txBox="1"/>
            <p:nvPr/>
          </p:nvSpPr>
          <p:spPr>
            <a:xfrm>
              <a:off x="7560729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网关登录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AD5F633-D368-D348-8822-A059360A1D23}"/>
                </a:ext>
              </a:extLst>
            </p:cNvPr>
            <p:cNvSpPr txBox="1"/>
            <p:nvPr/>
          </p:nvSpPr>
          <p:spPr>
            <a:xfrm>
              <a:off x="7772714" y="2482437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云端鉴权，鉴权通过后设备登录，第一次登录即可激活设备</a:t>
              </a: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EBE2968E-0A4E-F442-A68E-7370CD762744}"/>
                </a:ext>
              </a:extLst>
            </p:cNvPr>
            <p:cNvCxnSpPr>
              <a:cxnSpLocks/>
            </p:cNvCxnSpPr>
            <p:nvPr/>
          </p:nvCxnSpPr>
          <p:spPr>
            <a:xfrm>
              <a:off x="95170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315CB72-9F59-054C-87DE-C090A96EAE02}"/>
                </a:ext>
              </a:extLst>
            </p:cNvPr>
            <p:cNvSpPr/>
            <p:nvPr/>
          </p:nvSpPr>
          <p:spPr>
            <a:xfrm>
              <a:off x="10501302" y="1964683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3F8CA1E2-43ED-4B42-9D42-67ED8B54CBAE}"/>
                </a:ext>
              </a:extLst>
            </p:cNvPr>
            <p:cNvCxnSpPr>
              <a:cxnSpLocks/>
            </p:cNvCxnSpPr>
            <p:nvPr/>
          </p:nvCxnSpPr>
          <p:spPr>
            <a:xfrm>
              <a:off x="9817599" y="257625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93E0173-D475-F349-A4B5-CE29D9767C17}"/>
                </a:ext>
              </a:extLst>
            </p:cNvPr>
            <p:cNvSpPr txBox="1"/>
            <p:nvPr/>
          </p:nvSpPr>
          <p:spPr>
            <a:xfrm>
              <a:off x="10511216" y="2179417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添加拓扑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B60A8D3C-DD82-B947-A461-AFCF0AEF2649}"/>
                </a:ext>
              </a:extLst>
            </p:cNvPr>
            <p:cNvSpPr txBox="1"/>
            <p:nvPr/>
          </p:nvSpPr>
          <p:spPr>
            <a:xfrm>
              <a:off x="10715953" y="2481789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将子设备添加到网关拓扑下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47D51F8-3569-BC49-8814-FEE66DB8762E}"/>
                </a:ext>
              </a:extLst>
            </p:cNvPr>
            <p:cNvSpPr/>
            <p:nvPr/>
          </p:nvSpPr>
          <p:spPr>
            <a:xfrm>
              <a:off x="-6607598" y="2188068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33000"/>
                    </a:srgbClr>
                  </a:solidFill>
                  <a:effectLst>
                    <a:outerShdw blurRad="50800" dist="50800" dir="5400000" algn="ctr" rotWithShape="0">
                      <a:srgbClr val="000000">
                        <a:alpha val="0"/>
                      </a:srgbClr>
                    </a:outerShdw>
                  </a:effectLst>
                  <a:latin typeface="Helvetica" pitchFamily="2" charset="0"/>
                </a:rPr>
                <a:t>1</a:t>
              </a:r>
              <a:endParaRPr kumimoji="1" lang="zh-CN" altLang="en-US" sz="7200" b="1" dirty="0">
                <a:solidFill>
                  <a:srgbClr val="0A6EFA">
                    <a:alpha val="33000"/>
                  </a:srgb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Helvetica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68A10A7-C550-8149-A777-99F09A6F6D26}"/>
                </a:ext>
              </a:extLst>
            </p:cNvPr>
            <p:cNvSpPr/>
            <p:nvPr/>
          </p:nvSpPr>
          <p:spPr>
            <a:xfrm>
              <a:off x="-3653918" y="21815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2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C96FCD14-E7B2-F940-B9A4-7C7477D682BE}"/>
                </a:ext>
              </a:extLst>
            </p:cNvPr>
            <p:cNvSpPr/>
            <p:nvPr/>
          </p:nvSpPr>
          <p:spPr>
            <a:xfrm>
              <a:off x="-768688" y="2166311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3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CC6C688A-E4DD-0942-A893-1AE2045801BA}"/>
                </a:ext>
              </a:extLst>
            </p:cNvPr>
            <p:cNvSpPr/>
            <p:nvPr/>
          </p:nvSpPr>
          <p:spPr>
            <a:xfrm>
              <a:off x="2199634" y="2194439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4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3D2E104E-C58D-9043-A46E-65FE7A9121B5}"/>
                </a:ext>
              </a:extLst>
            </p:cNvPr>
            <p:cNvSpPr/>
            <p:nvPr/>
          </p:nvSpPr>
          <p:spPr>
            <a:xfrm>
              <a:off x="5188948" y="21880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5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EBC325C-2EB0-C949-9455-B42204CCCC0E}"/>
                </a:ext>
              </a:extLst>
            </p:cNvPr>
            <p:cNvSpPr/>
            <p:nvPr/>
          </p:nvSpPr>
          <p:spPr>
            <a:xfrm>
              <a:off x="8145336" y="2190443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6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49D5AE8-8108-6745-830C-2B09C9DDDAB9}"/>
                </a:ext>
              </a:extLst>
            </p:cNvPr>
            <p:cNvSpPr/>
            <p:nvPr/>
          </p:nvSpPr>
          <p:spPr>
            <a:xfrm>
              <a:off x="11195899" y="219961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7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0F80E271-D9E4-1E41-8288-1F69A1003430}"/>
                </a:ext>
              </a:extLst>
            </p:cNvPr>
            <p:cNvSpPr/>
            <p:nvPr/>
          </p:nvSpPr>
          <p:spPr>
            <a:xfrm>
              <a:off x="13444541" y="196468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56A239C-01E4-604F-95A2-68ED9DD11A1A}"/>
                </a:ext>
              </a:extLst>
            </p:cNvPr>
            <p:cNvSpPr txBox="1"/>
            <p:nvPr/>
          </p:nvSpPr>
          <p:spPr>
            <a:xfrm>
              <a:off x="13447207" y="2178769"/>
              <a:ext cx="2039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网关代理子设备登录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B73DF3B-C43D-A243-A402-CA749119DDD3}"/>
                </a:ext>
              </a:extLst>
            </p:cNvPr>
            <p:cNvSpPr txBox="1"/>
            <p:nvPr/>
          </p:nvSpPr>
          <p:spPr>
            <a:xfrm>
              <a:off x="13475490" y="2531333"/>
              <a:ext cx="18271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网关使用子设备三元组代理登录子设备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C70D51-C970-7E4B-895A-1F741E91D711}"/>
                </a:ext>
              </a:extLst>
            </p:cNvPr>
            <p:cNvSpPr/>
            <p:nvPr/>
          </p:nvSpPr>
          <p:spPr>
            <a:xfrm>
              <a:off x="16387780" y="1964035"/>
              <a:ext cx="2041826" cy="1243312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CD3D5866-4555-4045-8DA4-17DB3FA8DCCB}"/>
                </a:ext>
              </a:extLst>
            </p:cNvPr>
            <p:cNvCxnSpPr>
              <a:cxnSpLocks/>
            </p:cNvCxnSpPr>
            <p:nvPr/>
          </p:nvCxnSpPr>
          <p:spPr>
            <a:xfrm>
              <a:off x="15704077" y="2575611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E1D1D4F-AE23-1D43-9AA9-18A436E027FC}"/>
                </a:ext>
              </a:extLst>
            </p:cNvPr>
            <p:cNvSpPr txBox="1"/>
            <p:nvPr/>
          </p:nvSpPr>
          <p:spPr>
            <a:xfrm>
              <a:off x="16397694" y="2178769"/>
              <a:ext cx="1410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600" dirty="0">
                  <a:solidFill>
                    <a:srgbClr val="737794"/>
                  </a:solidFill>
                  <a:latin typeface="Helvetica" pitchFamily="2" charset="0"/>
                </a:rPr>
                <a:t>数据传输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E87D1359-7673-D34C-A216-A5DC740E9E57}"/>
                </a:ext>
              </a:extLst>
            </p:cNvPr>
            <p:cNvSpPr txBox="1"/>
            <p:nvPr/>
          </p:nvSpPr>
          <p:spPr>
            <a:xfrm>
              <a:off x="16602431" y="2481141"/>
              <a:ext cx="18271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400" dirty="0">
                  <a:solidFill>
                    <a:srgbClr val="737794"/>
                  </a:solidFill>
                  <a:latin typeface="Helvetica Light" panose="020B0403020202020204" pitchFamily="34" charset="0"/>
                  <a:cs typeface="Arial" panose="020B0604020202020204" pitchFamily="34" charset="0"/>
                </a:rPr>
                <a:t>子设备登录后，网关代理子设备发送数据至云端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0E563C3-7A5B-EE41-8F96-EB53012B5A60}"/>
                </a:ext>
              </a:extLst>
            </p:cNvPr>
            <p:cNvSpPr/>
            <p:nvPr/>
          </p:nvSpPr>
          <p:spPr>
            <a:xfrm>
              <a:off x="14031814" y="2189795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8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ABDAF68A-F154-4347-982C-6B2713F67BB3}"/>
                </a:ext>
              </a:extLst>
            </p:cNvPr>
            <p:cNvSpPr/>
            <p:nvPr/>
          </p:nvSpPr>
          <p:spPr>
            <a:xfrm>
              <a:off x="17082377" y="2198967"/>
              <a:ext cx="867281" cy="810297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7200" b="1" dirty="0">
                  <a:solidFill>
                    <a:srgbClr val="0A6EFA">
                      <a:alpha val="28000"/>
                    </a:srgbClr>
                  </a:solidFill>
                  <a:latin typeface="Helvetica" pitchFamily="2" charset="0"/>
                </a:rPr>
                <a:t>9</a:t>
              </a:r>
              <a:endParaRPr kumimoji="1" lang="zh-CN" altLang="en-US" sz="7200" b="1" dirty="0">
                <a:solidFill>
                  <a:srgbClr val="0A6EFA">
                    <a:alpha val="28000"/>
                  </a:srgbClr>
                </a:solidFill>
                <a:latin typeface="Helvetica" pitchFamily="2" charset="0"/>
              </a:endParaRPr>
            </a:p>
          </p:txBody>
        </p:sp>
        <p:cxnSp>
          <p:nvCxnSpPr>
            <p:cNvPr id="51" name="直线箭头连接符 50">
              <a:extLst>
                <a:ext uri="{FF2B5EF4-FFF2-40B4-BE49-F238E27FC236}">
                  <a16:creationId xmlns:a16="http://schemas.microsoft.com/office/drawing/2014/main" id="{7662CE6A-1F25-F241-BCC8-49E196F97B73}"/>
                </a:ext>
              </a:extLst>
            </p:cNvPr>
            <p:cNvCxnSpPr>
              <a:cxnSpLocks/>
            </p:cNvCxnSpPr>
            <p:nvPr/>
          </p:nvCxnSpPr>
          <p:spPr>
            <a:xfrm>
              <a:off x="12768721" y="2583460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7577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E71E1506-CC59-9946-8E4A-5D6F753C590E}"/>
              </a:ext>
            </a:extLst>
          </p:cNvPr>
          <p:cNvGrpSpPr/>
          <p:nvPr/>
        </p:nvGrpSpPr>
        <p:grpSpPr>
          <a:xfrm>
            <a:off x="584775" y="275299"/>
            <a:ext cx="11607225" cy="6422295"/>
            <a:chOff x="584775" y="275299"/>
            <a:chExt cx="11607225" cy="6422295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5F7A279-DE6A-5F4D-84A5-224814B5EFB9}"/>
                </a:ext>
              </a:extLst>
            </p:cNvPr>
            <p:cNvSpPr/>
            <p:nvPr/>
          </p:nvSpPr>
          <p:spPr>
            <a:xfrm>
              <a:off x="1740347" y="275299"/>
              <a:ext cx="9154500" cy="684000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40EE443D-48D7-754C-80BE-92B9EEBC07A6}"/>
                </a:ext>
              </a:extLst>
            </p:cNvPr>
            <p:cNvSpPr/>
            <p:nvPr/>
          </p:nvSpPr>
          <p:spPr>
            <a:xfrm>
              <a:off x="1740346" y="2431579"/>
              <a:ext cx="9150919" cy="828000"/>
            </a:xfrm>
            <a:prstGeom prst="rect">
              <a:avLst/>
            </a:prstGeom>
            <a:solidFill>
              <a:srgbClr val="D8D9E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B7EB18A-02EC-4544-992D-86AF9A0D621A}"/>
                </a:ext>
              </a:extLst>
            </p:cNvPr>
            <p:cNvGrpSpPr/>
            <p:nvPr/>
          </p:nvGrpSpPr>
          <p:grpSpPr>
            <a:xfrm>
              <a:off x="3400692" y="383299"/>
              <a:ext cx="5833811" cy="468000"/>
              <a:chOff x="2775224" y="609667"/>
              <a:chExt cx="5833811" cy="468000"/>
            </a:xfrm>
          </p:grpSpPr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49387D3-59D8-4147-9920-F8170DCCD514}"/>
                  </a:ext>
                </a:extLst>
              </p:cNvPr>
              <p:cNvSpPr/>
              <p:nvPr/>
            </p:nvSpPr>
            <p:spPr>
              <a:xfrm>
                <a:off x="2775224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2568EEB5-9BAA-AD44-BF36-EE9E34775278}"/>
                  </a:ext>
                </a:extLst>
              </p:cNvPr>
              <p:cNvSpPr/>
              <p:nvPr/>
            </p:nvSpPr>
            <p:spPr>
              <a:xfrm>
                <a:off x="4158413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C16929E-A3A8-7244-BE77-02ABC218ACBA}"/>
                  </a:ext>
                </a:extLst>
              </p:cNvPr>
              <p:cNvSpPr/>
              <p:nvPr/>
            </p:nvSpPr>
            <p:spPr>
              <a:xfrm>
                <a:off x="5541602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733EDA87-20FD-184D-BF4B-34F715ADB6A6}"/>
                  </a:ext>
                </a:extLst>
              </p:cNvPr>
              <p:cNvGrpSpPr/>
              <p:nvPr/>
            </p:nvGrpSpPr>
            <p:grpSpPr>
              <a:xfrm>
                <a:off x="6924791" y="807667"/>
                <a:ext cx="301055" cy="72000"/>
                <a:chOff x="4938623" y="1775577"/>
                <a:chExt cx="301055" cy="72000"/>
              </a:xfrm>
            </p:grpSpPr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E9B7C719-1FBC-7D49-BC76-A53DAF8B97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938623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dirty="0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48132AF7-40BA-904E-9E4A-4D3C33B484C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055080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A4710D09-D2AE-7A4D-BAD3-54C247231F7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169589" y="1775577"/>
                  <a:ext cx="70089" cy="72000"/>
                </a:xfrm>
                <a:prstGeom prst="ellipse">
                  <a:avLst/>
                </a:prstGeom>
                <a:solidFill>
                  <a:srgbClr val="B8BB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6805D6CA-90D5-1349-92D9-796F866D69D9}"/>
                  </a:ext>
                </a:extLst>
              </p:cNvPr>
              <p:cNvSpPr/>
              <p:nvPr/>
            </p:nvSpPr>
            <p:spPr>
              <a:xfrm>
                <a:off x="7457035" y="609667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5E6280"/>
                    </a:solidFill>
                    <a:latin typeface="Helvetica" pitchFamily="2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A4EF11A-0686-9F4F-8EED-A5852A59B0F6}"/>
                </a:ext>
              </a:extLst>
            </p:cNvPr>
            <p:cNvSpPr/>
            <p:nvPr/>
          </p:nvSpPr>
          <p:spPr>
            <a:xfrm>
              <a:off x="6468348" y="455695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4539D17-5F4D-4744-9296-77B737C00D87}"/>
                </a:ext>
              </a:extLst>
            </p:cNvPr>
            <p:cNvSpPr txBox="1"/>
            <p:nvPr/>
          </p:nvSpPr>
          <p:spPr>
            <a:xfrm>
              <a:off x="1866942" y="4758989"/>
              <a:ext cx="5950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MQTT</a:t>
              </a:r>
              <a:endParaRPr kumimoji="1" lang="zh-CN" altLang="en-US" sz="1200" dirty="0">
                <a:solidFill>
                  <a:srgbClr val="737794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D048FA3D-FCB6-BA41-86DA-EC5C13276A2F}"/>
                </a:ext>
              </a:extLst>
            </p:cNvPr>
            <p:cNvSpPr/>
            <p:nvPr/>
          </p:nvSpPr>
          <p:spPr>
            <a:xfrm>
              <a:off x="1747297" y="5298295"/>
              <a:ext cx="9143969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4853C6F3-DFA1-B64D-8B7B-5E5B24DFB4C0}"/>
                </a:ext>
              </a:extLst>
            </p:cNvPr>
            <p:cNvSpPr/>
            <p:nvPr/>
          </p:nvSpPr>
          <p:spPr>
            <a:xfrm>
              <a:off x="1882262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30C9278-8265-C440-852E-BAA024D21B03}"/>
                </a:ext>
              </a:extLst>
            </p:cNvPr>
            <p:cNvSpPr/>
            <p:nvPr/>
          </p:nvSpPr>
          <p:spPr>
            <a:xfrm>
              <a:off x="3387256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D3866862-E394-2745-ACD6-A8F5A157A4F8}"/>
                </a:ext>
              </a:extLst>
            </p:cNvPr>
            <p:cNvSpPr/>
            <p:nvPr/>
          </p:nvSpPr>
          <p:spPr>
            <a:xfrm>
              <a:off x="4888797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84B87D5C-552E-E64C-A0F9-2E6AD3A8DCFF}"/>
                </a:ext>
              </a:extLst>
            </p:cNvPr>
            <p:cNvSpPr/>
            <p:nvPr/>
          </p:nvSpPr>
          <p:spPr>
            <a:xfrm>
              <a:off x="6397244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76BE27FF-F719-1A48-A9E5-2E323CD9BE55}"/>
                </a:ext>
              </a:extLst>
            </p:cNvPr>
            <p:cNvSpPr/>
            <p:nvPr/>
          </p:nvSpPr>
          <p:spPr>
            <a:xfrm>
              <a:off x="4969430" y="4199983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726FB9A-1BC7-AD45-85B9-6B1D87BD1EE3}"/>
                </a:ext>
              </a:extLst>
            </p:cNvPr>
            <p:cNvSpPr txBox="1"/>
            <p:nvPr/>
          </p:nvSpPr>
          <p:spPr>
            <a:xfrm>
              <a:off x="58477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service</a:t>
              </a:r>
              <a:endParaRPr kumimoji="1" lang="zh-CN" altLang="en-US" sz="1200" dirty="0">
                <a:solidFill>
                  <a:srgbClr val="737794"/>
                </a:solidFill>
              </a:endParaRPr>
            </a:p>
          </p:txBody>
        </p:sp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B87C5C8C-D59B-7541-95BF-635655A64AEF}"/>
                </a:ext>
              </a:extLst>
            </p:cNvPr>
            <p:cNvCxnSpPr>
              <a:cxnSpLocks/>
              <a:stCxn id="53" idx="2"/>
              <a:endCxn id="95" idx="0"/>
            </p:cNvCxnSpPr>
            <p:nvPr/>
          </p:nvCxnSpPr>
          <p:spPr>
            <a:xfrm>
              <a:off x="6317597" y="959299"/>
              <a:ext cx="5160" cy="61299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AC71106-A475-3643-86EE-629B456A27D4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>
              <a:off x="7044348" y="416870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箭头连接符 75">
              <a:extLst>
                <a:ext uri="{FF2B5EF4-FFF2-40B4-BE49-F238E27FC236}">
                  <a16:creationId xmlns:a16="http://schemas.microsoft.com/office/drawing/2014/main" id="{E1629BCC-C4F1-CE48-BC4A-ED165CC6DE9C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044348" y="503598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61658543-6B6F-E543-B863-3B0F31BE6A5C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5545430" y="4679021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C8857AA-6356-0F4F-97E3-44C3F32094A7}"/>
                </a:ext>
              </a:extLst>
            </p:cNvPr>
            <p:cNvSpPr txBox="1"/>
            <p:nvPr/>
          </p:nvSpPr>
          <p:spPr>
            <a:xfrm>
              <a:off x="2191582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15F282D0-CA43-2D44-9720-FE17556D2B3B}"/>
                </a:ext>
              </a:extLst>
            </p:cNvPr>
            <p:cNvSpPr txBox="1"/>
            <p:nvPr/>
          </p:nvSpPr>
          <p:spPr>
            <a:xfrm>
              <a:off x="3636968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E6FA6636-EC32-A84C-B8A7-2752FF0F8977}"/>
                </a:ext>
              </a:extLst>
            </p:cNvPr>
            <p:cNvSpPr txBox="1"/>
            <p:nvPr/>
          </p:nvSpPr>
          <p:spPr>
            <a:xfrm>
              <a:off x="5198118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AC5054F-27F5-2649-87F5-AA663D32E831}"/>
                </a:ext>
              </a:extLst>
            </p:cNvPr>
            <p:cNvSpPr txBox="1"/>
            <p:nvPr/>
          </p:nvSpPr>
          <p:spPr>
            <a:xfrm>
              <a:off x="6650460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82" name="图形 81">
              <a:extLst>
                <a:ext uri="{FF2B5EF4-FFF2-40B4-BE49-F238E27FC236}">
                  <a16:creationId xmlns:a16="http://schemas.microsoft.com/office/drawing/2014/main" id="{8591D811-3113-7E47-B446-808D74F8F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00837" y="5570455"/>
              <a:ext cx="324000" cy="324000"/>
            </a:xfrm>
            <a:prstGeom prst="rect">
              <a:avLst/>
            </a:prstGeom>
          </p:spPr>
        </p:pic>
        <p:pic>
          <p:nvPicPr>
            <p:cNvPr id="83" name="图形 82">
              <a:extLst>
                <a:ext uri="{FF2B5EF4-FFF2-40B4-BE49-F238E27FC236}">
                  <a16:creationId xmlns:a16="http://schemas.microsoft.com/office/drawing/2014/main" id="{149E8586-8B0C-9641-B51D-B85085414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5831" y="5570455"/>
              <a:ext cx="324000" cy="324000"/>
            </a:xfrm>
            <a:prstGeom prst="rect">
              <a:avLst/>
            </a:prstGeom>
          </p:spPr>
        </p:pic>
        <p:pic>
          <p:nvPicPr>
            <p:cNvPr id="84" name="图形 83">
              <a:extLst>
                <a:ext uri="{FF2B5EF4-FFF2-40B4-BE49-F238E27FC236}">
                  <a16:creationId xmlns:a16="http://schemas.microsoft.com/office/drawing/2014/main" id="{09DC9538-44DE-B347-82E7-3E726CA67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07372" y="5570455"/>
              <a:ext cx="324000" cy="324000"/>
            </a:xfrm>
            <a:prstGeom prst="rect">
              <a:avLst/>
            </a:prstGeom>
          </p:spPr>
        </p:pic>
        <p:pic>
          <p:nvPicPr>
            <p:cNvPr id="85" name="图形 84">
              <a:extLst>
                <a:ext uri="{FF2B5EF4-FFF2-40B4-BE49-F238E27FC236}">
                  <a16:creationId xmlns:a16="http://schemas.microsoft.com/office/drawing/2014/main" id="{0A600157-5F1A-1341-92E2-F0050C516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15819" y="5570455"/>
              <a:ext cx="324000" cy="324000"/>
            </a:xfrm>
            <a:prstGeom prst="rect">
              <a:avLst/>
            </a:prstGeom>
          </p:spPr>
        </p:pic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BBDA6AD2-2C1E-F341-AD8D-AA3B36AA85F8}"/>
                </a:ext>
              </a:extLst>
            </p:cNvPr>
            <p:cNvSpPr/>
            <p:nvPr/>
          </p:nvSpPr>
          <p:spPr>
            <a:xfrm>
              <a:off x="7905358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23266928-0A34-F145-932E-ECAFAF945E59}"/>
                </a:ext>
              </a:extLst>
            </p:cNvPr>
            <p:cNvSpPr/>
            <p:nvPr/>
          </p:nvSpPr>
          <p:spPr>
            <a:xfrm>
              <a:off x="9413805" y="538399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4B4672F-E3A9-5E42-B791-67810C7318C9}"/>
                </a:ext>
              </a:extLst>
            </p:cNvPr>
            <p:cNvSpPr txBox="1"/>
            <p:nvPr/>
          </p:nvSpPr>
          <p:spPr>
            <a:xfrm>
              <a:off x="8214679" y="5952860"/>
              <a:ext cx="742512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87BC3514-081C-BB47-8214-6C867D1C955F}"/>
                </a:ext>
              </a:extLst>
            </p:cNvPr>
            <p:cNvSpPr txBox="1"/>
            <p:nvPr/>
          </p:nvSpPr>
          <p:spPr>
            <a:xfrm>
              <a:off x="9667021" y="5952860"/>
              <a:ext cx="854721" cy="5682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rd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Party</a:t>
              </a:r>
            </a:p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System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90" name="图形 89">
              <a:extLst>
                <a:ext uri="{FF2B5EF4-FFF2-40B4-BE49-F238E27FC236}">
                  <a16:creationId xmlns:a16="http://schemas.microsoft.com/office/drawing/2014/main" id="{C96D6FC2-89BE-B240-B212-A7706A12C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23933" y="5570455"/>
              <a:ext cx="324000" cy="324000"/>
            </a:xfrm>
            <a:prstGeom prst="rect">
              <a:avLst/>
            </a:prstGeom>
          </p:spPr>
        </p:pic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FE83F533-C6D8-EA4E-BECF-D55111E58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932380" y="5570455"/>
              <a:ext cx="324000" cy="324000"/>
            </a:xfrm>
            <a:prstGeom prst="rect">
              <a:avLst/>
            </a:prstGeom>
          </p:spPr>
        </p:pic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43E1C17F-E4CE-7F4B-910C-196374DA5E9E}"/>
                </a:ext>
              </a:extLst>
            </p:cNvPr>
            <p:cNvSpPr/>
            <p:nvPr/>
          </p:nvSpPr>
          <p:spPr>
            <a:xfrm>
              <a:off x="1747297" y="1572292"/>
              <a:ext cx="9150919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API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gateway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44CF6B1-51B4-F845-87F6-F710BF453BEB}"/>
                </a:ext>
              </a:extLst>
            </p:cNvPr>
            <p:cNvSpPr/>
            <p:nvPr/>
          </p:nvSpPr>
          <p:spPr>
            <a:xfrm>
              <a:off x="2042936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C628B3CF-B957-154C-9A74-67404ABC4CED}"/>
                </a:ext>
              </a:extLst>
            </p:cNvPr>
            <p:cNvSpPr/>
            <p:nvPr/>
          </p:nvSpPr>
          <p:spPr>
            <a:xfrm>
              <a:off x="9473045" y="400895"/>
              <a:ext cx="1152000" cy="46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App</a:t>
              </a:r>
              <a:endParaRPr kumimoji="1" lang="zh-CN" altLang="en-US" sz="14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6715F977-B08E-AF45-AD3C-03E2408AD512}"/>
                </a:ext>
              </a:extLst>
            </p:cNvPr>
            <p:cNvSpPr/>
            <p:nvPr/>
          </p:nvSpPr>
          <p:spPr>
            <a:xfrm>
              <a:off x="1740345" y="3619867"/>
              <a:ext cx="7526163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cxnSp>
          <p:nvCxnSpPr>
            <p:cNvPr id="101" name="直线箭头连接符 100">
              <a:extLst>
                <a:ext uri="{FF2B5EF4-FFF2-40B4-BE49-F238E27FC236}">
                  <a16:creationId xmlns:a16="http://schemas.microsoft.com/office/drawing/2014/main" id="{48F1D16D-E86D-D441-9B26-5EF0A7C261CC}"/>
                </a:ext>
              </a:extLst>
            </p:cNvPr>
            <p:cNvCxnSpPr>
              <a:cxnSpLocks/>
            </p:cNvCxnSpPr>
            <p:nvPr/>
          </p:nvCxnSpPr>
          <p:spPr>
            <a:xfrm>
              <a:off x="2561217" y="4142792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CFF4B532-0D85-DC41-BFB2-EEC77FA3AC7E}"/>
                </a:ext>
              </a:extLst>
            </p:cNvPr>
            <p:cNvSpPr/>
            <p:nvPr/>
          </p:nvSpPr>
          <p:spPr>
            <a:xfrm>
              <a:off x="9413805" y="3619866"/>
              <a:ext cx="1475097" cy="540855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Cloud</a:t>
              </a:r>
              <a:r>
                <a:rPr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Clusters</a:t>
              </a:r>
              <a:endParaRPr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7497A709-4168-C849-938F-34A76F4A384D}"/>
                </a:ext>
              </a:extLst>
            </p:cNvPr>
            <p:cNvSpPr/>
            <p:nvPr/>
          </p:nvSpPr>
          <p:spPr>
            <a:xfrm>
              <a:off x="7988006" y="45513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6" name="直线箭头连接符 105">
              <a:extLst>
                <a:ext uri="{FF2B5EF4-FFF2-40B4-BE49-F238E27FC236}">
                  <a16:creationId xmlns:a16="http://schemas.microsoft.com/office/drawing/2014/main" id="{551C6FD1-2DFD-7943-8169-931CD3FD7DBB}"/>
                </a:ext>
              </a:extLst>
            </p:cNvPr>
            <p:cNvCxnSpPr>
              <a:cxnSpLocks/>
              <a:endCxn id="105" idx="0"/>
            </p:cNvCxnSpPr>
            <p:nvPr/>
          </p:nvCxnSpPr>
          <p:spPr>
            <a:xfrm>
              <a:off x="8564006" y="416305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52ABDF32-6730-6346-ADA5-E809E48852AD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8564006" y="5030338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5864BF9-E2D1-E74C-BFA3-39A62458868B}"/>
                </a:ext>
              </a:extLst>
            </p:cNvPr>
            <p:cNvSpPr/>
            <p:nvPr/>
          </p:nvSpPr>
          <p:spPr>
            <a:xfrm>
              <a:off x="3435093" y="4196700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09" name="直线箭头连接符 108">
              <a:extLst>
                <a:ext uri="{FF2B5EF4-FFF2-40B4-BE49-F238E27FC236}">
                  <a16:creationId xmlns:a16="http://schemas.microsoft.com/office/drawing/2014/main" id="{001884AA-0CD4-7643-B5F6-2D1DDF31BB39}"/>
                </a:ext>
              </a:extLst>
            </p:cNvPr>
            <p:cNvCxnSpPr>
              <a:cxnSpLocks/>
              <a:stCxn id="108" idx="2"/>
            </p:cNvCxnSpPr>
            <p:nvPr/>
          </p:nvCxnSpPr>
          <p:spPr>
            <a:xfrm>
              <a:off x="4011093" y="4675738"/>
              <a:ext cx="0" cy="64032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416D3B23-A72C-FE4B-A86B-FC46315A9FEC}"/>
                </a:ext>
              </a:extLst>
            </p:cNvPr>
            <p:cNvCxnSpPr>
              <a:cxnSpLocks/>
            </p:cNvCxnSpPr>
            <p:nvPr/>
          </p:nvCxnSpPr>
          <p:spPr>
            <a:xfrm>
              <a:off x="10064676" y="4134104"/>
              <a:ext cx="0" cy="1155503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线箭头连接符 111">
              <a:extLst>
                <a:ext uri="{FF2B5EF4-FFF2-40B4-BE49-F238E27FC236}">
                  <a16:creationId xmlns:a16="http://schemas.microsoft.com/office/drawing/2014/main" id="{20843FEB-7DB4-154C-B5B1-1AA358351A9C}"/>
                </a:ext>
              </a:extLst>
            </p:cNvPr>
            <p:cNvCxnSpPr>
              <a:cxnSpLocks/>
            </p:cNvCxnSpPr>
            <p:nvPr/>
          </p:nvCxnSpPr>
          <p:spPr>
            <a:xfrm>
              <a:off x="8564006" y="3259579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63584301-570C-4E40-87F8-53F201EF4C86}"/>
                </a:ext>
              </a:extLst>
            </p:cNvPr>
            <p:cNvCxnSpPr>
              <a:cxnSpLocks/>
            </p:cNvCxnSpPr>
            <p:nvPr/>
          </p:nvCxnSpPr>
          <p:spPr>
            <a:xfrm>
              <a:off x="2549506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113">
              <a:extLst>
                <a:ext uri="{FF2B5EF4-FFF2-40B4-BE49-F238E27FC236}">
                  <a16:creationId xmlns:a16="http://schemas.microsoft.com/office/drawing/2014/main" id="{10BA67CB-5553-9844-A54D-411C88F670C5}"/>
                </a:ext>
              </a:extLst>
            </p:cNvPr>
            <p:cNvCxnSpPr>
              <a:cxnSpLocks/>
            </p:cNvCxnSpPr>
            <p:nvPr/>
          </p:nvCxnSpPr>
          <p:spPr>
            <a:xfrm>
              <a:off x="4011093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79411979-FA59-6B42-A824-6F7248CF8317}"/>
                </a:ext>
              </a:extLst>
            </p:cNvPr>
            <p:cNvCxnSpPr>
              <a:cxnSpLocks/>
            </p:cNvCxnSpPr>
            <p:nvPr/>
          </p:nvCxnSpPr>
          <p:spPr>
            <a:xfrm>
              <a:off x="7044348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线箭头连接符 115">
              <a:extLst>
                <a:ext uri="{FF2B5EF4-FFF2-40B4-BE49-F238E27FC236}">
                  <a16:creationId xmlns:a16="http://schemas.microsoft.com/office/drawing/2014/main" id="{1133E05C-7754-9B43-957F-3881187A754D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30" y="3231625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肘形连接符 117">
              <a:extLst>
                <a:ext uri="{FF2B5EF4-FFF2-40B4-BE49-F238E27FC236}">
                  <a16:creationId xmlns:a16="http://schemas.microsoft.com/office/drawing/2014/main" id="{509158BA-9E4A-DB4F-8EB1-C762B2AA8202}"/>
                </a:ext>
              </a:extLst>
            </p:cNvPr>
            <p:cNvCxnSpPr>
              <a:stCxn id="65" idx="1"/>
              <a:endCxn id="95" idx="1"/>
            </p:cNvCxnSpPr>
            <p:nvPr/>
          </p:nvCxnSpPr>
          <p:spPr>
            <a:xfrm rot="10800000">
              <a:off x="1747297" y="1842721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肘形连接符 118">
              <a:extLst>
                <a:ext uri="{FF2B5EF4-FFF2-40B4-BE49-F238E27FC236}">
                  <a16:creationId xmlns:a16="http://schemas.microsoft.com/office/drawing/2014/main" id="{F7BFDBCB-EAE8-654F-9173-959E978A689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72216" y="1842719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E957F0FA-DCD9-1948-A472-E6E2C8B0CD3E}"/>
                </a:ext>
              </a:extLst>
            </p:cNvPr>
            <p:cNvSpPr txBox="1"/>
            <p:nvPr/>
          </p:nvSpPr>
          <p:spPr>
            <a:xfrm>
              <a:off x="11255525" y="4074212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737794"/>
                  </a:solidFill>
                </a:rPr>
                <a:t>service</a:t>
              </a:r>
              <a:endParaRPr kumimoji="1" lang="zh-CN" altLang="en-US" sz="1200" dirty="0">
                <a:solidFill>
                  <a:srgbClr val="737794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82228FE2-0F20-914E-A04F-206AAF590486}"/>
                </a:ext>
              </a:extLst>
            </p:cNvPr>
            <p:cNvSpPr/>
            <p:nvPr/>
          </p:nvSpPr>
          <p:spPr>
            <a:xfrm>
              <a:off x="10090072" y="4261195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cs typeface="Devanagari MT" panose="02000500020000000000" pitchFamily="2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cs typeface="Devanagari MT" panose="02000500020000000000" pitchFamily="2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737794"/>
                  </a:solidFill>
                  <a:cs typeface="Devanagari MT" panose="02000500020000000000" pitchFamily="2" charset="0"/>
                </a:rPr>
                <a:t>with</a:t>
              </a:r>
              <a:r>
                <a:rPr kumimoji="1" lang="zh-CN" altLang="en-US" sz="1200" dirty="0">
                  <a:solidFill>
                    <a:srgbClr val="737794"/>
                  </a:solidFill>
                  <a:cs typeface="Devanagari MT" panose="02000500020000000000" pitchFamily="2" charset="0"/>
                </a:rPr>
                <a:t> </a:t>
              </a:r>
              <a:r>
                <a:rPr kumimoji="1" lang="en-US" altLang="zh-CN" sz="1200" dirty="0">
                  <a:solidFill>
                    <a:srgbClr val="737794"/>
                  </a:solidFill>
                  <a:cs typeface="Devanagari MT" panose="02000500020000000000" pitchFamily="2" charset="0"/>
                </a:rPr>
                <a:t>SN</a:t>
              </a:r>
              <a:endParaRPr kumimoji="1" lang="zh-CN" altLang="en-US" sz="1200" dirty="0">
                <a:solidFill>
                  <a:srgbClr val="737794"/>
                </a:solidFill>
                <a:cs typeface="Devanagari MT" panose="02000500020000000000" pitchFamily="2" charset="0"/>
              </a:endParaRPr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04EA3B6B-4174-8648-8A13-2E48DAD291C1}"/>
                </a:ext>
              </a:extLst>
            </p:cNvPr>
            <p:cNvSpPr/>
            <p:nvPr/>
          </p:nvSpPr>
          <p:spPr>
            <a:xfrm>
              <a:off x="2637415" y="4404155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1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AD3B1D6E-E6F6-4B46-B317-A623635A1C60}"/>
                </a:ext>
              </a:extLst>
            </p:cNvPr>
            <p:cNvSpPr/>
            <p:nvPr/>
          </p:nvSpPr>
          <p:spPr>
            <a:xfrm>
              <a:off x="7649381" y="4661477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3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497EF22-2591-5F40-8BF9-1786E425C3C6}"/>
                </a:ext>
              </a:extLst>
            </p:cNvPr>
            <p:cNvSpPr/>
            <p:nvPr/>
          </p:nvSpPr>
          <p:spPr>
            <a:xfrm>
              <a:off x="4607118" y="4303373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2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80AA1B59-EB71-024A-8DF0-842CD713ABA8}"/>
                </a:ext>
              </a:extLst>
            </p:cNvPr>
            <p:cNvSpPr/>
            <p:nvPr/>
          </p:nvSpPr>
          <p:spPr>
            <a:xfrm>
              <a:off x="9729386" y="4347179"/>
              <a:ext cx="294289" cy="294289"/>
            </a:xfrm>
            <a:prstGeom prst="ellipse">
              <a:avLst/>
            </a:prstGeom>
            <a:noFill/>
            <a:ln w="19050"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5E6280"/>
                  </a:solidFill>
                </a:rPr>
                <a:t>4</a:t>
              </a:r>
              <a:endParaRPr lang="zh-CN" altLang="en-US" dirty="0">
                <a:solidFill>
                  <a:srgbClr val="5E628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>
            <a:extLst>
              <a:ext uri="{FF2B5EF4-FFF2-40B4-BE49-F238E27FC236}">
                <a16:creationId xmlns:a16="http://schemas.microsoft.com/office/drawing/2014/main" id="{088EE08C-BE0F-C545-A93C-043DB1F85B32}"/>
              </a:ext>
            </a:extLst>
          </p:cNvPr>
          <p:cNvGrpSpPr/>
          <p:nvPr/>
        </p:nvGrpSpPr>
        <p:grpSpPr>
          <a:xfrm>
            <a:off x="1159709" y="983329"/>
            <a:ext cx="6126951" cy="3665426"/>
            <a:chOff x="1159709" y="983329"/>
            <a:chExt cx="6126951" cy="366542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5C02717-B778-0C42-8223-5D0CB36070F3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4F93763-90E5-D54D-914F-A825D0A226C4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84F257F-F0A1-304E-A2FA-261A57F24525}"/>
                </a:ext>
              </a:extLst>
            </p:cNvPr>
            <p:cNvSpPr/>
            <p:nvPr/>
          </p:nvSpPr>
          <p:spPr>
            <a:xfrm>
              <a:off x="1166660" y="3249456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5EF82FF-CADA-1147-BADA-3EE4E06A6FC7}"/>
                </a:ext>
              </a:extLst>
            </p:cNvPr>
            <p:cNvSpPr/>
            <p:nvPr/>
          </p:nvSpPr>
          <p:spPr>
            <a:xfrm>
              <a:off x="1301624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821589-3249-4744-A9D1-7E5A639F37E2}"/>
                </a:ext>
              </a:extLst>
            </p:cNvPr>
            <p:cNvSpPr/>
            <p:nvPr/>
          </p:nvSpPr>
          <p:spPr>
            <a:xfrm>
              <a:off x="2806618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4E56485-B4BB-0540-B085-C9771138C0B0}"/>
                </a:ext>
              </a:extLst>
            </p:cNvPr>
            <p:cNvSpPr/>
            <p:nvPr/>
          </p:nvSpPr>
          <p:spPr>
            <a:xfrm>
              <a:off x="4308159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D9772EB-5952-8540-8EFF-3CC8C344C587}"/>
                </a:ext>
              </a:extLst>
            </p:cNvPr>
            <p:cNvSpPr/>
            <p:nvPr/>
          </p:nvSpPr>
          <p:spPr>
            <a:xfrm>
              <a:off x="5816606" y="3335158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线箭头连接符 13">
              <a:extLst>
                <a:ext uri="{FF2B5EF4-FFF2-40B4-BE49-F238E27FC236}">
                  <a16:creationId xmlns:a16="http://schemas.microsoft.com/office/drawing/2014/main" id="{6481A45E-0761-574B-8A70-192D322FCC1B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箭头连接符 14">
              <a:extLst>
                <a:ext uri="{FF2B5EF4-FFF2-40B4-BE49-F238E27FC236}">
                  <a16:creationId xmlns:a16="http://schemas.microsoft.com/office/drawing/2014/main" id="{47A2A0DF-6B57-2A4F-90AA-66895F2C9CFB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E614011F-9AFB-BF45-BDCC-17AD3CDAD58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6E263907-7E88-CD49-8F43-B521D203C890}"/>
                </a:ext>
              </a:extLst>
            </p:cNvPr>
            <p:cNvCxnSpPr>
              <a:cxnSpLocks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AA5B19F-9754-9A43-9422-FB997163DED3}"/>
                </a:ext>
              </a:extLst>
            </p:cNvPr>
            <p:cNvSpPr txBox="1"/>
            <p:nvPr/>
          </p:nvSpPr>
          <p:spPr>
            <a:xfrm>
              <a:off x="158690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72396-9CF0-0340-B251-B67689F750F9}"/>
                </a:ext>
              </a:extLst>
            </p:cNvPr>
            <p:cNvSpPr txBox="1"/>
            <p:nvPr/>
          </p:nvSpPr>
          <p:spPr>
            <a:xfrm>
              <a:off x="3077828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B4B59D2-E773-4D47-94B4-0C2A000E97DE}"/>
                </a:ext>
              </a:extLst>
            </p:cNvPr>
            <p:cNvSpPr txBox="1"/>
            <p:nvPr/>
          </p:nvSpPr>
          <p:spPr>
            <a:xfrm>
              <a:off x="4647563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377959B-4110-AF45-B46D-EC7788113D27}"/>
                </a:ext>
              </a:extLst>
            </p:cNvPr>
            <p:cNvSpPr txBox="1"/>
            <p:nvPr/>
          </p:nvSpPr>
          <p:spPr>
            <a:xfrm>
              <a:off x="6159184" y="3904021"/>
              <a:ext cx="790601" cy="324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Inverter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线箭头连接符 27">
              <a:extLst>
                <a:ext uri="{FF2B5EF4-FFF2-40B4-BE49-F238E27FC236}">
                  <a16:creationId xmlns:a16="http://schemas.microsoft.com/office/drawing/2014/main" id="{854718C4-1CB8-434C-A05C-166399A953FB}"/>
                </a:ext>
              </a:extLst>
            </p:cNvPr>
            <p:cNvCxnSpPr>
              <a:cxnSpLocks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48">
              <a:extLst>
                <a:ext uri="{FF2B5EF4-FFF2-40B4-BE49-F238E27FC236}">
                  <a16:creationId xmlns:a16="http://schemas.microsoft.com/office/drawing/2014/main" id="{60BC6AFD-74A4-9F45-A9D8-1ED6D3CB9D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12890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3" name="Freeform 48">
              <a:extLst>
                <a:ext uri="{FF2B5EF4-FFF2-40B4-BE49-F238E27FC236}">
                  <a16:creationId xmlns:a16="http://schemas.microsoft.com/office/drawing/2014/main" id="{CE394F34-FF5B-314A-A540-3CF488898C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7884" y="3566597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Freeform 48">
              <a:extLst>
                <a:ext uri="{FF2B5EF4-FFF2-40B4-BE49-F238E27FC236}">
                  <a16:creationId xmlns:a16="http://schemas.microsoft.com/office/drawing/2014/main" id="{63EAA7CB-0481-D743-957E-44B09DED0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3553" y="3565921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370A1C8C-9EC5-DB45-9F99-DD63589339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27872" y="3572615"/>
              <a:ext cx="338618" cy="337424"/>
            </a:xfrm>
            <a:custGeom>
              <a:avLst/>
              <a:gdLst>
                <a:gd name="T0" fmla="*/ 132 w 240"/>
                <a:gd name="T1" fmla="*/ 44 h 239"/>
                <a:gd name="T2" fmla="*/ 124 w 240"/>
                <a:gd name="T3" fmla="*/ 118 h 239"/>
                <a:gd name="T4" fmla="*/ 139 w 240"/>
                <a:gd name="T5" fmla="*/ 118 h 239"/>
                <a:gd name="T6" fmla="*/ 157 w 240"/>
                <a:gd name="T7" fmla="*/ 100 h 239"/>
                <a:gd name="T8" fmla="*/ 138 w 240"/>
                <a:gd name="T9" fmla="*/ 155 h 239"/>
                <a:gd name="T10" fmla="*/ 177 w 240"/>
                <a:gd name="T11" fmla="*/ 155 h 239"/>
                <a:gd name="T12" fmla="*/ 157 w 240"/>
                <a:gd name="T13" fmla="*/ 100 h 239"/>
                <a:gd name="T14" fmla="*/ 83 w 240"/>
                <a:gd name="T15" fmla="*/ 120 h 239"/>
                <a:gd name="T16" fmla="*/ 89 w 240"/>
                <a:gd name="T17" fmla="*/ 117 h 239"/>
                <a:gd name="T18" fmla="*/ 82 w 240"/>
                <a:gd name="T19" fmla="*/ 45 h 239"/>
                <a:gd name="T20" fmla="*/ 65 w 240"/>
                <a:gd name="T21" fmla="*/ 44 h 239"/>
                <a:gd name="T22" fmla="*/ 43 w 240"/>
                <a:gd name="T23" fmla="*/ 120 h 239"/>
                <a:gd name="T24" fmla="*/ 65 w 240"/>
                <a:gd name="T25" fmla="*/ 101 h 239"/>
                <a:gd name="T26" fmla="*/ 84 w 240"/>
                <a:gd name="T27" fmla="*/ 196 h 239"/>
                <a:gd name="T28" fmla="*/ 126 w 240"/>
                <a:gd name="T29" fmla="*/ 155 h 239"/>
                <a:gd name="T30" fmla="*/ 107 w 240"/>
                <a:gd name="T31" fmla="*/ 100 h 239"/>
                <a:gd name="T32" fmla="*/ 86 w 240"/>
                <a:gd name="T33" fmla="*/ 131 h 239"/>
                <a:gd name="T34" fmla="*/ 65 w 240"/>
                <a:gd name="T35" fmla="*/ 149 h 239"/>
                <a:gd name="T36" fmla="*/ 43 w 240"/>
                <a:gd name="T37" fmla="*/ 131 h 239"/>
                <a:gd name="T38" fmla="*/ 65 w 240"/>
                <a:gd name="T39" fmla="*/ 196 h 239"/>
                <a:gd name="T40" fmla="*/ 157 w 240"/>
                <a:gd name="T41" fmla="*/ 207 h 239"/>
                <a:gd name="T42" fmla="*/ 107 w 240"/>
                <a:gd name="T43" fmla="*/ 207 h 239"/>
                <a:gd name="T44" fmla="*/ 65 w 240"/>
                <a:gd name="T45" fmla="*/ 225 h 239"/>
                <a:gd name="T46" fmla="*/ 43 w 240"/>
                <a:gd name="T47" fmla="*/ 207 h 239"/>
                <a:gd name="T48" fmla="*/ 60 w 240"/>
                <a:gd name="T49" fmla="*/ 239 h 239"/>
                <a:gd name="T50" fmla="*/ 195 w 240"/>
                <a:gd name="T51" fmla="*/ 223 h 239"/>
                <a:gd name="T52" fmla="*/ 182 w 240"/>
                <a:gd name="T53" fmla="*/ 170 h 239"/>
                <a:gd name="T54" fmla="*/ 65 w 240"/>
                <a:gd name="T55" fmla="*/ 14 h 239"/>
                <a:gd name="T56" fmla="*/ 107 w 240"/>
                <a:gd name="T57" fmla="*/ 69 h 239"/>
                <a:gd name="T58" fmla="*/ 157 w 240"/>
                <a:gd name="T59" fmla="*/ 69 h 239"/>
                <a:gd name="T60" fmla="*/ 195 w 240"/>
                <a:gd name="T61" fmla="*/ 43 h 239"/>
                <a:gd name="T62" fmla="*/ 179 w 240"/>
                <a:gd name="T63" fmla="*/ 0 h 239"/>
                <a:gd name="T64" fmla="*/ 43 w 240"/>
                <a:gd name="T65" fmla="*/ 17 h 239"/>
                <a:gd name="T66" fmla="*/ 65 w 240"/>
                <a:gd name="T67" fmla="*/ 33 h 239"/>
                <a:gd name="T68" fmla="*/ 195 w 240"/>
                <a:gd name="T69" fmla="*/ 173 h 239"/>
                <a:gd name="T70" fmla="*/ 188 w 240"/>
                <a:gd name="T71" fmla="*/ 155 h 239"/>
                <a:gd name="T72" fmla="*/ 182 w 240"/>
                <a:gd name="T73" fmla="*/ 44 h 239"/>
                <a:gd name="T74" fmla="*/ 175 w 240"/>
                <a:gd name="T75" fmla="*/ 118 h 239"/>
                <a:gd name="T76" fmla="*/ 190 w 240"/>
                <a:gd name="T77" fmla="*/ 118 h 239"/>
                <a:gd name="T78" fmla="*/ 195 w 240"/>
                <a:gd name="T79" fmla="*/ 67 h 239"/>
                <a:gd name="T80" fmla="*/ 0 w 240"/>
                <a:gd name="T81" fmla="*/ 33 h 239"/>
                <a:gd name="T82" fmla="*/ 43 w 240"/>
                <a:gd name="T83" fmla="*/ 44 h 239"/>
                <a:gd name="T84" fmla="*/ 0 w 240"/>
                <a:gd name="T85" fmla="*/ 33 h 239"/>
                <a:gd name="T86" fmla="*/ 0 w 240"/>
                <a:gd name="T87" fmla="*/ 131 h 239"/>
                <a:gd name="T88" fmla="*/ 43 w 240"/>
                <a:gd name="T89" fmla="*/ 120 h 239"/>
                <a:gd name="T90" fmla="*/ 0 w 240"/>
                <a:gd name="T91" fmla="*/ 196 h 239"/>
                <a:gd name="T92" fmla="*/ 43 w 240"/>
                <a:gd name="T93" fmla="*/ 207 h 239"/>
                <a:gd name="T94" fmla="*/ 0 w 240"/>
                <a:gd name="T95" fmla="*/ 196 h 239"/>
                <a:gd name="T96" fmla="*/ 237 w 240"/>
                <a:gd name="T97" fmla="*/ 151 h 239"/>
                <a:gd name="T98" fmla="*/ 214 w 240"/>
                <a:gd name="T99" fmla="*/ 85 h 239"/>
                <a:gd name="T100" fmla="*/ 239 w 240"/>
                <a:gd name="T101" fmla="*/ 44 h 239"/>
                <a:gd name="T102" fmla="*/ 233 w 240"/>
                <a:gd name="T103" fmla="*/ 33 h 239"/>
                <a:gd name="T104" fmla="*/ 195 w 240"/>
                <a:gd name="T105" fmla="*/ 43 h 239"/>
                <a:gd name="T106" fmla="*/ 202 w 240"/>
                <a:gd name="T107" fmla="*/ 85 h 239"/>
                <a:gd name="T108" fmla="*/ 195 w 240"/>
                <a:gd name="T109" fmla="*/ 136 h 239"/>
                <a:gd name="T110" fmla="*/ 208 w 240"/>
                <a:gd name="T111" fmla="*/ 100 h 239"/>
                <a:gd name="T112" fmla="*/ 227 w 240"/>
                <a:gd name="T113" fmla="*/ 155 h 239"/>
                <a:gd name="T114" fmla="*/ 195 w 240"/>
                <a:gd name="T115" fmla="*/ 173 h 239"/>
                <a:gd name="T116" fmla="*/ 208 w 240"/>
                <a:gd name="T117" fmla="*/ 207 h 239"/>
                <a:gd name="T118" fmla="*/ 240 w 240"/>
                <a:gd name="T119" fmla="*/ 159 h 239"/>
                <a:gd name="T120" fmla="*/ 240 w 240"/>
                <a:gd name="T121" fmla="*/ 15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0" h="239">
                  <a:moveTo>
                    <a:pt x="151" y="85"/>
                  </a:moveTo>
                  <a:cubicBezTo>
                    <a:pt x="144" y="65"/>
                    <a:pt x="136" y="47"/>
                    <a:pt x="132" y="44"/>
                  </a:cubicBezTo>
                  <a:cubicBezTo>
                    <a:pt x="127" y="47"/>
                    <a:pt x="120" y="65"/>
                    <a:pt x="112" y="85"/>
                  </a:cubicBezTo>
                  <a:cubicBezTo>
                    <a:pt x="116" y="94"/>
                    <a:pt x="120" y="105"/>
                    <a:pt x="124" y="118"/>
                  </a:cubicBezTo>
                  <a:cubicBezTo>
                    <a:pt x="127" y="125"/>
                    <a:pt x="129" y="132"/>
                    <a:pt x="132" y="140"/>
                  </a:cubicBezTo>
                  <a:cubicBezTo>
                    <a:pt x="135" y="132"/>
                    <a:pt x="137" y="125"/>
                    <a:pt x="139" y="118"/>
                  </a:cubicBezTo>
                  <a:cubicBezTo>
                    <a:pt x="144" y="105"/>
                    <a:pt x="148" y="94"/>
                    <a:pt x="151" y="85"/>
                  </a:cubicBezTo>
                  <a:close/>
                  <a:moveTo>
                    <a:pt x="157" y="100"/>
                  </a:moveTo>
                  <a:cubicBezTo>
                    <a:pt x="154" y="108"/>
                    <a:pt x="152" y="115"/>
                    <a:pt x="150" y="122"/>
                  </a:cubicBezTo>
                  <a:cubicBezTo>
                    <a:pt x="145" y="135"/>
                    <a:pt x="141" y="146"/>
                    <a:pt x="138" y="155"/>
                  </a:cubicBezTo>
                  <a:cubicBezTo>
                    <a:pt x="145" y="175"/>
                    <a:pt x="153" y="193"/>
                    <a:pt x="157" y="196"/>
                  </a:cubicBezTo>
                  <a:cubicBezTo>
                    <a:pt x="162" y="193"/>
                    <a:pt x="169" y="175"/>
                    <a:pt x="177" y="155"/>
                  </a:cubicBezTo>
                  <a:cubicBezTo>
                    <a:pt x="173" y="146"/>
                    <a:pt x="169" y="135"/>
                    <a:pt x="165" y="122"/>
                  </a:cubicBezTo>
                  <a:cubicBezTo>
                    <a:pt x="162" y="115"/>
                    <a:pt x="160" y="108"/>
                    <a:pt x="157" y="100"/>
                  </a:cubicBezTo>
                  <a:close/>
                  <a:moveTo>
                    <a:pt x="65" y="101"/>
                  </a:moveTo>
                  <a:cubicBezTo>
                    <a:pt x="83" y="120"/>
                    <a:pt x="83" y="120"/>
                    <a:pt x="83" y="120"/>
                  </a:cubicBezTo>
                  <a:cubicBezTo>
                    <a:pt x="86" y="120"/>
                    <a:pt x="86" y="120"/>
                    <a:pt x="86" y="120"/>
                  </a:cubicBezTo>
                  <a:cubicBezTo>
                    <a:pt x="87" y="120"/>
                    <a:pt x="89" y="119"/>
                    <a:pt x="89" y="117"/>
                  </a:cubicBezTo>
                  <a:cubicBezTo>
                    <a:pt x="93" y="105"/>
                    <a:pt x="97" y="94"/>
                    <a:pt x="101" y="85"/>
                  </a:cubicBezTo>
                  <a:cubicBezTo>
                    <a:pt x="94" y="66"/>
                    <a:pt x="87" y="50"/>
                    <a:pt x="82" y="45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65" y="44"/>
                    <a:pt x="65" y="44"/>
                    <a:pt x="65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120"/>
                    <a:pt x="43" y="120"/>
                    <a:pt x="43" y="120"/>
                  </a:cubicBezTo>
                  <a:cubicBezTo>
                    <a:pt x="65" y="120"/>
                    <a:pt x="65" y="120"/>
                    <a:pt x="65" y="120"/>
                  </a:cubicBezTo>
                  <a:lnTo>
                    <a:pt x="65" y="101"/>
                  </a:lnTo>
                  <a:close/>
                  <a:moveTo>
                    <a:pt x="65" y="177"/>
                  </a:moveTo>
                  <a:cubicBezTo>
                    <a:pt x="84" y="196"/>
                    <a:pt x="84" y="196"/>
                    <a:pt x="84" y="196"/>
                  </a:cubicBezTo>
                  <a:cubicBezTo>
                    <a:pt x="107" y="196"/>
                    <a:pt x="107" y="196"/>
                    <a:pt x="107" y="196"/>
                  </a:cubicBezTo>
                  <a:cubicBezTo>
                    <a:pt x="111" y="194"/>
                    <a:pt x="118" y="176"/>
                    <a:pt x="126" y="155"/>
                  </a:cubicBezTo>
                  <a:cubicBezTo>
                    <a:pt x="123" y="146"/>
                    <a:pt x="119" y="135"/>
                    <a:pt x="114" y="122"/>
                  </a:cubicBezTo>
                  <a:cubicBezTo>
                    <a:pt x="112" y="115"/>
                    <a:pt x="109" y="108"/>
                    <a:pt x="107" y="100"/>
                  </a:cubicBezTo>
                  <a:cubicBezTo>
                    <a:pt x="104" y="108"/>
                    <a:pt x="102" y="115"/>
                    <a:pt x="99" y="121"/>
                  </a:cubicBezTo>
                  <a:cubicBezTo>
                    <a:pt x="97" y="127"/>
                    <a:pt x="92" y="131"/>
                    <a:pt x="86" y="131"/>
                  </a:cubicBezTo>
                  <a:cubicBezTo>
                    <a:pt x="84" y="131"/>
                    <a:pt x="84" y="131"/>
                    <a:pt x="84" y="131"/>
                  </a:cubicBezTo>
                  <a:cubicBezTo>
                    <a:pt x="65" y="149"/>
                    <a:pt x="65" y="149"/>
                    <a:pt x="65" y="149"/>
                  </a:cubicBezTo>
                  <a:cubicBezTo>
                    <a:pt x="65" y="131"/>
                    <a:pt x="65" y="131"/>
                    <a:pt x="65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96"/>
                    <a:pt x="43" y="196"/>
                    <a:pt x="43" y="196"/>
                  </a:cubicBezTo>
                  <a:cubicBezTo>
                    <a:pt x="65" y="196"/>
                    <a:pt x="65" y="196"/>
                    <a:pt x="65" y="196"/>
                  </a:cubicBezTo>
                  <a:lnTo>
                    <a:pt x="65" y="177"/>
                  </a:lnTo>
                  <a:close/>
                  <a:moveTo>
                    <a:pt x="157" y="207"/>
                  </a:moveTo>
                  <a:cubicBezTo>
                    <a:pt x="149" y="207"/>
                    <a:pt x="142" y="196"/>
                    <a:pt x="132" y="170"/>
                  </a:cubicBezTo>
                  <a:cubicBezTo>
                    <a:pt x="122" y="196"/>
                    <a:pt x="115" y="207"/>
                    <a:pt x="107" y="207"/>
                  </a:cubicBezTo>
                  <a:cubicBezTo>
                    <a:pt x="84" y="207"/>
                    <a:pt x="84" y="207"/>
                    <a:pt x="84" y="207"/>
                  </a:cubicBezTo>
                  <a:cubicBezTo>
                    <a:pt x="65" y="225"/>
                    <a:pt x="65" y="225"/>
                    <a:pt x="65" y="225"/>
                  </a:cubicBezTo>
                  <a:cubicBezTo>
                    <a:pt x="65" y="207"/>
                    <a:pt x="65" y="207"/>
                    <a:pt x="65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223"/>
                    <a:pt x="43" y="223"/>
                    <a:pt x="43" y="223"/>
                  </a:cubicBezTo>
                  <a:cubicBezTo>
                    <a:pt x="43" y="232"/>
                    <a:pt x="51" y="239"/>
                    <a:pt x="60" y="239"/>
                  </a:cubicBezTo>
                  <a:cubicBezTo>
                    <a:pt x="179" y="239"/>
                    <a:pt x="179" y="239"/>
                    <a:pt x="179" y="239"/>
                  </a:cubicBezTo>
                  <a:cubicBezTo>
                    <a:pt x="188" y="239"/>
                    <a:pt x="195" y="232"/>
                    <a:pt x="195" y="22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1" y="191"/>
                    <a:pt x="187" y="182"/>
                    <a:pt x="182" y="170"/>
                  </a:cubicBezTo>
                  <a:cubicBezTo>
                    <a:pt x="172" y="196"/>
                    <a:pt x="165" y="207"/>
                    <a:pt x="157" y="207"/>
                  </a:cubicBezTo>
                  <a:close/>
                  <a:moveTo>
                    <a:pt x="65" y="14"/>
                  </a:moveTo>
                  <a:cubicBezTo>
                    <a:pt x="84" y="34"/>
                    <a:pt x="84" y="34"/>
                    <a:pt x="84" y="34"/>
                  </a:cubicBezTo>
                  <a:cubicBezTo>
                    <a:pt x="91" y="36"/>
                    <a:pt x="98" y="47"/>
                    <a:pt x="107" y="69"/>
                  </a:cubicBezTo>
                  <a:cubicBezTo>
                    <a:pt x="117" y="44"/>
                    <a:pt x="124" y="33"/>
                    <a:pt x="132" y="33"/>
                  </a:cubicBezTo>
                  <a:cubicBezTo>
                    <a:pt x="140" y="33"/>
                    <a:pt x="147" y="44"/>
                    <a:pt x="157" y="69"/>
                  </a:cubicBezTo>
                  <a:cubicBezTo>
                    <a:pt x="167" y="44"/>
                    <a:pt x="174" y="33"/>
                    <a:pt x="182" y="33"/>
                  </a:cubicBezTo>
                  <a:cubicBezTo>
                    <a:pt x="187" y="33"/>
                    <a:pt x="191" y="36"/>
                    <a:pt x="195" y="43"/>
                  </a:cubicBezTo>
                  <a:cubicBezTo>
                    <a:pt x="195" y="17"/>
                    <a:pt x="195" y="17"/>
                    <a:pt x="195" y="17"/>
                  </a:cubicBezTo>
                  <a:cubicBezTo>
                    <a:pt x="195" y="8"/>
                    <a:pt x="188" y="0"/>
                    <a:pt x="179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51" y="0"/>
                    <a:pt x="43" y="8"/>
                    <a:pt x="43" y="17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65" y="33"/>
                    <a:pt x="65" y="33"/>
                    <a:pt x="65" y="33"/>
                  </a:cubicBezTo>
                  <a:lnTo>
                    <a:pt x="65" y="14"/>
                  </a:lnTo>
                  <a:close/>
                  <a:moveTo>
                    <a:pt x="195" y="173"/>
                  </a:moveTo>
                  <a:cubicBezTo>
                    <a:pt x="195" y="136"/>
                    <a:pt x="195" y="136"/>
                    <a:pt x="195" y="136"/>
                  </a:cubicBezTo>
                  <a:cubicBezTo>
                    <a:pt x="193" y="143"/>
                    <a:pt x="190" y="149"/>
                    <a:pt x="188" y="155"/>
                  </a:cubicBezTo>
                  <a:cubicBezTo>
                    <a:pt x="191" y="161"/>
                    <a:pt x="193" y="167"/>
                    <a:pt x="195" y="173"/>
                  </a:cubicBezTo>
                  <a:close/>
                  <a:moveTo>
                    <a:pt x="182" y="44"/>
                  </a:moveTo>
                  <a:cubicBezTo>
                    <a:pt x="178" y="47"/>
                    <a:pt x="170" y="65"/>
                    <a:pt x="163" y="85"/>
                  </a:cubicBezTo>
                  <a:cubicBezTo>
                    <a:pt x="167" y="94"/>
                    <a:pt x="170" y="105"/>
                    <a:pt x="175" y="118"/>
                  </a:cubicBezTo>
                  <a:cubicBezTo>
                    <a:pt x="177" y="125"/>
                    <a:pt x="180" y="132"/>
                    <a:pt x="182" y="140"/>
                  </a:cubicBezTo>
                  <a:cubicBezTo>
                    <a:pt x="185" y="132"/>
                    <a:pt x="188" y="125"/>
                    <a:pt x="190" y="118"/>
                  </a:cubicBezTo>
                  <a:cubicBezTo>
                    <a:pt x="192" y="113"/>
                    <a:pt x="193" y="108"/>
                    <a:pt x="195" y="104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0" y="55"/>
                    <a:pt x="186" y="46"/>
                    <a:pt x="182" y="44"/>
                  </a:cubicBezTo>
                  <a:close/>
                  <a:moveTo>
                    <a:pt x="0" y="33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33"/>
                    <a:pt x="43" y="33"/>
                    <a:pt x="43" y="33"/>
                  </a:cubicBezTo>
                  <a:lnTo>
                    <a:pt x="0" y="33"/>
                  </a:lnTo>
                  <a:close/>
                  <a:moveTo>
                    <a:pt x="0" y="120"/>
                  </a:moveTo>
                  <a:cubicBezTo>
                    <a:pt x="0" y="131"/>
                    <a:pt x="0" y="131"/>
                    <a:pt x="0" y="131"/>
                  </a:cubicBezTo>
                  <a:cubicBezTo>
                    <a:pt x="43" y="131"/>
                    <a:pt x="43" y="131"/>
                    <a:pt x="43" y="131"/>
                  </a:cubicBezTo>
                  <a:cubicBezTo>
                    <a:pt x="43" y="120"/>
                    <a:pt x="43" y="120"/>
                    <a:pt x="43" y="120"/>
                  </a:cubicBezTo>
                  <a:lnTo>
                    <a:pt x="0" y="120"/>
                  </a:lnTo>
                  <a:close/>
                  <a:moveTo>
                    <a:pt x="0" y="196"/>
                  </a:moveTo>
                  <a:cubicBezTo>
                    <a:pt x="0" y="207"/>
                    <a:pt x="0" y="207"/>
                    <a:pt x="0" y="207"/>
                  </a:cubicBezTo>
                  <a:cubicBezTo>
                    <a:pt x="43" y="207"/>
                    <a:pt x="43" y="207"/>
                    <a:pt x="43" y="207"/>
                  </a:cubicBezTo>
                  <a:cubicBezTo>
                    <a:pt x="43" y="196"/>
                    <a:pt x="43" y="196"/>
                    <a:pt x="43" y="196"/>
                  </a:cubicBezTo>
                  <a:lnTo>
                    <a:pt x="0" y="196"/>
                  </a:lnTo>
                  <a:close/>
                  <a:moveTo>
                    <a:pt x="240" y="152"/>
                  </a:moveTo>
                  <a:cubicBezTo>
                    <a:pt x="237" y="151"/>
                    <a:pt x="237" y="151"/>
                    <a:pt x="237" y="151"/>
                  </a:cubicBezTo>
                  <a:cubicBezTo>
                    <a:pt x="233" y="141"/>
                    <a:pt x="229" y="129"/>
                    <a:pt x="225" y="118"/>
                  </a:cubicBezTo>
                  <a:cubicBezTo>
                    <a:pt x="221" y="105"/>
                    <a:pt x="217" y="94"/>
                    <a:pt x="214" y="85"/>
                  </a:cubicBezTo>
                  <a:cubicBezTo>
                    <a:pt x="221" y="64"/>
                    <a:pt x="229" y="46"/>
                    <a:pt x="233" y="44"/>
                  </a:cubicBezTo>
                  <a:cubicBezTo>
                    <a:pt x="239" y="44"/>
                    <a:pt x="239" y="44"/>
                    <a:pt x="239" y="44"/>
                  </a:cubicBezTo>
                  <a:cubicBezTo>
                    <a:pt x="238" y="33"/>
                    <a:pt x="238" y="33"/>
                    <a:pt x="238" y="33"/>
                  </a:cubicBezTo>
                  <a:cubicBezTo>
                    <a:pt x="233" y="33"/>
                    <a:pt x="233" y="33"/>
                    <a:pt x="233" y="33"/>
                  </a:cubicBezTo>
                  <a:cubicBezTo>
                    <a:pt x="225" y="33"/>
                    <a:pt x="218" y="44"/>
                    <a:pt x="208" y="69"/>
                  </a:cubicBezTo>
                  <a:cubicBezTo>
                    <a:pt x="203" y="58"/>
                    <a:pt x="199" y="49"/>
                    <a:pt x="195" y="43"/>
                  </a:cubicBezTo>
                  <a:cubicBezTo>
                    <a:pt x="195" y="67"/>
                    <a:pt x="195" y="67"/>
                    <a:pt x="195" y="67"/>
                  </a:cubicBezTo>
                  <a:cubicBezTo>
                    <a:pt x="197" y="73"/>
                    <a:pt x="200" y="78"/>
                    <a:pt x="202" y="85"/>
                  </a:cubicBezTo>
                  <a:cubicBezTo>
                    <a:pt x="200" y="90"/>
                    <a:pt x="198" y="97"/>
                    <a:pt x="195" y="104"/>
                  </a:cubicBezTo>
                  <a:cubicBezTo>
                    <a:pt x="195" y="136"/>
                    <a:pt x="195" y="136"/>
                    <a:pt x="195" y="136"/>
                  </a:cubicBezTo>
                  <a:cubicBezTo>
                    <a:pt x="197" y="132"/>
                    <a:pt x="198" y="127"/>
                    <a:pt x="200" y="122"/>
                  </a:cubicBezTo>
                  <a:cubicBezTo>
                    <a:pt x="203" y="115"/>
                    <a:pt x="205" y="108"/>
                    <a:pt x="208" y="100"/>
                  </a:cubicBezTo>
                  <a:cubicBezTo>
                    <a:pt x="210" y="108"/>
                    <a:pt x="213" y="115"/>
                    <a:pt x="215" y="122"/>
                  </a:cubicBezTo>
                  <a:cubicBezTo>
                    <a:pt x="219" y="133"/>
                    <a:pt x="223" y="145"/>
                    <a:pt x="227" y="155"/>
                  </a:cubicBezTo>
                  <a:cubicBezTo>
                    <a:pt x="215" y="187"/>
                    <a:pt x="210" y="194"/>
                    <a:pt x="208" y="196"/>
                  </a:cubicBezTo>
                  <a:cubicBezTo>
                    <a:pt x="205" y="194"/>
                    <a:pt x="200" y="185"/>
                    <a:pt x="195" y="173"/>
                  </a:cubicBezTo>
                  <a:cubicBezTo>
                    <a:pt x="195" y="197"/>
                    <a:pt x="195" y="197"/>
                    <a:pt x="195" y="197"/>
                  </a:cubicBezTo>
                  <a:cubicBezTo>
                    <a:pt x="199" y="204"/>
                    <a:pt x="203" y="207"/>
                    <a:pt x="208" y="207"/>
                  </a:cubicBezTo>
                  <a:cubicBezTo>
                    <a:pt x="216" y="207"/>
                    <a:pt x="224" y="195"/>
                    <a:pt x="237" y="160"/>
                  </a:cubicBezTo>
                  <a:cubicBezTo>
                    <a:pt x="240" y="159"/>
                    <a:pt x="240" y="159"/>
                    <a:pt x="240" y="159"/>
                  </a:cubicBezTo>
                  <a:cubicBezTo>
                    <a:pt x="239" y="155"/>
                    <a:pt x="239" y="155"/>
                    <a:pt x="239" y="155"/>
                  </a:cubicBezTo>
                  <a:lnTo>
                    <a:pt x="240" y="152"/>
                  </a:lnTo>
                  <a:close/>
                </a:path>
              </a:pathLst>
            </a:custGeom>
            <a:solidFill>
              <a:srgbClr val="D8D9E6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F98D75A-1697-BB4C-87D0-EA3BAED2CF5E}"/>
              </a:ext>
            </a:extLst>
          </p:cNvPr>
          <p:cNvGrpSpPr/>
          <p:nvPr/>
        </p:nvGrpSpPr>
        <p:grpSpPr>
          <a:xfrm>
            <a:off x="1159709" y="983329"/>
            <a:ext cx="6126951" cy="4396945"/>
            <a:chOff x="1159709" y="983329"/>
            <a:chExt cx="6126951" cy="43969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AF417EA-983D-A74B-9D6E-F02FD0C059AA}"/>
                </a:ext>
              </a:extLst>
            </p:cNvPr>
            <p:cNvSpPr/>
            <p:nvPr/>
          </p:nvSpPr>
          <p:spPr>
            <a:xfrm>
              <a:off x="1159709" y="983329"/>
              <a:ext cx="6120000" cy="684000"/>
            </a:xfrm>
            <a:prstGeom prst="rect">
              <a:avLst/>
            </a:prstGeom>
            <a:solidFill>
              <a:srgbClr val="D8D9E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 err="1">
                  <a:solidFill>
                    <a:srgbClr val="5E6280"/>
                  </a:solidFill>
                  <a:latin typeface="Helvetica" pitchFamily="2" charset="0"/>
                </a:rPr>
                <a:t>EnOS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IoT</a:t>
              </a:r>
              <a:r>
                <a:rPr kumimoji="1" lang="zh-CN" altLang="en-US" sz="1600" b="1" dirty="0">
                  <a:solidFill>
                    <a:srgbClr val="5E6280"/>
                  </a:solidFill>
                  <a:latin typeface="Helvetica" pitchFamily="2" charset="0"/>
                </a:rPr>
                <a:t> </a:t>
              </a:r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Hub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7B43E50-573B-CC43-9556-09498ED3DD5B}"/>
                </a:ext>
              </a:extLst>
            </p:cNvPr>
            <p:cNvSpPr/>
            <p:nvPr/>
          </p:nvSpPr>
          <p:spPr>
            <a:xfrm>
              <a:off x="1159709" y="2285695"/>
              <a:ext cx="6120000" cy="568731"/>
            </a:xfrm>
            <a:prstGeom prst="rect">
              <a:avLst/>
            </a:prstGeom>
            <a:solidFill>
              <a:srgbClr val="F5F5F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5E6280"/>
                  </a:solidFill>
                  <a:latin typeface="Helvetica" pitchFamily="2" charset="0"/>
                </a:rPr>
                <a:t>Edge</a:t>
              </a:r>
              <a:endParaRPr kumimoji="1" lang="zh-CN" altLang="en-US" sz="1600" b="1" dirty="0">
                <a:solidFill>
                  <a:srgbClr val="5E6280"/>
                </a:solidFill>
                <a:latin typeface="Helvetica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484AC35-CBA1-5E47-B467-697959FF86C6}"/>
                </a:ext>
              </a:extLst>
            </p:cNvPr>
            <p:cNvSpPr/>
            <p:nvPr/>
          </p:nvSpPr>
          <p:spPr>
            <a:xfrm>
              <a:off x="2363133" y="3242668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41761F77-404F-1745-B0EC-E3939708DBF5}"/>
                </a:ext>
              </a:extLst>
            </p:cNvPr>
            <p:cNvSpPr/>
            <p:nvPr/>
          </p:nvSpPr>
          <p:spPr>
            <a:xfrm>
              <a:off x="1166660" y="3980975"/>
              <a:ext cx="6120000" cy="1399299"/>
            </a:xfrm>
            <a:prstGeom prst="rect">
              <a:avLst/>
            </a:prstGeom>
            <a:noFill/>
            <a:ln w="19050">
              <a:solidFill>
                <a:srgbClr val="D8D9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9E49AF51-4B9E-CE45-BA08-368879B31FB5}"/>
                </a:ext>
              </a:extLst>
            </p:cNvPr>
            <p:cNvSpPr/>
            <p:nvPr/>
          </p:nvSpPr>
          <p:spPr>
            <a:xfrm>
              <a:off x="1301624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758FD2E-5030-4641-8D13-48F623A70308}"/>
                </a:ext>
              </a:extLst>
            </p:cNvPr>
            <p:cNvSpPr/>
            <p:nvPr/>
          </p:nvSpPr>
          <p:spPr>
            <a:xfrm>
              <a:off x="2806618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F1E587BA-946A-184D-A827-49EDC8878A5C}"/>
                </a:ext>
              </a:extLst>
            </p:cNvPr>
            <p:cNvSpPr/>
            <p:nvPr/>
          </p:nvSpPr>
          <p:spPr>
            <a:xfrm>
              <a:off x="4308159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F2599D-C029-5649-82F9-38C6532CC3F1}"/>
                </a:ext>
              </a:extLst>
            </p:cNvPr>
            <p:cNvSpPr/>
            <p:nvPr/>
          </p:nvSpPr>
          <p:spPr>
            <a:xfrm>
              <a:off x="5816606" y="4066677"/>
              <a:ext cx="1361150" cy="1227895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400" dirty="0">
                <a:solidFill>
                  <a:schemeClr val="bg1"/>
                </a:solidFill>
                <a:latin typeface="Helvetica Light" panose="020B0403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23BED644-000D-4B44-A230-F1A35F333BB3}"/>
                </a:ext>
              </a:extLst>
            </p:cNvPr>
            <p:cNvCxnSpPr>
              <a:cxnSpLocks/>
            </p:cNvCxnSpPr>
            <p:nvPr/>
          </p:nvCxnSpPr>
          <p:spPr>
            <a:xfrm>
              <a:off x="2434573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64">
              <a:extLst>
                <a:ext uri="{FF2B5EF4-FFF2-40B4-BE49-F238E27FC236}">
                  <a16:creationId xmlns:a16="http://schemas.microsoft.com/office/drawing/2014/main" id="{92252E2B-9DF4-C948-82B7-1E5F2B6852EB}"/>
                </a:ext>
              </a:extLst>
            </p:cNvPr>
            <p:cNvCxnSpPr>
              <a:cxnSpLocks/>
              <a:stCxn id="45" idx="2"/>
              <a:endCxn id="47" idx="0"/>
            </p:cNvCxnSpPr>
            <p:nvPr/>
          </p:nvCxnSpPr>
          <p:spPr>
            <a:xfrm>
              <a:off x="4219709" y="1667329"/>
              <a:ext cx="0" cy="618366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线箭头连接符 65">
              <a:extLst>
                <a:ext uri="{FF2B5EF4-FFF2-40B4-BE49-F238E27FC236}">
                  <a16:creationId xmlns:a16="http://schemas.microsoft.com/office/drawing/2014/main" id="{7A3030DA-A792-9848-8AB9-E37F9C184F52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18" y="1667331"/>
              <a:ext cx="0" cy="618364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F21D672-C4D4-974F-BDF2-748E72DFC7B0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2939133" y="2854427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FB3C23F1-B8AA-F04D-AD60-02646438F47C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2939133" y="3721706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1F4ED060-D03E-F243-82F3-468EFAB75B0B}"/>
                </a:ext>
              </a:extLst>
            </p:cNvPr>
            <p:cNvSpPr txBox="1"/>
            <p:nvPr/>
          </p:nvSpPr>
          <p:spPr>
            <a:xfrm>
              <a:off x="138732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0" name="Freeform 42">
              <a:extLst>
                <a:ext uri="{FF2B5EF4-FFF2-40B4-BE49-F238E27FC236}">
                  <a16:creationId xmlns:a16="http://schemas.microsoft.com/office/drawing/2014/main" id="{1F5BD39A-4C8D-C641-88B2-D45CB65E09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3237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F4B54D7-D397-4C41-B7CC-798817226C6D}"/>
                </a:ext>
              </a:extLst>
            </p:cNvPr>
            <p:cNvSpPr txBox="1"/>
            <p:nvPr/>
          </p:nvSpPr>
          <p:spPr>
            <a:xfrm>
              <a:off x="2878253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2" name="Freeform 42">
              <a:extLst>
                <a:ext uri="{FF2B5EF4-FFF2-40B4-BE49-F238E27FC236}">
                  <a16:creationId xmlns:a16="http://schemas.microsoft.com/office/drawing/2014/main" id="{7CB72E9C-691B-F745-B353-3E33236346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3303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FE83A68C-D1D7-C240-BF5D-DFA24D0457B9}"/>
                </a:ext>
              </a:extLst>
            </p:cNvPr>
            <p:cNvSpPr txBox="1"/>
            <p:nvPr/>
          </p:nvSpPr>
          <p:spPr>
            <a:xfrm>
              <a:off x="4447988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Freeform 42">
              <a:extLst>
                <a:ext uri="{FF2B5EF4-FFF2-40B4-BE49-F238E27FC236}">
                  <a16:creationId xmlns:a16="http://schemas.microsoft.com/office/drawing/2014/main" id="{C41078A8-B6DD-9148-886C-4449F02243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3038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2A1E98F-D38D-984D-8E80-B7B1BAF69E95}"/>
                </a:ext>
              </a:extLst>
            </p:cNvPr>
            <p:cNvSpPr txBox="1"/>
            <p:nvPr/>
          </p:nvSpPr>
          <p:spPr>
            <a:xfrm>
              <a:off x="5959609" y="4635540"/>
              <a:ext cx="1189749" cy="3246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80"/>
                </a:lnSpc>
              </a:pP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Wind</a:t>
              </a:r>
              <a:r>
                <a:rPr kumimoji="1" lang="zh-CN" altLang="en-US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turbine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Freeform 42">
              <a:extLst>
                <a:ext uri="{FF2B5EF4-FFF2-40B4-BE49-F238E27FC236}">
                  <a16:creationId xmlns:a16="http://schemas.microsoft.com/office/drawing/2014/main" id="{1C3BFA4C-82E4-8B49-BEBE-3DF679D700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4659" y="4221474"/>
              <a:ext cx="293828" cy="399534"/>
            </a:xfrm>
            <a:custGeom>
              <a:avLst/>
              <a:gdLst>
                <a:gd name="T0" fmla="*/ 123 w 208"/>
                <a:gd name="T1" fmla="*/ 118 h 283"/>
                <a:gd name="T2" fmla="*/ 106 w 208"/>
                <a:gd name="T3" fmla="*/ 94 h 283"/>
                <a:gd name="T4" fmla="*/ 105 w 208"/>
                <a:gd name="T5" fmla="*/ 93 h 283"/>
                <a:gd name="T6" fmla="*/ 111 w 208"/>
                <a:gd name="T7" fmla="*/ 84 h 283"/>
                <a:gd name="T8" fmla="*/ 111 w 208"/>
                <a:gd name="T9" fmla="*/ 78 h 283"/>
                <a:gd name="T10" fmla="*/ 86 w 208"/>
                <a:gd name="T11" fmla="*/ 8 h 283"/>
                <a:gd name="T12" fmla="*/ 77 w 208"/>
                <a:gd name="T13" fmla="*/ 10 h 283"/>
                <a:gd name="T14" fmla="*/ 83 w 208"/>
                <a:gd name="T15" fmla="*/ 96 h 283"/>
                <a:gd name="T16" fmla="*/ 72 w 208"/>
                <a:gd name="T17" fmla="*/ 108 h 283"/>
                <a:gd name="T18" fmla="*/ 70 w 208"/>
                <a:gd name="T19" fmla="*/ 124 h 283"/>
                <a:gd name="T20" fmla="*/ 60 w 208"/>
                <a:gd name="T21" fmla="*/ 123 h 283"/>
                <a:gd name="T22" fmla="*/ 54 w 208"/>
                <a:gd name="T23" fmla="*/ 126 h 283"/>
                <a:gd name="T24" fmla="*/ 6 w 208"/>
                <a:gd name="T25" fmla="*/ 182 h 283"/>
                <a:gd name="T26" fmla="*/ 12 w 208"/>
                <a:gd name="T27" fmla="*/ 190 h 283"/>
                <a:gd name="T28" fmla="*/ 83 w 208"/>
                <a:gd name="T29" fmla="*/ 142 h 283"/>
                <a:gd name="T30" fmla="*/ 86 w 208"/>
                <a:gd name="T31" fmla="*/ 143 h 283"/>
                <a:gd name="T32" fmla="*/ 114 w 208"/>
                <a:gd name="T33" fmla="*/ 138 h 283"/>
                <a:gd name="T34" fmla="*/ 119 w 208"/>
                <a:gd name="T35" fmla="*/ 148 h 283"/>
                <a:gd name="T36" fmla="*/ 124 w 208"/>
                <a:gd name="T37" fmla="*/ 151 h 283"/>
                <a:gd name="T38" fmla="*/ 197 w 208"/>
                <a:gd name="T39" fmla="*/ 165 h 283"/>
                <a:gd name="T40" fmla="*/ 200 w 208"/>
                <a:gd name="T41" fmla="*/ 156 h 283"/>
                <a:gd name="T42" fmla="*/ 123 w 208"/>
                <a:gd name="T43" fmla="*/ 118 h 283"/>
                <a:gd name="T44" fmla="*/ 108 w 208"/>
                <a:gd name="T45" fmla="*/ 123 h 283"/>
                <a:gd name="T46" fmla="*/ 92 w 208"/>
                <a:gd name="T47" fmla="*/ 130 h 283"/>
                <a:gd name="T48" fmla="*/ 85 w 208"/>
                <a:gd name="T49" fmla="*/ 114 h 283"/>
                <a:gd name="T50" fmla="*/ 101 w 208"/>
                <a:gd name="T51" fmla="*/ 107 h 283"/>
                <a:gd name="T52" fmla="*/ 108 w 208"/>
                <a:gd name="T53" fmla="*/ 123 h 283"/>
                <a:gd name="T54" fmla="*/ 88 w 208"/>
                <a:gd name="T55" fmla="*/ 149 h 283"/>
                <a:gd name="T56" fmla="*/ 105 w 208"/>
                <a:gd name="T57" fmla="*/ 149 h 283"/>
                <a:gd name="T58" fmla="*/ 117 w 208"/>
                <a:gd name="T59" fmla="*/ 283 h 283"/>
                <a:gd name="T60" fmla="*/ 76 w 208"/>
                <a:gd name="T61" fmla="*/ 283 h 283"/>
                <a:gd name="T62" fmla="*/ 88 w 208"/>
                <a:gd name="T63" fmla="*/ 149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8" h="283">
                  <a:moveTo>
                    <a:pt x="123" y="118"/>
                  </a:moveTo>
                  <a:cubicBezTo>
                    <a:pt x="123" y="108"/>
                    <a:pt x="117" y="98"/>
                    <a:pt x="106" y="94"/>
                  </a:cubicBezTo>
                  <a:cubicBezTo>
                    <a:pt x="106" y="94"/>
                    <a:pt x="105" y="94"/>
                    <a:pt x="105" y="93"/>
                  </a:cubicBezTo>
                  <a:cubicBezTo>
                    <a:pt x="107" y="90"/>
                    <a:pt x="109" y="87"/>
                    <a:pt x="111" y="84"/>
                  </a:cubicBezTo>
                  <a:cubicBezTo>
                    <a:pt x="112" y="82"/>
                    <a:pt x="112" y="81"/>
                    <a:pt x="111" y="78"/>
                  </a:cubicBezTo>
                  <a:cubicBezTo>
                    <a:pt x="86" y="8"/>
                    <a:pt x="86" y="8"/>
                    <a:pt x="86" y="8"/>
                  </a:cubicBezTo>
                  <a:cubicBezTo>
                    <a:pt x="84" y="1"/>
                    <a:pt x="77" y="0"/>
                    <a:pt x="77" y="10"/>
                  </a:cubicBezTo>
                  <a:cubicBezTo>
                    <a:pt x="83" y="96"/>
                    <a:pt x="83" y="96"/>
                    <a:pt x="83" y="96"/>
                  </a:cubicBezTo>
                  <a:cubicBezTo>
                    <a:pt x="78" y="98"/>
                    <a:pt x="74" y="103"/>
                    <a:pt x="72" y="108"/>
                  </a:cubicBezTo>
                  <a:cubicBezTo>
                    <a:pt x="70" y="113"/>
                    <a:pt x="69" y="119"/>
                    <a:pt x="70" y="124"/>
                  </a:cubicBezTo>
                  <a:cubicBezTo>
                    <a:pt x="67" y="123"/>
                    <a:pt x="63" y="123"/>
                    <a:pt x="60" y="123"/>
                  </a:cubicBezTo>
                  <a:cubicBezTo>
                    <a:pt x="57" y="123"/>
                    <a:pt x="56" y="124"/>
                    <a:pt x="54" y="126"/>
                  </a:cubicBezTo>
                  <a:cubicBezTo>
                    <a:pt x="6" y="182"/>
                    <a:pt x="6" y="182"/>
                    <a:pt x="6" y="182"/>
                  </a:cubicBezTo>
                  <a:cubicBezTo>
                    <a:pt x="0" y="188"/>
                    <a:pt x="4" y="194"/>
                    <a:pt x="12" y="190"/>
                  </a:cubicBezTo>
                  <a:cubicBezTo>
                    <a:pt x="83" y="142"/>
                    <a:pt x="83" y="142"/>
                    <a:pt x="83" y="142"/>
                  </a:cubicBezTo>
                  <a:cubicBezTo>
                    <a:pt x="84" y="142"/>
                    <a:pt x="85" y="143"/>
                    <a:pt x="86" y="143"/>
                  </a:cubicBezTo>
                  <a:cubicBezTo>
                    <a:pt x="96" y="147"/>
                    <a:pt x="106" y="145"/>
                    <a:pt x="114" y="138"/>
                  </a:cubicBezTo>
                  <a:cubicBezTo>
                    <a:pt x="115" y="142"/>
                    <a:pt x="117" y="145"/>
                    <a:pt x="119" y="148"/>
                  </a:cubicBezTo>
                  <a:cubicBezTo>
                    <a:pt x="120" y="150"/>
                    <a:pt x="121" y="151"/>
                    <a:pt x="124" y="151"/>
                  </a:cubicBezTo>
                  <a:cubicBezTo>
                    <a:pt x="197" y="165"/>
                    <a:pt x="197" y="165"/>
                    <a:pt x="197" y="165"/>
                  </a:cubicBezTo>
                  <a:cubicBezTo>
                    <a:pt x="204" y="167"/>
                    <a:pt x="208" y="161"/>
                    <a:pt x="200" y="156"/>
                  </a:cubicBezTo>
                  <a:cubicBezTo>
                    <a:pt x="123" y="118"/>
                    <a:pt x="123" y="118"/>
                    <a:pt x="123" y="118"/>
                  </a:cubicBezTo>
                  <a:close/>
                  <a:moveTo>
                    <a:pt x="108" y="123"/>
                  </a:moveTo>
                  <a:cubicBezTo>
                    <a:pt x="105" y="129"/>
                    <a:pt x="98" y="132"/>
                    <a:pt x="92" y="130"/>
                  </a:cubicBezTo>
                  <a:cubicBezTo>
                    <a:pt x="85" y="127"/>
                    <a:pt x="82" y="120"/>
                    <a:pt x="85" y="114"/>
                  </a:cubicBezTo>
                  <a:cubicBezTo>
                    <a:pt x="88" y="108"/>
                    <a:pt x="95" y="105"/>
                    <a:pt x="101" y="107"/>
                  </a:cubicBezTo>
                  <a:cubicBezTo>
                    <a:pt x="107" y="110"/>
                    <a:pt x="110" y="117"/>
                    <a:pt x="108" y="123"/>
                  </a:cubicBezTo>
                  <a:close/>
                  <a:moveTo>
                    <a:pt x="88" y="149"/>
                  </a:moveTo>
                  <a:cubicBezTo>
                    <a:pt x="94" y="150"/>
                    <a:pt x="99" y="150"/>
                    <a:pt x="105" y="149"/>
                  </a:cubicBezTo>
                  <a:cubicBezTo>
                    <a:pt x="117" y="283"/>
                    <a:pt x="117" y="283"/>
                    <a:pt x="117" y="283"/>
                  </a:cubicBezTo>
                  <a:cubicBezTo>
                    <a:pt x="76" y="283"/>
                    <a:pt x="76" y="283"/>
                    <a:pt x="76" y="283"/>
                  </a:cubicBezTo>
                  <a:lnTo>
                    <a:pt x="88" y="149"/>
                  </a:lnTo>
                  <a:close/>
                </a:path>
              </a:pathLst>
            </a:custGeom>
            <a:solidFill>
              <a:srgbClr val="BCBDD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BFC35A6-2D95-7F44-91A0-28408428BFF8}"/>
                </a:ext>
              </a:extLst>
            </p:cNvPr>
            <p:cNvSpPr/>
            <p:nvPr/>
          </p:nvSpPr>
          <p:spPr>
            <a:xfrm>
              <a:off x="4991648" y="3241315"/>
              <a:ext cx="1152000" cy="47903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rgbClr val="737893"/>
                  </a:solidFill>
                  <a:latin typeface="Helvetica" pitchFamily="2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rgbClr val="737893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AD8AE111-5DD3-6343-A817-BD46B8D1E9BD}"/>
                </a:ext>
              </a:extLst>
            </p:cNvPr>
            <p:cNvCxnSpPr>
              <a:cxnSpLocks/>
              <a:endCxn id="89" idx="0"/>
            </p:cNvCxnSpPr>
            <p:nvPr/>
          </p:nvCxnSpPr>
          <p:spPr>
            <a:xfrm>
              <a:off x="5567648" y="2853074"/>
              <a:ext cx="0" cy="388241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线箭头连接符 90">
              <a:extLst>
                <a:ext uri="{FF2B5EF4-FFF2-40B4-BE49-F238E27FC236}">
                  <a16:creationId xmlns:a16="http://schemas.microsoft.com/office/drawing/2014/main" id="{95011FCC-3E4C-E441-88DB-17ED06225DC2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5567648" y="3720353"/>
              <a:ext cx="0" cy="259269"/>
            </a:xfrm>
            <a:prstGeom prst="straightConnector1">
              <a:avLst/>
            </a:prstGeom>
            <a:ln w="19050">
              <a:solidFill>
                <a:srgbClr val="D8D9E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6F80D972-1AE9-5049-ABA2-31A7A25BA473}"/>
              </a:ext>
            </a:extLst>
          </p:cNvPr>
          <p:cNvGrpSpPr/>
          <p:nvPr/>
        </p:nvGrpSpPr>
        <p:grpSpPr>
          <a:xfrm>
            <a:off x="1279324" y="1214901"/>
            <a:ext cx="10912676" cy="3244666"/>
            <a:chOff x="1279324" y="1214901"/>
            <a:chExt cx="10912676" cy="324466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B1EBC1E-255E-8444-890A-77589BFBDDCA}"/>
                </a:ext>
              </a:extLst>
            </p:cNvPr>
            <p:cNvSpPr/>
            <p:nvPr/>
          </p:nvSpPr>
          <p:spPr>
            <a:xfrm>
              <a:off x="1323148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9FCB00-3A0F-0D49-8695-7B972B157509}"/>
                </a:ext>
              </a:extLst>
            </p:cNvPr>
            <p:cNvSpPr txBox="1"/>
            <p:nvPr/>
          </p:nvSpPr>
          <p:spPr>
            <a:xfrm>
              <a:off x="1293932" y="2519038"/>
              <a:ext cx="2041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737794"/>
                  </a:solidFill>
                  <a:latin typeface="Helvetica" pitchFamily="2" charset="0"/>
                </a:rPr>
                <a:t>Direct-Connected Device</a:t>
              </a:r>
              <a:endParaRPr kumimoji="1" lang="zh-CN" altLang="en-US" sz="1400" dirty="0">
                <a:solidFill>
                  <a:srgbClr val="737794"/>
                </a:solidFill>
                <a:latin typeface="Helvetica" pitchFamily="2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6646B37-150C-6848-B7DB-3CB4BD61FEB1}"/>
                </a:ext>
              </a:extLst>
            </p:cNvPr>
            <p:cNvSpPr txBox="1"/>
            <p:nvPr/>
          </p:nvSpPr>
          <p:spPr>
            <a:xfrm>
              <a:off x="1279324" y="2994754"/>
              <a:ext cx="2071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 burned with product credentials</a:t>
              </a:r>
              <a:endParaRPr kumimoji="1" lang="zh-CN" altLang="en-US" sz="1200" dirty="0">
                <a:solidFill>
                  <a:srgbClr val="BCBDD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CF0A4AA-624F-0749-AB9C-FE4B97CC24B2}"/>
                </a:ext>
              </a:extLst>
            </p:cNvPr>
            <p:cNvSpPr/>
            <p:nvPr/>
          </p:nvSpPr>
          <p:spPr>
            <a:xfrm>
              <a:off x="4266387" y="1214901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9B102D4-EDC8-2D4B-BF13-FCC8F6279691}"/>
                </a:ext>
              </a:extLst>
            </p:cNvPr>
            <p:cNvSpPr txBox="1"/>
            <p:nvPr/>
          </p:nvSpPr>
          <p:spPr>
            <a:xfrm>
              <a:off x="4651782" y="1565012"/>
              <a:ext cx="14624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设备动态注册</a:t>
              </a: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041BA1DA-C96C-C144-80FC-708458EF921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884060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A8A9D37-821E-834A-82C2-1775F4925AF5}"/>
                </a:ext>
              </a:extLst>
            </p:cNvPr>
            <p:cNvSpPr txBox="1"/>
            <p:nvPr/>
          </p:nvSpPr>
          <p:spPr>
            <a:xfrm>
              <a:off x="2247099" y="1398773"/>
              <a:ext cx="16257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Product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开启动态注册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574A92-1CE6-0244-ADD2-155EE8AF8B73}"/>
                </a:ext>
              </a:extLst>
            </p:cNvPr>
            <p:cNvSpPr/>
            <p:nvPr/>
          </p:nvSpPr>
          <p:spPr>
            <a:xfrm>
              <a:off x="7209626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E53E0D0-3606-7D4B-9F3E-FE2F4AD65F5E}"/>
                </a:ext>
              </a:extLst>
            </p:cNvPr>
            <p:cNvSpPr txBox="1"/>
            <p:nvPr/>
          </p:nvSpPr>
          <p:spPr>
            <a:xfrm>
              <a:off x="7559866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设备上线</a:t>
              </a:r>
            </a:p>
          </p:txBody>
        </p:sp>
        <p:cxnSp>
          <p:nvCxnSpPr>
            <p:cNvPr id="23" name="肘形连接符 22">
              <a:extLst>
                <a:ext uri="{FF2B5EF4-FFF2-40B4-BE49-F238E27FC236}">
                  <a16:creationId xmlns:a16="http://schemas.microsoft.com/office/drawing/2014/main" id="{C8FB3705-0357-0D49-AD03-2B51BC1E1B5E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19945" y="1154062"/>
              <a:ext cx="576000" cy="1656000"/>
            </a:xfrm>
            <a:prstGeom prst="bentConnector2">
              <a:avLst/>
            </a:prstGeom>
            <a:ln w="25400">
              <a:solidFill>
                <a:srgbClr val="D8D9E7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7AF7D2C-E721-F442-AFA2-75213CB18D33}"/>
                </a:ext>
              </a:extLst>
            </p:cNvPr>
            <p:cNvSpPr/>
            <p:nvPr/>
          </p:nvSpPr>
          <p:spPr>
            <a:xfrm>
              <a:off x="10150174" y="2450176"/>
              <a:ext cx="2041826" cy="1008000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elvetica Light" panose="020B0403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FA15C20-16E3-E54B-ADB4-C7D34FF2BC01}"/>
                </a:ext>
              </a:extLst>
            </p:cNvPr>
            <p:cNvSpPr txBox="1"/>
            <p:nvPr/>
          </p:nvSpPr>
          <p:spPr>
            <a:xfrm>
              <a:off x="10500414" y="279105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rgbClr val="737794"/>
                  </a:solidFill>
                  <a:latin typeface="Helvetica" pitchFamily="2" charset="0"/>
                </a:rPr>
                <a:t>上报数据</a:t>
              </a:r>
            </a:p>
          </p:txBody>
        </p: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43D2BBA0-A08A-E742-AE4C-8FD1584A50B5}"/>
                </a:ext>
              </a:extLst>
            </p:cNvPr>
            <p:cNvCxnSpPr>
              <a:cxnSpLocks/>
            </p:cNvCxnSpPr>
            <p:nvPr/>
          </p:nvCxnSpPr>
          <p:spPr>
            <a:xfrm>
              <a:off x="9451957" y="295417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肘形连接符 42">
              <a:extLst>
                <a:ext uri="{FF2B5EF4-FFF2-40B4-BE49-F238E27FC236}">
                  <a16:creationId xmlns:a16="http://schemas.microsoft.com/office/drawing/2014/main" id="{EFD86EEA-C232-B247-BC42-6562224A452A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260059" y="654661"/>
              <a:ext cx="36000" cy="5868000"/>
            </a:xfrm>
            <a:prstGeom prst="bentConnector3">
              <a:avLst>
                <a:gd name="adj1" fmla="val -1575281"/>
              </a:avLst>
            </a:prstGeom>
            <a:ln w="25400">
              <a:solidFill>
                <a:srgbClr val="D8D9E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FC3CF68-77BC-4943-B722-8CD60AB6CACD}"/>
                </a:ext>
              </a:extLst>
            </p:cNvPr>
            <p:cNvSpPr txBox="1"/>
            <p:nvPr/>
          </p:nvSpPr>
          <p:spPr>
            <a:xfrm>
              <a:off x="4348581" y="3881555"/>
              <a:ext cx="18774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云端已经预注册直连设备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98A7613-4209-B245-BC34-63F659F3B21C}"/>
                </a:ext>
              </a:extLst>
            </p:cNvPr>
            <p:cNvSpPr txBox="1"/>
            <p:nvPr/>
          </p:nvSpPr>
          <p:spPr>
            <a:xfrm>
              <a:off x="3751090" y="4182568"/>
              <a:ext cx="3049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devicesecret</a:t>
              </a: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254699B-D786-9F45-9B28-B0CDB5E52C02}"/>
                </a:ext>
              </a:extLst>
            </p:cNvPr>
            <p:cNvSpPr txBox="1"/>
            <p:nvPr/>
          </p:nvSpPr>
          <p:spPr>
            <a:xfrm>
              <a:off x="2344059" y="1780292"/>
              <a:ext cx="17924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>
                  <a:solidFill>
                    <a:srgbClr val="BCBDD0"/>
                  </a:solidFill>
                </a:rPr>
                <a:t>上报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productkey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endParaRPr kumimoji="1" lang="en-US" altLang="zh-CN" sz="1200" dirty="0">
                <a:solidFill>
                  <a:srgbClr val="BCBDD0"/>
                </a:solidFill>
              </a:endParaRPr>
            </a:p>
            <a:p>
              <a:r>
                <a:rPr kumimoji="1" lang="en-US" altLang="zh-CN" sz="1200" dirty="0">
                  <a:solidFill>
                    <a:srgbClr val="BCBDD0"/>
                  </a:solidFill>
                </a:rPr>
                <a:t>devicekey</a:t>
              </a:r>
              <a:r>
                <a:rPr kumimoji="1" lang="zh-CN" altLang="en-US" sz="1200" dirty="0">
                  <a:solidFill>
                    <a:srgbClr val="BCBDD0"/>
                  </a:solidFill>
                </a:rPr>
                <a:t>，</a:t>
              </a:r>
              <a:r>
                <a:rPr kumimoji="1" lang="en-US" altLang="zh-CN" sz="1200" dirty="0">
                  <a:solidFill>
                    <a:srgbClr val="BCBDD0"/>
                  </a:solidFill>
                </a:rPr>
                <a:t>devicesecret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067376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7897</TotalTime>
  <Words>852</Words>
  <Application>Microsoft Macintosh PowerPoint</Application>
  <PresentationFormat>宽屏</PresentationFormat>
  <Paragraphs>191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等线</vt:lpstr>
      <vt:lpstr>SimHei</vt:lpstr>
      <vt:lpstr>宋体</vt:lpstr>
      <vt:lpstr>微软雅黑</vt:lpstr>
      <vt:lpstr>D-DIN</vt:lpstr>
      <vt:lpstr>Arial</vt:lpstr>
      <vt:lpstr>Calibri</vt:lpstr>
      <vt:lpstr>Devanagari MT</vt:lpstr>
      <vt:lpstr>Helvetica</vt:lpstr>
      <vt:lpstr>Helvetica Light</vt:lpstr>
      <vt:lpstr>Helvetica Neue Medium</vt:lpstr>
      <vt:lpstr>Helvetica Neue Thin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Zinan Wang(Outsourcing)</cp:lastModifiedBy>
  <cp:revision>243</cp:revision>
  <dcterms:created xsi:type="dcterms:W3CDTF">2018-10-23T04:04:46Z</dcterms:created>
  <dcterms:modified xsi:type="dcterms:W3CDTF">2018-12-05T06:48:21Z</dcterms:modified>
</cp:coreProperties>
</file>