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4"/>
  </p:sldMasterIdLst>
  <p:notesMasterIdLst>
    <p:notesMasterId r:id="rId13"/>
  </p:notesMasterIdLst>
  <p:handoutMasterIdLst>
    <p:handoutMasterId r:id="rId14"/>
  </p:handoutMasterIdLst>
  <p:sldIdLst>
    <p:sldId id="1096" r:id="rId5"/>
    <p:sldId id="1097" r:id="rId6"/>
    <p:sldId id="1101" r:id="rId7"/>
    <p:sldId id="1102" r:id="rId8"/>
    <p:sldId id="1103" r:id="rId9"/>
    <p:sldId id="1105" r:id="rId10"/>
    <p:sldId id="1104" r:id="rId11"/>
    <p:sldId id="11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AC399E8-4873-4F74-8C2E-CEA614C93F4F}">
          <p14:sldIdLst>
            <p14:sldId id="1096"/>
            <p14:sldId id="1097"/>
            <p14:sldId id="1101"/>
            <p14:sldId id="1102"/>
            <p14:sldId id="1103"/>
            <p14:sldId id="1105"/>
            <p14:sldId id="1104"/>
            <p14:sldId id="11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ber Security" initials="CS" lastIdx="1" clrIdx="0">
    <p:extLst>
      <p:ext uri="{19B8F6BF-5375-455C-9EA6-DF929625EA0E}">
        <p15:presenceInfo xmlns:p15="http://schemas.microsoft.com/office/powerpoint/2012/main" userId="S::cs2020@fcrit.ac.in::5df70e71-9808-40c2-a0f0-84dc18ec58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70CF4-484B-4DFD-910D-4CA6A273764D}" v="2" dt="2023-09-29T08:19:15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Y MAHADIK" userId="S::5020168@it.fcrit.ac.in::37ce387a-54d9-4a9c-b80e-4b3e4fb04155" providerId="AD" clId="Web-{24F70CF4-484B-4DFD-910D-4CA6A273764D}"/>
    <pc:docChg chg="sldOrd">
      <pc:chgData name="PRANAY MAHADIK" userId="S::5020168@it.fcrit.ac.in::37ce387a-54d9-4a9c-b80e-4b3e4fb04155" providerId="AD" clId="Web-{24F70CF4-484B-4DFD-910D-4CA6A273764D}" dt="2023-09-29T08:19:15.464" v="1"/>
      <pc:docMkLst>
        <pc:docMk/>
      </pc:docMkLst>
      <pc:sldChg chg="ord">
        <pc:chgData name="PRANAY MAHADIK" userId="S::5020168@it.fcrit.ac.in::37ce387a-54d9-4a9c-b80e-4b3e4fb04155" providerId="AD" clId="Web-{24F70CF4-484B-4DFD-910D-4CA6A273764D}" dt="2023-09-29T08:19:15.464" v="1"/>
        <pc:sldMkLst>
          <pc:docMk/>
          <pc:sldMk cId="2037473980" sldId="11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809F4-22A0-423A-AB81-AD0B93C54B4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2CBB5-DD09-4AD3-9001-2277FB08F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83898-E17B-47D7-9AA7-65EE1ACF918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D948E-78AD-4EA1-A2B6-8506120CE81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461BDFC-19AD-412C-AEFD-70B21C1B3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BE587-B743-4DD7-A2DA-FB212209428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5495E977-9414-40BE-BFA0-A59A6607F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97463E5B-5F07-43ED-A279-5754A8132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88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461BDFC-19AD-412C-AEFD-70B21C1B3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BE587-B743-4DD7-A2DA-FB212209428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5495E977-9414-40BE-BFA0-A59A6607F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97463E5B-5F07-43ED-A279-5754A8132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92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461BDFC-19AD-412C-AEFD-70B21C1B3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BE587-B743-4DD7-A2DA-FB212209428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5495E977-9414-40BE-BFA0-A59A6607F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97463E5B-5F07-43ED-A279-5754A8132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87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461BDFC-19AD-412C-AEFD-70B21C1B3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BE587-B743-4DD7-A2DA-FB212209428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5495E977-9414-40BE-BFA0-A59A6607F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97463E5B-5F07-43ED-A279-5754A8132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9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461BDFC-19AD-412C-AEFD-70B21C1B3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BE587-B743-4DD7-A2DA-FB212209428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5495E977-9414-40BE-BFA0-A59A6607F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97463E5B-5F07-43ED-A279-5754A8132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36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461BDFC-19AD-412C-AEFD-70B21C1B3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BE587-B743-4DD7-A2DA-FB21220942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5495E977-9414-40BE-BFA0-A59A6607F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97463E5B-5F07-43ED-A279-5754A8132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36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8E0E-0022-4440-B558-B920A55EADF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04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86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500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94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41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B881-2FCC-4F7B-A2A2-20A8DF6E8DC1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7AC021-4ED3-4039-AEA5-9F1E95CF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82BE853-2608-4746-A854-681BAA6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886" y="3093244"/>
            <a:ext cx="9085446" cy="671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MY" altLang="en-US" sz="3200" b="1" i="1">
                <a:solidFill>
                  <a:srgbClr val="3223BE"/>
                </a:solidFill>
                <a:latin typeface="+mn-lt"/>
                <a:ea typeface="+mn-ea"/>
                <a:cs typeface="+mn-cs"/>
              </a:rPr>
              <a:t>The Contract Aspect in Cyber Law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82E29-7A58-4628-A903-353555C15157}"/>
              </a:ext>
            </a:extLst>
          </p:cNvPr>
          <p:cNvSpPr txBox="1"/>
          <p:nvPr/>
        </p:nvSpPr>
        <p:spPr>
          <a:xfrm>
            <a:off x="6603310" y="4276565"/>
            <a:ext cx="2109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1"/>
              <a:t>Vishram V Kunte</a:t>
            </a:r>
          </a:p>
          <a:p>
            <a:pPr algn="just"/>
            <a:endParaRPr lang="en-US" b="1" i="1"/>
          </a:p>
          <a:p>
            <a:pPr algn="just"/>
            <a:r>
              <a:rPr lang="en-US" b="1" i="1"/>
              <a:t>     12</a:t>
            </a:r>
            <a:r>
              <a:rPr lang="en-US" b="1" i="1" baseline="30000"/>
              <a:t>th</a:t>
            </a:r>
            <a:r>
              <a:rPr lang="en-US" b="1" i="1"/>
              <a:t> Sept 2023</a:t>
            </a:r>
          </a:p>
        </p:txBody>
      </p:sp>
    </p:spTree>
    <p:extLst>
      <p:ext uri="{BB962C8B-B14F-4D97-AF65-F5344CB8AC3E}">
        <p14:creationId xmlns:p14="http://schemas.microsoft.com/office/powerpoint/2010/main" val="4903819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AE744F8B-419C-4E3C-BC73-C48B7223B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32316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2800" b="1" i="1">
                <a:solidFill>
                  <a:schemeClr val="tx1"/>
                </a:solidFill>
              </a:rPr>
              <a:t>What is Contract ?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1C472F3-E3E3-46AE-9E7A-D0F315C63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126435"/>
            <a:ext cx="8246329" cy="4882763"/>
          </a:xfrm>
        </p:spPr>
        <p:txBody>
          <a:bodyPr>
            <a:normAutofit lnSpcReduction="10000"/>
          </a:bodyPr>
          <a:lstStyle/>
          <a:p>
            <a:pPr algn="just"/>
            <a:endParaRPr lang="en-US"/>
          </a:p>
          <a:p>
            <a:pPr algn="just"/>
            <a:r>
              <a:rPr lang="en-US"/>
              <a:t>Contract is an agreement made by two or more persons that is enforceable by Law</a:t>
            </a:r>
          </a:p>
          <a:p>
            <a:pPr algn="just"/>
            <a:r>
              <a:rPr lang="en-US"/>
              <a:t>Consists of voluntary promises to do or not to do certain things</a:t>
            </a:r>
          </a:p>
          <a:p>
            <a:pPr algn="just"/>
            <a:r>
              <a:rPr lang="en-US"/>
              <a:t>Vital to economic systems of countries where private enterprise is encouraged</a:t>
            </a:r>
          </a:p>
          <a:p>
            <a:pPr algn="just"/>
            <a:r>
              <a:rPr lang="en-US"/>
              <a:t>Include – </a:t>
            </a:r>
          </a:p>
          <a:p>
            <a:pPr lvl="1" algn="just"/>
            <a:r>
              <a:rPr lang="en-US"/>
              <a:t>Promises to deliver or pay for goods </a:t>
            </a:r>
          </a:p>
          <a:p>
            <a:pPr lvl="1" algn="just"/>
            <a:r>
              <a:rPr lang="en-US"/>
              <a:t>Perform or pay for services</a:t>
            </a:r>
          </a:p>
          <a:p>
            <a:pPr lvl="1" algn="just"/>
            <a:r>
              <a:rPr lang="en-US"/>
              <a:t>Pay wages or rent</a:t>
            </a:r>
          </a:p>
          <a:p>
            <a:pPr lvl="1" algn="just"/>
            <a:r>
              <a:rPr lang="en-US"/>
              <a:t>Exchange property and Construct buildings </a:t>
            </a:r>
          </a:p>
          <a:p>
            <a:pPr algn="just"/>
            <a:r>
              <a:rPr lang="en-US"/>
              <a:t>Involves two important acts:</a:t>
            </a:r>
          </a:p>
          <a:p>
            <a:pPr lvl="2" algn="just"/>
            <a:r>
              <a:rPr lang="en-US"/>
              <a:t>Making an offer </a:t>
            </a:r>
          </a:p>
          <a:p>
            <a:pPr lvl="2" algn="just"/>
            <a:r>
              <a:rPr lang="en-US"/>
              <a:t>Accepting offer</a:t>
            </a:r>
          </a:p>
          <a:p>
            <a:pPr lvl="1" algn="just"/>
            <a:endParaRPr lang="en-US"/>
          </a:p>
          <a:p>
            <a:pPr algn="just">
              <a:spcBef>
                <a:spcPct val="80000"/>
              </a:spcBef>
            </a:pP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900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AE744F8B-419C-4E3C-BC73-C48B7223B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32316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2800" b="1" i="1">
                <a:solidFill>
                  <a:schemeClr val="tx1"/>
                </a:solidFill>
              </a:rPr>
              <a:t>What is Contract ?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1C472F3-E3E3-46AE-9E7A-D0F315C63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126435"/>
            <a:ext cx="8246329" cy="4882763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/>
          </a:p>
          <a:p>
            <a:pPr algn="just"/>
            <a:r>
              <a:rPr lang="en-US"/>
              <a:t>Law requires certain contracts to be made in writing </a:t>
            </a:r>
          </a:p>
          <a:p>
            <a:pPr lvl="1" algn="just"/>
            <a:r>
              <a:rPr lang="en-US"/>
              <a:t>Agreement to sell or lease property</a:t>
            </a:r>
          </a:p>
          <a:p>
            <a:pPr lvl="1" algn="just"/>
            <a:r>
              <a:rPr lang="en-US"/>
              <a:t>Hire purchase agreements and contracts of employment </a:t>
            </a:r>
          </a:p>
          <a:p>
            <a:pPr algn="just"/>
            <a:r>
              <a:rPr lang="en-US"/>
              <a:t>Parties usually negotiate the terms of agreement before contract is formed</a:t>
            </a:r>
          </a:p>
          <a:p>
            <a:pPr algn="just"/>
            <a:r>
              <a:rPr lang="en-US"/>
              <a:t>One party makes one or several offers, once other party accepts an offer, the negotiations are over, at time contract is concluded </a:t>
            </a:r>
          </a:p>
          <a:p>
            <a:pPr algn="just"/>
            <a:r>
              <a:rPr lang="en-US"/>
              <a:t>Government agencies usually negotiate contracts under special rules, they invite interested parties to submit tenders (offers)</a:t>
            </a:r>
          </a:p>
          <a:p>
            <a:pPr algn="just"/>
            <a:r>
              <a:rPr lang="en-US"/>
              <a:t>Government accept the more favorable tender</a:t>
            </a:r>
          </a:p>
          <a:p>
            <a:pPr algn="just"/>
            <a:r>
              <a:rPr lang="en-US"/>
              <a:t>A contract is said to be discharged after the obligations of the agreement have been fulfilled</a:t>
            </a:r>
          </a:p>
          <a:p>
            <a:pPr algn="just"/>
            <a:r>
              <a:rPr lang="en-US"/>
              <a:t>If either party violates the agreement, a breach of contract occurs</a:t>
            </a:r>
          </a:p>
          <a:p>
            <a:pPr algn="just"/>
            <a:r>
              <a:rPr lang="en-US"/>
              <a:t>Court ordinarily awards money, called damages, to the other party </a:t>
            </a:r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algn="just">
              <a:spcBef>
                <a:spcPct val="80000"/>
              </a:spcBef>
            </a:pP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573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AE744F8B-419C-4E3C-BC73-C48B7223B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32316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2800" b="1" i="1">
                <a:solidFill>
                  <a:schemeClr val="tx1"/>
                </a:solidFill>
              </a:rPr>
              <a:t>Provisions relating to Physical Contracts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1C472F3-E3E3-46AE-9E7A-D0F315C63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126435"/>
            <a:ext cx="8246329" cy="4882763"/>
          </a:xfrm>
        </p:spPr>
        <p:txBody>
          <a:bodyPr>
            <a:normAutofit/>
          </a:bodyPr>
          <a:lstStyle/>
          <a:p>
            <a:pPr algn="just"/>
            <a:endParaRPr lang="en-US"/>
          </a:p>
          <a:p>
            <a:pPr algn="just"/>
            <a:r>
              <a:rPr lang="en-US"/>
              <a:t>A contract is defined as a agreement with a lawful cause</a:t>
            </a:r>
          </a:p>
          <a:p>
            <a:pPr algn="just"/>
            <a:r>
              <a:rPr lang="en-US"/>
              <a:t>Indian Contract Act 1872 defines Contract as an agreement enforceable by Law</a:t>
            </a:r>
          </a:p>
          <a:p>
            <a:pPr algn="just"/>
            <a:r>
              <a:rPr lang="en-US"/>
              <a:t>Contracts may be classified under three heads:</a:t>
            </a:r>
          </a:p>
          <a:p>
            <a:pPr lvl="1" algn="just"/>
            <a:r>
              <a:rPr lang="en-US"/>
              <a:t>Contracts of record such as judgements and bonds (obligations made and recorded before a court by which a person binds himself to perform some act or fulfil some condition at a specified time)</a:t>
            </a:r>
          </a:p>
          <a:p>
            <a:pPr lvl="1" algn="just"/>
            <a:r>
              <a:rPr lang="en-US"/>
              <a:t>Contracts under seal</a:t>
            </a:r>
          </a:p>
          <a:p>
            <a:pPr lvl="1" algn="just"/>
            <a:r>
              <a:rPr lang="en-US"/>
              <a:t>Simple contracts </a:t>
            </a:r>
          </a:p>
          <a:p>
            <a:pPr algn="just"/>
            <a:r>
              <a:rPr lang="en-US"/>
              <a:t>A contract under seal is a contract in writing </a:t>
            </a:r>
          </a:p>
          <a:p>
            <a:pPr algn="just"/>
            <a:r>
              <a:rPr lang="en-US"/>
              <a:t>An instrument under seal, used between private persons is called ‘deed’</a:t>
            </a:r>
          </a:p>
          <a:p>
            <a:pPr lvl="1"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61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AE744F8B-419C-4E3C-BC73-C48B7223B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32316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2800" b="1" i="1">
                <a:solidFill>
                  <a:schemeClr val="tx1"/>
                </a:solidFill>
              </a:rPr>
              <a:t>Legal Prerequisites for an E-Contract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1C472F3-E3E3-46AE-9E7A-D0F315C63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126435"/>
            <a:ext cx="8246329" cy="4882763"/>
          </a:xfrm>
        </p:spPr>
        <p:txBody>
          <a:bodyPr>
            <a:normAutofit/>
          </a:bodyPr>
          <a:lstStyle/>
          <a:p>
            <a:pPr algn="just"/>
            <a:endParaRPr lang="en-US"/>
          </a:p>
          <a:p>
            <a:pPr algn="just"/>
            <a:r>
              <a:rPr lang="en-US"/>
              <a:t>Unless otherwise agreed to the parties, and ‘offer’ and the ‘acceptance of an offer’ may be expressed by means of electronic records</a:t>
            </a:r>
          </a:p>
          <a:p>
            <a:pPr algn="just"/>
            <a:r>
              <a:rPr lang="en-US"/>
              <a:t>Contract shall not be denied validity or enforceability on the sole ground that an electronic record was used for that purpose</a:t>
            </a:r>
          </a:p>
          <a:p>
            <a:pPr algn="just"/>
            <a:r>
              <a:rPr lang="en-US"/>
              <a:t>Following provisions have been legally recognized in order to facilitate E-Contracts</a:t>
            </a:r>
          </a:p>
          <a:p>
            <a:pPr lvl="1" algn="just"/>
            <a:endParaRPr lang="en-US"/>
          </a:p>
          <a:p>
            <a:pPr lvl="1" algn="just"/>
            <a:r>
              <a:rPr lang="en-US"/>
              <a:t>Concepts of ‘Originator and Addressee’</a:t>
            </a:r>
          </a:p>
          <a:p>
            <a:pPr lvl="1" algn="just"/>
            <a:r>
              <a:rPr lang="en-US"/>
              <a:t>Concept of ‘Acknowledgement of Receipt’</a:t>
            </a:r>
          </a:p>
        </p:txBody>
      </p:sp>
    </p:spTree>
    <p:extLst>
      <p:ext uri="{BB962C8B-B14F-4D97-AF65-F5344CB8AC3E}">
        <p14:creationId xmlns:p14="http://schemas.microsoft.com/office/powerpoint/2010/main" val="9735179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AE744F8B-419C-4E3C-BC73-C48B7223B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32316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2800" b="1" i="1">
                <a:solidFill>
                  <a:schemeClr val="tx1"/>
                </a:solidFill>
              </a:rPr>
              <a:t>Legal Prerequisites for an E-Contract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1C472F3-E3E3-46AE-9E7A-D0F315C63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126435"/>
            <a:ext cx="8246329" cy="4882763"/>
          </a:xfrm>
        </p:spPr>
        <p:txBody>
          <a:bodyPr>
            <a:normAutofit/>
          </a:bodyPr>
          <a:lstStyle/>
          <a:p>
            <a:pPr algn="just"/>
            <a:endParaRPr lang="en-US"/>
          </a:p>
          <a:p>
            <a:pPr algn="just"/>
            <a:r>
              <a:rPr lang="en-US"/>
              <a:t>Concepts of ‘Time and Place’ of </a:t>
            </a:r>
            <a:r>
              <a:rPr lang="en-US" err="1"/>
              <a:t>Despatch</a:t>
            </a:r>
            <a:r>
              <a:rPr lang="en-US"/>
              <a:t> and Receipt of Electronic Records</a:t>
            </a:r>
          </a:p>
          <a:p>
            <a:pPr lvl="1" algn="just"/>
            <a:r>
              <a:rPr lang="en-US"/>
              <a:t>Place and Date of execution of an agreement forms a vital ingredient of the agreement</a:t>
            </a:r>
          </a:p>
          <a:p>
            <a:pPr lvl="1" algn="just"/>
            <a:r>
              <a:rPr lang="en-US"/>
              <a:t>Nevertheless, in E-contracts, the place and time are immaterial, as the transmission of data defeats both time and geographical barriers </a:t>
            </a:r>
          </a:p>
          <a:p>
            <a:pPr lvl="1" algn="just"/>
            <a:r>
              <a:rPr lang="en-US"/>
              <a:t>Transmission may take place between two neighbors and between two people situated in different continents as well almost same time</a:t>
            </a:r>
          </a:p>
          <a:p>
            <a:pPr lvl="1" algn="just"/>
            <a:r>
              <a:rPr lang="en-US"/>
              <a:t>In some cases, the date in one country may be different from another</a:t>
            </a:r>
          </a:p>
          <a:p>
            <a:pPr lvl="1" algn="just"/>
            <a:r>
              <a:rPr lang="en-US"/>
              <a:t>Some cases one party to the contract may not even know other party physical location </a:t>
            </a:r>
          </a:p>
        </p:txBody>
      </p:sp>
    </p:spTree>
    <p:extLst>
      <p:ext uri="{BB962C8B-B14F-4D97-AF65-F5344CB8AC3E}">
        <p14:creationId xmlns:p14="http://schemas.microsoft.com/office/powerpoint/2010/main" val="25233199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AE744F8B-419C-4E3C-BC73-C48B7223B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32316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2800" b="1" i="1">
                <a:solidFill>
                  <a:schemeClr val="tx1"/>
                </a:solidFill>
              </a:rPr>
              <a:t>Legal Prerequisites for an E-Contract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1C472F3-E3E3-46AE-9E7A-D0F315C63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126435"/>
            <a:ext cx="8246329" cy="4882763"/>
          </a:xfrm>
        </p:spPr>
        <p:txBody>
          <a:bodyPr>
            <a:normAutofit lnSpcReduction="10000"/>
          </a:bodyPr>
          <a:lstStyle/>
          <a:p>
            <a:pPr algn="just"/>
            <a:endParaRPr lang="en-US"/>
          </a:p>
          <a:p>
            <a:pPr algn="just"/>
            <a:r>
              <a:rPr lang="en-US"/>
              <a:t>Concepts of ‘Originator and Addressee’</a:t>
            </a:r>
          </a:p>
          <a:p>
            <a:pPr lvl="1" algn="just"/>
            <a:r>
              <a:rPr lang="en-US"/>
              <a:t>An electronic record shall be attributed to the originator – </a:t>
            </a:r>
          </a:p>
          <a:p>
            <a:pPr lvl="2" algn="just"/>
            <a:r>
              <a:rPr lang="en-US"/>
              <a:t>If it was sent by the originator himself</a:t>
            </a:r>
          </a:p>
          <a:p>
            <a:pPr lvl="2" algn="just"/>
            <a:r>
              <a:rPr lang="en-US"/>
              <a:t>By a person who had the authority to act on behalf of the originator in respect of that electronic record or</a:t>
            </a:r>
          </a:p>
          <a:p>
            <a:pPr lvl="2" algn="just"/>
            <a:r>
              <a:rPr lang="en-US"/>
              <a:t>By an information system programmed by or on behalf of the originator to operate automatically</a:t>
            </a:r>
          </a:p>
          <a:p>
            <a:pPr algn="just"/>
            <a:r>
              <a:rPr lang="en-US"/>
              <a:t>In case of physical contract, delivery is important aspect. Both the parties are aware, that the document has been physically transferred and there could be witnesses for that </a:t>
            </a:r>
          </a:p>
          <a:p>
            <a:pPr algn="just"/>
            <a:r>
              <a:rPr lang="en-US"/>
              <a:t>However, nothing of that kind is applicable to E-Contracts, does not know weather the other party has received the document or not</a:t>
            </a:r>
          </a:p>
          <a:p>
            <a:pPr algn="just"/>
            <a:r>
              <a:rPr lang="en-US"/>
              <a:t>Hence ‘Acknowledgement’ that the record has been received without any error, is important  </a:t>
            </a:r>
          </a:p>
        </p:txBody>
      </p:sp>
    </p:spTree>
    <p:extLst>
      <p:ext uri="{BB962C8B-B14F-4D97-AF65-F5344CB8AC3E}">
        <p14:creationId xmlns:p14="http://schemas.microsoft.com/office/powerpoint/2010/main" val="20374739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D8D-5708-4ED1-8C81-F7E1D9D35E70}" type="slidenum">
              <a:rPr lang="en-IN" smtClean="0">
                <a:solidFill>
                  <a:schemeClr val="bg1"/>
                </a:solidFill>
              </a:rPr>
              <a:t>8</a:t>
            </a:fld>
            <a:endParaRPr lang="en-IN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175294"/>
            <a:ext cx="4535905" cy="1877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69" y="856926"/>
            <a:ext cx="2407822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520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E2C24C779134EB092E6FA04B4BFAA" ma:contentTypeVersion="7" ma:contentTypeDescription="Create a new document." ma:contentTypeScope="" ma:versionID="a752507753362bd2e89c475abc28bc71">
  <xsd:schema xmlns:xsd="http://www.w3.org/2001/XMLSchema" xmlns:xs="http://www.w3.org/2001/XMLSchema" xmlns:p="http://schemas.microsoft.com/office/2006/metadata/properties" xmlns:ns2="ca9a9220-7381-4c96-8ea7-69846abac5f1" targetNamespace="http://schemas.microsoft.com/office/2006/metadata/properties" ma:root="true" ma:fieldsID="65a26d8be81bff207b1e4fa1810fbe2e" ns2:_="">
    <xsd:import namespace="ca9a9220-7381-4c96-8ea7-69846abac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9a9220-7381-4c96-8ea7-69846abac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E94913-A2FE-41AC-B90C-6C27ED2DD8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EE093E-3916-41DE-9215-29618FEE4D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3654DF-03DE-4385-BD6C-1F9DC6484DC8}">
  <ds:schemaRefs>
    <ds:schemaRef ds:uri="ca9a9220-7381-4c96-8ea7-69846abac5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The Contract Aspect in Cyber Law</vt:lpstr>
      <vt:lpstr>What is Contract ?</vt:lpstr>
      <vt:lpstr>What is Contract ?</vt:lpstr>
      <vt:lpstr>Provisions relating to Physical Contracts</vt:lpstr>
      <vt:lpstr>Legal Prerequisites for an E-Contract</vt:lpstr>
      <vt:lpstr>Legal Prerequisites for an E-Contract</vt:lpstr>
      <vt:lpstr>Legal Prerequisites for an E-Contract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and Methods Used in Cybercrime</dc:title>
  <dc:creator>Kunte, Vishram</dc:creator>
  <cp:revision>1</cp:revision>
  <dcterms:created xsi:type="dcterms:W3CDTF">2020-09-04T15:10:41Z</dcterms:created>
  <dcterms:modified xsi:type="dcterms:W3CDTF">2023-09-29T08:19:22Z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0x010100766E2C24C779134EB092E6FA04B4BFAA</vt:lpwstr>
  </property>
</Properties>
</file>