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0" r:id="rId4"/>
  </p:sldMasterIdLst>
  <p:notesMasterIdLst>
    <p:notesMasterId r:id="rId25"/>
  </p:notesMasterIdLst>
  <p:handoutMasterIdLst>
    <p:handoutMasterId r:id="rId26"/>
  </p:handoutMasterIdLst>
  <p:sldIdLst>
    <p:sldId id="1047" r:id="rId5"/>
    <p:sldId id="1086" r:id="rId6"/>
    <p:sldId id="1087" r:id="rId7"/>
    <p:sldId id="1090" r:id="rId8"/>
    <p:sldId id="1085" r:id="rId9"/>
    <p:sldId id="1091" r:id="rId10"/>
    <p:sldId id="1092" r:id="rId11"/>
    <p:sldId id="1093" r:id="rId12"/>
    <p:sldId id="1094" r:id="rId13"/>
    <p:sldId id="1095" r:id="rId14"/>
    <p:sldId id="1053" r:id="rId15"/>
    <p:sldId id="1072" r:id="rId16"/>
    <p:sldId id="1073" r:id="rId17"/>
    <p:sldId id="1074" r:id="rId18"/>
    <p:sldId id="1075" r:id="rId19"/>
    <p:sldId id="1076" r:id="rId20"/>
    <p:sldId id="1077" r:id="rId21"/>
    <p:sldId id="1078" r:id="rId22"/>
    <p:sldId id="1079" r:id="rId23"/>
    <p:sldId id="10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AC399E8-4873-4F74-8C2E-CEA614C93F4F}">
          <p14:sldIdLst>
            <p14:sldId id="1047"/>
            <p14:sldId id="1086"/>
            <p14:sldId id="1087"/>
            <p14:sldId id="1090"/>
            <p14:sldId id="1085"/>
            <p14:sldId id="1091"/>
            <p14:sldId id="1092"/>
            <p14:sldId id="1093"/>
            <p14:sldId id="1094"/>
            <p14:sldId id="1095"/>
            <p14:sldId id="1053"/>
            <p14:sldId id="1072"/>
            <p14:sldId id="1073"/>
            <p14:sldId id="1074"/>
            <p14:sldId id="1075"/>
            <p14:sldId id="1076"/>
            <p14:sldId id="1077"/>
            <p14:sldId id="1078"/>
            <p14:sldId id="1079"/>
            <p14:sldId id="108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yber Security" initials="CS" lastIdx="1" clrIdx="0">
    <p:extLst>
      <p:ext uri="{19B8F6BF-5375-455C-9EA6-DF929625EA0E}">
        <p15:presenceInfo xmlns:p15="http://schemas.microsoft.com/office/powerpoint/2012/main" userId="S::cs2020@fcrit.ac.in::5df70e71-9808-40c2-a0f0-84dc18ec58d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28BF27-5DD0-4FCB-856D-53DD96D1435D}" v="1" dt="2023-09-29T08:50:26.4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kam Khan" userId="S::3020166@extc.fcrit.ac.in::1595d63d-ac30-4031-9dbc-4092f92e60b2" providerId="AD" clId="Web-{9628BF27-5DD0-4FCB-856D-53DD96D1435D}"/>
    <pc:docChg chg="sldOrd">
      <pc:chgData name="Arkam Khan" userId="S::3020166@extc.fcrit.ac.in::1595d63d-ac30-4031-9dbc-4092f92e60b2" providerId="AD" clId="Web-{9628BF27-5DD0-4FCB-856D-53DD96D1435D}" dt="2023-09-29T08:50:26.488" v="0"/>
      <pc:docMkLst>
        <pc:docMk/>
      </pc:docMkLst>
      <pc:sldChg chg="ord">
        <pc:chgData name="Arkam Khan" userId="S::3020166@extc.fcrit.ac.in::1595d63d-ac30-4031-9dbc-4092f92e60b2" providerId="AD" clId="Web-{9628BF27-5DD0-4FCB-856D-53DD96D1435D}" dt="2023-09-29T08:50:26.488" v="0"/>
        <pc:sldMkLst>
          <pc:docMk/>
          <pc:sldMk cId="1187013642" sldId="109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7809F4-22A0-423A-AB81-AD0B93C54B4F}" type="datetimeFigureOut">
              <a:rPr lang="en-IN" smtClean="0"/>
              <a:t>29-09-2023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62CBB5-DD09-4AD3-9001-2277FB08F4B5}"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83898-E17B-47D7-9AA7-65EE1ACF918D}" type="datetimeFigureOut">
              <a:rPr lang="en-IN" smtClean="0"/>
              <a:t>29-09-2023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D948E-78AD-4EA1-A2B6-8506120CE81B}"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2</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49098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11</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45316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12</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6382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13</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19027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14</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77865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15</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07953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16</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68296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17</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46060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18</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06548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19</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70698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3</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8483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4</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39873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5</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273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6</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03545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7</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94280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8</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94321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9</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12704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461BDFC-19AD-412C-AEFD-70B21C1B3D67}"/>
              </a:ext>
            </a:extLst>
          </p:cNvPr>
          <p:cNvSpPr>
            <a:spLocks noGrp="1" noChangeArrowheads="1"/>
          </p:cNvSpPr>
          <p:nvPr>
            <p:ph type="sldNum" sz="quarter" idx="5"/>
          </p:nvPr>
        </p:nvSpPr>
        <p:spPr>
          <a:ln/>
        </p:spPr>
        <p:txBody>
          <a:bodyPr/>
          <a:lstStyle/>
          <a:p>
            <a:fld id="{E02BE587-B743-4DD7-A2DA-FB2122094284}" type="slidenum">
              <a:rPr lang="en-US" altLang="en-US"/>
              <a:pPr/>
              <a:t>10</a:t>
            </a:fld>
            <a:endParaRPr lang="en-US" altLang="en-US"/>
          </a:p>
        </p:txBody>
      </p:sp>
      <p:sp>
        <p:nvSpPr>
          <p:cNvPr id="184322" name="Rectangle 2">
            <a:extLst>
              <a:ext uri="{FF2B5EF4-FFF2-40B4-BE49-F238E27FC236}">
                <a16:creationId xmlns:a16="http://schemas.microsoft.com/office/drawing/2014/main" id="{5495E977-9414-40BE-BFA0-A59A6607FD8A}"/>
              </a:ext>
            </a:extLst>
          </p:cNvPr>
          <p:cNvSpPr>
            <a:spLocks noGrp="1" noRot="1" noChangeAspect="1" noChangeArrowheads="1" noTextEdit="1"/>
          </p:cNvSpPr>
          <p:nvPr>
            <p:ph type="sldImg"/>
          </p:nvPr>
        </p:nvSpPr>
        <p:spPr>
          <a:ln/>
        </p:spPr>
      </p:sp>
      <p:sp>
        <p:nvSpPr>
          <p:cNvPr id="184323" name="Rectangle 3">
            <a:extLst>
              <a:ext uri="{FF2B5EF4-FFF2-40B4-BE49-F238E27FC236}">
                <a16:creationId xmlns:a16="http://schemas.microsoft.com/office/drawing/2014/main" id="{97463E5B-5F07-43ED-A279-5754A8132AB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1911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9DA8E0E-0022-4440-B558-B920A55EADF7}" type="datetimeFigureOut">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288101049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18B881-2FCC-4F7B-A2A2-20A8DF6E8DC1}"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3361262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18B881-2FCC-4F7B-A2A2-20A8DF6E8DC1}"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914865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18B881-2FCC-4F7B-A2A2-20A8DF6E8DC1}"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1375441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18B881-2FCC-4F7B-A2A2-20A8DF6E8DC1}"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00500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18B881-2FCC-4F7B-A2A2-20A8DF6E8DC1}"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2922994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18B881-2FCC-4F7B-A2A2-20A8DF6E8DC1}"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3322308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18B881-2FCC-4F7B-A2A2-20A8DF6E8DC1}"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1918021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18B881-2FCC-4F7B-A2A2-20A8DF6E8DC1}"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39918294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18B881-2FCC-4F7B-A2A2-20A8DF6E8DC1}" type="datetimeFigureOut">
              <a:rPr lang="en-IN" smtClean="0"/>
              <a:t>29-09-2023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2983931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18B881-2FCC-4F7B-A2A2-20A8DF6E8DC1}"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2000107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18B881-2FCC-4F7B-A2A2-20A8DF6E8DC1}" type="datetimeFigureOut">
              <a:rPr lang="en-IN" smtClean="0"/>
              <a:t>29-09-2023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43760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3218B881-2FCC-4F7B-A2A2-20A8DF6E8DC1}" type="datetimeFigureOut">
              <a:rPr lang="en-IN" smtClean="0"/>
              <a:t>29-09-2023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2369345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18B881-2FCC-4F7B-A2A2-20A8DF6E8DC1}" type="datetimeFigureOut">
              <a:rPr lang="en-IN" smtClean="0"/>
              <a:t>29-09-2023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78899418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18B881-2FCC-4F7B-A2A2-20A8DF6E8DC1}"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1315576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18B881-2FCC-4F7B-A2A2-20A8DF6E8DC1}" type="datetimeFigureOut">
              <a:rPr lang="en-IN" smtClean="0"/>
              <a:t>29-09-2023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7AC021-4ED3-4039-AEA5-9F1E95CF92CA}" type="slidenum">
              <a:rPr lang="en-US" smtClean="0"/>
              <a:t>‹#›</a:t>
            </a:fld>
            <a:endParaRPr lang="en-US"/>
          </a:p>
        </p:txBody>
      </p:sp>
    </p:spTree>
    <p:extLst>
      <p:ext uri="{BB962C8B-B14F-4D97-AF65-F5344CB8AC3E}">
        <p14:creationId xmlns:p14="http://schemas.microsoft.com/office/powerpoint/2010/main" val="1238002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18B881-2FCC-4F7B-A2A2-20A8DF6E8DC1}" type="datetimeFigureOut">
              <a:rPr lang="en-IN" smtClean="0"/>
              <a:t>29-09-2023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F7AC021-4ED3-4039-AEA5-9F1E95CF92CA}" type="slidenum">
              <a:rPr lang="en-US" smtClean="0"/>
              <a:t>‹#›</a:t>
            </a:fld>
            <a:endParaRPr lang="en-US"/>
          </a:p>
        </p:txBody>
      </p:sp>
    </p:spTree>
    <p:extLst>
      <p:ext uri="{BB962C8B-B14F-4D97-AF65-F5344CB8AC3E}">
        <p14:creationId xmlns:p14="http://schemas.microsoft.com/office/powerpoint/2010/main" val="352737692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transition>
    <p:fade/>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182BE853-2608-4746-A854-681BAA64D487}"/>
              </a:ext>
            </a:extLst>
          </p:cNvPr>
          <p:cNvSpPr>
            <a:spLocks noGrp="1"/>
          </p:cNvSpPr>
          <p:nvPr>
            <p:ph type="title"/>
          </p:nvPr>
        </p:nvSpPr>
        <p:spPr>
          <a:xfrm>
            <a:off x="716280" y="2932590"/>
            <a:ext cx="9085446" cy="671512"/>
          </a:xfrm>
        </p:spPr>
        <p:txBody>
          <a:bodyPr vert="horz" lIns="91440" tIns="45720" rIns="91440" bIns="45720" rtlCol="0" anchor="t">
            <a:normAutofit fontScale="90000"/>
          </a:bodyPr>
          <a:lstStyle/>
          <a:p>
            <a:pPr algn="r">
              <a:lnSpc>
                <a:spcPct val="80000"/>
              </a:lnSpc>
              <a:spcBef>
                <a:spcPts val="1000"/>
              </a:spcBef>
              <a:buClr>
                <a:schemeClr val="accent1"/>
              </a:buClr>
              <a:buSzPct val="80000"/>
            </a:pPr>
            <a:r>
              <a:rPr lang="en-MY" altLang="en-US" sz="3200" b="1" i="1">
                <a:solidFill>
                  <a:srgbClr val="3223BE"/>
                </a:solidFill>
                <a:latin typeface="+mn-lt"/>
                <a:ea typeface="+mn-ea"/>
                <a:cs typeface="+mn-cs"/>
              </a:rPr>
              <a:t>The Intellectual Property (IP) Aspect in Cyber Law</a:t>
            </a:r>
          </a:p>
        </p:txBody>
      </p:sp>
      <p:sp>
        <p:nvSpPr>
          <p:cNvPr id="3" name="TextBox 2">
            <a:extLst>
              <a:ext uri="{FF2B5EF4-FFF2-40B4-BE49-F238E27FC236}">
                <a16:creationId xmlns:a16="http://schemas.microsoft.com/office/drawing/2014/main" id="{9EB82E29-7A58-4628-A903-353555C15157}"/>
              </a:ext>
            </a:extLst>
          </p:cNvPr>
          <p:cNvSpPr txBox="1"/>
          <p:nvPr/>
        </p:nvSpPr>
        <p:spPr>
          <a:xfrm>
            <a:off x="7692492" y="4295615"/>
            <a:ext cx="2004459" cy="646331"/>
          </a:xfrm>
          <a:prstGeom prst="rect">
            <a:avLst/>
          </a:prstGeom>
          <a:noFill/>
        </p:spPr>
        <p:txBody>
          <a:bodyPr wrap="none" rtlCol="0">
            <a:spAutoFit/>
          </a:bodyPr>
          <a:lstStyle/>
          <a:p>
            <a:pPr algn="r"/>
            <a:r>
              <a:rPr lang="en-US" b="1" i="1"/>
              <a:t>Vishram V </a:t>
            </a:r>
            <a:r>
              <a:rPr lang="en-US" b="1" i="1" err="1"/>
              <a:t>Kunte</a:t>
            </a:r>
            <a:endParaRPr lang="en-US" b="1" i="1"/>
          </a:p>
          <a:p>
            <a:pPr algn="r"/>
            <a:r>
              <a:rPr lang="en-US" b="1" i="1"/>
              <a:t>12</a:t>
            </a:r>
            <a:r>
              <a:rPr lang="en-US" b="1" i="1" baseline="30000"/>
              <a:t>th</a:t>
            </a:r>
            <a:r>
              <a:rPr lang="en-US" b="1" i="1"/>
              <a:t> Sept 2023</a:t>
            </a:r>
          </a:p>
        </p:txBody>
      </p:sp>
    </p:spTree>
    <p:extLst>
      <p:ext uri="{BB962C8B-B14F-4D97-AF65-F5344CB8AC3E}">
        <p14:creationId xmlns:p14="http://schemas.microsoft.com/office/powerpoint/2010/main" val="141031671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US" altLang="en-US" sz="2800" b="1" i="1">
                <a:solidFill>
                  <a:schemeClr val="tx1"/>
                </a:solidFill>
              </a:rPr>
              <a:t>Type of Trademarks in India</a:t>
            </a:r>
            <a:br>
              <a:rPr lang="en-US" altLang="en-US" sz="2800" b="1" i="1">
                <a:solidFill>
                  <a:schemeClr val="tx1"/>
                </a:solidFill>
              </a:rPr>
            </a:br>
            <a:br>
              <a:rPr lang="en-US" altLang="en-US" sz="2800" b="1" i="1">
                <a:solidFill>
                  <a:schemeClr val="tx1"/>
                </a:solidFill>
              </a:rPr>
            </a:br>
            <a:r>
              <a:rPr lang="en-US" altLang="en-US" sz="1100" b="1" i="1">
                <a:solidFill>
                  <a:schemeClr val="tx1"/>
                </a:solidFill>
                <a:latin typeface="Arial" panose="020B0604020202020204" pitchFamily="34" charset="0"/>
                <a:cs typeface="Arial" panose="020B0604020202020204" pitchFamily="34" charset="0"/>
              </a:rPr>
              <a:t>https://quickcompany.in/articles/types-of-trademark-in-india</a:t>
            </a:r>
          </a:p>
        </p:txBody>
      </p:sp>
      <p:pic>
        <p:nvPicPr>
          <p:cNvPr id="2" name="Picture 1">
            <a:extLst>
              <a:ext uri="{FF2B5EF4-FFF2-40B4-BE49-F238E27FC236}">
                <a16:creationId xmlns:a16="http://schemas.microsoft.com/office/drawing/2014/main" id="{6EE5EF1B-3C7C-4EB2-8D3E-42D997DCF972}"/>
              </a:ext>
            </a:extLst>
          </p:cNvPr>
          <p:cNvPicPr>
            <a:picLocks noChangeAspect="1"/>
          </p:cNvPicPr>
          <p:nvPr/>
        </p:nvPicPr>
        <p:blipFill>
          <a:blip r:embed="rId3"/>
          <a:stretch>
            <a:fillRect/>
          </a:stretch>
        </p:blipFill>
        <p:spPr>
          <a:xfrm>
            <a:off x="7578552" y="166344"/>
            <a:ext cx="1695450" cy="1362075"/>
          </a:xfrm>
          <a:prstGeom prst="rect">
            <a:avLst/>
          </a:prstGeom>
        </p:spPr>
      </p:pic>
      <p:pic>
        <p:nvPicPr>
          <p:cNvPr id="3" name="Picture 2">
            <a:extLst>
              <a:ext uri="{FF2B5EF4-FFF2-40B4-BE49-F238E27FC236}">
                <a16:creationId xmlns:a16="http://schemas.microsoft.com/office/drawing/2014/main" id="{73F29470-48CD-4501-AE68-2769003D4961}"/>
              </a:ext>
            </a:extLst>
          </p:cNvPr>
          <p:cNvPicPr>
            <a:picLocks noChangeAspect="1"/>
          </p:cNvPicPr>
          <p:nvPr/>
        </p:nvPicPr>
        <p:blipFill>
          <a:blip r:embed="rId4"/>
          <a:stretch>
            <a:fillRect/>
          </a:stretch>
        </p:blipFill>
        <p:spPr>
          <a:xfrm>
            <a:off x="516199" y="1643962"/>
            <a:ext cx="7910078" cy="4337615"/>
          </a:xfrm>
          <a:prstGeom prst="rect">
            <a:avLst/>
          </a:prstGeom>
        </p:spPr>
      </p:pic>
    </p:spTree>
    <p:extLst>
      <p:ext uri="{BB962C8B-B14F-4D97-AF65-F5344CB8AC3E}">
        <p14:creationId xmlns:p14="http://schemas.microsoft.com/office/powerpoint/2010/main" val="12650545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US" sz="2800" b="1" i="1">
                <a:solidFill>
                  <a:schemeClr val="tx1"/>
                </a:solidFill>
              </a:rPr>
              <a:t>World Intellectual Property Organization</a:t>
            </a:r>
            <a:endParaRPr lang="en-US" altLang="en-US" sz="2800" b="1" i="1">
              <a:solidFill>
                <a:schemeClr val="tx1"/>
              </a:solidFill>
            </a:endParaRP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3" y="1371600"/>
            <a:ext cx="8819593" cy="4997116"/>
          </a:xfrm>
        </p:spPr>
        <p:txBody>
          <a:bodyPr>
            <a:normAutofit/>
          </a:bodyPr>
          <a:lstStyle/>
          <a:p>
            <a:pPr algn="just">
              <a:spcBef>
                <a:spcPct val="80000"/>
              </a:spcBef>
            </a:pPr>
            <a:r>
              <a:rPr lang="en-IN">
                <a:latin typeface="Arial" panose="020B0604020202020204" pitchFamily="34" charset="0"/>
                <a:cs typeface="Arial" panose="020B0604020202020204" pitchFamily="34" charset="0"/>
              </a:rPr>
              <a:t>World Intellectual Property Organisation (known as WIPO, is a specialised agency of the United Nations) is an international agency that works for the protection of legal rights in artistic and literary works, inventions, trademarks, and other original creations. </a:t>
            </a:r>
          </a:p>
          <a:p>
            <a:pPr algn="just">
              <a:spcBef>
                <a:spcPct val="80000"/>
              </a:spcBef>
            </a:pPr>
            <a:r>
              <a:rPr lang="en-IN">
                <a:latin typeface="Arial" panose="020B0604020202020204" pitchFamily="34" charset="0"/>
                <a:cs typeface="Arial" panose="020B0604020202020204" pitchFamily="34" charset="0"/>
              </a:rPr>
              <a:t>The organisation works for the promotion of international agreements on copyright, patents, trademarks, and other original creations. </a:t>
            </a:r>
          </a:p>
          <a:p>
            <a:pPr algn="just">
              <a:spcBef>
                <a:spcPct val="80000"/>
              </a:spcBef>
            </a:pPr>
            <a:r>
              <a:rPr lang="en-IN">
                <a:latin typeface="Arial" panose="020B0604020202020204" pitchFamily="34" charset="0"/>
                <a:cs typeface="Arial" panose="020B0604020202020204" pitchFamily="34" charset="0"/>
              </a:rPr>
              <a:t>It also provides technological information and other assistance to developing countries. WIPO has a membership of more than 110 countries. </a:t>
            </a:r>
          </a:p>
          <a:p>
            <a:pPr algn="just">
              <a:spcBef>
                <a:spcPct val="80000"/>
              </a:spcBef>
            </a:pPr>
            <a:r>
              <a:rPr lang="en-IN">
                <a:latin typeface="Arial" panose="020B0604020202020204" pitchFamily="34" charset="0"/>
                <a:cs typeface="Arial" panose="020B0604020202020204" pitchFamily="34" charset="0"/>
              </a:rPr>
              <a:t>Situated in Geneva, Switzerland. WIPO administers two treaties that were established in the 1880’s. </a:t>
            </a:r>
          </a:p>
          <a:p>
            <a:pPr algn="just">
              <a:spcBef>
                <a:spcPct val="80000"/>
              </a:spcBef>
            </a:pPr>
            <a:r>
              <a:rPr lang="en-IN">
                <a:latin typeface="Arial" panose="020B0604020202020204" pitchFamily="34" charset="0"/>
                <a:cs typeface="Arial" panose="020B0604020202020204" pitchFamily="34" charset="0"/>
              </a:rPr>
              <a:t>One protects copyright. The other protects patents, trademarks, and other original creations. </a:t>
            </a:r>
          </a:p>
        </p:txBody>
      </p:sp>
    </p:spTree>
    <p:extLst>
      <p:ext uri="{BB962C8B-B14F-4D97-AF65-F5344CB8AC3E}">
        <p14:creationId xmlns:p14="http://schemas.microsoft.com/office/powerpoint/2010/main" val="17429524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US" sz="2800" b="1" i="1">
                <a:solidFill>
                  <a:schemeClr val="tx1"/>
                </a:solidFill>
              </a:rPr>
              <a:t>WIPO Role</a:t>
            </a:r>
            <a:endParaRPr lang="en-US" altLang="en-US" sz="2800" b="1" i="1">
              <a:solidFill>
                <a:schemeClr val="tx1"/>
              </a:solidFill>
            </a:endParaRP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3" y="1371600"/>
            <a:ext cx="8246329" cy="4556760"/>
          </a:xfrm>
        </p:spPr>
        <p:txBody>
          <a:bodyPr>
            <a:normAutofit lnSpcReduction="10000"/>
          </a:bodyPr>
          <a:lstStyle/>
          <a:p>
            <a:pPr algn="just"/>
            <a:r>
              <a:rPr lang="en-IN">
                <a:latin typeface="Arial" panose="020B0604020202020204" pitchFamily="34" charset="0"/>
                <a:cs typeface="Arial" panose="020B0604020202020204" pitchFamily="34" charset="0"/>
              </a:rPr>
              <a:t>WIPO plays a particularly important role in educating intellectual property officials world wide about the importance of establishing and implementing strong intellectual property laws. </a:t>
            </a:r>
          </a:p>
          <a:p>
            <a:pPr algn="just"/>
            <a:r>
              <a:rPr lang="en-IN">
                <a:latin typeface="Arial" panose="020B0604020202020204" pitchFamily="34" charset="0"/>
                <a:cs typeface="Arial" panose="020B0604020202020204" pitchFamily="34" charset="0"/>
              </a:rPr>
              <a:t>The creative community looks to WIPO treaties to establish a basic standard of intellectual property protection world wide. This organisation, and the new WIPO Copyright Treaty in particular, represent a fundamental step in promoting growth and protecting our nation‘s precious technology assets in the new digital era.</a:t>
            </a:r>
          </a:p>
          <a:p>
            <a:pPr algn="just"/>
            <a:r>
              <a:rPr lang="en-IN">
                <a:latin typeface="Arial" panose="020B0604020202020204" pitchFamily="34" charset="0"/>
                <a:cs typeface="Arial" panose="020B0604020202020204" pitchFamily="34" charset="0"/>
              </a:rPr>
              <a:t>Origin of IPR could be traced to the century old first international convention relating to copyright called the 'Berne Convention for the Protection of Literary and Artistic Works of 1886‘. </a:t>
            </a:r>
          </a:p>
          <a:p>
            <a:pPr algn="just"/>
            <a:r>
              <a:rPr lang="en-IN">
                <a:latin typeface="Arial" panose="020B0604020202020204" pitchFamily="34" charset="0"/>
                <a:cs typeface="Arial" panose="020B0604020202020204" pitchFamily="34" charset="0"/>
              </a:rPr>
              <a:t>14 countries that adopted it agreed certain standard rules for the protection of literary and artistic works and also agreed to protect works published in each of the member countries. The Berne Convention was revised several times and many more countries joined over the succeeding years.</a:t>
            </a:r>
          </a:p>
          <a:p>
            <a:pPr algn="just">
              <a:spcBef>
                <a:spcPct val="80000"/>
              </a:spcBef>
            </a:pPr>
            <a:endParaRPr lang="en-US" alt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380365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US" sz="2800" b="1" i="1">
                <a:solidFill>
                  <a:schemeClr val="tx1"/>
                </a:solidFill>
              </a:rPr>
              <a:t>World Intellectual Property Organization</a:t>
            </a:r>
            <a:endParaRPr lang="en-US" altLang="en-US" sz="2800" b="1" i="1">
              <a:solidFill>
                <a:schemeClr val="tx1"/>
              </a:solidFill>
            </a:endParaRP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3" y="1371600"/>
            <a:ext cx="8246329" cy="4754880"/>
          </a:xfrm>
        </p:spPr>
        <p:txBody>
          <a:bodyPr>
            <a:normAutofit/>
          </a:bodyPr>
          <a:lstStyle/>
          <a:p>
            <a:pPr algn="just"/>
            <a:r>
              <a:rPr lang="en-IN">
                <a:latin typeface="Arial" panose="020B0604020202020204" pitchFamily="34" charset="0"/>
                <a:cs typeface="Arial" panose="020B0604020202020204" pitchFamily="34" charset="0"/>
              </a:rPr>
              <a:t>Sound recordings are subject to the provisions of 1971 ‘Geneva Convention for the Protection of Producers of Phonograms against Unauthorised Duplication of their Phonograms’. </a:t>
            </a:r>
          </a:p>
          <a:p>
            <a:pPr algn="just"/>
            <a:r>
              <a:rPr lang="en-IN">
                <a:latin typeface="Arial" panose="020B0604020202020204" pitchFamily="34" charset="0"/>
                <a:cs typeface="Arial" panose="020B0604020202020204" pitchFamily="34" charset="0"/>
              </a:rPr>
              <a:t>Over 40 member countries, including the United Kingdom and the United States have adopted this convention.</a:t>
            </a:r>
          </a:p>
          <a:p>
            <a:pPr algn="just"/>
            <a:r>
              <a:rPr lang="en-IN">
                <a:latin typeface="Arial" panose="020B0604020202020204" pitchFamily="34" charset="0"/>
                <a:cs typeface="Arial" panose="020B0604020202020204" pitchFamily="34" charset="0"/>
              </a:rPr>
              <a:t>WIPO organised a conference in December 1996, inviting around 160 member countries, the agenda being modification of the existing norms and creation of new norms on Intellectual property Rights, so as to cope with the creation, adoption, transmission and distribution of proprietary works in the digital medium. </a:t>
            </a:r>
          </a:p>
          <a:p>
            <a:pPr algn="just"/>
            <a:r>
              <a:rPr lang="en-IN">
                <a:latin typeface="Arial" panose="020B0604020202020204" pitchFamily="34" charset="0"/>
                <a:cs typeface="Arial" panose="020B0604020202020204" pitchFamily="34" charset="0"/>
              </a:rPr>
              <a:t>Three draft treaties, prepared by WIPO were discussed in detail namely:</a:t>
            </a:r>
          </a:p>
          <a:p>
            <a:pPr lvl="1" algn="just"/>
            <a:r>
              <a:rPr lang="en-IN">
                <a:latin typeface="Arial" panose="020B0604020202020204" pitchFamily="34" charset="0"/>
                <a:cs typeface="Arial" panose="020B0604020202020204" pitchFamily="34" charset="0"/>
              </a:rPr>
              <a:t>Copyright of Electronic Records</a:t>
            </a:r>
          </a:p>
          <a:p>
            <a:pPr lvl="1" algn="just"/>
            <a:r>
              <a:rPr lang="en-IN">
                <a:latin typeface="Arial" panose="020B0604020202020204" pitchFamily="34" charset="0"/>
                <a:cs typeface="Arial" panose="020B0604020202020204" pitchFamily="34" charset="0"/>
              </a:rPr>
              <a:t>Protection of Performers and Producers of Phonograms</a:t>
            </a:r>
          </a:p>
          <a:p>
            <a:pPr lvl="1" algn="just"/>
            <a:r>
              <a:rPr lang="en-IN">
                <a:latin typeface="Arial" panose="020B0604020202020204" pitchFamily="34" charset="0"/>
                <a:cs typeface="Arial" panose="020B0604020202020204" pitchFamily="34" charset="0"/>
              </a:rPr>
              <a:t>New form of Sui-generis (of one‘s own origin) Protection of Databases</a:t>
            </a:r>
          </a:p>
          <a:p>
            <a:pPr algn="just">
              <a:spcBef>
                <a:spcPct val="80000"/>
              </a:spcBef>
            </a:pPr>
            <a:endParaRPr lang="en-US" alt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871240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US" altLang="en-US" sz="2800" b="1" i="1">
                <a:solidFill>
                  <a:schemeClr val="tx1"/>
                </a:solidFill>
              </a:rPr>
              <a:t>IP and Copyrights</a:t>
            </a: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3" y="1036320"/>
            <a:ext cx="8939107" cy="5288280"/>
          </a:xfrm>
        </p:spPr>
        <p:txBody>
          <a:bodyPr>
            <a:normAutofit/>
          </a:bodyPr>
          <a:lstStyle/>
          <a:p>
            <a:pPr algn="just"/>
            <a:endParaRPr lang="en-IN">
              <a:latin typeface="Arial" panose="020B0604020202020204" pitchFamily="34" charset="0"/>
              <a:cs typeface="Arial" panose="020B0604020202020204" pitchFamily="34" charset="0"/>
            </a:endParaRPr>
          </a:p>
          <a:p>
            <a:pPr algn="just"/>
            <a:r>
              <a:rPr lang="en-IN">
                <a:latin typeface="Arial" panose="020B0604020202020204" pitchFamily="34" charset="0"/>
                <a:cs typeface="Arial" panose="020B0604020202020204" pitchFamily="34" charset="0"/>
              </a:rPr>
              <a:t>Under the new 'Copyright Treaty‘, computer software and computer programs in any mode or form of expression are protected as literary works. </a:t>
            </a:r>
          </a:p>
          <a:p>
            <a:pPr algn="just"/>
            <a:r>
              <a:rPr lang="en-IN">
                <a:latin typeface="Arial" panose="020B0604020202020204" pitchFamily="34" charset="0"/>
                <a:cs typeface="Arial" panose="020B0604020202020204" pitchFamily="34" charset="0"/>
              </a:rPr>
              <a:t>Under the ‘Performances and Phonograms Treaty', a new right called the </a:t>
            </a:r>
            <a:r>
              <a:rPr lang="en-IN" b="1">
                <a:latin typeface="Arial" panose="020B0604020202020204" pitchFamily="34" charset="0"/>
                <a:cs typeface="Arial" panose="020B0604020202020204" pitchFamily="34" charset="0"/>
              </a:rPr>
              <a:t>'Right of Transmission</a:t>
            </a:r>
            <a:r>
              <a:rPr lang="en-IN">
                <a:latin typeface="Arial" panose="020B0604020202020204" pitchFamily="34" charset="0"/>
                <a:cs typeface="Arial" panose="020B0604020202020204" pitchFamily="34" charset="0"/>
              </a:rPr>
              <a:t>' (which is specific for electronic records) has been added to the existing rights of reproduction, public performance and communication. </a:t>
            </a:r>
          </a:p>
          <a:p>
            <a:pPr algn="just"/>
            <a:r>
              <a:rPr lang="en-IN">
                <a:latin typeface="Arial" panose="020B0604020202020204" pitchFamily="34" charset="0"/>
                <a:cs typeface="Arial" panose="020B0604020202020204" pitchFamily="34" charset="0"/>
              </a:rPr>
              <a:t>Clause takes care of the digital on-line delivery of proprietary works. This provision will pave way for legalisation of the functioning of on-line digital department stores, digital bookstores, and digital record and video shops. </a:t>
            </a:r>
          </a:p>
          <a:p>
            <a:pPr algn="just"/>
            <a:r>
              <a:rPr lang="en-IN" b="1">
                <a:latin typeface="Arial" panose="020B0604020202020204" pitchFamily="34" charset="0"/>
                <a:cs typeface="Arial" panose="020B0604020202020204" pitchFamily="34" charset="0"/>
              </a:rPr>
              <a:t>Concept of online copyrights has taken birth</a:t>
            </a:r>
            <a:r>
              <a:rPr lang="en-IN">
                <a:latin typeface="Arial" panose="020B0604020202020204" pitchFamily="34" charset="0"/>
                <a:cs typeface="Arial" panose="020B0604020202020204" pitchFamily="34" charset="0"/>
              </a:rPr>
              <a:t>. </a:t>
            </a:r>
          </a:p>
          <a:p>
            <a:pPr algn="just"/>
            <a:r>
              <a:rPr lang="en-IN">
                <a:latin typeface="Arial" panose="020B0604020202020204" pitchFamily="34" charset="0"/>
                <a:cs typeface="Arial" panose="020B0604020202020204" pitchFamily="34" charset="0"/>
              </a:rPr>
              <a:t>Broadcasting now covers transmission by satellite and transmission of encrypted signals. </a:t>
            </a:r>
          </a:p>
          <a:p>
            <a:pPr algn="just"/>
            <a:r>
              <a:rPr lang="en-IN">
                <a:latin typeface="Arial" panose="020B0604020202020204" pitchFamily="34" charset="0"/>
                <a:cs typeface="Arial" panose="020B0604020202020204" pitchFamily="34" charset="0"/>
              </a:rPr>
              <a:t>By virtue of the phonograms treaty, performers and makers of phonograms are granted right of reproduction, both direct and indirect in any manner or form, and an exclusive right of making available to the public of their performances stored in phonograms by interactive, on—demand, on- line delivery methods.</a:t>
            </a:r>
          </a:p>
          <a:p>
            <a:pPr algn="just">
              <a:spcBef>
                <a:spcPct val="80000"/>
              </a:spcBef>
            </a:pPr>
            <a:endParaRPr lang="en-US" alt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4611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US" sz="2800" b="1" i="1">
                <a:solidFill>
                  <a:schemeClr val="tx1"/>
                </a:solidFill>
              </a:rPr>
              <a:t>Electronic Copyrights Management System</a:t>
            </a:r>
            <a:endParaRPr lang="en-US" altLang="en-US" sz="2800" b="1" i="1">
              <a:solidFill>
                <a:schemeClr val="tx1"/>
              </a:solidFill>
            </a:endParaRP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3" y="1219200"/>
            <a:ext cx="8756227" cy="5044440"/>
          </a:xfrm>
        </p:spPr>
        <p:txBody>
          <a:bodyPr>
            <a:normAutofit/>
          </a:bodyPr>
          <a:lstStyle/>
          <a:p>
            <a:pPr algn="just"/>
            <a:r>
              <a:rPr lang="en-IN">
                <a:latin typeface="Arial" panose="020B0604020202020204" pitchFamily="34" charset="0"/>
                <a:cs typeface="Arial" panose="020B0604020202020204" pitchFamily="34" charset="0"/>
              </a:rPr>
              <a:t>With the advancement of digital computing, storage technology and widespread use of the Internet, Digital Libraries have become the state of the art libraries.</a:t>
            </a:r>
          </a:p>
          <a:p>
            <a:pPr algn="just"/>
            <a:r>
              <a:rPr lang="en-IN">
                <a:latin typeface="Arial" panose="020B0604020202020204" pitchFamily="34" charset="0"/>
                <a:cs typeface="Arial" panose="020B0604020202020204" pitchFamily="34" charset="0"/>
              </a:rPr>
              <a:t>CD-ROMs are replacing journals and books. Library users want information on-line. The successful growth and use of digital library will depend on the resolution of IPR issues in general and copyright issues in particular.</a:t>
            </a:r>
          </a:p>
          <a:p>
            <a:pPr algn="just"/>
            <a:r>
              <a:rPr lang="en-IN">
                <a:latin typeface="Arial" panose="020B0604020202020204" pitchFamily="34" charset="0"/>
                <a:cs typeface="Arial" panose="020B0604020202020204" pitchFamily="34" charset="0"/>
              </a:rPr>
              <a:t>In certain circumstances and under certain conditions it is not an infringement of copyright for public libraries or archives to distribute a copy of a work for reference and education. </a:t>
            </a:r>
          </a:p>
          <a:p>
            <a:pPr algn="just"/>
            <a:r>
              <a:rPr lang="en-IN">
                <a:latin typeface="Arial" panose="020B0604020202020204" pitchFamily="34" charset="0"/>
                <a:cs typeface="Arial" panose="020B0604020202020204" pitchFamily="34" charset="0"/>
              </a:rPr>
              <a:t>Browsing of books/printed material in book stores and libraries has been a legitimate intellectual interface with the author. This has been an important component of learning.</a:t>
            </a:r>
          </a:p>
          <a:p>
            <a:pPr algn="just"/>
            <a:r>
              <a:rPr lang="en-IN">
                <a:latin typeface="Arial" panose="020B0604020202020204" pitchFamily="34" charset="0"/>
                <a:cs typeface="Arial" panose="020B0604020202020204" pitchFamily="34" charset="0"/>
              </a:rPr>
              <a:t>Due to the fact that the </a:t>
            </a:r>
            <a:r>
              <a:rPr lang="en-IN" b="1">
                <a:latin typeface="Arial" panose="020B0604020202020204" pitchFamily="34" charset="0"/>
                <a:cs typeface="Arial" panose="020B0604020202020204" pitchFamily="34" charset="0"/>
              </a:rPr>
              <a:t>digital media enables fast and unauthorised copies being taken, such an exemption is likely to be misused</a:t>
            </a:r>
            <a:r>
              <a:rPr lang="en-IN">
                <a:latin typeface="Arial" panose="020B0604020202020204" pitchFamily="34" charset="0"/>
                <a:cs typeface="Arial" panose="020B0604020202020204" pitchFamily="34" charset="0"/>
              </a:rPr>
              <a:t>. </a:t>
            </a:r>
          </a:p>
          <a:p>
            <a:pPr algn="just"/>
            <a:r>
              <a:rPr lang="en-IN">
                <a:latin typeface="Arial" panose="020B0604020202020204" pitchFamily="34" charset="0"/>
                <a:cs typeface="Arial" panose="020B0604020202020204" pitchFamily="34" charset="0"/>
              </a:rPr>
              <a:t>With digital reference material being available through electronic media, suitable legislation may be required to ensure that the right to online browsing is retained.</a:t>
            </a:r>
          </a:p>
          <a:p>
            <a:pPr algn="just">
              <a:spcBef>
                <a:spcPct val="80000"/>
              </a:spcBef>
            </a:pPr>
            <a:endParaRPr lang="en-US" alt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380581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US" sz="2800" b="1" i="1">
                <a:solidFill>
                  <a:schemeClr val="tx1"/>
                </a:solidFill>
              </a:rPr>
              <a:t>Electronic Copyrights Management System</a:t>
            </a:r>
            <a:endParaRPr lang="en-US" altLang="en-US" sz="2800" b="1" i="1">
              <a:solidFill>
                <a:schemeClr val="tx1"/>
              </a:solidFill>
            </a:endParaRP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3" y="1371599"/>
            <a:ext cx="8246329" cy="4884821"/>
          </a:xfrm>
        </p:spPr>
        <p:txBody>
          <a:bodyPr>
            <a:normAutofit/>
          </a:bodyPr>
          <a:lstStyle/>
          <a:p>
            <a:pPr algn="just"/>
            <a:r>
              <a:rPr lang="en-IN">
                <a:latin typeface="Arial" panose="020B0604020202020204" pitchFamily="34" charset="0"/>
                <a:cs typeface="Arial" panose="020B0604020202020204" pitchFamily="34" charset="0"/>
              </a:rPr>
              <a:t>The purpose of an ECMS is to aid enforcing the copyrights owned by the author, publisher etc., and to keep track upon the actions performed by an end user so that the appropriate royalties can be provided to the copyright owner. </a:t>
            </a:r>
          </a:p>
          <a:p>
            <a:pPr algn="just"/>
            <a:r>
              <a:rPr lang="en-IN">
                <a:latin typeface="Arial" panose="020B0604020202020204" pitchFamily="34" charset="0"/>
                <a:cs typeface="Arial" panose="020B0604020202020204" pitchFamily="34" charset="0"/>
              </a:rPr>
              <a:t>Design and development of an ideal Electronic Copyright Management System should address the following basic issues namely-</a:t>
            </a:r>
          </a:p>
          <a:p>
            <a:pPr lvl="1" algn="just"/>
            <a:endParaRPr lang="en-IN">
              <a:latin typeface="Arial" panose="020B0604020202020204" pitchFamily="34" charset="0"/>
              <a:cs typeface="Arial" panose="020B0604020202020204" pitchFamily="34" charset="0"/>
            </a:endParaRPr>
          </a:p>
          <a:p>
            <a:pPr lvl="1" algn="just"/>
            <a:r>
              <a:rPr lang="en-IN">
                <a:latin typeface="Arial" panose="020B0604020202020204" pitchFamily="34" charset="0"/>
                <a:cs typeface="Arial" panose="020B0604020202020204" pitchFamily="34" charset="0"/>
              </a:rPr>
              <a:t>Technical expression of copyrights - i.e., Making known to the end user that the copyrights are owned by the author etc., by utilising technological innovations.</a:t>
            </a:r>
          </a:p>
          <a:p>
            <a:pPr lvl="1" algn="just"/>
            <a:r>
              <a:rPr lang="en-IN">
                <a:latin typeface="Arial" panose="020B0604020202020204" pitchFamily="34" charset="0"/>
                <a:cs typeface="Arial" panose="020B0604020202020204" pitchFamily="34" charset="0"/>
              </a:rPr>
              <a:t>Automatic access control, licensing, collection of revenue by way of royalty, enforcing various rights, and monitoring various activities with a view to prevent infringement.</a:t>
            </a:r>
          </a:p>
          <a:p>
            <a:pPr algn="just">
              <a:spcBef>
                <a:spcPct val="80000"/>
              </a:spcBef>
            </a:pPr>
            <a:endParaRPr lang="en-US" alt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768406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US" sz="2800" b="1" i="1">
                <a:solidFill>
                  <a:schemeClr val="tx1"/>
                </a:solidFill>
              </a:rPr>
              <a:t>Electronic Copyrights Management System</a:t>
            </a:r>
            <a:endParaRPr lang="en-US" altLang="en-US" sz="2800" b="1" i="1">
              <a:solidFill>
                <a:schemeClr val="tx1"/>
              </a:solidFill>
            </a:endParaRP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3" y="1371600"/>
            <a:ext cx="8246329" cy="4983480"/>
          </a:xfrm>
        </p:spPr>
        <p:txBody>
          <a:bodyPr>
            <a:normAutofit lnSpcReduction="10000"/>
          </a:bodyPr>
          <a:lstStyle/>
          <a:p>
            <a:pPr algn="just"/>
            <a:r>
              <a:rPr lang="en-IN">
                <a:latin typeface="Arial" panose="020B0604020202020204" pitchFamily="34" charset="0"/>
                <a:cs typeface="Arial" panose="020B0604020202020204" pitchFamily="34" charset="0"/>
              </a:rPr>
              <a:t>An ideal ECMS should evolve a mechanism for declaring the copyrights through explicit statements in machine readable formats. </a:t>
            </a:r>
          </a:p>
          <a:p>
            <a:pPr algn="just"/>
            <a:r>
              <a:rPr lang="en-IN">
                <a:latin typeface="Arial" panose="020B0604020202020204" pitchFamily="34" charset="0"/>
                <a:cs typeface="Arial" panose="020B0604020202020204" pitchFamily="34" charset="0"/>
              </a:rPr>
              <a:t>Copyright statements should embedded to the information objects. Machine readable copyright declarations/statements are instrumental in developing suitable systems for automatic access control, licensing, royalty revenue collection etc. </a:t>
            </a:r>
          </a:p>
          <a:p>
            <a:pPr algn="just"/>
            <a:r>
              <a:rPr lang="en-IN">
                <a:latin typeface="Arial" panose="020B0604020202020204" pitchFamily="34" charset="0"/>
                <a:cs typeface="Arial" panose="020B0604020202020204" pitchFamily="34" charset="0"/>
              </a:rPr>
              <a:t>Based on the above criteria, the components of a good ECMS could be:-</a:t>
            </a:r>
          </a:p>
          <a:p>
            <a:pPr lvl="1" algn="just"/>
            <a:r>
              <a:rPr lang="en-IN">
                <a:latin typeface="Arial" panose="020B0604020202020204" pitchFamily="34" charset="0"/>
                <a:cs typeface="Arial" panose="020B0604020202020204" pitchFamily="34" charset="0"/>
              </a:rPr>
              <a:t>a digital copyright registration and recording system</a:t>
            </a:r>
          </a:p>
          <a:p>
            <a:pPr lvl="1" algn="just"/>
            <a:r>
              <a:rPr lang="en-IN">
                <a:latin typeface="Arial" panose="020B0604020202020204" pitchFamily="34" charset="0"/>
                <a:cs typeface="Arial" panose="020B0604020202020204" pitchFamily="34" charset="0"/>
              </a:rPr>
              <a:t>a digital library system with affiliated repositories of copyrighted works and</a:t>
            </a:r>
          </a:p>
          <a:p>
            <a:pPr lvl="1" algn="just"/>
            <a:r>
              <a:rPr lang="en-IN">
                <a:latin typeface="Arial" panose="020B0604020202020204" pitchFamily="34" charset="0"/>
                <a:cs typeface="Arial" panose="020B0604020202020204" pitchFamily="34" charset="0"/>
              </a:rPr>
              <a:t>a transaction monitoring system to check the illegal use of works.</a:t>
            </a:r>
          </a:p>
          <a:p>
            <a:pPr algn="just"/>
            <a:r>
              <a:rPr lang="en-IN">
                <a:latin typeface="Arial" panose="020B0604020202020204" pitchFamily="34" charset="0"/>
                <a:cs typeface="Arial" panose="020B0604020202020204" pitchFamily="34" charset="0"/>
              </a:rPr>
              <a:t>Technologies are being developed for protecting electronic or machine readable copyright works. </a:t>
            </a:r>
          </a:p>
          <a:p>
            <a:pPr algn="just"/>
            <a:r>
              <a:rPr lang="en-IN">
                <a:latin typeface="Arial" panose="020B0604020202020204" pitchFamily="34" charset="0"/>
                <a:cs typeface="Arial" panose="020B0604020202020204" pitchFamily="34" charset="0"/>
              </a:rPr>
              <a:t>Explicit Copyright Control, Content Registration, Author Registration, Digital Watermarking etc, are some of the methods being tried upon to implement ECMS.</a:t>
            </a:r>
          </a:p>
          <a:p>
            <a:pPr algn="just">
              <a:spcBef>
                <a:spcPct val="80000"/>
              </a:spcBef>
            </a:pPr>
            <a:endParaRPr lang="en-US" altLang="en-US" sz="2000"/>
          </a:p>
        </p:txBody>
      </p:sp>
    </p:spTree>
    <p:extLst>
      <p:ext uri="{BB962C8B-B14F-4D97-AF65-F5344CB8AC3E}">
        <p14:creationId xmlns:p14="http://schemas.microsoft.com/office/powerpoint/2010/main" val="171354094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756226" cy="1320800"/>
          </a:xfrm>
        </p:spPr>
        <p:txBody>
          <a:bodyPr>
            <a:noAutofit/>
          </a:bodyPr>
          <a:lstStyle/>
          <a:p>
            <a:r>
              <a:rPr lang="en-IN" sz="2800" b="1" i="1">
                <a:solidFill>
                  <a:schemeClr val="tx1"/>
                </a:solidFill>
              </a:rPr>
              <a:t>Indian Copyrights Act on Soft Propriety Works</a:t>
            </a:r>
            <a:br>
              <a:rPr lang="en-IN" sz="2800" b="1" i="1">
                <a:solidFill>
                  <a:schemeClr val="tx1"/>
                </a:solidFill>
              </a:rPr>
            </a:br>
            <a:endParaRPr lang="en-US" altLang="en-US" sz="2800" b="1" i="1">
              <a:solidFill>
                <a:schemeClr val="tx1"/>
              </a:solidFill>
            </a:endParaRP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3" y="1371600"/>
            <a:ext cx="8603827" cy="4831080"/>
          </a:xfrm>
        </p:spPr>
        <p:txBody>
          <a:bodyPr>
            <a:normAutofit/>
          </a:bodyPr>
          <a:lstStyle/>
          <a:p>
            <a:pPr algn="just"/>
            <a:endParaRPr lang="en-IN">
              <a:latin typeface="Arial" panose="020B0604020202020204" pitchFamily="34" charset="0"/>
              <a:cs typeface="Arial" panose="020B0604020202020204" pitchFamily="34" charset="0"/>
            </a:endParaRPr>
          </a:p>
          <a:p>
            <a:pPr algn="just"/>
            <a:r>
              <a:rPr lang="en-IN">
                <a:latin typeface="Arial" panose="020B0604020202020204" pitchFamily="34" charset="0"/>
                <a:cs typeface="Arial" panose="020B0604020202020204" pitchFamily="34" charset="0"/>
              </a:rPr>
              <a:t>Section 63B which was introduced in the Copyright Act 1957, treats knowing use of infringing copy of computer programs to be an offence. </a:t>
            </a:r>
          </a:p>
          <a:p>
            <a:pPr algn="just"/>
            <a:r>
              <a:rPr lang="en-IN">
                <a:latin typeface="Arial" panose="020B0604020202020204" pitchFamily="34" charset="0"/>
                <a:cs typeface="Arial" panose="020B0604020202020204" pitchFamily="34" charset="0"/>
              </a:rPr>
              <a:t>Any person who knowingly makes use on a computer of an infringing copy of a computer program shall be punishable with imprisonment for a term which shall not be less than seven days but which may; extend to three years and with fine, which shall not be less than fifty thousand rupees but which may extend to two lakh rupees:</a:t>
            </a:r>
          </a:p>
          <a:p>
            <a:pPr algn="just"/>
            <a:r>
              <a:rPr lang="en-IN">
                <a:latin typeface="Arial" panose="020B0604020202020204" pitchFamily="34" charset="0"/>
                <a:cs typeface="Arial" panose="020B0604020202020204" pitchFamily="34" charset="0"/>
              </a:rPr>
              <a:t>Provided that where the computer program has not been used for gain or in the course of trade or business, the court may, for adequate and special reasons to be mentioned in the judgement, not impose any sentence of imprisonment and may impose a fine which may </a:t>
            </a:r>
            <a:r>
              <a:rPr lang="en-IN" b="1">
                <a:latin typeface="Arial" panose="020B0604020202020204" pitchFamily="34" charset="0"/>
                <a:cs typeface="Arial" panose="020B0604020202020204" pitchFamily="34" charset="0"/>
              </a:rPr>
              <a:t>extend to fifty thousand rupees</a:t>
            </a:r>
            <a:r>
              <a:rPr lang="en-IN">
                <a:latin typeface="Arial" panose="020B0604020202020204" pitchFamily="34" charset="0"/>
                <a:cs typeface="Arial" panose="020B0604020202020204" pitchFamily="34" charset="0"/>
              </a:rPr>
              <a:t>.</a:t>
            </a:r>
          </a:p>
          <a:p>
            <a:pPr algn="just">
              <a:spcBef>
                <a:spcPct val="80000"/>
              </a:spcBef>
            </a:pPr>
            <a:endParaRPr lang="en-US" alt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376973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IN" sz="2800" b="1" i="1">
                <a:solidFill>
                  <a:schemeClr val="tx1"/>
                </a:solidFill>
              </a:rPr>
              <a:t>Indian Copyrights Act on Soft Propriety Works</a:t>
            </a:r>
            <a:endParaRPr lang="en-US" altLang="en-US" sz="2800" b="1" i="1">
              <a:solidFill>
                <a:schemeClr val="tx1"/>
              </a:solidFill>
            </a:endParaRP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4" y="1643962"/>
            <a:ext cx="8246329" cy="4512998"/>
          </a:xfrm>
        </p:spPr>
        <p:txBody>
          <a:bodyPr>
            <a:normAutofit fontScale="92500" lnSpcReduction="10000"/>
          </a:bodyPr>
          <a:lstStyle/>
          <a:p>
            <a:pPr algn="just"/>
            <a:r>
              <a:rPr lang="en-IN">
                <a:latin typeface="Arial" panose="020B0604020202020204" pitchFamily="34" charset="0"/>
                <a:cs typeface="Arial" panose="020B0604020202020204" pitchFamily="34" charset="0"/>
              </a:rPr>
              <a:t>Section 64 provides the Power to police to seize infringing copies-</a:t>
            </a:r>
          </a:p>
          <a:p>
            <a:pPr marL="0" indent="0" algn="just">
              <a:buNone/>
            </a:pPr>
            <a:endParaRPr lang="en-IN">
              <a:latin typeface="Arial" panose="020B0604020202020204" pitchFamily="34" charset="0"/>
              <a:cs typeface="Arial" panose="020B0604020202020204" pitchFamily="34" charset="0"/>
            </a:endParaRPr>
          </a:p>
          <a:p>
            <a:pPr lvl="1" algn="just"/>
            <a:r>
              <a:rPr lang="en-IN">
                <a:latin typeface="Arial" panose="020B0604020202020204" pitchFamily="34" charset="0"/>
                <a:cs typeface="Arial" panose="020B0604020202020204" pitchFamily="34" charset="0"/>
              </a:rPr>
              <a:t>Any police </a:t>
            </a:r>
            <a:r>
              <a:rPr lang="en-IN" err="1">
                <a:latin typeface="Arial" panose="020B0604020202020204" pitchFamily="34" charset="0"/>
                <a:cs typeface="Arial" panose="020B0604020202020204" pitchFamily="34" charset="0"/>
              </a:rPr>
              <a:t>off‌icer</a:t>
            </a:r>
            <a:r>
              <a:rPr lang="en-IN">
                <a:latin typeface="Arial" panose="020B0604020202020204" pitchFamily="34" charset="0"/>
                <a:cs typeface="Arial" panose="020B0604020202020204" pitchFamily="34" charset="0"/>
              </a:rPr>
              <a:t>, not below the rank of a sub-inspector, may, if he is satisfied that an offence under section 63 in respect of the infringement of copyright in any work has been, is being, or is likely to be, committed, seize without warrant, all copies of the work, and all plates used for the purpose of making infringing copies of the work, wherever found, and all copies and plates so seized shall, as soon as practicable, be produced before a Magistrate.</a:t>
            </a:r>
          </a:p>
          <a:p>
            <a:pPr lvl="1" algn="just"/>
            <a:r>
              <a:rPr lang="en-IN">
                <a:latin typeface="Arial" panose="020B0604020202020204" pitchFamily="34" charset="0"/>
                <a:cs typeface="Arial" panose="020B0604020202020204" pitchFamily="34" charset="0"/>
              </a:rPr>
              <a:t>Any person having an interest in any copies of a work, or plates seized under sub-section (1) may, within fifteen days of such seizure, make an application to the magistrate for such copies (or plates) being restores to him and the magistrate, after hearing the applicant and the complainant and making such further inquiry as may be necessary, shall make such order on the application; as he may deem.</a:t>
            </a:r>
          </a:p>
          <a:p>
            <a:pPr algn="just"/>
            <a:endParaRPr lang="en-IN">
              <a:latin typeface="Arial" panose="020B0604020202020204" pitchFamily="34" charset="0"/>
              <a:cs typeface="Arial" panose="020B0604020202020204" pitchFamily="34" charset="0"/>
            </a:endParaRPr>
          </a:p>
          <a:p>
            <a:pPr algn="just"/>
            <a:r>
              <a:rPr lang="en-IN">
                <a:latin typeface="Arial" panose="020B0604020202020204" pitchFamily="34" charset="0"/>
                <a:cs typeface="Arial" panose="020B0604020202020204" pitchFamily="34" charset="0"/>
              </a:rPr>
              <a:t>Apart from these penal provisions, there are no special provisions with regard to soft copyrights, in the Indian Copyright Law at present.</a:t>
            </a:r>
          </a:p>
          <a:p>
            <a:pPr algn="just">
              <a:spcBef>
                <a:spcPct val="80000"/>
              </a:spcBef>
            </a:pPr>
            <a:endParaRPr lang="en-US" alt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631404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US" sz="2800" b="1" i="1">
                <a:solidFill>
                  <a:schemeClr val="tx1"/>
                </a:solidFill>
              </a:rPr>
              <a:t>Intellectual Property Rights</a:t>
            </a:r>
            <a:endParaRPr lang="en-US" altLang="en-US" sz="2800" b="1" i="1">
              <a:solidFill>
                <a:schemeClr val="tx1"/>
              </a:solidFill>
            </a:endParaRP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3" y="1371600"/>
            <a:ext cx="8246329" cy="4965032"/>
          </a:xfrm>
        </p:spPr>
        <p:txBody>
          <a:bodyPr>
            <a:normAutofit lnSpcReduction="10000"/>
          </a:bodyPr>
          <a:lstStyle/>
          <a:p>
            <a:pPr algn="just">
              <a:spcBef>
                <a:spcPct val="80000"/>
              </a:spcBef>
            </a:pPr>
            <a:r>
              <a:rPr lang="en-IN"/>
              <a:t>The world we live in is driven by innovation. Research and development projects are going global. </a:t>
            </a:r>
          </a:p>
          <a:p>
            <a:pPr algn="just">
              <a:spcBef>
                <a:spcPct val="80000"/>
              </a:spcBef>
            </a:pPr>
            <a:r>
              <a:rPr lang="en-IN"/>
              <a:t>Talking of India and its innovations, KPMG Survey (2018) honoured India as the 3</a:t>
            </a:r>
            <a:r>
              <a:rPr lang="en-IN" baseline="30000"/>
              <a:t>rd</a:t>
            </a:r>
            <a:r>
              <a:rPr lang="en-IN"/>
              <a:t> largest tech innovation leader in the world. </a:t>
            </a:r>
          </a:p>
          <a:p>
            <a:pPr algn="just">
              <a:spcBef>
                <a:spcPct val="80000"/>
              </a:spcBef>
            </a:pPr>
            <a:r>
              <a:rPr lang="en-IN"/>
              <a:t>This presents a reality regarding the significance of intellectual property and its contribution in promotion and growth of innovation and research projects around the world.</a:t>
            </a:r>
          </a:p>
          <a:p>
            <a:pPr algn="just">
              <a:spcBef>
                <a:spcPct val="80000"/>
              </a:spcBef>
            </a:pPr>
            <a:r>
              <a:rPr lang="en-IN"/>
              <a:t>The Intellectual Property Law has been the fastest growing legal field in recent years. </a:t>
            </a:r>
          </a:p>
          <a:p>
            <a:pPr algn="just">
              <a:spcBef>
                <a:spcPct val="80000"/>
              </a:spcBef>
            </a:pPr>
            <a:r>
              <a:rPr lang="en-IN"/>
              <a:t>Pretty obvious that without having the assurance of security regarding one’s innovation, creative works or a brand, it is unlikely that companies or individuals will be willing to give their time, effort and money into such projects. </a:t>
            </a:r>
          </a:p>
          <a:p>
            <a:pPr algn="just">
              <a:spcBef>
                <a:spcPct val="80000"/>
              </a:spcBef>
            </a:pPr>
            <a:r>
              <a:rPr lang="en-IN"/>
              <a:t>Hence, strong Intellectual Property Laws and growth in innovation work.</a:t>
            </a:r>
            <a:endParaRPr lang="en-US" alt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583067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26C5D8D-5708-4ED1-8C81-F7E1D9D35E70}" type="slidenum">
              <a:rPr lang="en-IN" smtClean="0">
                <a:solidFill>
                  <a:schemeClr val="bg1"/>
                </a:solidFill>
              </a:rPr>
              <a:t>20</a:t>
            </a:fld>
            <a:endParaRPr lang="en-IN">
              <a:solidFill>
                <a:schemeClr val="bg1"/>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7601" y="3175294"/>
            <a:ext cx="4535905" cy="187796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5469" y="856926"/>
            <a:ext cx="2407822" cy="2409825"/>
          </a:xfrm>
          <a:prstGeom prst="rect">
            <a:avLst/>
          </a:prstGeom>
        </p:spPr>
      </p:pic>
    </p:spTree>
    <p:extLst>
      <p:ext uri="{BB962C8B-B14F-4D97-AF65-F5344CB8AC3E}">
        <p14:creationId xmlns:p14="http://schemas.microsoft.com/office/powerpoint/2010/main" val="281024896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US" sz="2800" b="1" i="1">
                <a:solidFill>
                  <a:schemeClr val="tx1"/>
                </a:solidFill>
              </a:rPr>
              <a:t>Intellectual Property Rights</a:t>
            </a:r>
            <a:endParaRPr lang="en-US" altLang="en-US" sz="2800" b="1" i="1">
              <a:solidFill>
                <a:schemeClr val="tx1"/>
              </a:solidFill>
            </a:endParaRP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834190" y="1008826"/>
            <a:ext cx="3368842" cy="5108207"/>
          </a:xfrm>
        </p:spPr>
        <p:txBody>
          <a:bodyPr>
            <a:normAutofit lnSpcReduction="10000"/>
          </a:bodyPr>
          <a:lstStyle/>
          <a:p>
            <a:pPr algn="just">
              <a:spcBef>
                <a:spcPct val="80000"/>
              </a:spcBef>
            </a:pPr>
            <a:r>
              <a:rPr lang="en-US" altLang="en-US" sz="2000">
                <a:latin typeface="Arial" panose="020B0604020202020204" pitchFamily="34" charset="0"/>
                <a:cs typeface="Arial" panose="020B0604020202020204" pitchFamily="34" charset="0"/>
              </a:rPr>
              <a:t>IPR Forms:</a:t>
            </a:r>
          </a:p>
          <a:p>
            <a:pPr lvl="1" algn="just">
              <a:spcBef>
                <a:spcPct val="80000"/>
              </a:spcBef>
            </a:pPr>
            <a:r>
              <a:rPr lang="en-US" altLang="en-US" sz="2000">
                <a:latin typeface="Arial" panose="020B0604020202020204" pitchFamily="34" charset="0"/>
                <a:cs typeface="Arial" panose="020B0604020202020204" pitchFamily="34" charset="0"/>
              </a:rPr>
              <a:t>Patents</a:t>
            </a:r>
          </a:p>
          <a:p>
            <a:pPr lvl="1" algn="just">
              <a:spcBef>
                <a:spcPct val="80000"/>
              </a:spcBef>
            </a:pPr>
            <a:r>
              <a:rPr lang="en-US" altLang="en-US" sz="2000">
                <a:latin typeface="Arial" panose="020B0604020202020204" pitchFamily="34" charset="0"/>
                <a:cs typeface="Arial" panose="020B0604020202020204" pitchFamily="34" charset="0"/>
              </a:rPr>
              <a:t>Copyrights</a:t>
            </a:r>
          </a:p>
          <a:p>
            <a:pPr lvl="1">
              <a:spcBef>
                <a:spcPct val="80000"/>
              </a:spcBef>
            </a:pPr>
            <a:r>
              <a:rPr lang="en-US" altLang="en-US" sz="2000">
                <a:latin typeface="Arial" panose="020B0604020202020204" pitchFamily="34" charset="0"/>
                <a:cs typeface="Arial" panose="020B0604020202020204" pitchFamily="34" charset="0"/>
              </a:rPr>
              <a:t>Industrial design rights</a:t>
            </a:r>
          </a:p>
          <a:p>
            <a:pPr lvl="1" algn="just">
              <a:spcBef>
                <a:spcPct val="80000"/>
              </a:spcBef>
            </a:pPr>
            <a:r>
              <a:rPr lang="en-US" altLang="en-US" sz="2000">
                <a:latin typeface="Arial" panose="020B0604020202020204" pitchFamily="34" charset="0"/>
                <a:cs typeface="Arial" panose="020B0604020202020204" pitchFamily="34" charset="0"/>
              </a:rPr>
              <a:t>Trademarks</a:t>
            </a:r>
          </a:p>
          <a:p>
            <a:pPr lvl="1" algn="just">
              <a:spcBef>
                <a:spcPct val="80000"/>
              </a:spcBef>
            </a:pPr>
            <a:r>
              <a:rPr lang="en-US" altLang="en-US" sz="2000">
                <a:latin typeface="Arial" panose="020B0604020202020204" pitchFamily="34" charset="0"/>
                <a:cs typeface="Arial" panose="020B0604020202020204" pitchFamily="34" charset="0"/>
              </a:rPr>
              <a:t>Plant variety rights</a:t>
            </a:r>
          </a:p>
          <a:p>
            <a:pPr lvl="1" algn="just">
              <a:spcBef>
                <a:spcPct val="80000"/>
              </a:spcBef>
            </a:pPr>
            <a:r>
              <a:rPr lang="en-US" altLang="en-US" sz="2000">
                <a:latin typeface="Arial" panose="020B0604020202020204" pitchFamily="34" charset="0"/>
                <a:cs typeface="Arial" panose="020B0604020202020204" pitchFamily="34" charset="0"/>
              </a:rPr>
              <a:t>Trade dress</a:t>
            </a:r>
          </a:p>
          <a:p>
            <a:pPr lvl="1" algn="just">
              <a:spcBef>
                <a:spcPct val="80000"/>
              </a:spcBef>
            </a:pPr>
            <a:r>
              <a:rPr lang="en-US" altLang="en-US" sz="2000">
                <a:latin typeface="Arial" panose="020B0604020202020204" pitchFamily="34" charset="0"/>
                <a:cs typeface="Arial" panose="020B0604020202020204" pitchFamily="34" charset="0"/>
              </a:rPr>
              <a:t>Geographical indications </a:t>
            </a:r>
          </a:p>
          <a:p>
            <a:pPr lvl="1" algn="just">
              <a:spcBef>
                <a:spcPct val="80000"/>
              </a:spcBef>
            </a:pPr>
            <a:r>
              <a:rPr lang="en-US" altLang="en-US" sz="2000">
                <a:latin typeface="Arial" panose="020B0604020202020204" pitchFamily="34" charset="0"/>
                <a:cs typeface="Arial" panose="020B0604020202020204" pitchFamily="34" charset="0"/>
              </a:rPr>
              <a:t>Trade Secrets</a:t>
            </a:r>
          </a:p>
          <a:p>
            <a:pPr lvl="2" algn="just">
              <a:spcBef>
                <a:spcPct val="80000"/>
              </a:spcBef>
            </a:pPr>
            <a:endParaRPr lang="en-US" altLang="en-US" sz="180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C6736F0-64B8-4BB7-9056-EF3C2BB11281}"/>
              </a:ext>
            </a:extLst>
          </p:cNvPr>
          <p:cNvSpPr txBox="1">
            <a:spLocks noChangeArrowheads="1"/>
          </p:cNvSpPr>
          <p:nvPr/>
        </p:nvSpPr>
        <p:spPr>
          <a:xfrm>
            <a:off x="4403559" y="941072"/>
            <a:ext cx="4669916" cy="51082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a:spcBef>
                <a:spcPct val="80000"/>
              </a:spcBef>
            </a:pPr>
            <a:r>
              <a:rPr lang="en-US" altLang="en-US" sz="1800">
                <a:latin typeface="Arial" panose="020B0604020202020204" pitchFamily="34" charset="0"/>
                <a:cs typeface="Arial" panose="020B0604020202020204" pitchFamily="34" charset="0"/>
              </a:rPr>
              <a:t>IP is any creation of the intellect or mind, like 	</a:t>
            </a:r>
          </a:p>
          <a:p>
            <a:pPr lvl="3" algn="just">
              <a:spcBef>
                <a:spcPct val="80000"/>
              </a:spcBef>
            </a:pPr>
            <a:endParaRPr lang="en-US" altLang="en-US" sz="1400">
              <a:latin typeface="Arial" panose="020B0604020202020204" pitchFamily="34" charset="0"/>
              <a:cs typeface="Arial" panose="020B0604020202020204" pitchFamily="34" charset="0"/>
            </a:endParaRPr>
          </a:p>
          <a:p>
            <a:pPr lvl="2" algn="just">
              <a:lnSpc>
                <a:spcPct val="90000"/>
              </a:lnSpc>
              <a:spcBef>
                <a:spcPct val="80000"/>
              </a:spcBef>
            </a:pPr>
            <a:r>
              <a:rPr lang="en-US" altLang="en-US" sz="1700">
                <a:latin typeface="Arial" panose="020B0604020202020204" pitchFamily="34" charset="0"/>
                <a:cs typeface="Arial" panose="020B0604020202020204" pitchFamily="34" charset="0"/>
              </a:rPr>
              <a:t>Art</a:t>
            </a:r>
          </a:p>
          <a:p>
            <a:pPr lvl="2" algn="just">
              <a:lnSpc>
                <a:spcPct val="90000"/>
              </a:lnSpc>
              <a:spcBef>
                <a:spcPct val="80000"/>
              </a:spcBef>
            </a:pPr>
            <a:r>
              <a:rPr lang="en-US" altLang="en-US" sz="1700">
                <a:latin typeface="Arial" panose="020B0604020202020204" pitchFamily="34" charset="0"/>
                <a:cs typeface="Arial" panose="020B0604020202020204" pitchFamily="34" charset="0"/>
              </a:rPr>
              <a:t>Music</a:t>
            </a:r>
          </a:p>
          <a:p>
            <a:pPr lvl="2" algn="just">
              <a:lnSpc>
                <a:spcPct val="90000"/>
              </a:lnSpc>
              <a:spcBef>
                <a:spcPct val="80000"/>
              </a:spcBef>
            </a:pPr>
            <a:r>
              <a:rPr lang="en-US" altLang="en-US" sz="1700">
                <a:latin typeface="Arial" panose="020B0604020202020204" pitchFamily="34" charset="0"/>
                <a:cs typeface="Arial" panose="020B0604020202020204" pitchFamily="34" charset="0"/>
              </a:rPr>
              <a:t>Literature</a:t>
            </a:r>
          </a:p>
          <a:p>
            <a:pPr lvl="2" algn="just">
              <a:lnSpc>
                <a:spcPct val="90000"/>
              </a:lnSpc>
              <a:spcBef>
                <a:spcPct val="80000"/>
              </a:spcBef>
            </a:pPr>
            <a:r>
              <a:rPr lang="en-US" altLang="en-US" sz="1700">
                <a:latin typeface="Arial" panose="020B0604020202020204" pitchFamily="34" charset="0"/>
                <a:cs typeface="Arial" panose="020B0604020202020204" pitchFamily="34" charset="0"/>
              </a:rPr>
              <a:t>Inventions</a:t>
            </a:r>
          </a:p>
          <a:p>
            <a:pPr lvl="2" algn="just">
              <a:lnSpc>
                <a:spcPct val="90000"/>
              </a:lnSpc>
              <a:spcBef>
                <a:spcPct val="80000"/>
              </a:spcBef>
            </a:pPr>
            <a:r>
              <a:rPr lang="en-US" altLang="en-US" sz="1700">
                <a:latin typeface="Arial" panose="020B0604020202020204" pitchFamily="34" charset="0"/>
                <a:cs typeface="Arial" panose="020B0604020202020204" pitchFamily="34" charset="0"/>
              </a:rPr>
              <a:t>Logo / Taglines </a:t>
            </a:r>
          </a:p>
          <a:p>
            <a:pPr lvl="2" algn="just">
              <a:lnSpc>
                <a:spcPct val="90000"/>
              </a:lnSpc>
              <a:spcBef>
                <a:spcPct val="80000"/>
              </a:spcBef>
            </a:pPr>
            <a:r>
              <a:rPr lang="en-US" altLang="en-US" sz="1700">
                <a:latin typeface="Arial" panose="020B0604020202020204" pitchFamily="34" charset="0"/>
                <a:cs typeface="Arial" panose="020B0604020202020204" pitchFamily="34" charset="0"/>
              </a:rPr>
              <a:t>Symbols </a:t>
            </a:r>
            <a:r>
              <a:rPr lang="en-US" altLang="en-US" sz="1700" err="1">
                <a:latin typeface="Arial" panose="020B0604020202020204" pitchFamily="34" charset="0"/>
                <a:cs typeface="Arial" panose="020B0604020202020204" pitchFamily="34" charset="0"/>
              </a:rPr>
              <a:t>etc</a:t>
            </a:r>
            <a:endParaRPr lang="en-US" altLang="en-US" sz="1700">
              <a:latin typeface="Arial" panose="020B0604020202020204" pitchFamily="34" charset="0"/>
              <a:cs typeface="Arial" panose="020B0604020202020204" pitchFamily="34" charset="0"/>
            </a:endParaRPr>
          </a:p>
          <a:p>
            <a:pPr lvl="2" algn="just">
              <a:spcBef>
                <a:spcPct val="80000"/>
              </a:spcBef>
            </a:pPr>
            <a:endParaRPr lang="en-US" altLang="en-US" sz="1800">
              <a:latin typeface="Arial" panose="020B0604020202020204" pitchFamily="34" charset="0"/>
              <a:cs typeface="Arial" panose="020B0604020202020204" pitchFamily="34" charset="0"/>
            </a:endParaRPr>
          </a:p>
        </p:txBody>
      </p:sp>
      <p:sp>
        <p:nvSpPr>
          <p:cNvPr id="5" name="Rectangle 3">
            <a:extLst>
              <a:ext uri="{FF2B5EF4-FFF2-40B4-BE49-F238E27FC236}">
                <a16:creationId xmlns:a16="http://schemas.microsoft.com/office/drawing/2014/main" id="{DB3B2936-C4BF-4C36-BED0-CBF72E243239}"/>
              </a:ext>
            </a:extLst>
          </p:cNvPr>
          <p:cNvSpPr txBox="1">
            <a:spLocks noChangeArrowheads="1"/>
          </p:cNvSpPr>
          <p:nvPr/>
        </p:nvSpPr>
        <p:spPr>
          <a:xfrm>
            <a:off x="3865805" y="4932947"/>
            <a:ext cx="8246329" cy="446532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2" algn="just">
              <a:spcBef>
                <a:spcPct val="80000"/>
              </a:spcBef>
            </a:pPr>
            <a:r>
              <a:rPr lang="en-US" altLang="en-US" sz="1800" b="1">
                <a:latin typeface="Arial" panose="020B0604020202020204" pitchFamily="34" charset="0"/>
                <a:cs typeface="Arial" panose="020B0604020202020204" pitchFamily="34" charset="0"/>
              </a:rPr>
              <a:t>Violation of IPR is called </a:t>
            </a:r>
          </a:p>
          <a:p>
            <a:pPr lvl="3" algn="just">
              <a:spcBef>
                <a:spcPct val="80000"/>
              </a:spcBef>
            </a:pPr>
            <a:r>
              <a:rPr lang="en-US" altLang="en-US" sz="1600" b="1">
                <a:latin typeface="Arial" panose="020B0604020202020204" pitchFamily="34" charset="0"/>
                <a:cs typeface="Arial" panose="020B0604020202020204" pitchFamily="34" charset="0"/>
              </a:rPr>
              <a:t>Infringemen</a:t>
            </a:r>
            <a:r>
              <a:rPr lang="en-US" altLang="en-US" sz="1600">
                <a:latin typeface="Arial" panose="020B0604020202020204" pitchFamily="34" charset="0"/>
                <a:cs typeface="Arial" panose="020B0604020202020204" pitchFamily="34" charset="0"/>
              </a:rPr>
              <a:t>t in case of patents, copyrights </a:t>
            </a:r>
          </a:p>
          <a:p>
            <a:pPr marL="1371600" lvl="3" indent="0" algn="just">
              <a:spcBef>
                <a:spcPct val="80000"/>
              </a:spcBef>
              <a:buNone/>
            </a:pPr>
            <a:r>
              <a:rPr lang="en-US" altLang="en-US" sz="1600">
                <a:latin typeface="Arial" panose="020B0604020202020204" pitchFamily="34" charset="0"/>
                <a:cs typeface="Arial" panose="020B0604020202020204" pitchFamily="34" charset="0"/>
              </a:rPr>
              <a:t>     and trademarks</a:t>
            </a:r>
          </a:p>
          <a:p>
            <a:pPr lvl="3" algn="just">
              <a:spcBef>
                <a:spcPct val="80000"/>
              </a:spcBef>
            </a:pPr>
            <a:r>
              <a:rPr lang="en-US" altLang="en-US" sz="1600" b="1">
                <a:latin typeface="Arial" panose="020B0604020202020204" pitchFamily="34" charset="0"/>
                <a:cs typeface="Arial" panose="020B0604020202020204" pitchFamily="34" charset="0"/>
              </a:rPr>
              <a:t>Misappropriation</a:t>
            </a:r>
            <a:r>
              <a:rPr lang="en-US" altLang="en-US" sz="1600">
                <a:latin typeface="Arial" panose="020B0604020202020204" pitchFamily="34" charset="0"/>
                <a:cs typeface="Arial" panose="020B0604020202020204" pitchFamily="34" charset="0"/>
              </a:rPr>
              <a:t> in case of trade secrets </a:t>
            </a:r>
          </a:p>
        </p:txBody>
      </p:sp>
    </p:spTree>
    <p:extLst>
      <p:ext uri="{BB962C8B-B14F-4D97-AF65-F5344CB8AC3E}">
        <p14:creationId xmlns:p14="http://schemas.microsoft.com/office/powerpoint/2010/main" val="101533178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US" sz="2800" b="1" i="1">
                <a:solidFill>
                  <a:schemeClr val="tx1"/>
                </a:solidFill>
              </a:rPr>
              <a:t>Intellectual Property Rights</a:t>
            </a:r>
            <a:endParaRPr lang="en-US" altLang="en-US" sz="2800" b="1" i="1">
              <a:solidFill>
                <a:schemeClr val="tx1"/>
              </a:solidFill>
            </a:endParaRP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4" y="1400657"/>
            <a:ext cx="8246329" cy="4965032"/>
          </a:xfrm>
        </p:spPr>
        <p:txBody>
          <a:bodyPr>
            <a:normAutofit/>
          </a:bodyPr>
          <a:lstStyle/>
          <a:p>
            <a:pPr algn="just"/>
            <a:r>
              <a:rPr lang="en-IN"/>
              <a:t>The domain of intellectual property is vast. But it’s essential to have a good understanding of the most common rights that are offered through IP protection. </a:t>
            </a:r>
          </a:p>
          <a:p>
            <a:pPr algn="just"/>
            <a:r>
              <a:rPr lang="en-IN"/>
              <a:t>The most commonly applied for are:</a:t>
            </a:r>
          </a:p>
          <a:p>
            <a:endParaRPr lang="en-IN"/>
          </a:p>
          <a:p>
            <a:pPr lvl="1"/>
            <a:r>
              <a:rPr lang="en-IN" b="1"/>
              <a:t>TRADEMARK</a:t>
            </a:r>
            <a:endParaRPr lang="en-IN"/>
          </a:p>
          <a:p>
            <a:pPr lvl="1"/>
            <a:r>
              <a:rPr lang="en-IN" b="1"/>
              <a:t>COPYRIGHT</a:t>
            </a:r>
            <a:endParaRPr lang="en-IN"/>
          </a:p>
          <a:p>
            <a:pPr lvl="1"/>
            <a:r>
              <a:rPr lang="en-IN" b="1"/>
              <a:t>PATENT</a:t>
            </a:r>
            <a:endParaRPr lang="en-IN"/>
          </a:p>
          <a:p>
            <a:pPr algn="just">
              <a:spcBef>
                <a:spcPct val="80000"/>
              </a:spcBef>
            </a:pPr>
            <a:endParaRPr lang="en-US" altLang="en-US" sz="200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5FB1057-4ADB-4546-94B2-93A175794D66}"/>
              </a:ext>
            </a:extLst>
          </p:cNvPr>
          <p:cNvPicPr/>
          <p:nvPr/>
        </p:nvPicPr>
        <p:blipFill>
          <a:blip r:embed="rId3"/>
          <a:stretch>
            <a:fillRect/>
          </a:stretch>
        </p:blipFill>
        <p:spPr>
          <a:xfrm>
            <a:off x="3155233" y="2911391"/>
            <a:ext cx="5768430" cy="2927935"/>
          </a:xfrm>
          <a:prstGeom prst="rect">
            <a:avLst/>
          </a:prstGeom>
        </p:spPr>
      </p:pic>
    </p:spTree>
    <p:extLst>
      <p:ext uri="{BB962C8B-B14F-4D97-AF65-F5344CB8AC3E}">
        <p14:creationId xmlns:p14="http://schemas.microsoft.com/office/powerpoint/2010/main" val="5619040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US" sz="2800" b="1" i="1">
                <a:solidFill>
                  <a:schemeClr val="tx1"/>
                </a:solidFill>
              </a:rPr>
              <a:t>Intellectual Property Rights</a:t>
            </a:r>
            <a:endParaRPr lang="en-US" altLang="en-US" sz="2800" b="1" i="1">
              <a:solidFill>
                <a:schemeClr val="tx1"/>
              </a:solidFill>
            </a:endParaRP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3" y="1371600"/>
            <a:ext cx="8246329" cy="4465320"/>
          </a:xfrm>
        </p:spPr>
        <p:txBody>
          <a:bodyPr>
            <a:normAutofit fontScale="92500"/>
          </a:bodyPr>
          <a:lstStyle/>
          <a:p>
            <a:pPr algn="just">
              <a:spcBef>
                <a:spcPct val="80000"/>
              </a:spcBef>
            </a:pPr>
            <a:r>
              <a:rPr lang="en-US" altLang="en-US" sz="2000">
                <a:latin typeface="Arial" panose="020B0604020202020204" pitchFamily="34" charset="0"/>
                <a:cs typeface="Arial" panose="020B0604020202020204" pitchFamily="34" charset="0"/>
              </a:rPr>
              <a:t>What is Intellectual Property ?</a:t>
            </a:r>
          </a:p>
          <a:p>
            <a:pPr lvl="1" algn="just">
              <a:spcBef>
                <a:spcPct val="80000"/>
              </a:spcBef>
            </a:pPr>
            <a:r>
              <a:rPr lang="en-US" altLang="en-US" sz="1800">
                <a:latin typeface="Arial" panose="020B0604020202020204" pitchFamily="34" charset="0"/>
                <a:cs typeface="Arial" panose="020B0604020202020204" pitchFamily="34" charset="0"/>
              </a:rPr>
              <a:t>Creation of Human Brain</a:t>
            </a:r>
          </a:p>
          <a:p>
            <a:pPr lvl="1" algn="just">
              <a:spcBef>
                <a:spcPct val="80000"/>
              </a:spcBef>
            </a:pPr>
            <a:r>
              <a:rPr lang="en-US" altLang="en-US" sz="1800">
                <a:latin typeface="Arial" panose="020B0604020202020204" pitchFamily="34" charset="0"/>
                <a:cs typeface="Arial" panose="020B0604020202020204" pitchFamily="34" charset="0"/>
              </a:rPr>
              <a:t>Property is creation of Human intellect or brain</a:t>
            </a:r>
          </a:p>
          <a:p>
            <a:pPr lvl="1" algn="just">
              <a:spcBef>
                <a:spcPct val="80000"/>
              </a:spcBef>
            </a:pPr>
            <a:r>
              <a:rPr lang="en-US" altLang="en-US" sz="1800" b="1">
                <a:latin typeface="Arial" panose="020B0604020202020204" pitchFamily="34" charset="0"/>
                <a:cs typeface="Arial" panose="020B0604020202020204" pitchFamily="34" charset="0"/>
              </a:rPr>
              <a:t>Intangible assets generated out of human creativity or innovation by individual </a:t>
            </a:r>
          </a:p>
          <a:p>
            <a:pPr lvl="1" algn="just">
              <a:spcBef>
                <a:spcPct val="80000"/>
              </a:spcBef>
            </a:pPr>
            <a:r>
              <a:rPr lang="en-US" altLang="en-US" sz="1800">
                <a:latin typeface="Arial" panose="020B0604020202020204" pitchFamily="34" charset="0"/>
                <a:cs typeface="Arial" panose="020B0604020202020204" pitchFamily="34" charset="0"/>
              </a:rPr>
              <a:t>Refers to the general term for the assignment of property rights on assets </a:t>
            </a:r>
          </a:p>
          <a:p>
            <a:pPr lvl="1" algn="just">
              <a:spcBef>
                <a:spcPct val="80000"/>
              </a:spcBef>
            </a:pPr>
            <a:r>
              <a:rPr lang="en-US" altLang="en-US" sz="1800">
                <a:latin typeface="Arial" panose="020B0604020202020204" pitchFamily="34" charset="0"/>
                <a:cs typeface="Arial" panose="020B0604020202020204" pitchFamily="34" charset="0"/>
              </a:rPr>
              <a:t>Property = Bundle of Rights (Buy, Sell, Lease, Transfer, Rent etc.)</a:t>
            </a:r>
          </a:p>
          <a:p>
            <a:pPr lvl="1" algn="just">
              <a:spcBef>
                <a:spcPct val="80000"/>
              </a:spcBef>
            </a:pPr>
            <a:r>
              <a:rPr lang="en-US" altLang="en-US" sz="1800">
                <a:latin typeface="Arial" panose="020B0604020202020204" pitchFamily="34" charset="0"/>
                <a:cs typeface="Arial" panose="020B0604020202020204" pitchFamily="34" charset="0"/>
              </a:rPr>
              <a:t>Industrial property, which includes inventions, trademarks, industrial designs and geographic indications and Copyright which includes literacy and artistic works </a:t>
            </a:r>
          </a:p>
          <a:p>
            <a:pPr lvl="1" algn="just">
              <a:spcBef>
                <a:spcPct val="80000"/>
              </a:spcBef>
            </a:pPr>
            <a:r>
              <a:rPr lang="en-US" altLang="en-US" sz="1800">
                <a:latin typeface="Arial" panose="020B0604020202020204" pitchFamily="34" charset="0"/>
                <a:cs typeface="Arial" panose="020B0604020202020204" pitchFamily="34" charset="0"/>
              </a:rPr>
              <a:t>IPR is legal protection provided to creators of Intellectual property (IP)</a:t>
            </a:r>
          </a:p>
          <a:p>
            <a:pPr algn="just">
              <a:spcBef>
                <a:spcPct val="80000"/>
              </a:spcBef>
            </a:pPr>
            <a:endParaRPr lang="en-US" alt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64884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US" altLang="en-US" sz="2800" b="1" i="1">
                <a:solidFill>
                  <a:schemeClr val="tx1"/>
                </a:solidFill>
              </a:rPr>
              <a:t>Copyright – Trademark - Patent</a:t>
            </a:r>
          </a:p>
        </p:txBody>
      </p:sp>
      <p:pic>
        <p:nvPicPr>
          <p:cNvPr id="6" name="Content Placeholder 5">
            <a:extLst>
              <a:ext uri="{FF2B5EF4-FFF2-40B4-BE49-F238E27FC236}">
                <a16:creationId xmlns:a16="http://schemas.microsoft.com/office/drawing/2014/main" id="{25092184-62AC-4C12-B936-C7F61FE239CD}"/>
              </a:ext>
            </a:extLst>
          </p:cNvPr>
          <p:cNvPicPr>
            <a:picLocks noGrp="1"/>
          </p:cNvPicPr>
          <p:nvPr>
            <p:ph idx="1"/>
          </p:nvPr>
        </p:nvPicPr>
        <p:blipFill>
          <a:blip r:embed="rId3"/>
          <a:stretch>
            <a:fillRect/>
          </a:stretch>
        </p:blipFill>
        <p:spPr>
          <a:xfrm>
            <a:off x="677334" y="1443790"/>
            <a:ext cx="8771466" cy="4598236"/>
          </a:xfrm>
          <a:prstGeom prst="rect">
            <a:avLst/>
          </a:prstGeom>
        </p:spPr>
      </p:pic>
    </p:spTree>
    <p:extLst>
      <p:ext uri="{BB962C8B-B14F-4D97-AF65-F5344CB8AC3E}">
        <p14:creationId xmlns:p14="http://schemas.microsoft.com/office/powerpoint/2010/main" val="27300635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US" altLang="en-US" sz="2800" b="1" i="1">
                <a:solidFill>
                  <a:schemeClr val="tx1"/>
                </a:solidFill>
              </a:rPr>
              <a:t>What is Copyright ?</a:t>
            </a: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3" y="1371600"/>
            <a:ext cx="8246329" cy="4465320"/>
          </a:xfrm>
        </p:spPr>
        <p:txBody>
          <a:bodyPr>
            <a:normAutofit/>
          </a:bodyPr>
          <a:lstStyle/>
          <a:p>
            <a:pPr algn="just" fontAlgn="base"/>
            <a:endParaRPr lang="en-US"/>
          </a:p>
          <a:p>
            <a:pPr algn="just" fontAlgn="base"/>
            <a:r>
              <a:rPr lang="en-US"/>
              <a:t>A copyright is a collection of rights automatically vested to you once you have created an original work. </a:t>
            </a:r>
          </a:p>
          <a:p>
            <a:pPr algn="just" fontAlgn="base"/>
            <a:r>
              <a:rPr lang="en-US"/>
              <a:t>Rights include the right to reproduce the work, to prepare derivative works, to distribute copies, to perform the work publicly, and to display the work publicly.</a:t>
            </a:r>
          </a:p>
          <a:p>
            <a:pPr algn="just" fontAlgn="base"/>
            <a:r>
              <a:rPr lang="en-US"/>
              <a:t>As the copyright owner, you have the authority to keep “right”, to transfer them individually to one or more people, or to transfer them collectively to one or more people. E.g. Print / Distribution </a:t>
            </a:r>
            <a:r>
              <a:rPr lang="en-US" err="1"/>
              <a:t>etc</a:t>
            </a:r>
            <a:endParaRPr lang="en-US"/>
          </a:p>
          <a:p>
            <a:pPr algn="just" fontAlgn="base"/>
            <a:r>
              <a:rPr lang="en-US"/>
              <a:t>Can be accomplished through licensing, assigning, and other forms of transfers. The power of copyright allows you to choose the way your work is made available to the public.</a:t>
            </a:r>
          </a:p>
          <a:p>
            <a:pPr algn="just">
              <a:spcBef>
                <a:spcPct val="80000"/>
              </a:spcBef>
            </a:pPr>
            <a:endParaRPr lang="en-US" alt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490585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US" altLang="en-US" sz="2800" b="1" i="1">
                <a:solidFill>
                  <a:schemeClr val="tx1"/>
                </a:solidFill>
              </a:rPr>
              <a:t>What is Patent</a:t>
            </a: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3" y="1371600"/>
            <a:ext cx="8246329" cy="4997116"/>
          </a:xfrm>
        </p:spPr>
        <p:txBody>
          <a:bodyPr>
            <a:normAutofit fontScale="92500"/>
          </a:bodyPr>
          <a:lstStyle/>
          <a:p>
            <a:pPr algn="just">
              <a:spcBef>
                <a:spcPct val="80000"/>
              </a:spcBef>
            </a:pPr>
            <a:r>
              <a:rPr lang="en-US"/>
              <a:t>Primary goal of the patent law is to encourage innovation and commercialization of technological advances. </a:t>
            </a:r>
          </a:p>
          <a:p>
            <a:pPr algn="just">
              <a:spcBef>
                <a:spcPct val="80000"/>
              </a:spcBef>
            </a:pPr>
            <a:r>
              <a:rPr lang="en-US"/>
              <a:t>Patent law incentivizes inventors to publicly disclose their inventions in exchange for certain exclusive rights. </a:t>
            </a:r>
          </a:p>
          <a:p>
            <a:pPr algn="just">
              <a:spcBef>
                <a:spcPct val="80000"/>
              </a:spcBef>
            </a:pPr>
            <a:r>
              <a:rPr lang="en-US" b="1"/>
              <a:t>A patent protects inventions.</a:t>
            </a:r>
            <a:r>
              <a:rPr lang="en-US"/>
              <a:t> </a:t>
            </a:r>
          </a:p>
          <a:p>
            <a:pPr algn="just">
              <a:spcBef>
                <a:spcPct val="80000"/>
              </a:spcBef>
            </a:pPr>
            <a:r>
              <a:rPr lang="en-US"/>
              <a:t>Inventions can include new and useful processes, machines, manufactures, compositions of matter as well as improvements to these. </a:t>
            </a:r>
          </a:p>
          <a:p>
            <a:pPr algn="just">
              <a:spcBef>
                <a:spcPct val="80000"/>
              </a:spcBef>
            </a:pPr>
            <a:r>
              <a:rPr lang="en-US"/>
              <a:t>Certain computer programs may fall within the subject matter protected by both patents and copyrights. </a:t>
            </a:r>
            <a:r>
              <a:rPr lang="en-US" b="1"/>
              <a:t>E.g. RSA Algorithm for PKI</a:t>
            </a:r>
          </a:p>
          <a:p>
            <a:pPr algn="just">
              <a:spcBef>
                <a:spcPct val="80000"/>
              </a:spcBef>
            </a:pPr>
            <a:r>
              <a:rPr lang="en-US"/>
              <a:t>Patent system compliments copyright protection by providing protection for functional aspects of the software, which are not protected by copyright. </a:t>
            </a:r>
          </a:p>
          <a:p>
            <a:pPr algn="just">
              <a:spcBef>
                <a:spcPct val="80000"/>
              </a:spcBef>
            </a:pPr>
            <a:r>
              <a:rPr lang="en-US"/>
              <a:t>Unlike the copyright registration process, the patent application process is expensive, complex, difficult, and time consuming and generally should not be attempted without the assistance of an experienced patent attorney or agent.</a:t>
            </a:r>
          </a:p>
          <a:p>
            <a:pPr algn="just">
              <a:spcBef>
                <a:spcPct val="80000"/>
              </a:spcBef>
            </a:pPr>
            <a:endParaRPr lang="en-US" alt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701364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E744F8B-419C-4E3C-BC73-C48B7223BE47}"/>
              </a:ext>
            </a:extLst>
          </p:cNvPr>
          <p:cNvSpPr>
            <a:spLocks noGrp="1" noChangeArrowheads="1"/>
          </p:cNvSpPr>
          <p:nvPr>
            <p:ph type="title"/>
          </p:nvPr>
        </p:nvSpPr>
        <p:spPr>
          <a:xfrm>
            <a:off x="677334" y="323162"/>
            <a:ext cx="8596668" cy="1320800"/>
          </a:xfrm>
        </p:spPr>
        <p:txBody>
          <a:bodyPr>
            <a:normAutofit/>
          </a:bodyPr>
          <a:lstStyle/>
          <a:p>
            <a:r>
              <a:rPr lang="en-US" altLang="en-US" sz="2800" b="1" i="1">
                <a:solidFill>
                  <a:schemeClr val="tx1"/>
                </a:solidFill>
              </a:rPr>
              <a:t>What is Trademark ?</a:t>
            </a:r>
          </a:p>
        </p:txBody>
      </p:sp>
      <p:sp>
        <p:nvSpPr>
          <p:cNvPr id="153603" name="Rectangle 3">
            <a:extLst>
              <a:ext uri="{FF2B5EF4-FFF2-40B4-BE49-F238E27FC236}">
                <a16:creationId xmlns:a16="http://schemas.microsoft.com/office/drawing/2014/main" id="{C1C472F3-E3E3-46AE-9E7A-D0F315C63262}"/>
              </a:ext>
            </a:extLst>
          </p:cNvPr>
          <p:cNvSpPr>
            <a:spLocks noGrp="1" noChangeArrowheads="1"/>
          </p:cNvSpPr>
          <p:nvPr>
            <p:ph type="body" idx="1"/>
          </p:nvPr>
        </p:nvSpPr>
        <p:spPr>
          <a:xfrm>
            <a:off x="677333" y="1371600"/>
            <a:ext cx="8246329" cy="4465320"/>
          </a:xfrm>
        </p:spPr>
        <p:txBody>
          <a:bodyPr>
            <a:normAutofit fontScale="85000" lnSpcReduction="10000"/>
          </a:bodyPr>
          <a:lstStyle/>
          <a:p>
            <a:pPr algn="just" fontAlgn="base"/>
            <a:endParaRPr lang="en-US"/>
          </a:p>
          <a:p>
            <a:pPr algn="just">
              <a:spcBef>
                <a:spcPct val="80000"/>
              </a:spcBef>
            </a:pPr>
            <a:r>
              <a:rPr lang="en-US"/>
              <a:t>A trademark is a word, phrase, symbol, and/or design that identifies and distinguishes the source of the goods of one party from those of others. </a:t>
            </a:r>
          </a:p>
          <a:p>
            <a:pPr algn="just">
              <a:spcBef>
                <a:spcPct val="80000"/>
              </a:spcBef>
            </a:pPr>
            <a:r>
              <a:rPr lang="en-US"/>
              <a:t>A service mark is a word, phrase, symbol, and/or design that identifies and distinguishes the source of a service rather than goods. </a:t>
            </a:r>
          </a:p>
          <a:p>
            <a:pPr algn="just">
              <a:spcBef>
                <a:spcPct val="80000"/>
              </a:spcBef>
            </a:pPr>
            <a:r>
              <a:rPr lang="en-US"/>
              <a:t>E.g. brand names, slogans, and logos. </a:t>
            </a:r>
          </a:p>
          <a:p>
            <a:pPr algn="just">
              <a:spcBef>
                <a:spcPct val="80000"/>
              </a:spcBef>
            </a:pPr>
            <a:r>
              <a:rPr lang="en-US"/>
              <a:t>“Trademark” is often used in a general sense to refer to both trademarks and service marks.</a:t>
            </a:r>
          </a:p>
          <a:p>
            <a:pPr algn="just">
              <a:spcBef>
                <a:spcPct val="80000"/>
              </a:spcBef>
            </a:pPr>
            <a:r>
              <a:rPr lang="en-US"/>
              <a:t>Similar to copyright, a person does not need to register a trademark or service mark to receive protection rights, but there are certain legal benefits to registering the mark. </a:t>
            </a:r>
          </a:p>
          <a:p>
            <a:pPr algn="just">
              <a:spcBef>
                <a:spcPct val="80000"/>
              </a:spcBef>
            </a:pPr>
            <a:r>
              <a:rPr lang="en-US"/>
              <a:t>Service Marks are often slogans e.g. Plumber Service – “The Leak Fixers”, “</a:t>
            </a:r>
            <a:r>
              <a:rPr lang="en-US" err="1"/>
              <a:t>Amul</a:t>
            </a:r>
            <a:r>
              <a:rPr lang="en-US"/>
              <a:t> – The Taste of India” </a:t>
            </a:r>
            <a:r>
              <a:rPr lang="en-US" err="1"/>
              <a:t>etc</a:t>
            </a:r>
            <a:endParaRPr lang="en-US"/>
          </a:p>
          <a:p>
            <a:pPr algn="just">
              <a:spcBef>
                <a:spcPct val="80000"/>
              </a:spcBef>
            </a:pPr>
            <a:r>
              <a:rPr lang="en-US"/>
              <a:t>Rarely there is an overlap between trademark and copyright law but it can happen — for instance, when a graphic illustration is used as a logo the design may be protected both under copyright and trademark.</a:t>
            </a:r>
          </a:p>
          <a:p>
            <a:pPr algn="just">
              <a:spcBef>
                <a:spcPct val="80000"/>
              </a:spcBef>
            </a:pPr>
            <a:endParaRPr lang="en-US" altLang="en-US" sz="200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6EE5EF1B-3C7C-4EB2-8D3E-42D997DCF972}"/>
              </a:ext>
            </a:extLst>
          </p:cNvPr>
          <p:cNvPicPr>
            <a:picLocks noChangeAspect="1"/>
          </p:cNvPicPr>
          <p:nvPr/>
        </p:nvPicPr>
        <p:blipFill>
          <a:blip r:embed="rId3"/>
          <a:stretch>
            <a:fillRect/>
          </a:stretch>
        </p:blipFill>
        <p:spPr>
          <a:xfrm>
            <a:off x="7578552" y="166344"/>
            <a:ext cx="1695450" cy="1362075"/>
          </a:xfrm>
          <a:prstGeom prst="rect">
            <a:avLst/>
          </a:prstGeom>
        </p:spPr>
      </p:pic>
    </p:spTree>
    <p:extLst>
      <p:ext uri="{BB962C8B-B14F-4D97-AF65-F5344CB8AC3E}">
        <p14:creationId xmlns:p14="http://schemas.microsoft.com/office/powerpoint/2010/main" val="324777764"/>
      </p:ext>
    </p:extLst>
  </p:cSld>
  <p:clrMapOvr>
    <a:masterClrMapping/>
  </p:clrMapOvr>
  <p:transition>
    <p:fad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66E2C24C779134EB092E6FA04B4BFAA" ma:contentTypeVersion="7" ma:contentTypeDescription="Create a new document." ma:contentTypeScope="" ma:versionID="a752507753362bd2e89c475abc28bc71">
  <xsd:schema xmlns:xsd="http://www.w3.org/2001/XMLSchema" xmlns:xs="http://www.w3.org/2001/XMLSchema" xmlns:p="http://schemas.microsoft.com/office/2006/metadata/properties" xmlns:ns2="ca9a9220-7381-4c96-8ea7-69846abac5f1" targetNamespace="http://schemas.microsoft.com/office/2006/metadata/properties" ma:root="true" ma:fieldsID="65a26d8be81bff207b1e4fa1810fbe2e" ns2:_="">
    <xsd:import namespace="ca9a9220-7381-4c96-8ea7-69846abac5f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9a9220-7381-4c96-8ea7-69846abac5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A0FAA1E-2432-4BA7-8F60-5C06CD896F7E}">
  <ds:schemaRefs>
    <ds:schemaRef ds:uri="http://schemas.microsoft.com/sharepoint/v3/contenttype/forms"/>
  </ds:schemaRefs>
</ds:datastoreItem>
</file>

<file path=customXml/itemProps2.xml><?xml version="1.0" encoding="utf-8"?>
<ds:datastoreItem xmlns:ds="http://schemas.openxmlformats.org/officeDocument/2006/customXml" ds:itemID="{AE046BF7-4E3E-4C90-82B1-F2DFBBC2BA32}">
  <ds:schemaRefs>
    <ds:schemaRef ds:uri="ca9a9220-7381-4c96-8ea7-69846abac5f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230CF95-3A3B-475C-B135-86B491E8914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18</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Facet</vt:lpstr>
      <vt:lpstr>The Intellectual Property (IP) Aspect in Cyber Law</vt:lpstr>
      <vt:lpstr>Intellectual Property Rights</vt:lpstr>
      <vt:lpstr>Intellectual Property Rights</vt:lpstr>
      <vt:lpstr>Intellectual Property Rights</vt:lpstr>
      <vt:lpstr>Intellectual Property Rights</vt:lpstr>
      <vt:lpstr>Copyright – Trademark - Patent</vt:lpstr>
      <vt:lpstr>What is Copyright ?</vt:lpstr>
      <vt:lpstr>What is Patent</vt:lpstr>
      <vt:lpstr>What is Trademark ?</vt:lpstr>
      <vt:lpstr>Type of Trademarks in India  https://quickcompany.in/articles/types-of-trademark-in-india</vt:lpstr>
      <vt:lpstr>World Intellectual Property Organization</vt:lpstr>
      <vt:lpstr>WIPO Role</vt:lpstr>
      <vt:lpstr>World Intellectual Property Organization</vt:lpstr>
      <vt:lpstr>IP and Copyrights</vt:lpstr>
      <vt:lpstr>Electronic Copyrights Management System</vt:lpstr>
      <vt:lpstr>Electronic Copyrights Management System</vt:lpstr>
      <vt:lpstr>Electronic Copyrights Management System</vt:lpstr>
      <vt:lpstr>Indian Copyrights Act on Soft Propriety Works </vt:lpstr>
      <vt:lpstr>Indian Copyrights Act on Soft Propriety Works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 and Methods Used in Cybercrime</dc:title>
  <dc:creator>Kunte, Vishram</dc:creator>
  <cp:revision>1</cp:revision>
  <dcterms:created xsi:type="dcterms:W3CDTF">2020-09-04T15:10:41Z</dcterms:created>
  <dcterms:modified xsi:type="dcterms:W3CDTF">2023-09-29T08:51:10Z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0x010100766E2C24C779134EB092E6FA04B4BFAA</vt:lpwstr>
  </property>
</Properties>
</file>