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0" r:id="rId1"/>
  </p:sldMasterIdLst>
  <p:notesMasterIdLst>
    <p:notesMasterId r:id="rId44"/>
  </p:notesMasterIdLst>
  <p:handoutMasterIdLst>
    <p:handoutMasterId r:id="rId45"/>
  </p:handoutMasterIdLst>
  <p:sldIdLst>
    <p:sldId id="359" r:id="rId2"/>
    <p:sldId id="998" r:id="rId3"/>
    <p:sldId id="1000" r:id="rId4"/>
    <p:sldId id="1001" r:id="rId5"/>
    <p:sldId id="1002" r:id="rId6"/>
    <p:sldId id="1003" r:id="rId7"/>
    <p:sldId id="336" r:id="rId8"/>
    <p:sldId id="1004" r:id="rId9"/>
    <p:sldId id="1005" r:id="rId10"/>
    <p:sldId id="1006" r:id="rId11"/>
    <p:sldId id="291" r:id="rId12"/>
    <p:sldId id="1007" r:id="rId13"/>
    <p:sldId id="1010" r:id="rId14"/>
    <p:sldId id="1011" r:id="rId15"/>
    <p:sldId id="1012" r:id="rId16"/>
    <p:sldId id="1013" r:id="rId17"/>
    <p:sldId id="1008" r:id="rId18"/>
    <p:sldId id="327" r:id="rId19"/>
    <p:sldId id="344" r:id="rId20"/>
    <p:sldId id="345" r:id="rId21"/>
    <p:sldId id="354" r:id="rId22"/>
    <p:sldId id="318" r:id="rId23"/>
    <p:sldId id="360" r:id="rId24"/>
    <p:sldId id="319" r:id="rId25"/>
    <p:sldId id="320" r:id="rId26"/>
    <p:sldId id="321" r:id="rId27"/>
    <p:sldId id="348" r:id="rId28"/>
    <p:sldId id="1018" r:id="rId29"/>
    <p:sldId id="989" r:id="rId30"/>
    <p:sldId id="990" r:id="rId31"/>
    <p:sldId id="991" r:id="rId32"/>
    <p:sldId id="992" r:id="rId33"/>
    <p:sldId id="993" r:id="rId34"/>
    <p:sldId id="994" r:id="rId35"/>
    <p:sldId id="996" r:id="rId36"/>
    <p:sldId id="997" r:id="rId37"/>
    <p:sldId id="1019" r:id="rId38"/>
    <p:sldId id="1020" r:id="rId39"/>
    <p:sldId id="1016" r:id="rId40"/>
    <p:sldId id="1017" r:id="rId41"/>
    <p:sldId id="1015" r:id="rId42"/>
    <p:sldId id="90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AC399E8-4873-4F74-8C2E-CEA614C93F4F}">
          <p14:sldIdLst>
            <p14:sldId id="359"/>
            <p14:sldId id="998"/>
            <p14:sldId id="1000"/>
            <p14:sldId id="1001"/>
            <p14:sldId id="1002"/>
            <p14:sldId id="1003"/>
            <p14:sldId id="336"/>
            <p14:sldId id="1004"/>
            <p14:sldId id="1005"/>
            <p14:sldId id="1006"/>
            <p14:sldId id="291"/>
            <p14:sldId id="1007"/>
            <p14:sldId id="1010"/>
            <p14:sldId id="1011"/>
            <p14:sldId id="1012"/>
            <p14:sldId id="1013"/>
            <p14:sldId id="1008"/>
            <p14:sldId id="327"/>
            <p14:sldId id="344"/>
            <p14:sldId id="345"/>
            <p14:sldId id="354"/>
            <p14:sldId id="318"/>
            <p14:sldId id="360"/>
            <p14:sldId id="319"/>
            <p14:sldId id="320"/>
            <p14:sldId id="321"/>
            <p14:sldId id="348"/>
            <p14:sldId id="1018"/>
            <p14:sldId id="989"/>
            <p14:sldId id="990"/>
            <p14:sldId id="991"/>
            <p14:sldId id="992"/>
            <p14:sldId id="993"/>
            <p14:sldId id="994"/>
            <p14:sldId id="996"/>
            <p14:sldId id="997"/>
            <p14:sldId id="1019"/>
            <p14:sldId id="1020"/>
            <p14:sldId id="1016"/>
            <p14:sldId id="1017"/>
            <p14:sldId id="1015"/>
            <p14:sldId id="90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94" autoAdjust="0"/>
    <p:restoredTop sz="86443" autoAdjust="0"/>
  </p:normalViewPr>
  <p:slideViewPr>
    <p:cSldViewPr snapToGrid="0">
      <p:cViewPr varScale="1">
        <p:scale>
          <a:sx n="59" d="100"/>
          <a:sy n="59" d="100"/>
        </p:scale>
        <p:origin x="94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522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7809F4-22A0-423A-AB81-AD0B93C54B4F}" type="datetimeFigureOut">
              <a:rPr lang="en-IN" smtClean="0"/>
              <a:t>06-09-2023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62CBB5-DD09-4AD3-9001-2277FB08F4B5}"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83898-E17B-47D7-9AA7-65EE1ACF918D}" type="datetimeFigureOut">
              <a:rPr lang="en-IN" smtClean="0"/>
              <a:t>06-09-2023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D948E-78AD-4EA1-A2B6-8506120CE81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6A029258-2A65-4089-87C2-62EED16A0E4D}"/>
              </a:ext>
            </a:extLst>
          </p:cNvPr>
          <p:cNvSpPr>
            <a:spLocks noGrp="1" noChangeArrowheads="1"/>
          </p:cNvSpPr>
          <p:nvPr>
            <p:ph type="sldNum" sz="quarter" idx="5"/>
          </p:nvPr>
        </p:nvSpPr>
        <p:spPr>
          <a:ln/>
        </p:spPr>
        <p:txBody>
          <a:bodyPr/>
          <a:lstStyle/>
          <a:p>
            <a:fld id="{B9DF6F93-823E-4919-A479-D24EC129E735}" type="slidenum">
              <a:rPr lang="en-US" altLang="en-US"/>
              <a:pPr/>
              <a:t>1</a:t>
            </a:fld>
            <a:endParaRPr lang="en-US" altLang="en-US"/>
          </a:p>
        </p:txBody>
      </p:sp>
      <p:sp>
        <p:nvSpPr>
          <p:cNvPr id="181250" name="Rectangle 2">
            <a:extLst>
              <a:ext uri="{FF2B5EF4-FFF2-40B4-BE49-F238E27FC236}">
                <a16:creationId xmlns:a16="http://schemas.microsoft.com/office/drawing/2014/main" id="{646767E5-902F-4B03-9872-4A248C53607D}"/>
              </a:ext>
            </a:extLst>
          </p:cNvPr>
          <p:cNvSpPr>
            <a:spLocks noGrp="1" noRot="1" noChangeAspect="1" noChangeArrowheads="1" noTextEdit="1"/>
          </p:cNvSpPr>
          <p:nvPr>
            <p:ph type="sldImg"/>
          </p:nvPr>
        </p:nvSpPr>
        <p:spPr>
          <a:ln/>
        </p:spPr>
      </p:sp>
      <p:sp>
        <p:nvSpPr>
          <p:cNvPr id="181251" name="Rectangle 3">
            <a:extLst>
              <a:ext uri="{FF2B5EF4-FFF2-40B4-BE49-F238E27FC236}">
                <a16:creationId xmlns:a16="http://schemas.microsoft.com/office/drawing/2014/main" id="{F405383B-9011-4DA3-B47F-33E8F9505B3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10</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60876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17F524D2-2970-4A44-94BC-B92196BFB2AA}"/>
              </a:ext>
            </a:extLst>
          </p:cNvPr>
          <p:cNvSpPr>
            <a:spLocks noGrp="1" noChangeArrowheads="1"/>
          </p:cNvSpPr>
          <p:nvPr>
            <p:ph type="sldNum" sz="quarter" idx="5"/>
          </p:nvPr>
        </p:nvSpPr>
        <p:spPr>
          <a:ln/>
        </p:spPr>
        <p:txBody>
          <a:bodyPr/>
          <a:lstStyle/>
          <a:p>
            <a:fld id="{C7BAA3B2-2FFF-4F29-A766-F5906A133E26}" type="slidenum">
              <a:rPr lang="en-US" altLang="en-US"/>
              <a:pPr/>
              <a:t>11</a:t>
            </a:fld>
            <a:endParaRPr lang="en-US" altLang="en-US"/>
          </a:p>
        </p:txBody>
      </p:sp>
      <p:sp>
        <p:nvSpPr>
          <p:cNvPr id="186370" name="Rectangle 2">
            <a:extLst>
              <a:ext uri="{FF2B5EF4-FFF2-40B4-BE49-F238E27FC236}">
                <a16:creationId xmlns:a16="http://schemas.microsoft.com/office/drawing/2014/main" id="{F5D391EA-71CB-4AF8-9235-26A1723FDE0B}"/>
              </a:ext>
            </a:extLst>
          </p:cNvPr>
          <p:cNvSpPr>
            <a:spLocks noGrp="1" noRot="1" noChangeAspect="1" noChangeArrowheads="1" noTextEdit="1"/>
          </p:cNvSpPr>
          <p:nvPr>
            <p:ph type="sldImg"/>
          </p:nvPr>
        </p:nvSpPr>
        <p:spPr>
          <a:ln/>
        </p:spPr>
      </p:sp>
      <p:sp>
        <p:nvSpPr>
          <p:cNvPr id="186371" name="Rectangle 3">
            <a:extLst>
              <a:ext uri="{FF2B5EF4-FFF2-40B4-BE49-F238E27FC236}">
                <a16:creationId xmlns:a16="http://schemas.microsoft.com/office/drawing/2014/main" id="{741EC6AE-184C-4369-88D7-ADE2A985379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55203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12</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66953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13</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51487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14</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518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15</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8598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16</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58597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17</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68587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8FE65594-B627-4883-BD22-BEA35E1CC402}"/>
              </a:ext>
            </a:extLst>
          </p:cNvPr>
          <p:cNvSpPr>
            <a:spLocks noGrp="1" noChangeArrowheads="1"/>
          </p:cNvSpPr>
          <p:nvPr>
            <p:ph type="sldNum" sz="quarter" idx="5"/>
          </p:nvPr>
        </p:nvSpPr>
        <p:spPr>
          <a:ln/>
        </p:spPr>
        <p:txBody>
          <a:bodyPr/>
          <a:lstStyle/>
          <a:p>
            <a:fld id="{AB6A695F-FF71-4412-A9AF-30E232D8498E}" type="slidenum">
              <a:rPr lang="en-US" altLang="en-US"/>
              <a:pPr/>
              <a:t>18</a:t>
            </a:fld>
            <a:endParaRPr lang="en-US" altLang="en-US"/>
          </a:p>
        </p:txBody>
      </p:sp>
      <p:sp>
        <p:nvSpPr>
          <p:cNvPr id="200706" name="Rectangle 2">
            <a:extLst>
              <a:ext uri="{FF2B5EF4-FFF2-40B4-BE49-F238E27FC236}">
                <a16:creationId xmlns:a16="http://schemas.microsoft.com/office/drawing/2014/main" id="{C741D14C-3154-4B1B-8016-183A3393E6E5}"/>
              </a:ext>
            </a:extLst>
          </p:cNvPr>
          <p:cNvSpPr>
            <a:spLocks noGrp="1" noRot="1" noChangeAspect="1" noChangeArrowheads="1" noTextEdit="1"/>
          </p:cNvSpPr>
          <p:nvPr>
            <p:ph type="sldImg"/>
          </p:nvPr>
        </p:nvSpPr>
        <p:spPr>
          <a:ln/>
        </p:spPr>
      </p:sp>
      <p:sp>
        <p:nvSpPr>
          <p:cNvPr id="200707" name="Rectangle 3">
            <a:extLst>
              <a:ext uri="{FF2B5EF4-FFF2-40B4-BE49-F238E27FC236}">
                <a16:creationId xmlns:a16="http://schemas.microsoft.com/office/drawing/2014/main" id="{322096C5-4201-461F-AF10-FCEA05D87DB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9231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83E0AB33-4C02-4D80-9B9B-4A3910C0120B}"/>
              </a:ext>
            </a:extLst>
          </p:cNvPr>
          <p:cNvSpPr>
            <a:spLocks noGrp="1" noChangeArrowheads="1"/>
          </p:cNvSpPr>
          <p:nvPr>
            <p:ph type="sldNum" sz="quarter" idx="5"/>
          </p:nvPr>
        </p:nvSpPr>
        <p:spPr>
          <a:ln/>
        </p:spPr>
        <p:txBody>
          <a:bodyPr/>
          <a:lstStyle/>
          <a:p>
            <a:fld id="{7F1CB46D-1128-404A-8BCE-4765B6CC6BE0}" type="slidenum">
              <a:rPr lang="en-US" altLang="en-US"/>
              <a:pPr/>
              <a:t>19</a:t>
            </a:fld>
            <a:endParaRPr lang="en-US" altLang="en-US"/>
          </a:p>
        </p:txBody>
      </p:sp>
      <p:sp>
        <p:nvSpPr>
          <p:cNvPr id="218114" name="Rectangle 2">
            <a:extLst>
              <a:ext uri="{FF2B5EF4-FFF2-40B4-BE49-F238E27FC236}">
                <a16:creationId xmlns:a16="http://schemas.microsoft.com/office/drawing/2014/main" id="{488F6334-A6AC-4538-B1F1-4716F9041339}"/>
              </a:ext>
            </a:extLst>
          </p:cNvPr>
          <p:cNvSpPr>
            <a:spLocks noGrp="1" noRot="1" noChangeAspect="1" noChangeArrowheads="1" noTextEdit="1"/>
          </p:cNvSpPr>
          <p:nvPr>
            <p:ph type="sldImg"/>
          </p:nvPr>
        </p:nvSpPr>
        <p:spPr>
          <a:ln/>
        </p:spPr>
      </p:sp>
      <p:sp>
        <p:nvSpPr>
          <p:cNvPr id="218115" name="Rectangle 3">
            <a:extLst>
              <a:ext uri="{FF2B5EF4-FFF2-40B4-BE49-F238E27FC236}">
                <a16:creationId xmlns:a16="http://schemas.microsoft.com/office/drawing/2014/main" id="{1226FED6-1C0B-4CFF-8D81-ECAB8350BC3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23890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2</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0945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C4DBBDA9-1010-4A94-B40A-A3EC6A2DCA5C}"/>
              </a:ext>
            </a:extLst>
          </p:cNvPr>
          <p:cNvSpPr>
            <a:spLocks noGrp="1" noChangeArrowheads="1"/>
          </p:cNvSpPr>
          <p:nvPr>
            <p:ph type="sldNum" sz="quarter" idx="5"/>
          </p:nvPr>
        </p:nvSpPr>
        <p:spPr>
          <a:ln/>
        </p:spPr>
        <p:txBody>
          <a:bodyPr/>
          <a:lstStyle/>
          <a:p>
            <a:fld id="{C4BC61EA-E155-4245-91D3-48F5D8F0E194}" type="slidenum">
              <a:rPr lang="en-US" altLang="en-US"/>
              <a:pPr/>
              <a:t>20</a:t>
            </a:fld>
            <a:endParaRPr lang="en-US" altLang="en-US"/>
          </a:p>
        </p:txBody>
      </p:sp>
      <p:sp>
        <p:nvSpPr>
          <p:cNvPr id="219138" name="Rectangle 2">
            <a:extLst>
              <a:ext uri="{FF2B5EF4-FFF2-40B4-BE49-F238E27FC236}">
                <a16:creationId xmlns:a16="http://schemas.microsoft.com/office/drawing/2014/main" id="{221518C3-D76F-44A1-89CA-4313A15D003E}"/>
              </a:ext>
            </a:extLst>
          </p:cNvPr>
          <p:cNvSpPr>
            <a:spLocks noGrp="1" noRot="1" noChangeAspect="1" noChangeArrowheads="1" noTextEdit="1"/>
          </p:cNvSpPr>
          <p:nvPr>
            <p:ph type="sldImg"/>
          </p:nvPr>
        </p:nvSpPr>
        <p:spPr>
          <a:ln/>
        </p:spPr>
      </p:sp>
      <p:sp>
        <p:nvSpPr>
          <p:cNvPr id="219139" name="Rectangle 3">
            <a:extLst>
              <a:ext uri="{FF2B5EF4-FFF2-40B4-BE49-F238E27FC236}">
                <a16:creationId xmlns:a16="http://schemas.microsoft.com/office/drawing/2014/main" id="{68B28FC5-5FE8-4138-BD41-E2802536C85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2399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21</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98B33962-F579-409E-945D-F60DD62F8D2F}"/>
              </a:ext>
            </a:extLst>
          </p:cNvPr>
          <p:cNvSpPr>
            <a:spLocks noGrp="1" noChangeArrowheads="1"/>
          </p:cNvSpPr>
          <p:nvPr>
            <p:ph type="sldNum" sz="quarter" idx="5"/>
          </p:nvPr>
        </p:nvSpPr>
        <p:spPr>
          <a:ln/>
        </p:spPr>
        <p:txBody>
          <a:bodyPr/>
          <a:lstStyle/>
          <a:p>
            <a:fld id="{AB649CE6-9D30-46FA-B7F1-5FB801D850AB}" type="slidenum">
              <a:rPr lang="en-US" altLang="en-US"/>
              <a:pPr/>
              <a:t>22</a:t>
            </a:fld>
            <a:endParaRPr lang="en-US" altLang="en-US"/>
          </a:p>
        </p:txBody>
      </p:sp>
      <p:sp>
        <p:nvSpPr>
          <p:cNvPr id="188418" name="Rectangle 2">
            <a:extLst>
              <a:ext uri="{FF2B5EF4-FFF2-40B4-BE49-F238E27FC236}">
                <a16:creationId xmlns:a16="http://schemas.microsoft.com/office/drawing/2014/main" id="{336A4435-60C9-4B57-A391-1B5BB42F3A13}"/>
              </a:ext>
            </a:extLst>
          </p:cNvPr>
          <p:cNvSpPr>
            <a:spLocks noGrp="1" noRot="1" noChangeAspect="1" noChangeArrowheads="1" noTextEdit="1"/>
          </p:cNvSpPr>
          <p:nvPr>
            <p:ph type="sldImg"/>
          </p:nvPr>
        </p:nvSpPr>
        <p:spPr>
          <a:ln/>
        </p:spPr>
      </p:sp>
      <p:sp>
        <p:nvSpPr>
          <p:cNvPr id="188419" name="Rectangle 3">
            <a:extLst>
              <a:ext uri="{FF2B5EF4-FFF2-40B4-BE49-F238E27FC236}">
                <a16:creationId xmlns:a16="http://schemas.microsoft.com/office/drawing/2014/main" id="{297E271D-5637-4542-BB17-589F637A3D6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4E588810-ADEA-470C-8533-6880B720D67B}"/>
              </a:ext>
            </a:extLst>
          </p:cNvPr>
          <p:cNvSpPr>
            <a:spLocks noGrp="1" noChangeArrowheads="1"/>
          </p:cNvSpPr>
          <p:nvPr>
            <p:ph type="sldNum" sz="quarter" idx="5"/>
          </p:nvPr>
        </p:nvSpPr>
        <p:spPr>
          <a:ln/>
        </p:spPr>
        <p:txBody>
          <a:bodyPr/>
          <a:lstStyle/>
          <a:p>
            <a:fld id="{26151332-1F44-466E-80DE-A5BAB1EE6AAB}" type="slidenum">
              <a:rPr lang="en-US" altLang="en-US"/>
              <a:pPr/>
              <a:t>23</a:t>
            </a:fld>
            <a:endParaRPr lang="en-US" altLang="en-US"/>
          </a:p>
        </p:txBody>
      </p:sp>
      <p:sp>
        <p:nvSpPr>
          <p:cNvPr id="189442" name="Rectangle 2">
            <a:extLst>
              <a:ext uri="{FF2B5EF4-FFF2-40B4-BE49-F238E27FC236}">
                <a16:creationId xmlns:a16="http://schemas.microsoft.com/office/drawing/2014/main" id="{C0A34D01-DEBF-4B04-81EB-1B3F47126244}"/>
              </a:ext>
            </a:extLst>
          </p:cNvPr>
          <p:cNvSpPr>
            <a:spLocks noGrp="1" noRot="1" noChangeAspect="1" noChangeArrowheads="1" noTextEdit="1"/>
          </p:cNvSpPr>
          <p:nvPr>
            <p:ph type="sldImg"/>
          </p:nvPr>
        </p:nvSpPr>
        <p:spPr>
          <a:ln/>
        </p:spPr>
      </p:sp>
      <p:sp>
        <p:nvSpPr>
          <p:cNvPr id="189443" name="Rectangle 3">
            <a:extLst>
              <a:ext uri="{FF2B5EF4-FFF2-40B4-BE49-F238E27FC236}">
                <a16:creationId xmlns:a16="http://schemas.microsoft.com/office/drawing/2014/main" id="{89DEE1B3-FFF6-4F72-88CE-6AB1053D6DF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F4A002FC-34D7-4201-8FA4-4C0E25ADE5B7}"/>
              </a:ext>
            </a:extLst>
          </p:cNvPr>
          <p:cNvSpPr>
            <a:spLocks noGrp="1" noChangeArrowheads="1"/>
          </p:cNvSpPr>
          <p:nvPr>
            <p:ph type="sldNum" sz="quarter" idx="5"/>
          </p:nvPr>
        </p:nvSpPr>
        <p:spPr>
          <a:ln/>
        </p:spPr>
        <p:txBody>
          <a:bodyPr/>
          <a:lstStyle/>
          <a:p>
            <a:fld id="{6D4AFB52-A790-4488-AB2A-0593D4023351}" type="slidenum">
              <a:rPr lang="en-US" altLang="en-US"/>
              <a:pPr/>
              <a:t>24</a:t>
            </a:fld>
            <a:endParaRPr lang="en-US" altLang="en-US"/>
          </a:p>
        </p:txBody>
      </p:sp>
      <p:sp>
        <p:nvSpPr>
          <p:cNvPr id="190466" name="Rectangle 2">
            <a:extLst>
              <a:ext uri="{FF2B5EF4-FFF2-40B4-BE49-F238E27FC236}">
                <a16:creationId xmlns:a16="http://schemas.microsoft.com/office/drawing/2014/main" id="{1AF7E2E9-572C-436F-88AC-F20EB8E2D033}"/>
              </a:ext>
            </a:extLst>
          </p:cNvPr>
          <p:cNvSpPr>
            <a:spLocks noGrp="1" noRot="1" noChangeAspect="1" noChangeArrowheads="1" noTextEdit="1"/>
          </p:cNvSpPr>
          <p:nvPr>
            <p:ph type="sldImg"/>
          </p:nvPr>
        </p:nvSpPr>
        <p:spPr>
          <a:ln/>
        </p:spPr>
      </p:sp>
      <p:sp>
        <p:nvSpPr>
          <p:cNvPr id="190467" name="Rectangle 3">
            <a:extLst>
              <a:ext uri="{FF2B5EF4-FFF2-40B4-BE49-F238E27FC236}">
                <a16:creationId xmlns:a16="http://schemas.microsoft.com/office/drawing/2014/main" id="{115A04E2-AFDB-4C43-B593-BF99587D0F1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B69BC166-C5F7-487A-93DC-3AEE3B8AA2A9}"/>
              </a:ext>
            </a:extLst>
          </p:cNvPr>
          <p:cNvSpPr>
            <a:spLocks noGrp="1" noChangeArrowheads="1"/>
          </p:cNvSpPr>
          <p:nvPr>
            <p:ph type="sldNum" sz="quarter" idx="5"/>
          </p:nvPr>
        </p:nvSpPr>
        <p:spPr>
          <a:ln/>
        </p:spPr>
        <p:txBody>
          <a:bodyPr/>
          <a:lstStyle/>
          <a:p>
            <a:fld id="{D05C92CF-146B-4488-B427-36A341CF1EA5}" type="slidenum">
              <a:rPr lang="en-US" altLang="en-US"/>
              <a:pPr/>
              <a:t>25</a:t>
            </a:fld>
            <a:endParaRPr lang="en-US" altLang="en-US"/>
          </a:p>
        </p:txBody>
      </p:sp>
      <p:sp>
        <p:nvSpPr>
          <p:cNvPr id="191490" name="Rectangle 2">
            <a:extLst>
              <a:ext uri="{FF2B5EF4-FFF2-40B4-BE49-F238E27FC236}">
                <a16:creationId xmlns:a16="http://schemas.microsoft.com/office/drawing/2014/main" id="{8374707E-54EE-4060-9A0D-CA8BDB787967}"/>
              </a:ext>
            </a:extLst>
          </p:cNvPr>
          <p:cNvSpPr>
            <a:spLocks noGrp="1" noRot="1" noChangeAspect="1" noChangeArrowheads="1" noTextEdit="1"/>
          </p:cNvSpPr>
          <p:nvPr>
            <p:ph type="sldImg"/>
          </p:nvPr>
        </p:nvSpPr>
        <p:spPr>
          <a:ln/>
        </p:spPr>
      </p:sp>
      <p:sp>
        <p:nvSpPr>
          <p:cNvPr id="191491" name="Rectangle 3">
            <a:extLst>
              <a:ext uri="{FF2B5EF4-FFF2-40B4-BE49-F238E27FC236}">
                <a16:creationId xmlns:a16="http://schemas.microsoft.com/office/drawing/2014/main" id="{58D71594-CBCA-4192-9A1A-4B8F669BF5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485144D2-4B75-42BA-9997-0C0455EB2287}"/>
              </a:ext>
            </a:extLst>
          </p:cNvPr>
          <p:cNvSpPr>
            <a:spLocks noGrp="1" noChangeArrowheads="1"/>
          </p:cNvSpPr>
          <p:nvPr>
            <p:ph type="sldNum" sz="quarter" idx="5"/>
          </p:nvPr>
        </p:nvSpPr>
        <p:spPr>
          <a:ln/>
        </p:spPr>
        <p:txBody>
          <a:bodyPr/>
          <a:lstStyle/>
          <a:p>
            <a:fld id="{6F0460AA-7532-49C3-921A-6D65529FFEC9}" type="slidenum">
              <a:rPr lang="en-US" altLang="en-US"/>
              <a:pPr/>
              <a:t>26</a:t>
            </a:fld>
            <a:endParaRPr lang="en-US" altLang="en-US"/>
          </a:p>
        </p:txBody>
      </p:sp>
      <p:sp>
        <p:nvSpPr>
          <p:cNvPr id="192514" name="Rectangle 2">
            <a:extLst>
              <a:ext uri="{FF2B5EF4-FFF2-40B4-BE49-F238E27FC236}">
                <a16:creationId xmlns:a16="http://schemas.microsoft.com/office/drawing/2014/main" id="{7C6B3FA4-2509-4E7B-84D4-0280F91A4A6C}"/>
              </a:ext>
            </a:extLst>
          </p:cNvPr>
          <p:cNvSpPr>
            <a:spLocks noGrp="1" noRot="1" noChangeAspect="1" noChangeArrowheads="1" noTextEdit="1"/>
          </p:cNvSpPr>
          <p:nvPr>
            <p:ph type="sldImg"/>
          </p:nvPr>
        </p:nvSpPr>
        <p:spPr>
          <a:ln/>
        </p:spPr>
      </p:sp>
      <p:sp>
        <p:nvSpPr>
          <p:cNvPr id="192515" name="Rectangle 3">
            <a:extLst>
              <a:ext uri="{FF2B5EF4-FFF2-40B4-BE49-F238E27FC236}">
                <a16:creationId xmlns:a16="http://schemas.microsoft.com/office/drawing/2014/main" id="{5631C2B4-4B3C-4FC4-B42F-DB80C582670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B8EC241D-2D30-4B9C-8EBE-2E525A271744}"/>
              </a:ext>
            </a:extLst>
          </p:cNvPr>
          <p:cNvSpPr>
            <a:spLocks noGrp="1" noChangeArrowheads="1"/>
          </p:cNvSpPr>
          <p:nvPr>
            <p:ph type="sldNum" sz="quarter" idx="5"/>
          </p:nvPr>
        </p:nvSpPr>
        <p:spPr>
          <a:ln/>
        </p:spPr>
        <p:txBody>
          <a:bodyPr/>
          <a:lstStyle/>
          <a:p>
            <a:fld id="{AC36ADA7-4A99-44A2-AC2E-BB5DD6A84AAE}" type="slidenum">
              <a:rPr lang="en-US" altLang="en-US"/>
              <a:pPr/>
              <a:t>27</a:t>
            </a:fld>
            <a:endParaRPr lang="en-US" altLang="en-US"/>
          </a:p>
        </p:txBody>
      </p:sp>
      <p:sp>
        <p:nvSpPr>
          <p:cNvPr id="222210" name="Rectangle 2">
            <a:extLst>
              <a:ext uri="{FF2B5EF4-FFF2-40B4-BE49-F238E27FC236}">
                <a16:creationId xmlns:a16="http://schemas.microsoft.com/office/drawing/2014/main" id="{C668A4F9-CC80-4FFE-AF9F-B41D13B4748A}"/>
              </a:ext>
            </a:extLst>
          </p:cNvPr>
          <p:cNvSpPr>
            <a:spLocks noGrp="1" noRot="1" noChangeAspect="1" noChangeArrowheads="1" noTextEdit="1"/>
          </p:cNvSpPr>
          <p:nvPr>
            <p:ph type="sldImg"/>
          </p:nvPr>
        </p:nvSpPr>
        <p:spPr>
          <a:ln/>
        </p:spPr>
      </p:sp>
      <p:sp>
        <p:nvSpPr>
          <p:cNvPr id="222211" name="Rectangle 3">
            <a:extLst>
              <a:ext uri="{FF2B5EF4-FFF2-40B4-BE49-F238E27FC236}">
                <a16:creationId xmlns:a16="http://schemas.microsoft.com/office/drawing/2014/main" id="{00383C72-299A-40C7-81EB-90CC2B8F155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3</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0369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4</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82486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5</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95549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6</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14348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A6975486-50E6-4D85-8EC7-B294D04BEA1F}"/>
              </a:ext>
            </a:extLst>
          </p:cNvPr>
          <p:cNvSpPr>
            <a:spLocks noGrp="1" noChangeArrowheads="1"/>
          </p:cNvSpPr>
          <p:nvPr>
            <p:ph type="sldNum" sz="quarter" idx="5"/>
          </p:nvPr>
        </p:nvSpPr>
        <p:spPr>
          <a:ln/>
        </p:spPr>
        <p:txBody>
          <a:bodyPr/>
          <a:lstStyle/>
          <a:p>
            <a:fld id="{85BD795C-FAA7-4A0E-B6A4-9BAF8F292F67}" type="slidenum">
              <a:rPr lang="en-US" altLang="en-US"/>
              <a:pPr/>
              <a:t>7</a:t>
            </a:fld>
            <a:endParaRPr lang="en-US" altLang="en-US"/>
          </a:p>
        </p:txBody>
      </p:sp>
      <p:sp>
        <p:nvSpPr>
          <p:cNvPr id="209922" name="Rectangle 2">
            <a:extLst>
              <a:ext uri="{FF2B5EF4-FFF2-40B4-BE49-F238E27FC236}">
                <a16:creationId xmlns:a16="http://schemas.microsoft.com/office/drawing/2014/main" id="{756261B9-9C99-4221-BC1E-BB4A3187280C}"/>
              </a:ext>
            </a:extLst>
          </p:cNvPr>
          <p:cNvSpPr>
            <a:spLocks noGrp="1" noRot="1" noChangeAspect="1" noChangeArrowheads="1" noTextEdit="1"/>
          </p:cNvSpPr>
          <p:nvPr>
            <p:ph type="sldImg"/>
          </p:nvPr>
        </p:nvSpPr>
        <p:spPr>
          <a:ln/>
        </p:spPr>
      </p:sp>
      <p:sp>
        <p:nvSpPr>
          <p:cNvPr id="209923" name="Rectangle 3">
            <a:extLst>
              <a:ext uri="{FF2B5EF4-FFF2-40B4-BE49-F238E27FC236}">
                <a16:creationId xmlns:a16="http://schemas.microsoft.com/office/drawing/2014/main" id="{F849A616-543E-4B47-A463-128B2F505E6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4646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8</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69358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9</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86228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DA8E0E-0022-4440-B558-B920A55EADF7}"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288101049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336126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914865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137544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0500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2922994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8B881-2FCC-4F7B-A2A2-20A8DF6E8DC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3322308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8B881-2FCC-4F7B-A2A2-20A8DF6E8DC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191802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8B881-2FCC-4F7B-A2A2-20A8DF6E8DC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39918294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2983931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18B881-2FCC-4F7B-A2A2-20A8DF6E8DC1}"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2000107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18B881-2FCC-4F7B-A2A2-20A8DF6E8DC1}" type="datetimeFigureOut">
              <a:rPr lang="en-IN" smtClean="0"/>
              <a:t>06-09-2023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43760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3218B881-2FCC-4F7B-A2A2-20A8DF6E8DC1}" type="datetimeFigureOut">
              <a:rPr lang="en-IN" smtClean="0"/>
              <a:t>06-09-2023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236934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8B881-2FCC-4F7B-A2A2-20A8DF6E8DC1}" type="datetimeFigureOut">
              <a:rPr lang="en-IN" smtClean="0"/>
              <a:t>06-09-2023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7889941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18B881-2FCC-4F7B-A2A2-20A8DF6E8DC1}"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1315576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18B881-2FCC-4F7B-A2A2-20A8DF6E8DC1}"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123800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18B881-2FCC-4F7B-A2A2-20A8DF6E8DC1}" type="datetimeFigureOut">
              <a:rPr lang="en-IN" smtClean="0"/>
              <a:t>06-09-2023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F7AC021-4ED3-4039-AEA5-9F1E95CF92CA}" type="slidenum">
              <a:rPr lang="en-US" smtClean="0"/>
              <a:t>‹#›</a:t>
            </a:fld>
            <a:endParaRPr lang="en-US"/>
          </a:p>
        </p:txBody>
      </p:sp>
    </p:spTree>
    <p:extLst>
      <p:ext uri="{BB962C8B-B14F-4D97-AF65-F5344CB8AC3E}">
        <p14:creationId xmlns:p14="http://schemas.microsoft.com/office/powerpoint/2010/main" val="352737692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transition>
    <p:fade/>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4">
            <a:extLst>
              <a:ext uri="{FF2B5EF4-FFF2-40B4-BE49-F238E27FC236}">
                <a16:creationId xmlns:a16="http://schemas.microsoft.com/office/drawing/2014/main" id="{35ECAEC3-EC83-4417-A5B3-74A68DF2491E}"/>
              </a:ext>
            </a:extLst>
          </p:cNvPr>
          <p:cNvSpPr>
            <a:spLocks noGrp="1" noChangeArrowheads="1"/>
          </p:cNvSpPr>
          <p:nvPr>
            <p:ph type="ctrTitle"/>
          </p:nvPr>
        </p:nvSpPr>
        <p:spPr>
          <a:xfrm>
            <a:off x="2209800" y="2130426"/>
            <a:ext cx="7772400" cy="1470025"/>
          </a:xfrm>
        </p:spPr>
        <p:txBody>
          <a:bodyPr anchor="ctr"/>
          <a:lstStyle/>
          <a:p>
            <a:br>
              <a:rPr lang="en-US" altLang="en-US" sz="3200" dirty="0">
                <a:solidFill>
                  <a:schemeClr val="tx1"/>
                </a:solidFill>
              </a:rPr>
            </a:br>
            <a:endParaRPr lang="en-US" altLang="en-US" sz="3200" dirty="0">
              <a:solidFill>
                <a:schemeClr val="tx1"/>
              </a:solidFill>
            </a:endParaRPr>
          </a:p>
        </p:txBody>
      </p:sp>
      <p:sp>
        <p:nvSpPr>
          <p:cNvPr id="173061" name="Rectangle 5">
            <a:extLst>
              <a:ext uri="{FF2B5EF4-FFF2-40B4-BE49-F238E27FC236}">
                <a16:creationId xmlns:a16="http://schemas.microsoft.com/office/drawing/2014/main" id="{BC37B2B7-5740-4277-B40D-FBFDFCCD9CE7}"/>
              </a:ext>
            </a:extLst>
          </p:cNvPr>
          <p:cNvSpPr>
            <a:spLocks noGrp="1" noChangeArrowheads="1"/>
          </p:cNvSpPr>
          <p:nvPr>
            <p:ph type="subTitle" idx="1"/>
          </p:nvPr>
        </p:nvSpPr>
        <p:spPr>
          <a:xfrm>
            <a:off x="3114953" y="2762479"/>
            <a:ext cx="6400800" cy="1333041"/>
          </a:xfrm>
        </p:spPr>
        <p:txBody>
          <a:bodyPr>
            <a:normAutofit fontScale="47500" lnSpcReduction="20000"/>
          </a:bodyPr>
          <a:lstStyle/>
          <a:p>
            <a:r>
              <a:rPr lang="en-US" altLang="en-US" sz="9800" b="1" i="1" dirty="0">
                <a:solidFill>
                  <a:srgbClr val="3223BE"/>
                </a:solidFill>
              </a:rPr>
              <a:t>Electronic Commerce</a:t>
            </a:r>
          </a:p>
          <a:p>
            <a:r>
              <a:rPr lang="en-US" altLang="en-US" sz="6000" b="1" dirty="0">
                <a:solidFill>
                  <a:srgbClr val="3223BE"/>
                </a:solidFill>
              </a:rPr>
              <a:t>(e – Commerce) </a:t>
            </a:r>
            <a:endParaRPr lang="en-US" altLang="en-US" sz="6000" b="1" dirty="0">
              <a:solidFill>
                <a:srgbClr val="006600"/>
              </a:solidFill>
            </a:endParaRPr>
          </a:p>
        </p:txBody>
      </p:sp>
      <p:sp>
        <p:nvSpPr>
          <p:cNvPr id="2" name="TextBox 1">
            <a:extLst>
              <a:ext uri="{FF2B5EF4-FFF2-40B4-BE49-F238E27FC236}">
                <a16:creationId xmlns:a16="http://schemas.microsoft.com/office/drawing/2014/main" id="{4BBE20C6-95B2-45BA-A5A1-87EC293F9739}"/>
              </a:ext>
            </a:extLst>
          </p:cNvPr>
          <p:cNvSpPr txBox="1"/>
          <p:nvPr/>
        </p:nvSpPr>
        <p:spPr>
          <a:xfrm>
            <a:off x="7696200" y="4727573"/>
            <a:ext cx="2004459" cy="923330"/>
          </a:xfrm>
          <a:prstGeom prst="rect">
            <a:avLst/>
          </a:prstGeom>
          <a:noFill/>
        </p:spPr>
        <p:txBody>
          <a:bodyPr wrap="none" rtlCol="0">
            <a:spAutoFit/>
          </a:bodyPr>
          <a:lstStyle/>
          <a:p>
            <a:pPr algn="just"/>
            <a:r>
              <a:rPr lang="en-US" b="1" i="1" dirty="0"/>
              <a:t>Vishram V Kunte</a:t>
            </a:r>
          </a:p>
          <a:p>
            <a:pPr algn="just"/>
            <a:endParaRPr lang="en-US" b="1" i="1" dirty="0"/>
          </a:p>
          <a:p>
            <a:pPr algn="just"/>
            <a:r>
              <a:rPr lang="en-US" b="1" i="1" dirty="0"/>
              <a:t>  6</a:t>
            </a:r>
            <a:r>
              <a:rPr lang="en-US" b="1" i="1" baseline="30000" dirty="0"/>
              <a:t>th</a:t>
            </a:r>
            <a:r>
              <a:rPr lang="en-US" b="1" i="1" dirty="0"/>
              <a:t> Sept 2023</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3" y="290112"/>
            <a:ext cx="8596668" cy="1320800"/>
          </a:xfrm>
        </p:spPr>
        <p:txBody>
          <a:bodyPr>
            <a:normAutofit/>
          </a:bodyPr>
          <a:lstStyle/>
          <a:p>
            <a:r>
              <a:rPr lang="en-US" altLang="en-US" sz="2800" b="1" i="1" dirty="0">
                <a:solidFill>
                  <a:schemeClr val="tx1"/>
                </a:solidFill>
              </a:rPr>
              <a:t>Internet Domains (e-Business)</a:t>
            </a:r>
            <a:endParaRPr lang="en-US" altLang="en-US" sz="1800" b="1" i="1" dirty="0">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371600"/>
            <a:ext cx="8246329" cy="4114800"/>
          </a:xfrm>
        </p:spPr>
        <p:txBody>
          <a:bodyPr>
            <a:normAutofit/>
          </a:bodyPr>
          <a:lstStyle/>
          <a:p>
            <a:pPr algn="just">
              <a:spcBef>
                <a:spcPct val="80000"/>
              </a:spcBef>
            </a:pPr>
            <a:r>
              <a:rPr lang="en-US" altLang="en-US" sz="2000" b="1" dirty="0"/>
              <a:t>B2C – Business to Consumer </a:t>
            </a:r>
          </a:p>
          <a:p>
            <a:pPr lvl="1" algn="just">
              <a:spcBef>
                <a:spcPct val="80000"/>
              </a:spcBef>
            </a:pPr>
            <a:r>
              <a:rPr lang="en-US" altLang="en-US" dirty="0"/>
              <a:t>Greater order convenience </a:t>
            </a:r>
          </a:p>
          <a:p>
            <a:pPr lvl="1" algn="just">
              <a:spcBef>
                <a:spcPct val="80000"/>
              </a:spcBef>
            </a:pPr>
            <a:r>
              <a:rPr lang="en-US" altLang="en-US" dirty="0"/>
              <a:t>Lower Cost </a:t>
            </a:r>
          </a:p>
          <a:p>
            <a:pPr lvl="1" algn="just">
              <a:spcBef>
                <a:spcPct val="80000"/>
              </a:spcBef>
            </a:pPr>
            <a:r>
              <a:rPr lang="en-US" altLang="en-US" dirty="0"/>
              <a:t>Easier information and price gathering </a:t>
            </a:r>
          </a:p>
          <a:p>
            <a:pPr algn="just">
              <a:spcBef>
                <a:spcPct val="80000"/>
              </a:spcBef>
            </a:pPr>
            <a:r>
              <a:rPr lang="en-US" altLang="en-US" sz="2000" b="1" dirty="0"/>
              <a:t>B2B – Business to Business </a:t>
            </a:r>
          </a:p>
          <a:p>
            <a:pPr lvl="1" algn="just">
              <a:spcBef>
                <a:spcPct val="80000"/>
              </a:spcBef>
            </a:pPr>
            <a:r>
              <a:rPr lang="en-US" altLang="en-US" dirty="0"/>
              <a:t>Higher Volume of Business than B2C</a:t>
            </a:r>
          </a:p>
          <a:p>
            <a:pPr lvl="1" algn="just">
              <a:spcBef>
                <a:spcPct val="80000"/>
              </a:spcBef>
            </a:pPr>
            <a:r>
              <a:rPr lang="en-US" altLang="en-US" dirty="0"/>
              <a:t>Lower cost via B2B auctions </a:t>
            </a:r>
          </a:p>
          <a:p>
            <a:pPr lvl="1" algn="just">
              <a:spcBef>
                <a:spcPct val="80000"/>
              </a:spcBef>
            </a:pPr>
            <a:r>
              <a:rPr lang="en-US" altLang="en-US" dirty="0"/>
              <a:t>Buying alliance </a:t>
            </a:r>
          </a:p>
          <a:p>
            <a:pPr lvl="1" algn="just">
              <a:spcBef>
                <a:spcPct val="80000"/>
              </a:spcBef>
            </a:pPr>
            <a:r>
              <a:rPr lang="en-US" altLang="en-US" dirty="0"/>
              <a:t>Greater access to Information </a:t>
            </a:r>
          </a:p>
          <a:p>
            <a:pPr algn="just">
              <a:spcBef>
                <a:spcPct val="80000"/>
              </a:spcBef>
            </a:pPr>
            <a:endParaRPr lang="en-US" altLang="en-US" sz="2000" dirty="0"/>
          </a:p>
        </p:txBody>
      </p:sp>
    </p:spTree>
    <p:extLst>
      <p:ext uri="{BB962C8B-B14F-4D97-AF65-F5344CB8AC3E}">
        <p14:creationId xmlns:p14="http://schemas.microsoft.com/office/powerpoint/2010/main" val="260887765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61" name="Picture 25">
            <a:extLst>
              <a:ext uri="{FF2B5EF4-FFF2-40B4-BE49-F238E27FC236}">
                <a16:creationId xmlns:a16="http://schemas.microsoft.com/office/drawing/2014/main" id="{8706839A-457C-4E88-BF06-49A08D8F63F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73298" y="685802"/>
            <a:ext cx="7614615" cy="5020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394179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3" y="290112"/>
            <a:ext cx="8596668" cy="1320800"/>
          </a:xfrm>
        </p:spPr>
        <p:txBody>
          <a:bodyPr>
            <a:normAutofit/>
          </a:bodyPr>
          <a:lstStyle/>
          <a:p>
            <a:r>
              <a:rPr lang="en-US" altLang="en-US" sz="2800" b="1" i="1" dirty="0">
                <a:solidFill>
                  <a:schemeClr val="tx1"/>
                </a:solidFill>
              </a:rPr>
              <a:t>Internet Domains (e-Business)</a:t>
            </a:r>
            <a:endParaRPr lang="en-US" altLang="en-US" sz="1800" b="1" i="1" dirty="0">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371600"/>
            <a:ext cx="8246329" cy="4114800"/>
          </a:xfrm>
        </p:spPr>
        <p:txBody>
          <a:bodyPr>
            <a:normAutofit/>
          </a:bodyPr>
          <a:lstStyle/>
          <a:p>
            <a:pPr algn="just">
              <a:spcBef>
                <a:spcPct val="80000"/>
              </a:spcBef>
            </a:pPr>
            <a:r>
              <a:rPr lang="en-US" altLang="en-US" sz="2000" b="1" dirty="0"/>
              <a:t>C2C – Consumer to Consumer </a:t>
            </a:r>
            <a:endParaRPr lang="en-US" altLang="en-US" dirty="0"/>
          </a:p>
          <a:p>
            <a:pPr lvl="1" algn="just">
              <a:spcBef>
                <a:spcPct val="80000"/>
              </a:spcBef>
            </a:pPr>
            <a:r>
              <a:rPr lang="en-US" altLang="en-US" dirty="0"/>
              <a:t>Transactions via online trading e.g. eBay</a:t>
            </a:r>
          </a:p>
          <a:p>
            <a:pPr lvl="1" algn="just">
              <a:spcBef>
                <a:spcPct val="80000"/>
              </a:spcBef>
            </a:pPr>
            <a:r>
              <a:rPr lang="en-US" altLang="en-US" dirty="0"/>
              <a:t>Consumer create / share online product information </a:t>
            </a:r>
          </a:p>
          <a:p>
            <a:pPr algn="just">
              <a:spcBef>
                <a:spcPct val="80000"/>
              </a:spcBef>
            </a:pPr>
            <a:endParaRPr lang="en-US" altLang="en-US" sz="2000" b="1" dirty="0"/>
          </a:p>
          <a:p>
            <a:pPr algn="just">
              <a:spcBef>
                <a:spcPct val="80000"/>
              </a:spcBef>
            </a:pPr>
            <a:r>
              <a:rPr lang="en-US" altLang="en-US" sz="2000" b="1" dirty="0"/>
              <a:t>C2B – Consumer to Business  </a:t>
            </a:r>
          </a:p>
          <a:p>
            <a:pPr lvl="1" algn="just">
              <a:spcBef>
                <a:spcPct val="80000"/>
              </a:spcBef>
            </a:pPr>
            <a:r>
              <a:rPr lang="en-US" altLang="en-US" dirty="0"/>
              <a:t>Facilitate communication between customer and businesses  </a:t>
            </a:r>
          </a:p>
          <a:p>
            <a:pPr algn="just">
              <a:spcBef>
                <a:spcPct val="80000"/>
              </a:spcBef>
            </a:pPr>
            <a:endParaRPr lang="en-US" altLang="en-US" sz="2000" dirty="0"/>
          </a:p>
        </p:txBody>
      </p:sp>
    </p:spTree>
    <p:extLst>
      <p:ext uri="{BB962C8B-B14F-4D97-AF65-F5344CB8AC3E}">
        <p14:creationId xmlns:p14="http://schemas.microsoft.com/office/powerpoint/2010/main" val="128570848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3" y="290112"/>
            <a:ext cx="8596668" cy="1320800"/>
          </a:xfrm>
        </p:spPr>
        <p:txBody>
          <a:bodyPr>
            <a:normAutofit/>
          </a:bodyPr>
          <a:lstStyle/>
          <a:p>
            <a:r>
              <a:rPr lang="en-US" altLang="en-US" sz="2800" b="1" i="1" dirty="0">
                <a:solidFill>
                  <a:schemeClr val="tx1"/>
                </a:solidFill>
              </a:rPr>
              <a:t>EDI (Electronic Data Interchange)</a:t>
            </a:r>
            <a:endParaRPr lang="en-US" altLang="en-US" sz="1800" b="1" i="1" dirty="0">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371599"/>
            <a:ext cx="8246329" cy="4610559"/>
          </a:xfrm>
        </p:spPr>
        <p:txBody>
          <a:bodyPr>
            <a:normAutofit fontScale="92500" lnSpcReduction="10000"/>
          </a:bodyPr>
          <a:lstStyle/>
          <a:p>
            <a:pPr algn="just">
              <a:spcBef>
                <a:spcPct val="80000"/>
              </a:spcBef>
            </a:pPr>
            <a:r>
              <a:rPr lang="en-US" sz="2100" b="1" dirty="0"/>
              <a:t>Building block of e-Commerce</a:t>
            </a:r>
          </a:p>
          <a:p>
            <a:pPr algn="just">
              <a:spcBef>
                <a:spcPct val="80000"/>
              </a:spcBef>
            </a:pPr>
            <a:r>
              <a:rPr lang="en-US" sz="2100" b="1" dirty="0"/>
              <a:t>EDI is a standardized method for exchanging business documents with your trading partners—quickly, accurately, and reliably</a:t>
            </a:r>
          </a:p>
          <a:p>
            <a:pPr algn="just">
              <a:spcBef>
                <a:spcPct val="80000"/>
              </a:spcBef>
            </a:pPr>
            <a:r>
              <a:rPr lang="en-US" altLang="en-US" sz="2100" b="1" dirty="0"/>
              <a:t>Component of e-Comm</a:t>
            </a:r>
          </a:p>
          <a:p>
            <a:pPr algn="just">
              <a:spcBef>
                <a:spcPct val="80000"/>
              </a:spcBef>
            </a:pPr>
            <a:r>
              <a:rPr lang="en-US" sz="2100" b="1" dirty="0"/>
              <a:t>For supply chain businesses of any size, implementing EDI is essential for sustained competitiveness and growth</a:t>
            </a:r>
          </a:p>
          <a:p>
            <a:pPr lvl="1" algn="just">
              <a:spcBef>
                <a:spcPct val="80000"/>
              </a:spcBef>
            </a:pPr>
            <a:r>
              <a:rPr lang="en-US" sz="1900" b="1" dirty="0"/>
              <a:t>EDI reduces costs and improves operational performance across your business.</a:t>
            </a:r>
          </a:p>
          <a:p>
            <a:pPr lvl="1" algn="just">
              <a:spcBef>
                <a:spcPct val="80000"/>
              </a:spcBef>
            </a:pPr>
            <a:r>
              <a:rPr lang="en-US" sz="1900" b="1" dirty="0"/>
              <a:t>EDI accelerates data flow, enhances accuracy and streamlines administration</a:t>
            </a:r>
          </a:p>
          <a:p>
            <a:pPr lvl="1" algn="just">
              <a:spcBef>
                <a:spcPct val="80000"/>
              </a:spcBef>
            </a:pPr>
            <a:r>
              <a:rPr lang="en-US" sz="1900" b="1" dirty="0"/>
              <a:t>EDI makes it easier to manage inventory and reduce associated costs</a:t>
            </a:r>
          </a:p>
          <a:p>
            <a:pPr algn="just">
              <a:spcBef>
                <a:spcPct val="80000"/>
              </a:spcBef>
            </a:pPr>
            <a:endParaRPr lang="en-US" altLang="en-US" dirty="0"/>
          </a:p>
          <a:p>
            <a:pPr algn="just">
              <a:spcBef>
                <a:spcPct val="80000"/>
              </a:spcBef>
            </a:pPr>
            <a:endParaRPr lang="en-US" altLang="en-US" sz="2000" dirty="0"/>
          </a:p>
        </p:txBody>
      </p:sp>
    </p:spTree>
    <p:extLst>
      <p:ext uri="{BB962C8B-B14F-4D97-AF65-F5344CB8AC3E}">
        <p14:creationId xmlns:p14="http://schemas.microsoft.com/office/powerpoint/2010/main" val="35855184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3" y="290112"/>
            <a:ext cx="8596668" cy="1320800"/>
          </a:xfrm>
        </p:spPr>
        <p:txBody>
          <a:bodyPr>
            <a:normAutofit/>
          </a:bodyPr>
          <a:lstStyle/>
          <a:p>
            <a:r>
              <a:rPr lang="en-US" altLang="en-US" sz="2800" b="1" i="1" dirty="0">
                <a:solidFill>
                  <a:schemeClr val="tx1"/>
                </a:solidFill>
              </a:rPr>
              <a:t>EDI (Electronic Data Interchange)</a:t>
            </a:r>
            <a:endParaRPr lang="en-US" altLang="en-US" sz="1800" b="1" i="1" dirty="0">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371600"/>
            <a:ext cx="8246329" cy="4114800"/>
          </a:xfrm>
        </p:spPr>
        <p:txBody>
          <a:bodyPr>
            <a:normAutofit/>
          </a:bodyPr>
          <a:lstStyle/>
          <a:p>
            <a:pPr algn="just">
              <a:spcBef>
                <a:spcPct val="80000"/>
              </a:spcBef>
            </a:pPr>
            <a:r>
              <a:rPr lang="en-US" sz="2000" b="1" dirty="0"/>
              <a:t>“Electronic Data Interchange is the electronic transfer from one computer to another computer of processable data using agreed standard to structure the data". </a:t>
            </a:r>
            <a:r>
              <a:rPr lang="en-US" altLang="en-US" sz="2000" b="1" dirty="0"/>
              <a:t>EDI is direct computer to computer transfer of business information between two businesses </a:t>
            </a:r>
          </a:p>
          <a:p>
            <a:pPr algn="just">
              <a:spcBef>
                <a:spcPct val="80000"/>
              </a:spcBef>
            </a:pPr>
            <a:r>
              <a:rPr lang="en-US" altLang="en-US" sz="2000" b="1" dirty="0"/>
              <a:t>Helps to establish a direct connection between trading partners</a:t>
            </a:r>
          </a:p>
          <a:p>
            <a:pPr algn="just">
              <a:spcBef>
                <a:spcPct val="80000"/>
              </a:spcBef>
            </a:pPr>
            <a:r>
              <a:rPr lang="en-US" altLang="en-US" sz="2000" b="1" dirty="0"/>
              <a:t>EDI focus is on trade interchange</a:t>
            </a:r>
          </a:p>
          <a:p>
            <a:pPr algn="just">
              <a:spcBef>
                <a:spcPct val="80000"/>
              </a:spcBef>
            </a:pPr>
            <a:r>
              <a:rPr lang="en-US" altLang="en-US" sz="2000" b="1" dirty="0"/>
              <a:t>Standard is required to ensure that companies speak same language </a:t>
            </a:r>
          </a:p>
          <a:p>
            <a:pPr algn="just">
              <a:spcBef>
                <a:spcPct val="80000"/>
              </a:spcBef>
            </a:pPr>
            <a:r>
              <a:rPr lang="en-US" altLang="en-US" sz="2000" b="1" dirty="0"/>
              <a:t>It is desirable to move from proprietary codes to standards </a:t>
            </a:r>
          </a:p>
          <a:p>
            <a:pPr algn="just">
              <a:spcBef>
                <a:spcPct val="80000"/>
              </a:spcBef>
            </a:pPr>
            <a:endParaRPr lang="en-US" altLang="en-US" dirty="0"/>
          </a:p>
          <a:p>
            <a:pPr algn="just">
              <a:spcBef>
                <a:spcPct val="80000"/>
              </a:spcBef>
            </a:pPr>
            <a:endParaRPr lang="en-US" altLang="en-US" sz="2000" dirty="0"/>
          </a:p>
        </p:txBody>
      </p:sp>
    </p:spTree>
    <p:extLst>
      <p:ext uri="{BB962C8B-B14F-4D97-AF65-F5344CB8AC3E}">
        <p14:creationId xmlns:p14="http://schemas.microsoft.com/office/powerpoint/2010/main" val="6780233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3" y="290112"/>
            <a:ext cx="8596668" cy="1320800"/>
          </a:xfrm>
        </p:spPr>
        <p:txBody>
          <a:bodyPr>
            <a:normAutofit/>
          </a:bodyPr>
          <a:lstStyle/>
          <a:p>
            <a:r>
              <a:rPr lang="en-US" altLang="en-US" sz="2800" b="1" i="1" dirty="0">
                <a:solidFill>
                  <a:schemeClr val="tx1"/>
                </a:solidFill>
              </a:rPr>
              <a:t>EDI (Electronic Data Interchange) Security </a:t>
            </a:r>
            <a:endParaRPr lang="en-US" altLang="en-US" sz="1800" b="1" i="1" dirty="0">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371600"/>
            <a:ext cx="8246329" cy="4114800"/>
          </a:xfrm>
        </p:spPr>
        <p:txBody>
          <a:bodyPr>
            <a:normAutofit/>
          </a:bodyPr>
          <a:lstStyle/>
          <a:p>
            <a:pPr algn="just">
              <a:spcBef>
                <a:spcPct val="80000"/>
              </a:spcBef>
            </a:pPr>
            <a:r>
              <a:rPr lang="en-US" altLang="en-US" dirty="0"/>
              <a:t>Data exchanged in electronic form between business and their customers / business partners </a:t>
            </a:r>
          </a:p>
          <a:p>
            <a:pPr algn="just">
              <a:spcBef>
                <a:spcPct val="80000"/>
              </a:spcBef>
            </a:pPr>
            <a:r>
              <a:rPr lang="en-US" altLang="en-US" dirty="0"/>
              <a:t>Speed and reliability of information exchange, wealth and prosperity of e-Business relies on ‘Safe and Secure’ exchange of data and information </a:t>
            </a:r>
          </a:p>
          <a:p>
            <a:pPr algn="just">
              <a:spcBef>
                <a:spcPct val="80000"/>
              </a:spcBef>
            </a:pPr>
            <a:r>
              <a:rPr lang="en-US" altLang="en-US" dirty="0"/>
              <a:t>Electronic information growing in volume </a:t>
            </a:r>
          </a:p>
          <a:p>
            <a:pPr algn="just">
              <a:spcBef>
                <a:spcPct val="80000"/>
              </a:spcBef>
            </a:pPr>
            <a:r>
              <a:rPr lang="en-US" altLang="en-US" dirty="0"/>
              <a:t>Three Major risk to EDI messages :</a:t>
            </a:r>
          </a:p>
          <a:p>
            <a:pPr lvl="1" algn="just">
              <a:spcBef>
                <a:spcPct val="80000"/>
              </a:spcBef>
            </a:pPr>
            <a:r>
              <a:rPr lang="en-US" altLang="en-US" dirty="0"/>
              <a:t>Loss of Integrity </a:t>
            </a:r>
          </a:p>
          <a:p>
            <a:pPr lvl="1" algn="just">
              <a:spcBef>
                <a:spcPct val="80000"/>
              </a:spcBef>
            </a:pPr>
            <a:r>
              <a:rPr lang="en-US" altLang="en-US" dirty="0"/>
              <a:t>Loss of Confidentiality </a:t>
            </a:r>
          </a:p>
          <a:p>
            <a:pPr lvl="1" algn="just">
              <a:spcBef>
                <a:spcPct val="80000"/>
              </a:spcBef>
            </a:pPr>
            <a:r>
              <a:rPr lang="en-US" altLang="en-US" dirty="0"/>
              <a:t>Non-Availability </a:t>
            </a:r>
          </a:p>
          <a:p>
            <a:pPr algn="just">
              <a:spcBef>
                <a:spcPct val="80000"/>
              </a:spcBef>
            </a:pPr>
            <a:endParaRPr lang="en-US" altLang="en-US" sz="2000" dirty="0"/>
          </a:p>
        </p:txBody>
      </p:sp>
    </p:spTree>
    <p:extLst>
      <p:ext uri="{BB962C8B-B14F-4D97-AF65-F5344CB8AC3E}">
        <p14:creationId xmlns:p14="http://schemas.microsoft.com/office/powerpoint/2010/main" val="328869086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3" y="290112"/>
            <a:ext cx="8596668" cy="1320800"/>
          </a:xfrm>
        </p:spPr>
        <p:txBody>
          <a:bodyPr>
            <a:normAutofit/>
          </a:bodyPr>
          <a:lstStyle/>
          <a:p>
            <a:r>
              <a:rPr lang="en-US" altLang="en-US" sz="2800" b="1" i="1" dirty="0">
                <a:solidFill>
                  <a:schemeClr val="tx1"/>
                </a:solidFill>
              </a:rPr>
              <a:t>EDI (Electronic Data Interchange) Security </a:t>
            </a:r>
            <a:endParaRPr lang="en-US" altLang="en-US" sz="1800" b="1" i="1" dirty="0">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947451"/>
            <a:ext cx="8246329" cy="4979624"/>
          </a:xfrm>
        </p:spPr>
        <p:txBody>
          <a:bodyPr>
            <a:normAutofit/>
          </a:bodyPr>
          <a:lstStyle/>
          <a:p>
            <a:pPr algn="just">
              <a:spcBef>
                <a:spcPct val="80000"/>
              </a:spcBef>
            </a:pPr>
            <a:r>
              <a:rPr lang="en-US" altLang="en-US" b="1" i="1" dirty="0"/>
              <a:t>Loss of Integrity </a:t>
            </a:r>
          </a:p>
          <a:p>
            <a:pPr lvl="1" algn="just">
              <a:spcBef>
                <a:spcPct val="80000"/>
              </a:spcBef>
            </a:pPr>
            <a:r>
              <a:rPr lang="en-US" altLang="en-US" dirty="0"/>
              <a:t>Alternation, Modification or destruction of Data </a:t>
            </a:r>
          </a:p>
          <a:p>
            <a:pPr lvl="1" algn="just">
              <a:spcBef>
                <a:spcPct val="80000"/>
              </a:spcBef>
            </a:pPr>
            <a:r>
              <a:rPr lang="en-US" altLang="en-US" dirty="0"/>
              <a:t>Critical in case of electronic payment services </a:t>
            </a:r>
          </a:p>
          <a:p>
            <a:pPr lvl="1" algn="just">
              <a:spcBef>
                <a:spcPct val="80000"/>
              </a:spcBef>
            </a:pPr>
            <a:r>
              <a:rPr lang="en-US" altLang="en-US" dirty="0"/>
              <a:t>Sensitive Information – Medical records / Personnel Records</a:t>
            </a:r>
          </a:p>
          <a:p>
            <a:pPr lvl="1" algn="just">
              <a:spcBef>
                <a:spcPct val="80000"/>
              </a:spcBef>
            </a:pPr>
            <a:r>
              <a:rPr lang="en-US" altLang="en-US" dirty="0"/>
              <a:t>Critical Processes / Commercial Designs </a:t>
            </a:r>
          </a:p>
          <a:p>
            <a:pPr algn="just">
              <a:spcBef>
                <a:spcPct val="80000"/>
              </a:spcBef>
            </a:pPr>
            <a:r>
              <a:rPr lang="en-US" altLang="en-US" b="1" i="1" dirty="0"/>
              <a:t>Loss of Confidentiality </a:t>
            </a:r>
          </a:p>
          <a:p>
            <a:pPr lvl="1" algn="just">
              <a:spcBef>
                <a:spcPct val="80000"/>
              </a:spcBef>
            </a:pPr>
            <a:r>
              <a:rPr lang="en-US" altLang="en-US" b="1" i="1" dirty="0"/>
              <a:t>Sensitive Information (Medical Records / Personnel Records)</a:t>
            </a:r>
          </a:p>
          <a:p>
            <a:pPr lvl="1" algn="just">
              <a:spcBef>
                <a:spcPct val="80000"/>
              </a:spcBef>
            </a:pPr>
            <a:r>
              <a:rPr lang="en-US" altLang="en-US" b="1" i="1" dirty="0"/>
              <a:t>Specific recipes in fast food industries </a:t>
            </a:r>
          </a:p>
          <a:p>
            <a:pPr algn="just">
              <a:spcBef>
                <a:spcPct val="80000"/>
              </a:spcBef>
            </a:pPr>
            <a:r>
              <a:rPr lang="en-US" altLang="en-US" b="1" i="1" dirty="0"/>
              <a:t>Non-Availability</a:t>
            </a:r>
            <a:r>
              <a:rPr lang="en-US" altLang="en-US" dirty="0"/>
              <a:t> </a:t>
            </a:r>
          </a:p>
          <a:p>
            <a:pPr lvl="1" algn="just">
              <a:spcBef>
                <a:spcPct val="80000"/>
              </a:spcBef>
            </a:pPr>
            <a:r>
              <a:rPr lang="en-US" altLang="en-US" dirty="0"/>
              <a:t>Criticality for ‘just-in-time’ and 24 </a:t>
            </a:r>
            <a:r>
              <a:rPr lang="en-US" altLang="en-US" dirty="0" err="1"/>
              <a:t>hrs</a:t>
            </a:r>
            <a:r>
              <a:rPr lang="en-US" altLang="en-US" dirty="0"/>
              <a:t> trading, Critical processing sequence in Pharma manufacturing</a:t>
            </a:r>
          </a:p>
          <a:p>
            <a:pPr algn="just">
              <a:spcBef>
                <a:spcPct val="80000"/>
              </a:spcBef>
            </a:pPr>
            <a:endParaRPr lang="en-US" altLang="en-US" sz="2000" dirty="0"/>
          </a:p>
        </p:txBody>
      </p:sp>
    </p:spTree>
    <p:extLst>
      <p:ext uri="{BB962C8B-B14F-4D97-AF65-F5344CB8AC3E}">
        <p14:creationId xmlns:p14="http://schemas.microsoft.com/office/powerpoint/2010/main" val="2603898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3" y="290112"/>
            <a:ext cx="8596668" cy="1320800"/>
          </a:xfrm>
        </p:spPr>
        <p:txBody>
          <a:bodyPr>
            <a:normAutofit/>
          </a:bodyPr>
          <a:lstStyle/>
          <a:p>
            <a:r>
              <a:rPr lang="en-US" altLang="en-US" sz="2800" b="1" i="1" dirty="0">
                <a:solidFill>
                  <a:schemeClr val="tx1"/>
                </a:solidFill>
              </a:rPr>
              <a:t>Advantages of Electronic Commerce </a:t>
            </a:r>
            <a:endParaRPr lang="en-US" altLang="en-US" sz="1800" b="1" i="1" dirty="0">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371600"/>
            <a:ext cx="8246329" cy="4114800"/>
          </a:xfrm>
        </p:spPr>
        <p:txBody>
          <a:bodyPr>
            <a:normAutofit/>
          </a:bodyPr>
          <a:lstStyle/>
          <a:p>
            <a:pPr algn="just">
              <a:spcBef>
                <a:spcPct val="80000"/>
              </a:spcBef>
            </a:pPr>
            <a:r>
              <a:rPr lang="en-US" altLang="en-US" sz="2000" b="1" dirty="0"/>
              <a:t>Increased Sales </a:t>
            </a:r>
          </a:p>
          <a:p>
            <a:pPr algn="just">
              <a:spcBef>
                <a:spcPct val="80000"/>
              </a:spcBef>
            </a:pPr>
            <a:r>
              <a:rPr lang="en-US" altLang="en-US" sz="2000" b="1" dirty="0"/>
              <a:t>Reaching market segments at locations that are geo dispersed</a:t>
            </a:r>
          </a:p>
          <a:p>
            <a:pPr algn="just">
              <a:spcBef>
                <a:spcPct val="80000"/>
              </a:spcBef>
            </a:pPr>
            <a:r>
              <a:rPr lang="en-US" altLang="en-US" sz="2000" b="1" dirty="0"/>
              <a:t>Create virtual communities </a:t>
            </a:r>
          </a:p>
          <a:p>
            <a:pPr algn="just">
              <a:spcBef>
                <a:spcPct val="80000"/>
              </a:spcBef>
            </a:pPr>
            <a:r>
              <a:rPr lang="en-US" altLang="en-US" sz="2000" b="1" dirty="0"/>
              <a:t>Decreased Cost </a:t>
            </a:r>
          </a:p>
          <a:p>
            <a:pPr lvl="1" algn="just">
              <a:spcBef>
                <a:spcPct val="80000"/>
              </a:spcBef>
            </a:pPr>
            <a:r>
              <a:rPr lang="en-US" altLang="en-US" b="1" dirty="0"/>
              <a:t>Handling Sales inquiries </a:t>
            </a:r>
          </a:p>
          <a:p>
            <a:pPr lvl="1" algn="just">
              <a:spcBef>
                <a:spcPct val="80000"/>
              </a:spcBef>
            </a:pPr>
            <a:r>
              <a:rPr lang="en-US" altLang="en-US" b="1" dirty="0"/>
              <a:t>Providing price quotes </a:t>
            </a:r>
          </a:p>
          <a:p>
            <a:pPr lvl="1" algn="just">
              <a:spcBef>
                <a:spcPct val="80000"/>
              </a:spcBef>
            </a:pPr>
            <a:r>
              <a:rPr lang="en-US" altLang="en-US" b="1" dirty="0"/>
              <a:t>Determining product availability </a:t>
            </a:r>
            <a:endParaRPr lang="en-US" altLang="en-US" dirty="0"/>
          </a:p>
          <a:p>
            <a:pPr algn="just">
              <a:spcBef>
                <a:spcPct val="80000"/>
              </a:spcBef>
            </a:pPr>
            <a:endParaRPr lang="en-US" altLang="en-US" sz="2000" dirty="0"/>
          </a:p>
        </p:txBody>
      </p:sp>
    </p:spTree>
    <p:extLst>
      <p:ext uri="{BB962C8B-B14F-4D97-AF65-F5344CB8AC3E}">
        <p14:creationId xmlns:p14="http://schemas.microsoft.com/office/powerpoint/2010/main" val="32851155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BE7946DA-30D2-4AC1-980B-623552418334}"/>
              </a:ext>
            </a:extLst>
          </p:cNvPr>
          <p:cNvSpPr>
            <a:spLocks noGrp="1" noChangeArrowheads="1"/>
          </p:cNvSpPr>
          <p:nvPr>
            <p:ph type="title"/>
          </p:nvPr>
        </p:nvSpPr>
        <p:spPr/>
        <p:txBody>
          <a:bodyPr>
            <a:normAutofit/>
          </a:bodyPr>
          <a:lstStyle/>
          <a:p>
            <a:r>
              <a:rPr lang="en-US" altLang="en-US" sz="2800" b="1" i="1" dirty="0">
                <a:solidFill>
                  <a:schemeClr val="tx1"/>
                </a:solidFill>
              </a:rPr>
              <a:t>Disadvantages of Electronic Commerce</a:t>
            </a:r>
          </a:p>
        </p:txBody>
      </p:sp>
      <p:sp>
        <p:nvSpPr>
          <p:cNvPr id="119811" name="Rectangle 3">
            <a:extLst>
              <a:ext uri="{FF2B5EF4-FFF2-40B4-BE49-F238E27FC236}">
                <a16:creationId xmlns:a16="http://schemas.microsoft.com/office/drawing/2014/main" id="{BC400D51-F589-41E0-8B3B-A11F52271C2A}"/>
              </a:ext>
            </a:extLst>
          </p:cNvPr>
          <p:cNvSpPr>
            <a:spLocks noGrp="1" noChangeArrowheads="1"/>
          </p:cNvSpPr>
          <p:nvPr>
            <p:ph type="body" idx="1"/>
          </p:nvPr>
        </p:nvSpPr>
        <p:spPr>
          <a:xfrm>
            <a:off x="876759" y="1817783"/>
            <a:ext cx="7772400" cy="4267200"/>
          </a:xfrm>
        </p:spPr>
        <p:txBody>
          <a:bodyPr/>
          <a:lstStyle/>
          <a:p>
            <a:pPr algn="just">
              <a:spcBef>
                <a:spcPct val="50000"/>
              </a:spcBef>
            </a:pPr>
            <a:r>
              <a:rPr lang="en-US" altLang="en-US" dirty="0"/>
              <a:t>Perishable grocery products are much harder to sell online</a:t>
            </a:r>
          </a:p>
          <a:p>
            <a:pPr algn="just">
              <a:spcBef>
                <a:spcPct val="50000"/>
              </a:spcBef>
            </a:pPr>
            <a:endParaRPr lang="en-US" altLang="en-US" dirty="0"/>
          </a:p>
          <a:p>
            <a:pPr algn="just">
              <a:spcBef>
                <a:spcPct val="50000"/>
              </a:spcBef>
            </a:pPr>
            <a:r>
              <a:rPr lang="en-US" altLang="en-US" dirty="0"/>
              <a:t>It is difficult to:</a:t>
            </a:r>
          </a:p>
          <a:p>
            <a:pPr lvl="1" algn="just">
              <a:spcBef>
                <a:spcPct val="50000"/>
              </a:spcBef>
            </a:pPr>
            <a:r>
              <a:rPr lang="en-US" altLang="en-US" dirty="0"/>
              <a:t>Calculate return on investment</a:t>
            </a:r>
          </a:p>
          <a:p>
            <a:pPr lvl="1" algn="just">
              <a:spcBef>
                <a:spcPct val="50000"/>
              </a:spcBef>
            </a:pPr>
            <a:r>
              <a:rPr lang="en-US" altLang="en-US" dirty="0"/>
              <a:t>Integrate existing databases and transaction-processing software into software that enables e-commerce</a:t>
            </a:r>
          </a:p>
          <a:p>
            <a:pPr algn="just">
              <a:spcBef>
                <a:spcPct val="50000"/>
              </a:spcBef>
            </a:pPr>
            <a:endParaRPr lang="en-US" altLang="en-US" dirty="0"/>
          </a:p>
          <a:p>
            <a:pPr algn="just">
              <a:spcBef>
                <a:spcPct val="50000"/>
              </a:spcBef>
            </a:pPr>
            <a:r>
              <a:rPr lang="en-US" altLang="en-US" dirty="0"/>
              <a:t>Cultural and legal obstacles also exist</a:t>
            </a:r>
          </a:p>
        </p:txBody>
      </p:sp>
    </p:spTree>
    <p:extLst>
      <p:ext uri="{BB962C8B-B14F-4D97-AF65-F5344CB8AC3E}">
        <p14:creationId xmlns:p14="http://schemas.microsoft.com/office/powerpoint/2010/main" val="363548573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76ADD3C6-8558-4BA8-97A7-98EF011784B0}"/>
              </a:ext>
            </a:extLst>
          </p:cNvPr>
          <p:cNvSpPr>
            <a:spLocks noGrp="1" noChangeArrowheads="1"/>
          </p:cNvSpPr>
          <p:nvPr>
            <p:ph type="title"/>
          </p:nvPr>
        </p:nvSpPr>
        <p:spPr/>
        <p:txBody>
          <a:bodyPr>
            <a:normAutofit/>
          </a:bodyPr>
          <a:lstStyle/>
          <a:p>
            <a:r>
              <a:rPr lang="en-US" altLang="en-US" sz="2800" b="1" i="1" dirty="0">
                <a:solidFill>
                  <a:schemeClr val="tx1"/>
                </a:solidFill>
              </a:rPr>
              <a:t>Language Issues</a:t>
            </a:r>
          </a:p>
        </p:txBody>
      </p:sp>
      <p:sp>
        <p:nvSpPr>
          <p:cNvPr id="137219" name="Rectangle 3">
            <a:extLst>
              <a:ext uri="{FF2B5EF4-FFF2-40B4-BE49-F238E27FC236}">
                <a16:creationId xmlns:a16="http://schemas.microsoft.com/office/drawing/2014/main" id="{C976029F-D15F-4316-B85A-DC0F6F631931}"/>
              </a:ext>
            </a:extLst>
          </p:cNvPr>
          <p:cNvSpPr>
            <a:spLocks noGrp="1" noChangeArrowheads="1"/>
          </p:cNvSpPr>
          <p:nvPr>
            <p:ph type="body" idx="1"/>
          </p:nvPr>
        </p:nvSpPr>
        <p:spPr>
          <a:xfrm>
            <a:off x="677334" y="1575413"/>
            <a:ext cx="8596668" cy="4465950"/>
          </a:xfrm>
        </p:spPr>
        <p:txBody>
          <a:bodyPr/>
          <a:lstStyle/>
          <a:p>
            <a:pPr algn="just">
              <a:spcBef>
                <a:spcPct val="50000"/>
              </a:spcBef>
            </a:pPr>
            <a:r>
              <a:rPr lang="en-US" altLang="en-US" dirty="0"/>
              <a:t>To do business effectively in other cultures a business must adapt to those cultures</a:t>
            </a:r>
          </a:p>
          <a:p>
            <a:pPr algn="just">
              <a:spcBef>
                <a:spcPct val="50000"/>
              </a:spcBef>
            </a:pPr>
            <a:endParaRPr lang="en-US" altLang="en-US" dirty="0"/>
          </a:p>
          <a:p>
            <a:pPr algn="just">
              <a:spcBef>
                <a:spcPct val="50000"/>
              </a:spcBef>
            </a:pPr>
            <a:r>
              <a:rPr lang="en-US" altLang="en-US" dirty="0"/>
              <a:t>Researchers have found that customers are more likely to buy products and services from Web sites in their own language</a:t>
            </a:r>
          </a:p>
          <a:p>
            <a:pPr algn="just">
              <a:spcBef>
                <a:spcPct val="50000"/>
              </a:spcBef>
            </a:pPr>
            <a:endParaRPr lang="en-US" altLang="en-US" dirty="0"/>
          </a:p>
          <a:p>
            <a:pPr algn="just">
              <a:spcBef>
                <a:spcPct val="50000"/>
              </a:spcBef>
            </a:pPr>
            <a:r>
              <a:rPr lang="en-US" altLang="en-US" dirty="0"/>
              <a:t>Localization</a:t>
            </a:r>
          </a:p>
          <a:p>
            <a:pPr lvl="1" algn="just">
              <a:spcBef>
                <a:spcPct val="50000"/>
              </a:spcBef>
            </a:pPr>
            <a:r>
              <a:rPr lang="en-US" altLang="en-US" dirty="0"/>
              <a:t>Translation that considers multiple elements of the local environment</a:t>
            </a:r>
          </a:p>
        </p:txBody>
      </p:sp>
    </p:spTree>
    <p:extLst>
      <p:ext uri="{BB962C8B-B14F-4D97-AF65-F5344CB8AC3E}">
        <p14:creationId xmlns:p14="http://schemas.microsoft.com/office/powerpoint/2010/main" val="9096902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434963" y="422313"/>
            <a:ext cx="8596668" cy="1320800"/>
          </a:xfrm>
        </p:spPr>
        <p:txBody>
          <a:bodyPr>
            <a:normAutofit/>
          </a:bodyPr>
          <a:lstStyle/>
          <a:p>
            <a:r>
              <a:rPr lang="en-US" altLang="en-US" sz="2800" b="1" i="1" dirty="0">
                <a:solidFill>
                  <a:schemeClr val="tx1"/>
                </a:solidFill>
              </a:rPr>
              <a:t>E-Commerce</a:t>
            </a: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434963" y="1333040"/>
            <a:ext cx="7772400" cy="4926376"/>
          </a:xfrm>
        </p:spPr>
        <p:txBody>
          <a:bodyPr>
            <a:normAutofit fontScale="85000" lnSpcReduction="10000"/>
          </a:bodyPr>
          <a:lstStyle/>
          <a:p>
            <a:pPr algn="just">
              <a:spcBef>
                <a:spcPct val="80000"/>
              </a:spcBef>
            </a:pPr>
            <a:r>
              <a:rPr lang="en-US" altLang="en-US" sz="2000" dirty="0"/>
              <a:t>Change in our Society and Economy</a:t>
            </a:r>
          </a:p>
          <a:p>
            <a:pPr marL="742950" lvl="2" indent="-342900" algn="just">
              <a:spcBef>
                <a:spcPct val="80000"/>
              </a:spcBef>
            </a:pPr>
            <a:r>
              <a:rPr lang="en-US" altLang="en-US" sz="1800" dirty="0"/>
              <a:t>Sophistication and the advancement in IT </a:t>
            </a:r>
          </a:p>
          <a:p>
            <a:pPr marL="742950" lvl="2" indent="-342900" algn="just">
              <a:spcBef>
                <a:spcPct val="80000"/>
              </a:spcBef>
            </a:pPr>
            <a:r>
              <a:rPr lang="en-US" altLang="en-US" sz="1800" dirty="0"/>
              <a:t>Growth of IT industry and Integration IT in our Day-to-Day activities</a:t>
            </a:r>
          </a:p>
          <a:p>
            <a:pPr marL="742950" lvl="2" indent="-342900" algn="just">
              <a:spcBef>
                <a:spcPct val="80000"/>
              </a:spcBef>
            </a:pPr>
            <a:r>
              <a:rPr lang="en-US" altLang="en-US" sz="1800" dirty="0"/>
              <a:t>Increasing use of ICT (Info and Communication Tech.) </a:t>
            </a:r>
          </a:p>
          <a:p>
            <a:pPr algn="just">
              <a:spcBef>
                <a:spcPct val="80000"/>
              </a:spcBef>
            </a:pPr>
            <a:r>
              <a:rPr lang="en-US" altLang="en-US" sz="2000" dirty="0"/>
              <a:t>In Global economy most businesses have gone ‘online’, indicating change in the manner of conducting business</a:t>
            </a:r>
          </a:p>
          <a:p>
            <a:pPr algn="just">
              <a:spcBef>
                <a:spcPct val="80000"/>
              </a:spcBef>
            </a:pPr>
            <a:r>
              <a:rPr lang="en-US" altLang="en-US" sz="2000" dirty="0"/>
              <a:t>Define Electronic commerce (e-Comm) to be any of the transaction that is completed using a computer facilitated network. </a:t>
            </a:r>
          </a:p>
          <a:p>
            <a:pPr algn="just">
              <a:spcBef>
                <a:spcPct val="80000"/>
              </a:spcBef>
            </a:pPr>
            <a:r>
              <a:rPr lang="en-US" altLang="en-US" sz="2000" dirty="0"/>
              <a:t>Understand how e-Comm operate but also the security issues and concerns involved in the ‘e-Comm’</a:t>
            </a:r>
          </a:p>
          <a:p>
            <a:pPr algn="just">
              <a:spcBef>
                <a:spcPct val="80000"/>
              </a:spcBef>
            </a:pPr>
            <a:r>
              <a:rPr lang="en-US" altLang="en-US" sz="2000" dirty="0"/>
              <a:t>Online in the ‘Virtual World’ or on the Web – Cannot be free from the ‘Risks</a:t>
            </a:r>
          </a:p>
          <a:p>
            <a:pPr algn="just">
              <a:spcBef>
                <a:spcPct val="80000"/>
              </a:spcBef>
            </a:pPr>
            <a:r>
              <a:rPr lang="en-US" altLang="en-US" sz="2000" dirty="0"/>
              <a:t>Cybercriminals lurk around for lucrative gains by stealing our valuable sensitive personal information </a:t>
            </a:r>
          </a:p>
          <a:p>
            <a:pPr algn="just">
              <a:spcBef>
                <a:spcPct val="80000"/>
              </a:spcBef>
            </a:pPr>
            <a:endParaRPr lang="en-US" altLang="en-US" sz="2000" dirty="0"/>
          </a:p>
        </p:txBody>
      </p:sp>
    </p:spTree>
    <p:extLst>
      <p:ext uri="{BB962C8B-B14F-4D97-AF65-F5344CB8AC3E}">
        <p14:creationId xmlns:p14="http://schemas.microsoft.com/office/powerpoint/2010/main" val="147334525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B42C0721-3751-4BF2-93C1-902C854F2061}"/>
              </a:ext>
            </a:extLst>
          </p:cNvPr>
          <p:cNvSpPr>
            <a:spLocks noGrp="1" noChangeArrowheads="1"/>
          </p:cNvSpPr>
          <p:nvPr>
            <p:ph type="title"/>
          </p:nvPr>
        </p:nvSpPr>
        <p:spPr/>
        <p:txBody>
          <a:bodyPr>
            <a:normAutofit/>
          </a:bodyPr>
          <a:lstStyle/>
          <a:p>
            <a:r>
              <a:rPr lang="en-US" altLang="en-US" sz="2800" b="1" i="1" dirty="0">
                <a:solidFill>
                  <a:schemeClr val="tx1"/>
                </a:solidFill>
              </a:rPr>
              <a:t>Culture Issues</a:t>
            </a:r>
          </a:p>
        </p:txBody>
      </p:sp>
      <p:sp>
        <p:nvSpPr>
          <p:cNvPr id="138243" name="Rectangle 3">
            <a:extLst>
              <a:ext uri="{FF2B5EF4-FFF2-40B4-BE49-F238E27FC236}">
                <a16:creationId xmlns:a16="http://schemas.microsoft.com/office/drawing/2014/main" id="{B57129B0-2FDF-49FE-9172-5C9023E4581F}"/>
              </a:ext>
            </a:extLst>
          </p:cNvPr>
          <p:cNvSpPr>
            <a:spLocks noGrp="1" noChangeArrowheads="1"/>
          </p:cNvSpPr>
          <p:nvPr>
            <p:ph type="body" idx="1"/>
          </p:nvPr>
        </p:nvSpPr>
        <p:spPr>
          <a:xfrm>
            <a:off x="677334" y="1741948"/>
            <a:ext cx="8596668" cy="3880773"/>
          </a:xfrm>
        </p:spPr>
        <p:txBody>
          <a:bodyPr/>
          <a:lstStyle/>
          <a:p>
            <a:pPr>
              <a:spcBef>
                <a:spcPct val="60000"/>
              </a:spcBef>
            </a:pPr>
            <a:r>
              <a:rPr lang="en-US" altLang="en-US" dirty="0"/>
              <a:t>An important element of business trust is anticipating how the other party to a transaction will act in specific circumstances</a:t>
            </a:r>
          </a:p>
          <a:p>
            <a:pPr>
              <a:spcBef>
                <a:spcPct val="60000"/>
              </a:spcBef>
            </a:pPr>
            <a:r>
              <a:rPr lang="en-US" altLang="en-US" dirty="0"/>
              <a:t>Culture:</a:t>
            </a:r>
          </a:p>
          <a:p>
            <a:pPr lvl="1">
              <a:spcBef>
                <a:spcPct val="60000"/>
              </a:spcBef>
            </a:pPr>
            <a:r>
              <a:rPr lang="en-US" altLang="en-US" dirty="0"/>
              <a:t>Combination of language and customs</a:t>
            </a:r>
          </a:p>
          <a:p>
            <a:pPr lvl="1">
              <a:spcBef>
                <a:spcPct val="60000"/>
              </a:spcBef>
            </a:pPr>
            <a:r>
              <a:rPr lang="en-US" altLang="en-US" dirty="0"/>
              <a:t>Varies across national boundaries</a:t>
            </a:r>
          </a:p>
          <a:p>
            <a:pPr lvl="1">
              <a:spcBef>
                <a:spcPct val="60000"/>
              </a:spcBef>
            </a:pPr>
            <a:r>
              <a:rPr lang="en-US" altLang="en-US" dirty="0"/>
              <a:t>Varies across regions within nations</a:t>
            </a:r>
          </a:p>
          <a:p>
            <a:pPr>
              <a:buFontTx/>
              <a:buNone/>
            </a:pPr>
            <a:endParaRPr lang="en-US" altLang="en-US" dirty="0"/>
          </a:p>
        </p:txBody>
      </p:sp>
    </p:spTree>
    <p:extLst>
      <p:ext uri="{BB962C8B-B14F-4D97-AF65-F5344CB8AC3E}">
        <p14:creationId xmlns:p14="http://schemas.microsoft.com/office/powerpoint/2010/main" val="164517203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p:txBody>
          <a:bodyPr>
            <a:normAutofit/>
          </a:bodyPr>
          <a:lstStyle/>
          <a:p>
            <a:r>
              <a:rPr lang="en-US" altLang="en-US" sz="2800" b="1" i="1" dirty="0">
                <a:solidFill>
                  <a:schemeClr val="tx1"/>
                </a:solidFill>
              </a:rPr>
              <a:t>Electronic Commerce</a:t>
            </a: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898793" y="1694761"/>
            <a:ext cx="7772400" cy="4114800"/>
          </a:xfrm>
        </p:spPr>
        <p:txBody>
          <a:bodyPr/>
          <a:lstStyle/>
          <a:p>
            <a:pPr>
              <a:spcBef>
                <a:spcPct val="80000"/>
              </a:spcBef>
            </a:pPr>
            <a:r>
              <a:rPr lang="en-US" altLang="en-US" dirty="0"/>
              <a:t>Electronic commerce (e-commerce)</a:t>
            </a:r>
          </a:p>
          <a:p>
            <a:pPr lvl="1">
              <a:spcBef>
                <a:spcPct val="80000"/>
              </a:spcBef>
            </a:pPr>
            <a:r>
              <a:rPr lang="en-US" altLang="en-US" dirty="0"/>
              <a:t>Businesses trading with other businesses and internal processes</a:t>
            </a:r>
          </a:p>
          <a:p>
            <a:pPr>
              <a:spcBef>
                <a:spcPct val="80000"/>
              </a:spcBef>
            </a:pPr>
            <a:r>
              <a:rPr lang="en-US" altLang="en-US" dirty="0"/>
              <a:t>Electronic business (e-business)</a:t>
            </a:r>
          </a:p>
          <a:p>
            <a:pPr lvl="1">
              <a:spcBef>
                <a:spcPct val="80000"/>
              </a:spcBef>
            </a:pPr>
            <a:r>
              <a:rPr lang="en-US" altLang="en-US" dirty="0"/>
              <a:t>Term used interchangeably with e-commerce</a:t>
            </a:r>
          </a:p>
          <a:p>
            <a:pPr lvl="1">
              <a:spcBef>
                <a:spcPct val="80000"/>
              </a:spcBef>
            </a:pPr>
            <a:r>
              <a:rPr lang="en-US" altLang="en-US" dirty="0"/>
              <a:t>The transformation of key business processes through the use of Internet technologies</a:t>
            </a:r>
            <a:endParaRPr lang="en-US" altLang="en-US" sz="2000"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9" name="Picture 17">
            <a:extLst>
              <a:ext uri="{FF2B5EF4-FFF2-40B4-BE49-F238E27FC236}">
                <a16:creationId xmlns:a16="http://schemas.microsoft.com/office/drawing/2014/main" id="{8748ADE7-F064-4993-B073-E06BC425525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77334" y="709198"/>
            <a:ext cx="8145137" cy="53321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187" name="Picture 11">
            <a:extLst>
              <a:ext uri="{FF2B5EF4-FFF2-40B4-BE49-F238E27FC236}">
                <a16:creationId xmlns:a16="http://schemas.microsoft.com/office/drawing/2014/main" id="{6FB07BAD-3F22-4CAD-A5BB-F217855923D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67649" y="1054865"/>
            <a:ext cx="8112125"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CB7F21E0-2873-4FCF-AFAD-D3E90B164731}"/>
              </a:ext>
            </a:extLst>
          </p:cNvPr>
          <p:cNvSpPr>
            <a:spLocks noGrp="1" noChangeArrowheads="1"/>
          </p:cNvSpPr>
          <p:nvPr>
            <p:ph type="title"/>
          </p:nvPr>
        </p:nvSpPr>
        <p:spPr>
          <a:xfrm>
            <a:off x="602714" y="492087"/>
            <a:ext cx="8153400" cy="1066800"/>
          </a:xfrm>
        </p:spPr>
        <p:txBody>
          <a:bodyPr>
            <a:normAutofit/>
          </a:bodyPr>
          <a:lstStyle/>
          <a:p>
            <a:r>
              <a:rPr lang="en-US" altLang="en-US" sz="2800" b="1" i="1" dirty="0">
                <a:solidFill>
                  <a:schemeClr val="tx1"/>
                </a:solidFill>
              </a:rPr>
              <a:t>The Development and Growth of Electronic Commerce</a:t>
            </a:r>
          </a:p>
        </p:txBody>
      </p:sp>
      <p:sp>
        <p:nvSpPr>
          <p:cNvPr id="111619" name="Rectangle 3">
            <a:extLst>
              <a:ext uri="{FF2B5EF4-FFF2-40B4-BE49-F238E27FC236}">
                <a16:creationId xmlns:a16="http://schemas.microsoft.com/office/drawing/2014/main" id="{E0462320-3723-4B51-ABA8-F7A33B8A59E7}"/>
              </a:ext>
            </a:extLst>
          </p:cNvPr>
          <p:cNvSpPr>
            <a:spLocks noGrp="1" noChangeArrowheads="1"/>
          </p:cNvSpPr>
          <p:nvPr>
            <p:ph type="body" idx="1"/>
          </p:nvPr>
        </p:nvSpPr>
        <p:spPr>
          <a:xfrm>
            <a:off x="793214" y="1796667"/>
            <a:ext cx="7772400" cy="4267200"/>
          </a:xfrm>
        </p:spPr>
        <p:txBody>
          <a:bodyPr/>
          <a:lstStyle/>
          <a:p>
            <a:pPr>
              <a:spcBef>
                <a:spcPct val="50000"/>
              </a:spcBef>
            </a:pPr>
            <a:r>
              <a:rPr lang="en-US" altLang="en-US" dirty="0"/>
              <a:t>Electronic funds transfers (EFTs)</a:t>
            </a:r>
          </a:p>
          <a:p>
            <a:pPr lvl="1">
              <a:spcBef>
                <a:spcPct val="50000"/>
              </a:spcBef>
            </a:pPr>
            <a:r>
              <a:rPr lang="en-US" altLang="en-US" dirty="0"/>
              <a:t>Also called wire transfers</a:t>
            </a:r>
          </a:p>
          <a:p>
            <a:pPr lvl="1">
              <a:spcBef>
                <a:spcPct val="50000"/>
              </a:spcBef>
            </a:pPr>
            <a:r>
              <a:rPr lang="en-US" altLang="en-US" dirty="0"/>
              <a:t>Electronic transmissions of account exchange information over private communications networks</a:t>
            </a:r>
          </a:p>
          <a:p>
            <a:pPr>
              <a:spcBef>
                <a:spcPct val="50000"/>
              </a:spcBef>
            </a:pPr>
            <a:endParaRPr lang="en-US" altLang="en-US" dirty="0"/>
          </a:p>
          <a:p>
            <a:pPr>
              <a:spcBef>
                <a:spcPct val="50000"/>
              </a:spcBef>
            </a:pPr>
            <a:r>
              <a:rPr lang="en-US" altLang="en-US" dirty="0"/>
              <a:t>Electronic data interchange (EDI) </a:t>
            </a:r>
          </a:p>
          <a:p>
            <a:pPr lvl="1">
              <a:spcBef>
                <a:spcPct val="50000"/>
              </a:spcBef>
            </a:pPr>
            <a:r>
              <a:rPr lang="en-US" altLang="en-US" dirty="0"/>
              <a:t>Transmitting computer-readable data in a standard format to another business</a:t>
            </a:r>
            <a:r>
              <a:rPr lang="en-US" altLang="en-US" b="1" dirty="0"/>
              <a:t> </a:t>
            </a:r>
            <a:endParaRPr lang="en-US" altLang="en-US" sz="2600"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793580FF-63CB-4261-9260-877DF08D6044}"/>
              </a:ext>
            </a:extLst>
          </p:cNvPr>
          <p:cNvSpPr>
            <a:spLocks noGrp="1" noChangeArrowheads="1"/>
          </p:cNvSpPr>
          <p:nvPr>
            <p:ph type="title"/>
          </p:nvPr>
        </p:nvSpPr>
        <p:spPr>
          <a:xfrm>
            <a:off x="833610" y="512285"/>
            <a:ext cx="8077200" cy="1066800"/>
          </a:xfrm>
        </p:spPr>
        <p:txBody>
          <a:bodyPr>
            <a:normAutofit/>
          </a:bodyPr>
          <a:lstStyle/>
          <a:p>
            <a:r>
              <a:rPr lang="en-US" altLang="en-US" sz="2800" b="1" i="1" dirty="0">
                <a:solidFill>
                  <a:schemeClr val="tx1"/>
                </a:solidFill>
              </a:rPr>
              <a:t>The Development and Growth of Electronic Commerce (continued)</a:t>
            </a:r>
          </a:p>
        </p:txBody>
      </p:sp>
      <p:sp>
        <p:nvSpPr>
          <p:cNvPr id="112643" name="Rectangle 3">
            <a:extLst>
              <a:ext uri="{FF2B5EF4-FFF2-40B4-BE49-F238E27FC236}">
                <a16:creationId xmlns:a16="http://schemas.microsoft.com/office/drawing/2014/main" id="{68F314EB-76C4-49E6-B1D1-CF26BEF1682B}"/>
              </a:ext>
            </a:extLst>
          </p:cNvPr>
          <p:cNvSpPr>
            <a:spLocks noGrp="1" noChangeArrowheads="1"/>
          </p:cNvSpPr>
          <p:nvPr>
            <p:ph type="body" idx="1"/>
          </p:nvPr>
        </p:nvSpPr>
        <p:spPr>
          <a:xfrm>
            <a:off x="833610" y="2101468"/>
            <a:ext cx="7772400" cy="4038600"/>
          </a:xfrm>
        </p:spPr>
        <p:txBody>
          <a:bodyPr/>
          <a:lstStyle/>
          <a:p>
            <a:pPr>
              <a:lnSpc>
                <a:spcPct val="90000"/>
              </a:lnSpc>
              <a:spcBef>
                <a:spcPct val="80000"/>
              </a:spcBef>
            </a:pPr>
            <a:r>
              <a:rPr lang="en-US" altLang="en-US" dirty="0"/>
              <a:t>Trading partners</a:t>
            </a:r>
          </a:p>
          <a:p>
            <a:pPr lvl="1">
              <a:lnSpc>
                <a:spcPct val="90000"/>
              </a:lnSpc>
              <a:spcBef>
                <a:spcPct val="80000"/>
              </a:spcBef>
            </a:pPr>
            <a:r>
              <a:rPr lang="en-US" altLang="en-US" dirty="0"/>
              <a:t>Businesses that engage in EDI with each other</a:t>
            </a:r>
          </a:p>
          <a:p>
            <a:pPr>
              <a:lnSpc>
                <a:spcPct val="90000"/>
              </a:lnSpc>
              <a:spcBef>
                <a:spcPct val="80000"/>
              </a:spcBef>
            </a:pPr>
            <a:r>
              <a:rPr lang="en-US" altLang="en-US" dirty="0"/>
              <a:t>Value-added network (VAN) </a:t>
            </a:r>
          </a:p>
          <a:p>
            <a:pPr lvl="1">
              <a:lnSpc>
                <a:spcPct val="90000"/>
              </a:lnSpc>
              <a:spcBef>
                <a:spcPct val="80000"/>
              </a:spcBef>
            </a:pPr>
            <a:r>
              <a:rPr lang="en-US" altLang="en-US" dirty="0"/>
              <a:t>Independent firm that offers connection and transaction-forwarding services to buyers and sellers engaged in EDI</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75" name="Picture 11">
            <a:extLst>
              <a:ext uri="{FF2B5EF4-FFF2-40B4-BE49-F238E27FC236}">
                <a16:creationId xmlns:a16="http://schemas.microsoft.com/office/drawing/2014/main" id="{89BC4215-783D-495F-9304-429C2A94E95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59316" y="732794"/>
            <a:ext cx="8378825" cy="4938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26" name="Picture 14">
            <a:extLst>
              <a:ext uri="{FF2B5EF4-FFF2-40B4-BE49-F238E27FC236}">
                <a16:creationId xmlns:a16="http://schemas.microsoft.com/office/drawing/2014/main" id="{3C00BDE0-EFF1-4564-834C-7899A528CA5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57619" y="228601"/>
            <a:ext cx="8103845" cy="6126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D9EF3F-1F51-49BA-9E1B-5677C88C612A}"/>
              </a:ext>
            </a:extLst>
          </p:cNvPr>
          <p:cNvSpPr txBox="1"/>
          <p:nvPr/>
        </p:nvSpPr>
        <p:spPr>
          <a:xfrm>
            <a:off x="1729647" y="3042529"/>
            <a:ext cx="6698256" cy="584775"/>
          </a:xfrm>
          <a:prstGeom prst="rect">
            <a:avLst/>
          </a:prstGeom>
          <a:noFill/>
        </p:spPr>
        <p:txBody>
          <a:bodyPr wrap="square" rtlCol="0">
            <a:spAutoFit/>
          </a:bodyPr>
          <a:lstStyle/>
          <a:p>
            <a:r>
              <a:rPr lang="en-US" sz="3200" b="1" i="1" dirty="0"/>
              <a:t>e-Commerce changing  Paradigm </a:t>
            </a:r>
          </a:p>
        </p:txBody>
      </p:sp>
    </p:spTree>
    <p:extLst>
      <p:ext uri="{BB962C8B-B14F-4D97-AF65-F5344CB8AC3E}">
        <p14:creationId xmlns:p14="http://schemas.microsoft.com/office/powerpoint/2010/main" val="154105797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2C51E3A2-E28F-4978-9416-938183C99574}"/>
              </a:ext>
            </a:extLst>
          </p:cNvPr>
          <p:cNvSpPr>
            <a:spLocks noGrp="1" noRot="1" noChangeArrowheads="1"/>
          </p:cNvSpPr>
          <p:nvPr>
            <p:ph type="body" idx="1"/>
          </p:nvPr>
        </p:nvSpPr>
        <p:spPr>
          <a:xfrm>
            <a:off x="677334" y="484742"/>
            <a:ext cx="7739553" cy="5585552"/>
          </a:xfrm>
        </p:spPr>
        <p:txBody>
          <a:bodyPr>
            <a:normAutofit/>
          </a:bodyPr>
          <a:lstStyle/>
          <a:p>
            <a:pPr>
              <a:defRPr/>
            </a:pPr>
            <a:r>
              <a:rPr lang="en-US" sz="2400" b="1" i="1" dirty="0"/>
              <a:t>Delivery to Become Fast, Faster, Fastest</a:t>
            </a:r>
          </a:p>
          <a:p>
            <a:pPr lvl="1" algn="just"/>
            <a:endParaRPr lang="en-US" dirty="0"/>
          </a:p>
          <a:p>
            <a:pPr lvl="1" algn="just"/>
            <a:r>
              <a:rPr lang="en-US" sz="2000" dirty="0"/>
              <a:t>In recent times, consumers have become more conscious of the time it takes to receive their deliverables</a:t>
            </a:r>
          </a:p>
          <a:p>
            <a:pPr lvl="1" algn="just"/>
            <a:endParaRPr lang="en-US" sz="2000" dirty="0"/>
          </a:p>
          <a:p>
            <a:pPr lvl="1" algn="just"/>
            <a:r>
              <a:rPr lang="en-US" sz="2000" dirty="0"/>
              <a:t>Lack of patience that they possess, and e-commerce businessmen are sure to feel the pressure of making ‘instant’ deliveries.</a:t>
            </a:r>
          </a:p>
          <a:p>
            <a:pPr lvl="1" algn="just"/>
            <a:endParaRPr lang="en-US" sz="2000" dirty="0"/>
          </a:p>
          <a:p>
            <a:pPr lvl="1" algn="just"/>
            <a:r>
              <a:rPr lang="en-US" sz="2000" dirty="0"/>
              <a:t>Though the time taken to instant delivery is subject to numerous variables, such as time of order placement, location of warehouse, location of consumers, stock in inventory, and last-mile delivery, businessmen will leverage the prowess of technology and upgrade their last-mile delivery software to achieve delivery as fast as they can.</a:t>
            </a:r>
          </a:p>
          <a:p>
            <a:pPr eaLnBrk="1" hangingPunct="1">
              <a:defRPr/>
            </a:pPr>
            <a:endParaRPr lang="en-US" altLang="en-US" dirty="0"/>
          </a:p>
        </p:txBody>
      </p:sp>
    </p:spTree>
    <p:extLst>
      <p:ext uri="{BB962C8B-B14F-4D97-AF65-F5344CB8AC3E}">
        <p14:creationId xmlns:p14="http://schemas.microsoft.com/office/powerpoint/2010/main" val="22721303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p:txBody>
          <a:bodyPr>
            <a:normAutofit/>
          </a:bodyPr>
          <a:lstStyle/>
          <a:p>
            <a:r>
              <a:rPr lang="en-US" altLang="en-US" sz="2800" b="1" i="1" dirty="0">
                <a:solidFill>
                  <a:schemeClr val="tx1"/>
                </a:solidFill>
              </a:rPr>
              <a:t>E-Commerce</a:t>
            </a: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454227"/>
            <a:ext cx="8103109" cy="4605050"/>
          </a:xfrm>
        </p:spPr>
        <p:txBody>
          <a:bodyPr>
            <a:normAutofit fontScale="92500" lnSpcReduction="20000"/>
          </a:bodyPr>
          <a:lstStyle/>
          <a:p>
            <a:pPr algn="just">
              <a:spcBef>
                <a:spcPct val="80000"/>
              </a:spcBef>
            </a:pPr>
            <a:r>
              <a:rPr lang="en-US" altLang="en-US" dirty="0"/>
              <a:t>E-comm is used to describe the use of Internet by Businesses and consumers to exchange information, buy and sell goods / services</a:t>
            </a:r>
          </a:p>
          <a:p>
            <a:pPr algn="just">
              <a:spcBef>
                <a:spcPct val="80000"/>
              </a:spcBef>
            </a:pPr>
            <a:r>
              <a:rPr lang="en-US" altLang="en-US" sz="2000" dirty="0"/>
              <a:t>E-comm is meant to offer solutions to a variety of market related problems:</a:t>
            </a:r>
          </a:p>
          <a:p>
            <a:pPr lvl="1" algn="just">
              <a:spcBef>
                <a:spcPct val="80000"/>
              </a:spcBef>
            </a:pPr>
            <a:r>
              <a:rPr lang="en-US" altLang="en-US" sz="1800" dirty="0"/>
              <a:t>Commerce with geographic separations </a:t>
            </a:r>
          </a:p>
          <a:p>
            <a:pPr lvl="1" algn="just">
              <a:spcBef>
                <a:spcPct val="80000"/>
              </a:spcBef>
            </a:pPr>
            <a:r>
              <a:rPr lang="en-US" altLang="en-US" sz="1800" dirty="0"/>
              <a:t>Complex interactions between Businesses that are labor and information intensive </a:t>
            </a:r>
          </a:p>
          <a:p>
            <a:pPr lvl="1" algn="just">
              <a:spcBef>
                <a:spcPct val="80000"/>
              </a:spcBef>
            </a:pPr>
            <a:r>
              <a:rPr lang="en-US" altLang="en-US" sz="1800" dirty="0"/>
              <a:t>Supply chain that have an excess inventory because of an inability to foresee and plan for the right products </a:t>
            </a:r>
          </a:p>
          <a:p>
            <a:pPr lvl="1" algn="just">
              <a:spcBef>
                <a:spcPct val="80000"/>
              </a:spcBef>
            </a:pPr>
            <a:r>
              <a:rPr lang="en-US" altLang="en-US" sz="1800" dirty="0"/>
              <a:t>Digital Marketplaces enable web-based trading hubs that bring together sellers and buyers </a:t>
            </a:r>
          </a:p>
          <a:p>
            <a:pPr lvl="1" algn="just">
              <a:spcBef>
                <a:spcPct val="80000"/>
              </a:spcBef>
            </a:pPr>
            <a:r>
              <a:rPr lang="en-US" altLang="en-US" sz="1800" dirty="0"/>
              <a:t>Great advantage of Digital Marketplaces is their ‘</a:t>
            </a:r>
            <a:r>
              <a:rPr lang="en-US" altLang="en-US" sz="1800" b="1" dirty="0"/>
              <a:t>Flexibility</a:t>
            </a:r>
            <a:r>
              <a:rPr lang="en-US" altLang="en-US" sz="1800" dirty="0"/>
              <a:t>’ </a:t>
            </a:r>
          </a:p>
          <a:p>
            <a:pPr lvl="1" algn="just">
              <a:spcBef>
                <a:spcPct val="80000"/>
              </a:spcBef>
            </a:pPr>
            <a:r>
              <a:rPr lang="en-US" altLang="en-US" sz="1800" dirty="0"/>
              <a:t>In Digital World nothing is Safe</a:t>
            </a:r>
          </a:p>
          <a:p>
            <a:pPr algn="just">
              <a:spcBef>
                <a:spcPct val="80000"/>
              </a:spcBef>
            </a:pPr>
            <a:endParaRPr lang="en-US" altLang="en-US" sz="2000" dirty="0"/>
          </a:p>
        </p:txBody>
      </p:sp>
    </p:spTree>
    <p:extLst>
      <p:ext uri="{BB962C8B-B14F-4D97-AF65-F5344CB8AC3E}">
        <p14:creationId xmlns:p14="http://schemas.microsoft.com/office/powerpoint/2010/main" val="389939321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2C51E3A2-E28F-4978-9416-938183C99574}"/>
              </a:ext>
            </a:extLst>
          </p:cNvPr>
          <p:cNvSpPr>
            <a:spLocks noGrp="1" noRot="1" noChangeArrowheads="1"/>
          </p:cNvSpPr>
          <p:nvPr>
            <p:ph type="body" idx="1"/>
          </p:nvPr>
        </p:nvSpPr>
        <p:spPr>
          <a:xfrm>
            <a:off x="699368" y="297455"/>
            <a:ext cx="8323447" cy="5321147"/>
          </a:xfrm>
        </p:spPr>
        <p:txBody>
          <a:bodyPr/>
          <a:lstStyle/>
          <a:p>
            <a:pPr>
              <a:defRPr/>
            </a:pPr>
            <a:r>
              <a:rPr lang="en-US" sz="2400" b="1" i="1" dirty="0"/>
              <a:t>Mobile Shopping to Take Over Website Shopping</a:t>
            </a:r>
          </a:p>
          <a:p>
            <a:pPr lvl="1" algn="just"/>
            <a:endParaRPr lang="en-US" sz="1800" dirty="0"/>
          </a:p>
          <a:p>
            <a:pPr lvl="1" algn="just"/>
            <a:r>
              <a:rPr lang="en-US" sz="1800" dirty="0"/>
              <a:t>Consumers seek is convenience. A marked shift in the way consumers choose to exhibit their shopping behaviors. </a:t>
            </a:r>
          </a:p>
          <a:p>
            <a:pPr lvl="1" algn="just"/>
            <a:r>
              <a:rPr lang="en-US" sz="1800" dirty="0"/>
              <a:t>Last decade saw the growing prominence of an e-commerce website, mobile apps hold the realm of the future shopping behaviors of consumers.</a:t>
            </a:r>
          </a:p>
          <a:p>
            <a:pPr lvl="1" algn="just"/>
            <a:r>
              <a:rPr lang="en-US" sz="1800" dirty="0"/>
              <a:t>Mobile apps are being simpler and simpler by the day, which is attracting a large pool of audience to interact with them and create huge sales prospects for businessmen. </a:t>
            </a:r>
          </a:p>
          <a:p>
            <a:pPr lvl="1" algn="just"/>
            <a:r>
              <a:rPr lang="en-US" sz="1800" dirty="0"/>
              <a:t>Websites have the limitation that is being gradually bridged by mobile apps with their utmost convenience.</a:t>
            </a:r>
          </a:p>
          <a:p>
            <a:pPr lvl="1" algn="just"/>
            <a:r>
              <a:rPr lang="en-US" sz="1800" dirty="0"/>
              <a:t>So, if you are looking at a website to begin your digital journey and achieve e-commerce success, you need to leap higher towards the mobile app to get the desired business outcomes.</a:t>
            </a:r>
          </a:p>
          <a:p>
            <a:pPr eaLnBrk="1" hangingPunct="1">
              <a:defRPr/>
            </a:pPr>
            <a:endParaRPr lang="en-US" altLang="en-US" dirty="0"/>
          </a:p>
        </p:txBody>
      </p:sp>
    </p:spTree>
    <p:extLst>
      <p:ext uri="{BB962C8B-B14F-4D97-AF65-F5344CB8AC3E}">
        <p14:creationId xmlns:p14="http://schemas.microsoft.com/office/powerpoint/2010/main" val="279705551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2C51E3A2-E28F-4978-9416-938183C99574}"/>
              </a:ext>
            </a:extLst>
          </p:cNvPr>
          <p:cNvSpPr>
            <a:spLocks noGrp="1" noRot="1" noChangeArrowheads="1"/>
          </p:cNvSpPr>
          <p:nvPr>
            <p:ph type="body" idx="1"/>
          </p:nvPr>
        </p:nvSpPr>
        <p:spPr>
          <a:xfrm>
            <a:off x="699368" y="297455"/>
            <a:ext cx="8323447" cy="5321147"/>
          </a:xfrm>
        </p:spPr>
        <p:txBody>
          <a:bodyPr/>
          <a:lstStyle/>
          <a:p>
            <a:r>
              <a:rPr lang="en-US" sz="2400" b="1" i="1" dirty="0"/>
              <a:t>Shopping at the Voice Command</a:t>
            </a:r>
          </a:p>
          <a:p>
            <a:pPr lvl="1" algn="just"/>
            <a:endParaRPr lang="en-US" sz="1800" dirty="0"/>
          </a:p>
          <a:p>
            <a:pPr lvl="1" algn="just"/>
            <a:r>
              <a:rPr lang="en-US" sz="2000" dirty="0"/>
              <a:t>Call it Alexa, Ok Google, or Siri, the advent of voice command technology is gradually making inroads towards the ecommerce landscape to highlight the convenience feature for consumers.</a:t>
            </a:r>
          </a:p>
          <a:p>
            <a:pPr lvl="1" algn="just"/>
            <a:r>
              <a:rPr lang="en-US" sz="2000" dirty="0"/>
              <a:t>The last year saw a rise in the use of voice command for shopping; however, the year 2020 will see a significant adoption of voice command technology, which will make it necessary for businessmen to incorporate this technology in their e-commerce mobile apps.</a:t>
            </a:r>
          </a:p>
          <a:p>
            <a:pPr lvl="1" algn="just"/>
            <a:r>
              <a:rPr lang="en-US" sz="2000" dirty="0"/>
              <a:t>This is just a small scenario to the growing popularity of voice command. In the future, with the increasing adoption rate of voice assistant devices, forget mobiles, these voice assistants will be the real rulers, who will determine the sales of your ecommerce business.</a:t>
            </a:r>
          </a:p>
          <a:p>
            <a:pPr lvl="1">
              <a:defRPr/>
            </a:pPr>
            <a:endParaRPr lang="en-US" altLang="en-US" dirty="0"/>
          </a:p>
        </p:txBody>
      </p:sp>
    </p:spTree>
    <p:extLst>
      <p:ext uri="{BB962C8B-B14F-4D97-AF65-F5344CB8AC3E}">
        <p14:creationId xmlns:p14="http://schemas.microsoft.com/office/powerpoint/2010/main" val="376055988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2C51E3A2-E28F-4978-9416-938183C99574}"/>
              </a:ext>
            </a:extLst>
          </p:cNvPr>
          <p:cNvSpPr>
            <a:spLocks noGrp="1" noRot="1" noChangeArrowheads="1"/>
          </p:cNvSpPr>
          <p:nvPr>
            <p:ph type="body" idx="1"/>
          </p:nvPr>
        </p:nvSpPr>
        <p:spPr>
          <a:xfrm>
            <a:off x="699368" y="297455"/>
            <a:ext cx="8323447" cy="5321147"/>
          </a:xfrm>
        </p:spPr>
        <p:txBody>
          <a:bodyPr>
            <a:normAutofit lnSpcReduction="10000"/>
          </a:bodyPr>
          <a:lstStyle/>
          <a:p>
            <a:r>
              <a:rPr lang="en-US" sz="2400" b="1" i="1" dirty="0"/>
              <a:t>Social Commerce will be the Go-to-way</a:t>
            </a:r>
          </a:p>
          <a:p>
            <a:pPr lvl="1" algn="just"/>
            <a:endParaRPr lang="en-US" sz="1800" dirty="0"/>
          </a:p>
          <a:p>
            <a:pPr lvl="1" algn="just"/>
            <a:r>
              <a:rPr lang="en-US" sz="2000" dirty="0"/>
              <a:t>As data is the real asset of the e-commerce website, the data extracted from the social media usage of individuals will continue to play a significant role. Currently, Instagram is gaining traction as a key e-commerce mobile app. The contribution of Facebook to e-commerce sales can also not be neglected.</a:t>
            </a:r>
          </a:p>
          <a:p>
            <a:pPr lvl="1" algn="just"/>
            <a:r>
              <a:rPr lang="en-US" sz="2000" dirty="0"/>
              <a:t>Besides e-commerce, social media also serves as an influencer to the purchasing </a:t>
            </a:r>
            <a:r>
              <a:rPr lang="en-US" sz="2000" dirty="0" err="1"/>
              <a:t>behaviour</a:t>
            </a:r>
            <a:r>
              <a:rPr lang="en-US" sz="2000" dirty="0"/>
              <a:t>, or rather an impulsive purchasing </a:t>
            </a:r>
            <a:r>
              <a:rPr lang="en-US" sz="2000" dirty="0" err="1"/>
              <a:t>behaviour</a:t>
            </a:r>
            <a:r>
              <a:rPr lang="en-US" sz="2000" dirty="0"/>
              <a:t> of consumers. In the future, social commerce or evolution of social media as a key e-commerce platform will remain integral for businessmen.</a:t>
            </a:r>
          </a:p>
          <a:p>
            <a:pPr lvl="1" algn="just"/>
            <a:r>
              <a:rPr lang="en-US" sz="2000" dirty="0"/>
              <a:t>Connecting with friends and suggesting great stuff to buy and try will be the key feature that businessmen should look at incorporating in the e-commerce app they develop.</a:t>
            </a:r>
          </a:p>
          <a:p>
            <a:pPr lvl="1">
              <a:defRPr/>
            </a:pPr>
            <a:endParaRPr lang="en-US" altLang="en-US" dirty="0"/>
          </a:p>
        </p:txBody>
      </p:sp>
    </p:spTree>
    <p:extLst>
      <p:ext uri="{BB962C8B-B14F-4D97-AF65-F5344CB8AC3E}">
        <p14:creationId xmlns:p14="http://schemas.microsoft.com/office/powerpoint/2010/main" val="181506790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2C51E3A2-E28F-4978-9416-938183C99574}"/>
              </a:ext>
            </a:extLst>
          </p:cNvPr>
          <p:cNvSpPr>
            <a:spLocks noGrp="1" noRot="1" noChangeArrowheads="1"/>
          </p:cNvSpPr>
          <p:nvPr>
            <p:ph type="body" idx="1"/>
          </p:nvPr>
        </p:nvSpPr>
        <p:spPr>
          <a:xfrm>
            <a:off x="490047" y="517793"/>
            <a:ext cx="8323447" cy="5321147"/>
          </a:xfrm>
        </p:spPr>
        <p:txBody>
          <a:bodyPr>
            <a:normAutofit lnSpcReduction="10000"/>
          </a:bodyPr>
          <a:lstStyle/>
          <a:p>
            <a:r>
              <a:rPr lang="en-US" sz="2400" b="1" i="1" dirty="0"/>
              <a:t>Cryptocurrency on the Horizon</a:t>
            </a:r>
          </a:p>
          <a:p>
            <a:pPr lvl="1" algn="just"/>
            <a:endParaRPr lang="en-US" sz="1800" dirty="0"/>
          </a:p>
          <a:p>
            <a:pPr lvl="1" algn="just"/>
            <a:r>
              <a:rPr lang="en-US" sz="2000" dirty="0"/>
              <a:t>From cash on delivery, to net banking, credit cards, debit cards, and wallets, the way that consumers make payments for their purchases has truly become easy or as they say, it has become one tap checkout system.</a:t>
            </a:r>
          </a:p>
          <a:p>
            <a:pPr lvl="1" algn="just"/>
            <a:r>
              <a:rPr lang="en-US" sz="2000" dirty="0"/>
              <a:t>Currently, a large number of individuals rely on e-wallet and PayPal accounts to make payments, which shows a shift from paper-based cash payment model to digital payment model. In 2020, the trend of using e-wallet will gain a significant momentum; however, some e-commerce giants will also make a shift towards embracing the future of payment models – cryptocurrency.</a:t>
            </a:r>
          </a:p>
          <a:p>
            <a:pPr lvl="1" algn="just"/>
            <a:r>
              <a:rPr lang="en-US" sz="2000" dirty="0"/>
              <a:t>Though cryptocurrency wouldn’t be a profound trend as of yet in 2020 it will surely make a prominent mark and make its presence felt as an emerging payment model.</a:t>
            </a:r>
          </a:p>
          <a:p>
            <a:pPr lvl="1">
              <a:defRPr/>
            </a:pPr>
            <a:endParaRPr lang="en-US" altLang="en-US" dirty="0"/>
          </a:p>
        </p:txBody>
      </p:sp>
    </p:spTree>
    <p:extLst>
      <p:ext uri="{BB962C8B-B14F-4D97-AF65-F5344CB8AC3E}">
        <p14:creationId xmlns:p14="http://schemas.microsoft.com/office/powerpoint/2010/main" val="279699315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2C51E3A2-E28F-4978-9416-938183C99574}"/>
              </a:ext>
            </a:extLst>
          </p:cNvPr>
          <p:cNvSpPr>
            <a:spLocks noGrp="1" noRot="1" noChangeArrowheads="1"/>
          </p:cNvSpPr>
          <p:nvPr>
            <p:ph type="body" idx="1"/>
          </p:nvPr>
        </p:nvSpPr>
        <p:spPr>
          <a:xfrm>
            <a:off x="699368" y="297455"/>
            <a:ext cx="8323447" cy="5321147"/>
          </a:xfrm>
        </p:spPr>
        <p:txBody>
          <a:bodyPr>
            <a:normAutofit fontScale="92500"/>
          </a:bodyPr>
          <a:lstStyle/>
          <a:p>
            <a:r>
              <a:rPr lang="en-US" sz="2400" b="1" i="1" dirty="0"/>
              <a:t>Artificial Intelligence and Augmented Reality to Take Customer Experience to Another Level</a:t>
            </a:r>
          </a:p>
          <a:p>
            <a:pPr lvl="1" algn="just"/>
            <a:endParaRPr lang="en-US" sz="1800" dirty="0"/>
          </a:p>
          <a:p>
            <a:pPr lvl="1" algn="just"/>
            <a:r>
              <a:rPr lang="en-US" sz="2000" dirty="0"/>
              <a:t>At the end of the day, e-commerce platforms are developed to take the customer experience to a new level. If there is one thing that distinguishes physical stores from online commerce portals, it is the touch and feel that customers can experience.</a:t>
            </a:r>
          </a:p>
          <a:p>
            <a:pPr lvl="1" algn="just"/>
            <a:r>
              <a:rPr lang="en-US" sz="2000" dirty="0"/>
              <a:t>However, e-commerce mobile apps have been falling short of this experience, which has been gaining ground to brick and mortar stores. In the year 2020, e-commerce mobile apps will experience a transformation with a touch of artificial intelligence and augmented reality.</a:t>
            </a:r>
          </a:p>
          <a:p>
            <a:pPr lvl="1" algn="just"/>
            <a:r>
              <a:rPr lang="en-US" sz="2000" dirty="0"/>
              <a:t>Customers will be able to upload their pictures to the e-commerce mobile app and get a glimpse of how the clothing or makeup or accessories would look on their body. Such an experience is sure to increase customers’ interest in e-commerce mobile apps.’</a:t>
            </a:r>
          </a:p>
          <a:p>
            <a:pPr lvl="2">
              <a:defRPr/>
            </a:pPr>
            <a:endParaRPr lang="en-US" altLang="en-US" dirty="0"/>
          </a:p>
        </p:txBody>
      </p:sp>
    </p:spTree>
    <p:extLst>
      <p:ext uri="{BB962C8B-B14F-4D97-AF65-F5344CB8AC3E}">
        <p14:creationId xmlns:p14="http://schemas.microsoft.com/office/powerpoint/2010/main" val="141097907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2C51E3A2-E28F-4978-9416-938183C99574}"/>
              </a:ext>
            </a:extLst>
          </p:cNvPr>
          <p:cNvSpPr>
            <a:spLocks noGrp="1" noRot="1" noChangeArrowheads="1"/>
          </p:cNvSpPr>
          <p:nvPr>
            <p:ph type="body" idx="1"/>
          </p:nvPr>
        </p:nvSpPr>
        <p:spPr>
          <a:xfrm>
            <a:off x="699368" y="297455"/>
            <a:ext cx="8114126" cy="5960126"/>
          </a:xfrm>
        </p:spPr>
        <p:txBody>
          <a:bodyPr>
            <a:normAutofit fontScale="77500" lnSpcReduction="20000"/>
          </a:bodyPr>
          <a:lstStyle/>
          <a:p>
            <a:pPr algn="just"/>
            <a:r>
              <a:rPr lang="en-US" sz="3400" b="1" i="1" dirty="0"/>
              <a:t>Personalization will Become the New Standardized Strategy</a:t>
            </a:r>
          </a:p>
          <a:p>
            <a:pPr lvl="1" algn="just"/>
            <a:endParaRPr lang="en-US" sz="1800" dirty="0"/>
          </a:p>
          <a:p>
            <a:pPr lvl="1" algn="just"/>
            <a:r>
              <a:rPr lang="en-US" sz="2600" dirty="0"/>
              <a:t>While the e-commerce websites and mobile apps of the last five years would offer nothing more than a shopping experience to customers a stir has been observed in the e-commerce arena, wherein the e-commerce businessmen are getting to know their customers better.</a:t>
            </a:r>
          </a:p>
          <a:p>
            <a:pPr lvl="1" algn="just"/>
            <a:r>
              <a:rPr lang="en-US" sz="2600" dirty="0"/>
              <a:t>So, instead of consumers coming to the mobile app or website with their requirements, The smart businessmen are making deals and offers, on the basis of information extracted from the consumers in the form of the demographics such as their age, sex, location, weight, height, choices, search results, past purchases, et cetera.</a:t>
            </a:r>
          </a:p>
          <a:p>
            <a:pPr lvl="1" algn="just"/>
            <a:r>
              <a:rPr lang="en-US" sz="2600" dirty="0"/>
              <a:t>The personalization of e-commerce, in turn, serves as a crucial marketing strategy for businessmen, who are looking at pushing their sales and getting better at customer retention. The personalization offers twofer benefits for e-commerce portal in terms of increasing sales and driving the attention of consumers with the help of push notifications to ensure better sales prospects in the future.</a:t>
            </a:r>
          </a:p>
          <a:p>
            <a:pPr lvl="2">
              <a:defRPr/>
            </a:pPr>
            <a:endParaRPr lang="en-US" altLang="en-US" dirty="0"/>
          </a:p>
        </p:txBody>
      </p:sp>
    </p:spTree>
    <p:extLst>
      <p:ext uri="{BB962C8B-B14F-4D97-AF65-F5344CB8AC3E}">
        <p14:creationId xmlns:p14="http://schemas.microsoft.com/office/powerpoint/2010/main" val="215313481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2C51E3A2-E28F-4978-9416-938183C99574}"/>
              </a:ext>
            </a:extLst>
          </p:cNvPr>
          <p:cNvSpPr>
            <a:spLocks noGrp="1" noRot="1" noChangeArrowheads="1"/>
          </p:cNvSpPr>
          <p:nvPr>
            <p:ph type="body" idx="1"/>
          </p:nvPr>
        </p:nvSpPr>
        <p:spPr>
          <a:xfrm>
            <a:off x="699368" y="297455"/>
            <a:ext cx="8323447" cy="5596569"/>
          </a:xfrm>
        </p:spPr>
        <p:txBody>
          <a:bodyPr>
            <a:normAutofit lnSpcReduction="10000"/>
          </a:bodyPr>
          <a:lstStyle/>
          <a:p>
            <a:r>
              <a:rPr lang="en-US" sz="2400" b="1" i="1" dirty="0"/>
              <a:t>Subscription-based E-commerce is the New Addition</a:t>
            </a:r>
          </a:p>
          <a:p>
            <a:pPr lvl="1" algn="just"/>
            <a:endParaRPr lang="en-US" sz="1800" dirty="0"/>
          </a:p>
          <a:p>
            <a:pPr lvl="1" algn="just"/>
            <a:r>
              <a:rPr lang="en-US" sz="2000" dirty="0"/>
              <a:t>Ever wondered, what makes e-commerce mobile apps so different from the conventional brick and mortar stores? It is the attraction of deals and discounts that these online channels have to offer.</a:t>
            </a:r>
          </a:p>
          <a:p>
            <a:pPr lvl="1" algn="just"/>
            <a:r>
              <a:rPr lang="en-US" sz="2000" dirty="0"/>
              <a:t>The reduced cost of operation, which significantly lowers the overhead cost of running a business, gives an edge to an e-commerce businessman to make a profit even without squeezing some of the operational cost. On the other hand, the brick and mortar stores already suffer from high overhead cost which ranges from land, power, workers etc.</a:t>
            </a:r>
          </a:p>
          <a:p>
            <a:pPr lvl="1" algn="just"/>
            <a:r>
              <a:rPr lang="en-US" sz="2000" dirty="0"/>
              <a:t>While deals and discounts will remain the routine feature of e-commerce mobile apps, the year 2020 will also witness a spurt in the subscription-based shopping for consumers who buy the same products frequently. The trend will have a high prominence on the sales of baby food items, pharmaceuticals, et cetera.</a:t>
            </a:r>
          </a:p>
          <a:p>
            <a:pPr lvl="2">
              <a:defRPr/>
            </a:pPr>
            <a:endParaRPr lang="en-US" altLang="en-US" dirty="0"/>
          </a:p>
        </p:txBody>
      </p:sp>
    </p:spTree>
    <p:extLst>
      <p:ext uri="{BB962C8B-B14F-4D97-AF65-F5344CB8AC3E}">
        <p14:creationId xmlns:p14="http://schemas.microsoft.com/office/powerpoint/2010/main" val="115721587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84938D-B465-476F-BBB5-E88901990364}"/>
              </a:ext>
            </a:extLst>
          </p:cNvPr>
          <p:cNvSpPr/>
          <p:nvPr/>
        </p:nvSpPr>
        <p:spPr>
          <a:xfrm>
            <a:off x="672029" y="582972"/>
            <a:ext cx="8295701" cy="461665"/>
          </a:xfrm>
          <a:prstGeom prst="rect">
            <a:avLst/>
          </a:prstGeom>
        </p:spPr>
        <p:txBody>
          <a:bodyPr wrap="square">
            <a:spAutoFit/>
          </a:bodyPr>
          <a:lstStyle/>
          <a:p>
            <a:r>
              <a:rPr lang="en-US" sz="2400" b="1" i="1" dirty="0">
                <a:solidFill>
                  <a:srgbClr val="333333"/>
                </a:solidFill>
                <a:latin typeface="Merriweather"/>
              </a:rPr>
              <a:t>Trends that are Going to be Influential for E-Commerce in 2020</a:t>
            </a:r>
            <a:endParaRPr lang="en-US" sz="2400" b="1" i="1" dirty="0">
              <a:solidFill>
                <a:srgbClr val="333333"/>
              </a:solidFill>
              <a:effectLst/>
              <a:latin typeface="Merriweather"/>
            </a:endParaRPr>
          </a:p>
        </p:txBody>
      </p:sp>
      <p:pic>
        <p:nvPicPr>
          <p:cNvPr id="3" name="Picture 2">
            <a:extLst>
              <a:ext uri="{FF2B5EF4-FFF2-40B4-BE49-F238E27FC236}">
                <a16:creationId xmlns:a16="http://schemas.microsoft.com/office/drawing/2014/main" id="{84FB60CA-07F6-4151-B271-5639E88E584C}"/>
              </a:ext>
            </a:extLst>
          </p:cNvPr>
          <p:cNvPicPr>
            <a:picLocks noChangeAspect="1"/>
          </p:cNvPicPr>
          <p:nvPr/>
        </p:nvPicPr>
        <p:blipFill>
          <a:blip r:embed="rId2"/>
          <a:stretch>
            <a:fillRect/>
          </a:stretch>
        </p:blipFill>
        <p:spPr>
          <a:xfrm>
            <a:off x="900427" y="1355075"/>
            <a:ext cx="7838903" cy="4631169"/>
          </a:xfrm>
          <a:prstGeom prst="rect">
            <a:avLst/>
          </a:prstGeom>
        </p:spPr>
      </p:pic>
    </p:spTree>
    <p:extLst>
      <p:ext uri="{BB962C8B-B14F-4D97-AF65-F5344CB8AC3E}">
        <p14:creationId xmlns:p14="http://schemas.microsoft.com/office/powerpoint/2010/main" val="235089377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D9EF3F-1F51-49BA-9E1B-5677C88C612A}"/>
              </a:ext>
            </a:extLst>
          </p:cNvPr>
          <p:cNvSpPr txBox="1"/>
          <p:nvPr/>
        </p:nvSpPr>
        <p:spPr>
          <a:xfrm>
            <a:off x="1729647" y="3042529"/>
            <a:ext cx="6698256" cy="584775"/>
          </a:xfrm>
          <a:prstGeom prst="rect">
            <a:avLst/>
          </a:prstGeom>
          <a:noFill/>
        </p:spPr>
        <p:txBody>
          <a:bodyPr wrap="square" rtlCol="0">
            <a:spAutoFit/>
          </a:bodyPr>
          <a:lstStyle/>
          <a:p>
            <a:r>
              <a:rPr lang="en-US" sz="3200" b="1" i="1" dirty="0"/>
              <a:t>e-Commerce Security</a:t>
            </a:r>
          </a:p>
        </p:txBody>
      </p:sp>
    </p:spTree>
    <p:extLst>
      <p:ext uri="{BB962C8B-B14F-4D97-AF65-F5344CB8AC3E}">
        <p14:creationId xmlns:p14="http://schemas.microsoft.com/office/powerpoint/2010/main" val="178121541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01601B-2FA8-4B57-881C-75C1021D04A1}"/>
              </a:ext>
            </a:extLst>
          </p:cNvPr>
          <p:cNvPicPr>
            <a:picLocks noChangeAspect="1"/>
          </p:cNvPicPr>
          <p:nvPr/>
        </p:nvPicPr>
        <p:blipFill>
          <a:blip r:embed="rId2"/>
          <a:stretch>
            <a:fillRect/>
          </a:stretch>
        </p:blipFill>
        <p:spPr>
          <a:xfrm>
            <a:off x="533285" y="1197682"/>
            <a:ext cx="8591550" cy="3933825"/>
          </a:xfrm>
          <a:prstGeom prst="rect">
            <a:avLst/>
          </a:prstGeom>
        </p:spPr>
      </p:pic>
    </p:spTree>
    <p:extLst>
      <p:ext uri="{BB962C8B-B14F-4D97-AF65-F5344CB8AC3E}">
        <p14:creationId xmlns:p14="http://schemas.microsoft.com/office/powerpoint/2010/main" val="18981569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altLang="en-US" sz="2800" b="1" i="1" dirty="0">
                <a:solidFill>
                  <a:schemeClr val="tx1"/>
                </a:solidFill>
              </a:rPr>
              <a:t>Commerce / Trade in Digital World </a:t>
            </a: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371600"/>
            <a:ext cx="8246329" cy="4114800"/>
          </a:xfrm>
        </p:spPr>
        <p:txBody>
          <a:bodyPr>
            <a:normAutofit lnSpcReduction="10000"/>
          </a:bodyPr>
          <a:lstStyle/>
          <a:p>
            <a:pPr algn="just">
              <a:spcBef>
                <a:spcPct val="80000"/>
              </a:spcBef>
            </a:pPr>
            <a:r>
              <a:rPr lang="en-US" altLang="en-US" sz="2000" dirty="0"/>
              <a:t>Modern World computers and allied electronic devices widely communicate / interact with other devices through range of networks </a:t>
            </a:r>
          </a:p>
          <a:p>
            <a:pPr algn="just">
              <a:spcBef>
                <a:spcPct val="80000"/>
              </a:spcBef>
            </a:pPr>
            <a:r>
              <a:rPr lang="en-US" altLang="en-US" sz="2000" dirty="0"/>
              <a:t>Speed of business has increased phenomenally, expectations of ‘delivery’ of products / services drastically changes </a:t>
            </a:r>
          </a:p>
          <a:p>
            <a:pPr algn="just">
              <a:spcBef>
                <a:spcPct val="80000"/>
              </a:spcBef>
            </a:pPr>
            <a:r>
              <a:rPr lang="en-US" altLang="en-US" sz="2000" dirty="0"/>
              <a:t>Quite common for ‘consumers’ to identify sellers, evaluate products, compare prices</a:t>
            </a:r>
          </a:p>
          <a:p>
            <a:pPr algn="just">
              <a:spcBef>
                <a:spcPct val="80000"/>
              </a:spcBef>
            </a:pPr>
            <a:r>
              <a:rPr lang="en-US" altLang="en-US" sz="2000" dirty="0"/>
              <a:t>Business Org re-engineer / innovate their processes – to streamline procurement processes, reach to new customers, maintain customer ‘loyalty’, manage internal operations </a:t>
            </a:r>
          </a:p>
          <a:p>
            <a:pPr algn="just">
              <a:spcBef>
                <a:spcPct val="80000"/>
              </a:spcBef>
            </a:pPr>
            <a:r>
              <a:rPr lang="en-US" altLang="en-US" sz="2000" dirty="0"/>
              <a:t>Electronic revolution in our economy </a:t>
            </a:r>
          </a:p>
        </p:txBody>
      </p:sp>
    </p:spTree>
    <p:extLst>
      <p:ext uri="{BB962C8B-B14F-4D97-AF65-F5344CB8AC3E}">
        <p14:creationId xmlns:p14="http://schemas.microsoft.com/office/powerpoint/2010/main" val="415018268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409581-F777-4F6B-A339-770A75D4E5C8}"/>
              </a:ext>
            </a:extLst>
          </p:cNvPr>
          <p:cNvPicPr>
            <a:picLocks noChangeAspect="1"/>
          </p:cNvPicPr>
          <p:nvPr/>
        </p:nvPicPr>
        <p:blipFill>
          <a:blip r:embed="rId2"/>
          <a:stretch>
            <a:fillRect/>
          </a:stretch>
        </p:blipFill>
        <p:spPr>
          <a:xfrm>
            <a:off x="1167073" y="539826"/>
            <a:ext cx="6500667" cy="5965634"/>
          </a:xfrm>
          <a:prstGeom prst="rect">
            <a:avLst/>
          </a:prstGeom>
        </p:spPr>
      </p:pic>
    </p:spTree>
    <p:extLst>
      <p:ext uri="{BB962C8B-B14F-4D97-AF65-F5344CB8AC3E}">
        <p14:creationId xmlns:p14="http://schemas.microsoft.com/office/powerpoint/2010/main" val="112182012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95C2C5-F804-4B6A-B6CE-071D1A266D3B}"/>
              </a:ext>
            </a:extLst>
          </p:cNvPr>
          <p:cNvPicPr>
            <a:picLocks noChangeAspect="1"/>
          </p:cNvPicPr>
          <p:nvPr/>
        </p:nvPicPr>
        <p:blipFill>
          <a:blip r:embed="rId2"/>
          <a:stretch>
            <a:fillRect/>
          </a:stretch>
        </p:blipFill>
        <p:spPr>
          <a:xfrm>
            <a:off x="1274282" y="343950"/>
            <a:ext cx="6513533" cy="5905696"/>
          </a:xfrm>
          <a:prstGeom prst="rect">
            <a:avLst/>
          </a:prstGeom>
        </p:spPr>
      </p:pic>
    </p:spTree>
    <p:extLst>
      <p:ext uri="{BB962C8B-B14F-4D97-AF65-F5344CB8AC3E}">
        <p14:creationId xmlns:p14="http://schemas.microsoft.com/office/powerpoint/2010/main" val="316231218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26C5D8D-5708-4ED1-8C81-F7E1D9D35E70}" type="slidenum">
              <a:rPr lang="en-IN" smtClean="0">
                <a:solidFill>
                  <a:schemeClr val="bg1"/>
                </a:solidFill>
              </a:rPr>
              <a:t>42</a:t>
            </a:fld>
            <a:endParaRPr lang="en-IN">
              <a:solidFill>
                <a:schemeClr val="bg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1" y="3175294"/>
            <a:ext cx="4535905" cy="187796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469" y="856926"/>
            <a:ext cx="2407822" cy="2409825"/>
          </a:xfrm>
          <a:prstGeom prst="rect">
            <a:avLst/>
          </a:prstGeom>
        </p:spPr>
      </p:pic>
    </p:spTree>
    <p:extLst>
      <p:ext uri="{BB962C8B-B14F-4D97-AF65-F5344CB8AC3E}">
        <p14:creationId xmlns:p14="http://schemas.microsoft.com/office/powerpoint/2010/main" val="31222557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altLang="en-US" sz="2800" b="1" i="1" dirty="0">
                <a:solidFill>
                  <a:schemeClr val="tx1"/>
                </a:solidFill>
              </a:rPr>
              <a:t>Electronic Commerce ?</a:t>
            </a: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371600"/>
            <a:ext cx="8246329" cy="4114800"/>
          </a:xfrm>
        </p:spPr>
        <p:txBody>
          <a:bodyPr>
            <a:normAutofit/>
          </a:bodyPr>
          <a:lstStyle/>
          <a:p>
            <a:pPr algn="just">
              <a:spcBef>
                <a:spcPct val="80000"/>
              </a:spcBef>
            </a:pPr>
            <a:r>
              <a:rPr lang="en-US" altLang="en-US" sz="2000" dirty="0"/>
              <a:t>E-Comm involves buying and selling of products or services over electronic medium </a:t>
            </a:r>
          </a:p>
          <a:p>
            <a:pPr algn="just">
              <a:spcBef>
                <a:spcPct val="80000"/>
              </a:spcBef>
            </a:pPr>
            <a:r>
              <a:rPr lang="en-US" altLang="en-US" sz="2000" dirty="0"/>
              <a:t>Selling portals we buy books, household items, ‘apps’ that we install on our mobile phones </a:t>
            </a:r>
          </a:p>
          <a:p>
            <a:pPr algn="just">
              <a:spcBef>
                <a:spcPct val="80000"/>
              </a:spcBef>
            </a:pPr>
            <a:r>
              <a:rPr lang="en-US" altLang="en-US" sz="2000" dirty="0"/>
              <a:t>Although sequence of business transactions are like one that is used for the conventional commerce</a:t>
            </a:r>
          </a:p>
          <a:p>
            <a:pPr algn="just">
              <a:spcBef>
                <a:spcPct val="80000"/>
              </a:spcBef>
            </a:pPr>
            <a:r>
              <a:rPr lang="en-US" altLang="en-US" sz="2000" dirty="0"/>
              <a:t>Most important characteristics is almost lack of ‘</a:t>
            </a:r>
            <a:r>
              <a:rPr lang="en-US" altLang="en-US" sz="2000" i="1" dirty="0"/>
              <a:t>face-to-face</a:t>
            </a:r>
            <a:r>
              <a:rPr lang="en-US" altLang="en-US" sz="2000" dirty="0"/>
              <a:t>’ relationship between merchant and the customer</a:t>
            </a:r>
          </a:p>
        </p:txBody>
      </p:sp>
    </p:spTree>
    <p:extLst>
      <p:ext uri="{BB962C8B-B14F-4D97-AF65-F5344CB8AC3E}">
        <p14:creationId xmlns:p14="http://schemas.microsoft.com/office/powerpoint/2010/main" val="9705472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altLang="en-US" sz="2800" b="1" i="1" dirty="0">
                <a:solidFill>
                  <a:schemeClr val="tx1"/>
                </a:solidFill>
              </a:rPr>
              <a:t>Drivers of e-Comm</a:t>
            </a: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371600"/>
            <a:ext cx="8246329" cy="4114800"/>
          </a:xfrm>
        </p:spPr>
        <p:txBody>
          <a:bodyPr>
            <a:normAutofit/>
          </a:bodyPr>
          <a:lstStyle/>
          <a:p>
            <a:pPr algn="just">
              <a:spcBef>
                <a:spcPct val="80000"/>
              </a:spcBef>
            </a:pPr>
            <a:r>
              <a:rPr lang="en-US" altLang="en-US" sz="2000" dirty="0"/>
              <a:t>Global Mergers and Acquisitions </a:t>
            </a:r>
          </a:p>
          <a:p>
            <a:pPr algn="just">
              <a:spcBef>
                <a:spcPct val="80000"/>
              </a:spcBef>
            </a:pPr>
            <a:r>
              <a:rPr lang="en-US" altLang="en-US" sz="2000" dirty="0"/>
              <a:t>Mobile computing and ubiquitous customer connectivity </a:t>
            </a:r>
          </a:p>
          <a:p>
            <a:pPr algn="just">
              <a:spcBef>
                <a:spcPct val="80000"/>
              </a:spcBef>
            </a:pPr>
            <a:r>
              <a:rPr lang="en-US" altLang="en-US" sz="2000" dirty="0"/>
              <a:t>Changing Economic Models </a:t>
            </a:r>
          </a:p>
          <a:p>
            <a:pPr algn="just">
              <a:spcBef>
                <a:spcPct val="80000"/>
              </a:spcBef>
            </a:pPr>
            <a:r>
              <a:rPr lang="en-US" altLang="en-US" sz="2000" dirty="0"/>
              <a:t>Continued Growth of Global economy</a:t>
            </a:r>
          </a:p>
          <a:p>
            <a:pPr algn="just">
              <a:spcBef>
                <a:spcPct val="80000"/>
              </a:spcBef>
            </a:pPr>
            <a:r>
              <a:rPr lang="en-US" altLang="en-US" sz="2000" dirty="0"/>
              <a:t>Changes in Paradigm and Power of the Supply Chain</a:t>
            </a:r>
          </a:p>
          <a:p>
            <a:pPr algn="just">
              <a:spcBef>
                <a:spcPct val="80000"/>
              </a:spcBef>
            </a:pPr>
            <a:r>
              <a:rPr lang="en-US" altLang="en-US" sz="2000" dirty="0"/>
              <a:t>Competitive IT environment  </a:t>
            </a:r>
          </a:p>
          <a:p>
            <a:pPr algn="just">
              <a:spcBef>
                <a:spcPct val="80000"/>
              </a:spcBef>
            </a:pPr>
            <a:endParaRPr lang="en-US" altLang="en-US" sz="2000" dirty="0"/>
          </a:p>
        </p:txBody>
      </p:sp>
    </p:spTree>
    <p:extLst>
      <p:ext uri="{BB962C8B-B14F-4D97-AF65-F5344CB8AC3E}">
        <p14:creationId xmlns:p14="http://schemas.microsoft.com/office/powerpoint/2010/main" val="14481398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38" name="Picture 14">
            <a:extLst>
              <a:ext uri="{FF2B5EF4-FFF2-40B4-BE49-F238E27FC236}">
                <a16:creationId xmlns:a16="http://schemas.microsoft.com/office/drawing/2014/main" id="{E5D6456A-809A-43AE-8A1D-2535B826008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62279" y="548481"/>
            <a:ext cx="7696200" cy="57610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567620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502163" y="345196"/>
            <a:ext cx="8596668" cy="1320800"/>
          </a:xfrm>
        </p:spPr>
        <p:txBody>
          <a:bodyPr>
            <a:normAutofit/>
          </a:bodyPr>
          <a:lstStyle/>
          <a:p>
            <a:r>
              <a:rPr lang="en-US" altLang="en-US" sz="2800" b="1" i="1" dirty="0">
                <a:solidFill>
                  <a:schemeClr val="tx1"/>
                </a:solidFill>
              </a:rPr>
              <a:t>Electronic Business Models </a:t>
            </a:r>
            <a:r>
              <a:rPr lang="en-US" altLang="en-US" sz="1800" b="1" i="1" dirty="0">
                <a:solidFill>
                  <a:schemeClr val="tx1"/>
                </a:solidFill>
              </a:rPr>
              <a:t>(Slight Difference Between Two) </a:t>
            </a: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502163" y="1448718"/>
            <a:ext cx="8246329" cy="4114800"/>
          </a:xfrm>
        </p:spPr>
        <p:txBody>
          <a:bodyPr>
            <a:normAutofit/>
          </a:bodyPr>
          <a:lstStyle/>
          <a:p>
            <a:pPr algn="just">
              <a:spcBef>
                <a:spcPct val="80000"/>
              </a:spcBef>
            </a:pPr>
            <a:r>
              <a:rPr lang="en-US" altLang="en-US" sz="2000" b="1" dirty="0"/>
              <a:t>Brokerage Model </a:t>
            </a:r>
            <a:r>
              <a:rPr lang="en-US" altLang="en-US" sz="2000" dirty="0"/>
              <a:t>– Facilitate e-comm by bringing together ‘buyers’ and ‘sellers’. Also facilitate sale / purchase transaction</a:t>
            </a:r>
          </a:p>
          <a:p>
            <a:pPr algn="just">
              <a:spcBef>
                <a:spcPct val="80000"/>
              </a:spcBef>
            </a:pPr>
            <a:r>
              <a:rPr lang="en-US" altLang="en-US" sz="2000" b="1" dirty="0"/>
              <a:t>Advertising Model </a:t>
            </a:r>
            <a:r>
              <a:rPr lang="en-US" altLang="en-US" sz="2000" dirty="0"/>
              <a:t>– Via emails, Advertising messages in the form of banner ads. </a:t>
            </a:r>
          </a:p>
          <a:p>
            <a:pPr algn="just">
              <a:spcBef>
                <a:spcPct val="80000"/>
              </a:spcBef>
            </a:pPr>
            <a:r>
              <a:rPr lang="en-US" altLang="en-US" sz="2000" b="1" dirty="0"/>
              <a:t>Infomediary Model </a:t>
            </a:r>
            <a:r>
              <a:rPr lang="en-US" altLang="en-US" sz="2000" dirty="0"/>
              <a:t>– Assist buyer and sellers to provide data about products and their products </a:t>
            </a:r>
          </a:p>
          <a:p>
            <a:pPr algn="just">
              <a:spcBef>
                <a:spcPct val="80000"/>
              </a:spcBef>
            </a:pPr>
            <a:r>
              <a:rPr lang="en-US" altLang="en-US" sz="2000" b="1" dirty="0"/>
              <a:t>Merchant Model</a:t>
            </a:r>
            <a:r>
              <a:rPr lang="en-US" altLang="en-US" sz="2000" dirty="0"/>
              <a:t> – e.g. Wholesalers and retailers of goods and services</a:t>
            </a:r>
          </a:p>
          <a:p>
            <a:pPr algn="just">
              <a:spcBef>
                <a:spcPct val="80000"/>
              </a:spcBef>
            </a:pPr>
            <a:r>
              <a:rPr lang="en-US" altLang="en-US" sz="2000" b="1" dirty="0"/>
              <a:t>Direct Model </a:t>
            </a:r>
            <a:r>
              <a:rPr lang="en-US" altLang="en-US" sz="2000" dirty="0"/>
              <a:t>– Allow manufacturers to reach buyer directly and compress distribution channel, reduce cost in their ‘Supply-Chain’</a:t>
            </a:r>
          </a:p>
          <a:p>
            <a:pPr algn="just">
              <a:spcBef>
                <a:spcPct val="80000"/>
              </a:spcBef>
            </a:pPr>
            <a:endParaRPr lang="en-US" altLang="en-US" sz="2000" dirty="0"/>
          </a:p>
          <a:p>
            <a:pPr algn="just">
              <a:spcBef>
                <a:spcPct val="80000"/>
              </a:spcBef>
            </a:pPr>
            <a:endParaRPr lang="en-US" altLang="en-US" sz="2000" dirty="0"/>
          </a:p>
        </p:txBody>
      </p:sp>
    </p:spTree>
    <p:extLst>
      <p:ext uri="{BB962C8B-B14F-4D97-AF65-F5344CB8AC3E}">
        <p14:creationId xmlns:p14="http://schemas.microsoft.com/office/powerpoint/2010/main" val="30750784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3" y="345196"/>
            <a:ext cx="8596668" cy="1320800"/>
          </a:xfrm>
        </p:spPr>
        <p:txBody>
          <a:bodyPr>
            <a:normAutofit/>
          </a:bodyPr>
          <a:lstStyle/>
          <a:p>
            <a:r>
              <a:rPr lang="en-US" altLang="en-US" sz="2800" b="1" i="1" dirty="0">
                <a:solidFill>
                  <a:schemeClr val="tx1"/>
                </a:solidFill>
              </a:rPr>
              <a:t>Electronic Business Models </a:t>
            </a:r>
            <a:r>
              <a:rPr lang="en-US" altLang="en-US" sz="1800" b="1" i="1" dirty="0">
                <a:solidFill>
                  <a:schemeClr val="tx1"/>
                </a:solidFill>
              </a:rPr>
              <a:t>(Slight Difference Between Two) </a:t>
            </a: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371600"/>
            <a:ext cx="8246329" cy="4368188"/>
          </a:xfrm>
        </p:spPr>
        <p:txBody>
          <a:bodyPr>
            <a:normAutofit fontScale="92500" lnSpcReduction="10000"/>
          </a:bodyPr>
          <a:lstStyle/>
          <a:p>
            <a:pPr algn="just">
              <a:spcBef>
                <a:spcPct val="80000"/>
              </a:spcBef>
            </a:pPr>
            <a:r>
              <a:rPr lang="en-US" altLang="en-US" sz="2000" b="1" dirty="0"/>
              <a:t>Affiliate Model </a:t>
            </a:r>
            <a:r>
              <a:rPr lang="en-US" altLang="en-US" sz="2000" dirty="0"/>
              <a:t>– Provide opportunities for purchasing where people are surfing. Percentage of revenue is shared. </a:t>
            </a:r>
          </a:p>
          <a:p>
            <a:pPr algn="just">
              <a:spcBef>
                <a:spcPct val="80000"/>
              </a:spcBef>
            </a:pPr>
            <a:endParaRPr lang="en-US" altLang="en-US" sz="2000" b="1" dirty="0"/>
          </a:p>
          <a:p>
            <a:pPr algn="just">
              <a:spcBef>
                <a:spcPct val="80000"/>
              </a:spcBef>
            </a:pPr>
            <a:r>
              <a:rPr lang="en-US" altLang="en-US" sz="2000" b="1" dirty="0"/>
              <a:t>Community Model </a:t>
            </a:r>
            <a:r>
              <a:rPr lang="en-US" altLang="en-US" sz="2000" dirty="0"/>
              <a:t>– Revenue share can be based on Services or voluntary contributions </a:t>
            </a:r>
          </a:p>
          <a:p>
            <a:pPr algn="just">
              <a:spcBef>
                <a:spcPct val="80000"/>
              </a:spcBef>
            </a:pPr>
            <a:endParaRPr lang="en-US" altLang="en-US" sz="2000" b="1" dirty="0"/>
          </a:p>
          <a:p>
            <a:pPr algn="just">
              <a:spcBef>
                <a:spcPct val="80000"/>
              </a:spcBef>
            </a:pPr>
            <a:r>
              <a:rPr lang="en-US" altLang="en-US" sz="2000" b="1" dirty="0"/>
              <a:t>Subscription Model </a:t>
            </a:r>
            <a:r>
              <a:rPr lang="en-US" altLang="en-US" sz="2000" dirty="0"/>
              <a:t>– Users are charged periodic fee. </a:t>
            </a:r>
          </a:p>
          <a:p>
            <a:pPr algn="just">
              <a:spcBef>
                <a:spcPct val="80000"/>
              </a:spcBef>
            </a:pPr>
            <a:endParaRPr lang="en-US" altLang="en-US" sz="2000" b="1" dirty="0"/>
          </a:p>
          <a:p>
            <a:pPr algn="just">
              <a:spcBef>
                <a:spcPct val="80000"/>
              </a:spcBef>
            </a:pPr>
            <a:r>
              <a:rPr lang="en-US" altLang="en-US" sz="2000" b="1" dirty="0"/>
              <a:t>Utility Model </a:t>
            </a:r>
            <a:r>
              <a:rPr lang="en-US" altLang="en-US" sz="2000" dirty="0"/>
              <a:t>– on-demand metered model or pay as you go successfully used by ‘Cloud Service Providers. </a:t>
            </a:r>
          </a:p>
          <a:p>
            <a:pPr algn="just">
              <a:spcBef>
                <a:spcPct val="80000"/>
              </a:spcBef>
            </a:pPr>
            <a:endParaRPr lang="en-US" altLang="en-US" sz="2000" dirty="0"/>
          </a:p>
          <a:p>
            <a:pPr algn="just">
              <a:spcBef>
                <a:spcPct val="80000"/>
              </a:spcBef>
            </a:pPr>
            <a:endParaRPr lang="en-US" altLang="en-US" sz="2000" dirty="0"/>
          </a:p>
        </p:txBody>
      </p:sp>
    </p:spTree>
    <p:extLst>
      <p:ext uri="{BB962C8B-B14F-4D97-AF65-F5344CB8AC3E}">
        <p14:creationId xmlns:p14="http://schemas.microsoft.com/office/powerpoint/2010/main" val="3674828849"/>
      </p:ext>
    </p:extLst>
  </p:cSld>
  <p:clrMapOvr>
    <a:masterClrMapping/>
  </p:clrMapOvr>
  <p:transition>
    <p:fad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6E2C24C779134EB092E6FA04B4BFAA" ma:contentTypeVersion="7" ma:contentTypeDescription="Create a new document." ma:contentTypeScope="" ma:versionID="a752507753362bd2e89c475abc28bc71">
  <xsd:schema xmlns:xsd="http://www.w3.org/2001/XMLSchema" xmlns:xs="http://www.w3.org/2001/XMLSchema" xmlns:p="http://schemas.microsoft.com/office/2006/metadata/properties" xmlns:ns2="ca9a9220-7381-4c96-8ea7-69846abac5f1" targetNamespace="http://schemas.microsoft.com/office/2006/metadata/properties" ma:root="true" ma:fieldsID="65a26d8be81bff207b1e4fa1810fbe2e" ns2:_="">
    <xsd:import namespace="ca9a9220-7381-4c96-8ea7-69846abac5f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9a9220-7381-4c96-8ea7-69846abac5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CC1E60-B7BF-431F-B0C8-D606C693C4F5}"/>
</file>

<file path=customXml/itemProps2.xml><?xml version="1.0" encoding="utf-8"?>
<ds:datastoreItem xmlns:ds="http://schemas.openxmlformats.org/officeDocument/2006/customXml" ds:itemID="{602A397F-EF64-45FF-BAA6-C87567F7E4FC}"/>
</file>

<file path=customXml/itemProps3.xml><?xml version="1.0" encoding="utf-8"?>
<ds:datastoreItem xmlns:ds="http://schemas.openxmlformats.org/officeDocument/2006/customXml" ds:itemID="{C2F0C5A7-8CDB-40D1-ADD9-1EFF810FF5E1}"/>
</file>

<file path=docProps/app.xml><?xml version="1.0" encoding="utf-8"?>
<Properties xmlns="http://schemas.openxmlformats.org/officeDocument/2006/extended-properties" xmlns:vt="http://schemas.openxmlformats.org/officeDocument/2006/docPropsVTypes">
  <TotalTime>1594</TotalTime>
  <Words>2417</Words>
  <Application>Microsoft Office PowerPoint</Application>
  <PresentationFormat>Widescreen</PresentationFormat>
  <Paragraphs>229</Paragraphs>
  <Slides>42</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Merriweather</vt:lpstr>
      <vt:lpstr>Trebuchet MS</vt:lpstr>
      <vt:lpstr>Wingdings 3</vt:lpstr>
      <vt:lpstr>Facet</vt:lpstr>
      <vt:lpstr> </vt:lpstr>
      <vt:lpstr>E-Commerce</vt:lpstr>
      <vt:lpstr>E-Commerce</vt:lpstr>
      <vt:lpstr>Commerce / Trade in Digital World </vt:lpstr>
      <vt:lpstr>Electronic Commerce ?</vt:lpstr>
      <vt:lpstr>Drivers of e-Comm</vt:lpstr>
      <vt:lpstr>PowerPoint Presentation</vt:lpstr>
      <vt:lpstr>Electronic Business Models (Slight Difference Between Two) </vt:lpstr>
      <vt:lpstr>Electronic Business Models (Slight Difference Between Two) </vt:lpstr>
      <vt:lpstr>Internet Domains (e-Business)</vt:lpstr>
      <vt:lpstr>PowerPoint Presentation</vt:lpstr>
      <vt:lpstr>Internet Domains (e-Business)</vt:lpstr>
      <vt:lpstr>EDI (Electronic Data Interchange)</vt:lpstr>
      <vt:lpstr>EDI (Electronic Data Interchange)</vt:lpstr>
      <vt:lpstr>EDI (Electronic Data Interchange) Security </vt:lpstr>
      <vt:lpstr>EDI (Electronic Data Interchange) Security </vt:lpstr>
      <vt:lpstr>Advantages of Electronic Commerce </vt:lpstr>
      <vt:lpstr>Disadvantages of Electronic Commerce</vt:lpstr>
      <vt:lpstr>Language Issues</vt:lpstr>
      <vt:lpstr>Culture Issues</vt:lpstr>
      <vt:lpstr>Electronic Commerce</vt:lpstr>
      <vt:lpstr>PowerPoint Presentation</vt:lpstr>
      <vt:lpstr>PowerPoint Presentation</vt:lpstr>
      <vt:lpstr>The Development and Growth of Electronic Commerce</vt:lpstr>
      <vt:lpstr>The Development and Growth of Electronic Commerce (continued)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and Methods Used in Cybercrime</dc:title>
  <dc:creator>Kunte, Vishram</dc:creator>
  <cp:lastModifiedBy>Vishram Kunte</cp:lastModifiedBy>
  <cp:revision>229</cp:revision>
  <dcterms:created xsi:type="dcterms:W3CDTF">2020-09-04T15:10:41Z</dcterms:created>
  <dcterms:modified xsi:type="dcterms:W3CDTF">2023-09-06T12:15:10Z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0x010100766E2C24C779134EB092E6FA04B4BFAA</vt:lpwstr>
  </property>
</Properties>
</file>