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67"/>
  </p:notesMasterIdLst>
  <p:handoutMasterIdLst>
    <p:handoutMasterId r:id="rId68"/>
  </p:handoutMasterIdLst>
  <p:sldIdLst>
    <p:sldId id="1047" r:id="rId2"/>
    <p:sldId id="1128" r:id="rId3"/>
    <p:sldId id="1135" r:id="rId4"/>
    <p:sldId id="1136" r:id="rId5"/>
    <p:sldId id="1137" r:id="rId6"/>
    <p:sldId id="1129" r:id="rId7"/>
    <p:sldId id="1140" r:id="rId8"/>
    <p:sldId id="1139" r:id="rId9"/>
    <p:sldId id="1130" r:id="rId10"/>
    <p:sldId id="1146" r:id="rId11"/>
    <p:sldId id="1149" r:id="rId12"/>
    <p:sldId id="294" r:id="rId13"/>
    <p:sldId id="1144" r:id="rId14"/>
    <p:sldId id="1142" r:id="rId15"/>
    <p:sldId id="1131" r:id="rId16"/>
    <p:sldId id="312" r:id="rId17"/>
    <p:sldId id="316" r:id="rId18"/>
    <p:sldId id="319" r:id="rId19"/>
    <p:sldId id="259" r:id="rId20"/>
    <p:sldId id="260" r:id="rId21"/>
    <p:sldId id="261" r:id="rId22"/>
    <p:sldId id="262" r:id="rId23"/>
    <p:sldId id="263" r:id="rId24"/>
    <p:sldId id="267" r:id="rId25"/>
    <p:sldId id="274" r:id="rId26"/>
    <p:sldId id="342" r:id="rId27"/>
    <p:sldId id="281" r:id="rId28"/>
    <p:sldId id="279" r:id="rId29"/>
    <p:sldId id="324" r:id="rId30"/>
    <p:sldId id="321" r:id="rId31"/>
    <p:sldId id="325" r:id="rId32"/>
    <p:sldId id="329" r:id="rId33"/>
    <p:sldId id="290" r:id="rId34"/>
    <p:sldId id="327" r:id="rId35"/>
    <p:sldId id="291" r:id="rId36"/>
    <p:sldId id="331" r:id="rId37"/>
    <p:sldId id="330" r:id="rId38"/>
    <p:sldId id="292" r:id="rId39"/>
    <p:sldId id="1145" r:id="rId40"/>
    <p:sldId id="295" r:id="rId41"/>
    <p:sldId id="332" r:id="rId42"/>
    <p:sldId id="296" r:id="rId43"/>
    <p:sldId id="333" r:id="rId44"/>
    <p:sldId id="297" r:id="rId45"/>
    <p:sldId id="334" r:id="rId46"/>
    <p:sldId id="298" r:id="rId47"/>
    <p:sldId id="299" r:id="rId48"/>
    <p:sldId id="335" r:id="rId49"/>
    <p:sldId id="338" r:id="rId50"/>
    <p:sldId id="1132" r:id="rId51"/>
    <p:sldId id="1151" r:id="rId52"/>
    <p:sldId id="1148" r:id="rId53"/>
    <p:sldId id="1133" r:id="rId54"/>
    <p:sldId id="265" r:id="rId55"/>
    <p:sldId id="423" r:id="rId56"/>
    <p:sldId id="438" r:id="rId57"/>
    <p:sldId id="1134" r:id="rId58"/>
    <p:sldId id="1154" r:id="rId59"/>
    <p:sldId id="269" r:id="rId60"/>
    <p:sldId id="1147" r:id="rId61"/>
    <p:sldId id="1155" r:id="rId62"/>
    <p:sldId id="1156" r:id="rId63"/>
    <p:sldId id="272" r:id="rId64"/>
    <p:sldId id="1150" r:id="rId65"/>
    <p:sldId id="108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AC399E8-4873-4F74-8C2E-CEA614C93F4F}">
          <p14:sldIdLst>
            <p14:sldId id="1047"/>
            <p14:sldId id="1128"/>
            <p14:sldId id="1135"/>
            <p14:sldId id="1136"/>
            <p14:sldId id="1137"/>
            <p14:sldId id="1129"/>
            <p14:sldId id="1140"/>
            <p14:sldId id="1139"/>
            <p14:sldId id="1130"/>
            <p14:sldId id="1146"/>
            <p14:sldId id="1149"/>
            <p14:sldId id="294"/>
            <p14:sldId id="1144"/>
            <p14:sldId id="1142"/>
            <p14:sldId id="1131"/>
            <p14:sldId id="312"/>
            <p14:sldId id="316"/>
            <p14:sldId id="319"/>
            <p14:sldId id="259"/>
            <p14:sldId id="260"/>
            <p14:sldId id="261"/>
            <p14:sldId id="262"/>
            <p14:sldId id="263"/>
            <p14:sldId id="267"/>
            <p14:sldId id="274"/>
            <p14:sldId id="342"/>
            <p14:sldId id="281"/>
            <p14:sldId id="279"/>
            <p14:sldId id="324"/>
            <p14:sldId id="321"/>
            <p14:sldId id="325"/>
            <p14:sldId id="329"/>
            <p14:sldId id="290"/>
            <p14:sldId id="327"/>
            <p14:sldId id="291"/>
            <p14:sldId id="331"/>
            <p14:sldId id="330"/>
            <p14:sldId id="292"/>
            <p14:sldId id="1145"/>
            <p14:sldId id="295"/>
            <p14:sldId id="332"/>
            <p14:sldId id="296"/>
            <p14:sldId id="333"/>
            <p14:sldId id="297"/>
            <p14:sldId id="334"/>
            <p14:sldId id="298"/>
            <p14:sldId id="299"/>
            <p14:sldId id="335"/>
            <p14:sldId id="338"/>
            <p14:sldId id="1132"/>
            <p14:sldId id="1151"/>
            <p14:sldId id="1148"/>
            <p14:sldId id="1133"/>
            <p14:sldId id="265"/>
            <p14:sldId id="423"/>
            <p14:sldId id="438"/>
            <p14:sldId id="1134"/>
            <p14:sldId id="1154"/>
            <p14:sldId id="269"/>
            <p14:sldId id="1147"/>
            <p14:sldId id="1155"/>
            <p14:sldId id="1156"/>
            <p14:sldId id="272"/>
            <p14:sldId id="1150"/>
            <p14:sldId id="10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yber Security" initials="CS" lastIdx="1" clrIdx="0">
    <p:extLst>
      <p:ext uri="{19B8F6BF-5375-455C-9EA6-DF929625EA0E}">
        <p15:presenceInfo xmlns:p15="http://schemas.microsoft.com/office/powerpoint/2012/main" userId="S::cs2020@fcrit.ac.in::5df70e71-9808-40c2-a0f0-84dc18ec58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2544" autoAdjust="0"/>
  </p:normalViewPr>
  <p:slideViewPr>
    <p:cSldViewPr snapToGrid="0">
      <p:cViewPr varScale="1">
        <p:scale>
          <a:sx n="69" d="100"/>
          <a:sy n="69" d="100"/>
        </p:scale>
        <p:origin x="780"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22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7809F4-22A0-423A-AB81-AD0B93C54B4F}" type="datetimeFigureOut">
              <a:rPr lang="en-IN" smtClean="0"/>
              <a:t>06-10-2023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62CBB5-DD09-4AD3-9001-2277FB08F4B5}"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83898-E17B-47D7-9AA7-65EE1ACF918D}" type="datetimeFigureOut">
              <a:rPr lang="en-IN" smtClean="0"/>
              <a:t>06-10-2023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D948E-78AD-4EA1-A2B6-8506120CE81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3</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3432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5E11AE4B-CC98-49A6-A380-7B2C9C7B5C5B}"/>
              </a:ext>
            </a:extLst>
          </p:cNvPr>
          <p:cNvSpPr>
            <a:spLocks noGrp="1" noChangeArrowheads="1"/>
          </p:cNvSpPr>
          <p:nvPr>
            <p:ph type="sldNum" sz="quarter" idx="5"/>
          </p:nvPr>
        </p:nvSpPr>
        <p:spPr>
          <a:ln/>
        </p:spPr>
        <p:txBody>
          <a:bodyPr/>
          <a:lstStyle/>
          <a:p>
            <a:fld id="{68C91801-190A-40BE-93B3-1163E466D92B}" type="slidenum">
              <a:rPr lang="en-US" altLang="en-US"/>
              <a:pPr/>
              <a:t>18</a:t>
            </a:fld>
            <a:endParaRPr lang="en-US" altLang="en-US"/>
          </a:p>
        </p:txBody>
      </p:sp>
      <p:sp>
        <p:nvSpPr>
          <p:cNvPr id="132098" name="Rectangle 2">
            <a:extLst>
              <a:ext uri="{FF2B5EF4-FFF2-40B4-BE49-F238E27FC236}">
                <a16:creationId xmlns:a16="http://schemas.microsoft.com/office/drawing/2014/main" id="{3884D989-003D-49E8-90CA-2B0431D35D03}"/>
              </a:ext>
            </a:extLst>
          </p:cNvPr>
          <p:cNvSpPr>
            <a:spLocks noGrp="1" noRot="1" noChangeAspect="1" noChangeArrowheads="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DD52E5CA-C067-4FF8-B881-A3A5F50CCDE1}"/>
              </a:ext>
            </a:extLst>
          </p:cNvPr>
          <p:cNvSpPr>
            <a:spLocks noGrp="1" noChangeArrowheads="1"/>
          </p:cNvSpPr>
          <p:nvPr>
            <p:ph type="sldNum" sz="quarter" idx="5"/>
          </p:nvPr>
        </p:nvSpPr>
        <p:spPr>
          <a:ln/>
        </p:spPr>
        <p:txBody>
          <a:bodyPr/>
          <a:lstStyle/>
          <a:p>
            <a:fld id="{18AD2EE9-471D-47D9-B25E-C17E4F1C9D33}" type="slidenum">
              <a:rPr lang="en-US" altLang="en-US"/>
              <a:pPr/>
              <a:t>19</a:t>
            </a:fld>
            <a:endParaRPr lang="en-US" altLang="en-US"/>
          </a:p>
        </p:txBody>
      </p:sp>
      <p:sp>
        <p:nvSpPr>
          <p:cNvPr id="11266" name="Rectangle 2">
            <a:extLst>
              <a:ext uri="{FF2B5EF4-FFF2-40B4-BE49-F238E27FC236}">
                <a16:creationId xmlns:a16="http://schemas.microsoft.com/office/drawing/2014/main" id="{DF1BA523-F9CB-43E3-ACB4-C843D9B51612}"/>
              </a:ext>
            </a:extLst>
          </p:cNvPr>
          <p:cNvSpPr>
            <a:spLocks noGrp="1" noRot="1" noChangeAspect="1" noChangeArrowheads="1" noTextEdit="1"/>
          </p:cNvSpPr>
          <p:nvPr>
            <p:ph type="sldImg"/>
          </p:nvPr>
        </p:nvSpPr>
        <p:spPr>
          <a:xfrm>
            <a:off x="327025" y="652463"/>
            <a:ext cx="6176963" cy="3475037"/>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4B93AB42-A6B4-4243-AA31-BBEFBEB0C7F0}"/>
              </a:ext>
            </a:extLst>
          </p:cNvPr>
          <p:cNvSpPr>
            <a:spLocks noGrp="1" noChangeArrowheads="1"/>
          </p:cNvSpPr>
          <p:nvPr>
            <p:ph type="sldNum" sz="quarter" idx="5"/>
          </p:nvPr>
        </p:nvSpPr>
        <p:spPr>
          <a:ln/>
        </p:spPr>
        <p:txBody>
          <a:bodyPr/>
          <a:lstStyle/>
          <a:p>
            <a:fld id="{11B4BA2D-01FB-4C6F-9D3E-53713988CFC0}" type="slidenum">
              <a:rPr lang="en-US" altLang="en-US"/>
              <a:pPr/>
              <a:t>20</a:t>
            </a:fld>
            <a:endParaRPr lang="en-US" altLang="en-US"/>
          </a:p>
        </p:txBody>
      </p:sp>
      <p:sp>
        <p:nvSpPr>
          <p:cNvPr id="13314" name="Rectangle 2">
            <a:extLst>
              <a:ext uri="{FF2B5EF4-FFF2-40B4-BE49-F238E27FC236}">
                <a16:creationId xmlns:a16="http://schemas.microsoft.com/office/drawing/2014/main" id="{D27C8DD4-63C5-4F81-A8F8-ED4839BF6783}"/>
              </a:ext>
            </a:extLst>
          </p:cNvPr>
          <p:cNvSpPr>
            <a:spLocks noGrp="1" noRot="1" noChangeAspect="1" noChangeArrowheads="1" noTextEdit="1"/>
          </p:cNvSpPr>
          <p:nvPr>
            <p:ph type="sldImg"/>
          </p:nvPr>
        </p:nvSpPr>
        <p:spPr>
          <a:xfrm>
            <a:off x="393700" y="692150"/>
            <a:ext cx="6072188" cy="3416300"/>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99A1AA45-AD82-4081-BEC4-65325A7F7226}"/>
              </a:ext>
            </a:extLst>
          </p:cNvPr>
          <p:cNvSpPr>
            <a:spLocks noGrp="1" noChangeArrowheads="1"/>
          </p:cNvSpPr>
          <p:nvPr>
            <p:ph type="sldNum" sz="quarter" idx="5"/>
          </p:nvPr>
        </p:nvSpPr>
        <p:spPr>
          <a:ln/>
        </p:spPr>
        <p:txBody>
          <a:bodyPr/>
          <a:lstStyle/>
          <a:p>
            <a:fld id="{75A748B6-D962-4BFC-BB58-8CCF37C0E4B6}" type="slidenum">
              <a:rPr lang="en-US" altLang="en-US"/>
              <a:pPr/>
              <a:t>21</a:t>
            </a:fld>
            <a:endParaRPr lang="en-US" altLang="en-US"/>
          </a:p>
        </p:txBody>
      </p:sp>
      <p:sp>
        <p:nvSpPr>
          <p:cNvPr id="15362" name="Rectangle 2">
            <a:extLst>
              <a:ext uri="{FF2B5EF4-FFF2-40B4-BE49-F238E27FC236}">
                <a16:creationId xmlns:a16="http://schemas.microsoft.com/office/drawing/2014/main" id="{42FBB173-BFC7-4B31-8828-24C1E934062D}"/>
              </a:ext>
            </a:extLst>
          </p:cNvPr>
          <p:cNvSpPr>
            <a:spLocks noGrp="1" noRot="1" noChangeAspect="1" noChangeArrowheads="1" noTextEdit="1"/>
          </p:cNvSpPr>
          <p:nvPr>
            <p:ph type="sldImg"/>
          </p:nvPr>
        </p:nvSpPr>
        <p:spPr>
          <a:xfrm>
            <a:off x="327025" y="652463"/>
            <a:ext cx="6176963" cy="3475037"/>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7E7C9D31-5406-4EAC-AF4D-F2B6132A19E3}"/>
              </a:ext>
            </a:extLst>
          </p:cNvPr>
          <p:cNvSpPr>
            <a:spLocks noGrp="1" noChangeArrowheads="1"/>
          </p:cNvSpPr>
          <p:nvPr>
            <p:ph type="sldNum" sz="quarter" idx="5"/>
          </p:nvPr>
        </p:nvSpPr>
        <p:spPr>
          <a:ln/>
        </p:spPr>
        <p:txBody>
          <a:bodyPr/>
          <a:lstStyle/>
          <a:p>
            <a:fld id="{682F8A82-5657-4750-AFF6-D689760E6A9A}" type="slidenum">
              <a:rPr lang="en-US" altLang="en-US"/>
              <a:pPr/>
              <a:t>22</a:t>
            </a:fld>
            <a:endParaRPr lang="en-US" altLang="en-US"/>
          </a:p>
        </p:txBody>
      </p:sp>
      <p:sp>
        <p:nvSpPr>
          <p:cNvPr id="17410" name="Rectangle 2">
            <a:extLst>
              <a:ext uri="{FF2B5EF4-FFF2-40B4-BE49-F238E27FC236}">
                <a16:creationId xmlns:a16="http://schemas.microsoft.com/office/drawing/2014/main" id="{FBAC141D-3675-4374-B9C6-1BF91F4DFFE2}"/>
              </a:ext>
            </a:extLst>
          </p:cNvPr>
          <p:cNvSpPr>
            <a:spLocks noGrp="1" noRot="1" noChangeAspect="1" noChangeArrowheads="1" noTextEdit="1"/>
          </p:cNvSpPr>
          <p:nvPr>
            <p:ph type="sldImg"/>
          </p:nvPr>
        </p:nvSpPr>
        <p:spPr>
          <a:xfrm>
            <a:off x="393700" y="692150"/>
            <a:ext cx="6072188" cy="34163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0CD8A85B-470E-4182-BF9B-5164C50BC052}"/>
              </a:ext>
            </a:extLst>
          </p:cNvPr>
          <p:cNvSpPr>
            <a:spLocks noGrp="1" noChangeArrowheads="1"/>
          </p:cNvSpPr>
          <p:nvPr>
            <p:ph type="sldNum" sz="quarter" idx="5"/>
          </p:nvPr>
        </p:nvSpPr>
        <p:spPr>
          <a:ln/>
        </p:spPr>
        <p:txBody>
          <a:bodyPr/>
          <a:lstStyle/>
          <a:p>
            <a:fld id="{45B51F53-6F23-462A-88E8-FB6E387E1E72}" type="slidenum">
              <a:rPr lang="en-US" altLang="en-US"/>
              <a:pPr/>
              <a:t>23</a:t>
            </a:fld>
            <a:endParaRPr lang="en-US" altLang="en-US"/>
          </a:p>
        </p:txBody>
      </p:sp>
      <p:sp>
        <p:nvSpPr>
          <p:cNvPr id="19458" name="Rectangle 2">
            <a:extLst>
              <a:ext uri="{FF2B5EF4-FFF2-40B4-BE49-F238E27FC236}">
                <a16:creationId xmlns:a16="http://schemas.microsoft.com/office/drawing/2014/main" id="{39B5D2AB-BEAB-4A0D-9104-5AC9A201715C}"/>
              </a:ext>
            </a:extLst>
          </p:cNvPr>
          <p:cNvSpPr>
            <a:spLocks noGrp="1" noRot="1" noChangeAspect="1" noChangeArrowheads="1" noTextEdit="1"/>
          </p:cNvSpPr>
          <p:nvPr>
            <p:ph type="sldImg"/>
          </p:nvPr>
        </p:nvSpPr>
        <p:spPr>
          <a:xfrm>
            <a:off x="393700" y="692150"/>
            <a:ext cx="6072188" cy="3416300"/>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A6D34F95-6744-48E7-B490-8D0BC42AA2C5}"/>
              </a:ext>
            </a:extLst>
          </p:cNvPr>
          <p:cNvSpPr>
            <a:spLocks noGrp="1" noChangeArrowheads="1"/>
          </p:cNvSpPr>
          <p:nvPr>
            <p:ph type="sldNum" sz="quarter" idx="5"/>
          </p:nvPr>
        </p:nvSpPr>
        <p:spPr>
          <a:ln/>
        </p:spPr>
        <p:txBody>
          <a:bodyPr/>
          <a:lstStyle/>
          <a:p>
            <a:fld id="{878472C3-5F10-4A51-B500-E27ED015DBA9}" type="slidenum">
              <a:rPr lang="en-US" altLang="en-US"/>
              <a:pPr/>
              <a:t>24</a:t>
            </a:fld>
            <a:endParaRPr lang="en-US" altLang="en-US"/>
          </a:p>
        </p:txBody>
      </p:sp>
      <p:sp>
        <p:nvSpPr>
          <p:cNvPr id="27650" name="Rectangle 2">
            <a:extLst>
              <a:ext uri="{FF2B5EF4-FFF2-40B4-BE49-F238E27FC236}">
                <a16:creationId xmlns:a16="http://schemas.microsoft.com/office/drawing/2014/main" id="{670C5FDC-723B-4C62-85E5-278A2D0C4E37}"/>
              </a:ext>
            </a:extLst>
          </p:cNvPr>
          <p:cNvSpPr>
            <a:spLocks noGrp="1" noRot="1" noChangeAspect="1" noChangeArrowheads="1" noTextEdit="1"/>
          </p:cNvSpPr>
          <p:nvPr>
            <p:ph type="sldImg"/>
          </p:nvPr>
        </p:nvSpPr>
        <p:spPr>
          <a:xfrm>
            <a:off x="327025" y="652463"/>
            <a:ext cx="6176963" cy="3475037"/>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4F07EF-299C-48A9-A017-A2D2757F8817}"/>
              </a:ext>
            </a:extLst>
          </p:cNvPr>
          <p:cNvSpPr>
            <a:spLocks noGrp="1" noChangeArrowheads="1"/>
          </p:cNvSpPr>
          <p:nvPr>
            <p:ph type="sldNum" sz="quarter" idx="5"/>
          </p:nvPr>
        </p:nvSpPr>
        <p:spPr>
          <a:ln/>
        </p:spPr>
        <p:txBody>
          <a:bodyPr/>
          <a:lstStyle/>
          <a:p>
            <a:fld id="{106B3B75-77C1-4A06-8CDE-205D7E61108D}" type="slidenum">
              <a:rPr lang="en-US" altLang="en-US"/>
              <a:pPr/>
              <a:t>25</a:t>
            </a:fld>
            <a:endParaRPr lang="en-US" altLang="en-US"/>
          </a:p>
        </p:txBody>
      </p:sp>
      <p:sp>
        <p:nvSpPr>
          <p:cNvPr id="41986" name="Rectangle 2">
            <a:extLst>
              <a:ext uri="{FF2B5EF4-FFF2-40B4-BE49-F238E27FC236}">
                <a16:creationId xmlns:a16="http://schemas.microsoft.com/office/drawing/2014/main" id="{D6D51068-8E64-4895-A2A9-4B95798F1F02}"/>
              </a:ext>
            </a:extLst>
          </p:cNvPr>
          <p:cNvSpPr>
            <a:spLocks noGrp="1" noRot="1" noChangeAspect="1" noChangeArrowheads="1" noTextEdit="1"/>
          </p:cNvSpPr>
          <p:nvPr>
            <p:ph type="sldImg"/>
          </p:nvPr>
        </p:nvSpPr>
        <p:spPr>
          <a:xfrm>
            <a:off x="382588" y="685800"/>
            <a:ext cx="6096000" cy="3429000"/>
          </a:xfrm>
          <a:ln/>
        </p:spPr>
      </p:sp>
      <p:sp>
        <p:nvSpPr>
          <p:cNvPr id="41987" name="Rectangle 3">
            <a:extLst>
              <a:ext uri="{FF2B5EF4-FFF2-40B4-BE49-F238E27FC236}">
                <a16:creationId xmlns:a16="http://schemas.microsoft.com/office/drawing/2014/main" id="{81EBD04C-E092-4DC8-9408-215AA99542D0}"/>
              </a:ext>
            </a:extLst>
          </p:cNvPr>
          <p:cNvSpPr>
            <a:spLocks noGrp="1" noChangeArrowheads="1"/>
          </p:cNvSpPr>
          <p:nvPr>
            <p:ph type="body" idx="1"/>
          </p:nvPr>
        </p:nvSpPr>
        <p:spPr>
          <a:xfrm>
            <a:off x="914400" y="4343400"/>
            <a:ext cx="5029200" cy="4114800"/>
          </a:xfrm>
        </p:spPr>
        <p:txBody>
          <a:bodyPr/>
          <a:lstStyle/>
          <a:p>
            <a:endParaRPr lang="en-GB" altLang="en-US"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920C8F45-14F1-4DE6-AA86-B108841385CC}"/>
              </a:ext>
            </a:extLst>
          </p:cNvPr>
          <p:cNvSpPr>
            <a:spLocks noGrp="1" noChangeArrowheads="1"/>
          </p:cNvSpPr>
          <p:nvPr>
            <p:ph type="sldNum" sz="quarter" idx="5"/>
          </p:nvPr>
        </p:nvSpPr>
        <p:spPr>
          <a:ln/>
        </p:spPr>
        <p:txBody>
          <a:bodyPr/>
          <a:lstStyle/>
          <a:p>
            <a:fld id="{FB0E14CE-E271-4251-B506-4E332B5BFB0F}" type="slidenum">
              <a:rPr lang="en-US" altLang="en-US"/>
              <a:pPr/>
              <a:t>26</a:t>
            </a:fld>
            <a:endParaRPr lang="en-US" altLang="en-US"/>
          </a:p>
        </p:txBody>
      </p:sp>
      <p:sp>
        <p:nvSpPr>
          <p:cNvPr id="200706" name="Rectangle 2">
            <a:extLst>
              <a:ext uri="{FF2B5EF4-FFF2-40B4-BE49-F238E27FC236}">
                <a16:creationId xmlns:a16="http://schemas.microsoft.com/office/drawing/2014/main" id="{2200099C-7D36-4F37-8B4F-F134E382A92A}"/>
              </a:ext>
            </a:extLst>
          </p:cNvPr>
          <p:cNvSpPr>
            <a:spLocks noGrp="1" noRot="1" noChangeAspect="1" noChangeArrowheads="1" noTextEdit="1"/>
          </p:cNvSpPr>
          <p:nvPr>
            <p:ph type="sldImg"/>
          </p:nvPr>
        </p:nvSpPr>
        <p:spPr>
          <a:xfrm>
            <a:off x="327025" y="652463"/>
            <a:ext cx="6176963" cy="3475037"/>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B8DE0F-2589-4584-A1BA-00005C875D0D}"/>
              </a:ext>
            </a:extLst>
          </p:cNvPr>
          <p:cNvSpPr>
            <a:spLocks noGrp="1" noChangeArrowheads="1"/>
          </p:cNvSpPr>
          <p:nvPr>
            <p:ph type="sldNum" sz="quarter" idx="5"/>
          </p:nvPr>
        </p:nvSpPr>
        <p:spPr>
          <a:ln/>
        </p:spPr>
        <p:txBody>
          <a:bodyPr/>
          <a:lstStyle/>
          <a:p>
            <a:fld id="{BCB27340-66E3-4DF8-BB3F-373E7656ED69}" type="slidenum">
              <a:rPr lang="en-US" altLang="en-US"/>
              <a:pPr/>
              <a:t>27</a:t>
            </a:fld>
            <a:endParaRPr lang="en-US" altLang="en-US"/>
          </a:p>
        </p:txBody>
      </p:sp>
      <p:sp>
        <p:nvSpPr>
          <p:cNvPr id="56322" name="Rectangle 2">
            <a:extLst>
              <a:ext uri="{FF2B5EF4-FFF2-40B4-BE49-F238E27FC236}">
                <a16:creationId xmlns:a16="http://schemas.microsoft.com/office/drawing/2014/main" id="{F0296F71-F07C-4487-8B48-8249D8CAD4B9}"/>
              </a:ext>
            </a:extLst>
          </p:cNvPr>
          <p:cNvSpPr>
            <a:spLocks noGrp="1" noRot="1" noChangeAspect="1" noChangeArrowheads="1" noTextEdit="1"/>
          </p:cNvSpPr>
          <p:nvPr>
            <p:ph type="sldImg"/>
          </p:nvPr>
        </p:nvSpPr>
        <p:spPr>
          <a:xfrm>
            <a:off x="382588" y="685800"/>
            <a:ext cx="6096000" cy="3429000"/>
          </a:xfrm>
          <a:ln/>
        </p:spPr>
      </p:sp>
      <p:sp>
        <p:nvSpPr>
          <p:cNvPr id="56323" name="Rectangle 3">
            <a:extLst>
              <a:ext uri="{FF2B5EF4-FFF2-40B4-BE49-F238E27FC236}">
                <a16:creationId xmlns:a16="http://schemas.microsoft.com/office/drawing/2014/main" id="{FF87D2F3-DD45-47F1-B9BC-E9C98BA17CB3}"/>
              </a:ext>
            </a:extLst>
          </p:cNvPr>
          <p:cNvSpPr>
            <a:spLocks noGrp="1" noChangeArrowheads="1"/>
          </p:cNvSpPr>
          <p:nvPr>
            <p:ph type="body" idx="1"/>
          </p:nvPr>
        </p:nvSpPr>
        <p:spPr>
          <a:xfrm>
            <a:off x="461963" y="4211638"/>
            <a:ext cx="6073775" cy="4114800"/>
          </a:xfrm>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4</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5532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2411C3-BF6C-42DB-9C7A-9A0129F0BDD5}"/>
              </a:ext>
            </a:extLst>
          </p:cNvPr>
          <p:cNvSpPr>
            <a:spLocks noGrp="1" noChangeArrowheads="1"/>
          </p:cNvSpPr>
          <p:nvPr>
            <p:ph type="sldNum" sz="quarter" idx="5"/>
          </p:nvPr>
        </p:nvSpPr>
        <p:spPr>
          <a:ln/>
        </p:spPr>
        <p:txBody>
          <a:bodyPr/>
          <a:lstStyle/>
          <a:p>
            <a:fld id="{0D28534A-8D5A-4750-902D-BA5B43EEAA60}" type="slidenum">
              <a:rPr lang="en-US" altLang="en-US"/>
              <a:pPr/>
              <a:t>28</a:t>
            </a:fld>
            <a:endParaRPr lang="en-US" altLang="en-US"/>
          </a:p>
        </p:txBody>
      </p:sp>
      <p:sp>
        <p:nvSpPr>
          <p:cNvPr id="52226" name="Rectangle 2">
            <a:extLst>
              <a:ext uri="{FF2B5EF4-FFF2-40B4-BE49-F238E27FC236}">
                <a16:creationId xmlns:a16="http://schemas.microsoft.com/office/drawing/2014/main" id="{5BA06D49-33E0-45CB-A1CF-D5F7D93CD4FC}"/>
              </a:ext>
            </a:extLst>
          </p:cNvPr>
          <p:cNvSpPr>
            <a:spLocks noGrp="1" noRot="1" noChangeAspect="1" noChangeArrowheads="1" noTextEdit="1"/>
          </p:cNvSpPr>
          <p:nvPr>
            <p:ph type="sldImg"/>
          </p:nvPr>
        </p:nvSpPr>
        <p:spPr>
          <a:xfrm>
            <a:off x="382588" y="685800"/>
            <a:ext cx="6096000" cy="3429000"/>
          </a:xfrm>
          <a:ln/>
        </p:spPr>
      </p:sp>
      <p:sp>
        <p:nvSpPr>
          <p:cNvPr id="52227" name="Rectangle 3">
            <a:extLst>
              <a:ext uri="{FF2B5EF4-FFF2-40B4-BE49-F238E27FC236}">
                <a16:creationId xmlns:a16="http://schemas.microsoft.com/office/drawing/2014/main" id="{C06BFE65-2F76-49E0-8247-CB88509FD9FF}"/>
              </a:ext>
            </a:extLst>
          </p:cNvPr>
          <p:cNvSpPr>
            <a:spLocks noGrp="1" noChangeArrowheads="1"/>
          </p:cNvSpPr>
          <p:nvPr>
            <p:ph type="body" idx="1"/>
          </p:nvPr>
        </p:nvSpPr>
        <p:spPr>
          <a:xfrm>
            <a:off x="461963" y="4211638"/>
            <a:ext cx="6073775" cy="4114800"/>
          </a:xfrm>
        </p:spPr>
        <p:txBody>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185098-C995-4162-A69E-D17305713CB7}"/>
              </a:ext>
            </a:extLst>
          </p:cNvPr>
          <p:cNvSpPr>
            <a:spLocks noGrp="1" noChangeArrowheads="1"/>
          </p:cNvSpPr>
          <p:nvPr>
            <p:ph type="sldNum" sz="quarter" idx="5"/>
          </p:nvPr>
        </p:nvSpPr>
        <p:spPr>
          <a:ln/>
        </p:spPr>
        <p:txBody>
          <a:bodyPr/>
          <a:lstStyle/>
          <a:p>
            <a:fld id="{27403AFA-4E7B-4AEF-BA96-8BD7A90496EC}" type="slidenum">
              <a:rPr lang="en-US" altLang="en-US"/>
              <a:pPr/>
              <a:t>29</a:t>
            </a:fld>
            <a:endParaRPr lang="en-US" altLang="en-US"/>
          </a:p>
        </p:txBody>
      </p:sp>
      <p:sp>
        <p:nvSpPr>
          <p:cNvPr id="144386" name="Rectangle 2">
            <a:extLst>
              <a:ext uri="{FF2B5EF4-FFF2-40B4-BE49-F238E27FC236}">
                <a16:creationId xmlns:a16="http://schemas.microsoft.com/office/drawing/2014/main" id="{208AC20A-0EA7-4112-A866-51F44B5916FB}"/>
              </a:ext>
            </a:extLst>
          </p:cNvPr>
          <p:cNvSpPr>
            <a:spLocks noGrp="1" noRot="1" noChangeAspect="1" noChangeArrowheads="1" noTextEdit="1"/>
          </p:cNvSpPr>
          <p:nvPr>
            <p:ph type="sldImg"/>
          </p:nvPr>
        </p:nvSpPr>
        <p:spPr>
          <a:xfrm>
            <a:off x="382588" y="685800"/>
            <a:ext cx="6096000" cy="3429000"/>
          </a:xfrm>
          <a:ln/>
        </p:spPr>
      </p:sp>
      <p:sp>
        <p:nvSpPr>
          <p:cNvPr id="144387" name="Rectangle 3">
            <a:extLst>
              <a:ext uri="{FF2B5EF4-FFF2-40B4-BE49-F238E27FC236}">
                <a16:creationId xmlns:a16="http://schemas.microsoft.com/office/drawing/2014/main" id="{0BE12A07-8909-468D-A90A-D894CA68E2D9}"/>
              </a:ext>
            </a:extLst>
          </p:cNvPr>
          <p:cNvSpPr>
            <a:spLocks noGrp="1" noChangeArrowheads="1"/>
          </p:cNvSpPr>
          <p:nvPr>
            <p:ph type="body" idx="1"/>
          </p:nvPr>
        </p:nvSpPr>
        <p:spPr>
          <a:xfrm>
            <a:off x="461963" y="4211638"/>
            <a:ext cx="6073775" cy="4114800"/>
          </a:xfrm>
        </p:spPr>
        <p:txBody>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0BCEFCC-905D-4A91-86E6-BD40399CF274}"/>
              </a:ext>
            </a:extLst>
          </p:cNvPr>
          <p:cNvSpPr>
            <a:spLocks noGrp="1" noChangeArrowheads="1"/>
          </p:cNvSpPr>
          <p:nvPr>
            <p:ph type="sldNum" sz="quarter" idx="5"/>
          </p:nvPr>
        </p:nvSpPr>
        <p:spPr>
          <a:ln/>
        </p:spPr>
        <p:txBody>
          <a:bodyPr/>
          <a:lstStyle/>
          <a:p>
            <a:fld id="{015351D6-B955-4105-8768-F99390E18DB1}" type="slidenum">
              <a:rPr lang="en-US" altLang="en-US"/>
              <a:pPr/>
              <a:t>30</a:t>
            </a:fld>
            <a:endParaRPr lang="en-US" altLang="en-US"/>
          </a:p>
        </p:txBody>
      </p:sp>
      <p:sp>
        <p:nvSpPr>
          <p:cNvPr id="138242" name="Rectangle 2">
            <a:extLst>
              <a:ext uri="{FF2B5EF4-FFF2-40B4-BE49-F238E27FC236}">
                <a16:creationId xmlns:a16="http://schemas.microsoft.com/office/drawing/2014/main" id="{3756C96D-889E-41FB-A746-EA6F0F55BDAF}"/>
              </a:ext>
            </a:extLst>
          </p:cNvPr>
          <p:cNvSpPr>
            <a:spLocks noGrp="1" noRot="1" noChangeAspect="1" noChangeArrowheads="1" noTextEdit="1"/>
          </p:cNvSpPr>
          <p:nvPr>
            <p:ph type="sldImg"/>
          </p:nvPr>
        </p:nvSpPr>
        <p:spPr>
          <a:xfrm>
            <a:off x="382588" y="685800"/>
            <a:ext cx="6096000" cy="3429000"/>
          </a:xfrm>
          <a:ln/>
        </p:spPr>
      </p:sp>
      <p:sp>
        <p:nvSpPr>
          <p:cNvPr id="138243" name="Rectangle 3">
            <a:extLst>
              <a:ext uri="{FF2B5EF4-FFF2-40B4-BE49-F238E27FC236}">
                <a16:creationId xmlns:a16="http://schemas.microsoft.com/office/drawing/2014/main" id="{8D3B7BAA-66B7-46C2-9639-1DD3FC093637}"/>
              </a:ext>
            </a:extLst>
          </p:cNvPr>
          <p:cNvSpPr>
            <a:spLocks noGrp="1" noChangeArrowheads="1"/>
          </p:cNvSpPr>
          <p:nvPr>
            <p:ph type="body" idx="1"/>
          </p:nvPr>
        </p:nvSpPr>
        <p:spPr>
          <a:xfrm>
            <a:off x="461963" y="4211638"/>
            <a:ext cx="6073775" cy="4114800"/>
          </a:xfrm>
        </p:spPr>
        <p:txBody>
          <a:bodyPr/>
          <a:lstStyle/>
          <a:p>
            <a:endParaRPr lang="en-GB"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E5D7D1-D1A3-4AD6-8428-BF03A964259B}"/>
              </a:ext>
            </a:extLst>
          </p:cNvPr>
          <p:cNvSpPr>
            <a:spLocks noGrp="1" noChangeArrowheads="1"/>
          </p:cNvSpPr>
          <p:nvPr>
            <p:ph type="sldNum" sz="quarter" idx="5"/>
          </p:nvPr>
        </p:nvSpPr>
        <p:spPr>
          <a:ln/>
        </p:spPr>
        <p:txBody>
          <a:bodyPr/>
          <a:lstStyle/>
          <a:p>
            <a:fld id="{52760F1E-C882-42E3-8673-218CC667CC70}" type="slidenum">
              <a:rPr lang="en-US" altLang="en-US"/>
              <a:pPr/>
              <a:t>31</a:t>
            </a:fld>
            <a:endParaRPr lang="en-US" altLang="en-US"/>
          </a:p>
        </p:txBody>
      </p:sp>
      <p:sp>
        <p:nvSpPr>
          <p:cNvPr id="146434" name="Rectangle 2">
            <a:extLst>
              <a:ext uri="{FF2B5EF4-FFF2-40B4-BE49-F238E27FC236}">
                <a16:creationId xmlns:a16="http://schemas.microsoft.com/office/drawing/2014/main" id="{B8BDCA87-11CF-4DBB-8BE1-17C600C53C2E}"/>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146435" name="Rectangle 3">
            <a:extLst>
              <a:ext uri="{FF2B5EF4-FFF2-40B4-BE49-F238E27FC236}">
                <a16:creationId xmlns:a16="http://schemas.microsoft.com/office/drawing/2014/main" id="{8F746BE8-405E-4BDF-844D-7D0D9B14D331}"/>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C4BC0F-7FAD-4968-9714-6495F14A7B59}"/>
              </a:ext>
            </a:extLst>
          </p:cNvPr>
          <p:cNvSpPr>
            <a:spLocks noGrp="1" noChangeArrowheads="1"/>
          </p:cNvSpPr>
          <p:nvPr>
            <p:ph type="sldNum" sz="quarter" idx="5"/>
          </p:nvPr>
        </p:nvSpPr>
        <p:spPr>
          <a:ln/>
        </p:spPr>
        <p:txBody>
          <a:bodyPr/>
          <a:lstStyle/>
          <a:p>
            <a:fld id="{0E596359-BB86-4ED5-961D-3EE84DEE86C3}" type="slidenum">
              <a:rPr lang="en-US" altLang="en-US"/>
              <a:pPr/>
              <a:t>32</a:t>
            </a:fld>
            <a:endParaRPr lang="en-US" altLang="en-US"/>
          </a:p>
        </p:txBody>
      </p:sp>
      <p:sp>
        <p:nvSpPr>
          <p:cNvPr id="154626" name="Rectangle 2">
            <a:extLst>
              <a:ext uri="{FF2B5EF4-FFF2-40B4-BE49-F238E27FC236}">
                <a16:creationId xmlns:a16="http://schemas.microsoft.com/office/drawing/2014/main" id="{FE504860-40CE-4A3A-9FC4-CDAD388C82B9}"/>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5F4DF108-51F7-4870-8613-3607071692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C0AB02-15C7-486B-AAC0-EEA4A0E12EB9}"/>
              </a:ext>
            </a:extLst>
          </p:cNvPr>
          <p:cNvSpPr>
            <a:spLocks noGrp="1" noChangeArrowheads="1"/>
          </p:cNvSpPr>
          <p:nvPr>
            <p:ph type="sldNum" sz="quarter" idx="5"/>
          </p:nvPr>
        </p:nvSpPr>
        <p:spPr>
          <a:ln/>
        </p:spPr>
        <p:txBody>
          <a:bodyPr/>
          <a:lstStyle/>
          <a:p>
            <a:fld id="{3A1CEAF9-FC53-4F2E-97B7-C6DD67C3DC5E}" type="slidenum">
              <a:rPr lang="en-US" altLang="en-US"/>
              <a:pPr/>
              <a:t>33</a:t>
            </a:fld>
            <a:endParaRPr lang="en-US" altLang="en-US"/>
          </a:p>
        </p:txBody>
      </p:sp>
      <p:sp>
        <p:nvSpPr>
          <p:cNvPr id="74754" name="Rectangle 2">
            <a:extLst>
              <a:ext uri="{FF2B5EF4-FFF2-40B4-BE49-F238E27FC236}">
                <a16:creationId xmlns:a16="http://schemas.microsoft.com/office/drawing/2014/main" id="{70158F06-5311-4636-9FE6-40D6A97E1583}"/>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74755" name="Rectangle 3">
            <a:extLst>
              <a:ext uri="{FF2B5EF4-FFF2-40B4-BE49-F238E27FC236}">
                <a16:creationId xmlns:a16="http://schemas.microsoft.com/office/drawing/2014/main" id="{AFC0DCAB-91AA-41C8-997B-85FEDDC652E5}"/>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476ECA-C475-48AD-B3AF-14D072AA917D}"/>
              </a:ext>
            </a:extLst>
          </p:cNvPr>
          <p:cNvSpPr>
            <a:spLocks noGrp="1" noChangeArrowheads="1"/>
          </p:cNvSpPr>
          <p:nvPr>
            <p:ph type="sldNum" sz="quarter" idx="5"/>
          </p:nvPr>
        </p:nvSpPr>
        <p:spPr>
          <a:ln/>
        </p:spPr>
        <p:txBody>
          <a:bodyPr/>
          <a:lstStyle/>
          <a:p>
            <a:fld id="{9E8D5E83-7343-4BB7-92E1-BBF21005E29B}" type="slidenum">
              <a:rPr lang="en-US" altLang="en-US"/>
              <a:pPr/>
              <a:t>34</a:t>
            </a:fld>
            <a:endParaRPr lang="en-US" altLang="en-US"/>
          </a:p>
        </p:txBody>
      </p:sp>
      <p:sp>
        <p:nvSpPr>
          <p:cNvPr id="150530" name="Rectangle 2">
            <a:extLst>
              <a:ext uri="{FF2B5EF4-FFF2-40B4-BE49-F238E27FC236}">
                <a16:creationId xmlns:a16="http://schemas.microsoft.com/office/drawing/2014/main" id="{D9A0D10F-37A6-4021-8961-67F18587B9D6}"/>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150531" name="Rectangle 3">
            <a:extLst>
              <a:ext uri="{FF2B5EF4-FFF2-40B4-BE49-F238E27FC236}">
                <a16:creationId xmlns:a16="http://schemas.microsoft.com/office/drawing/2014/main" id="{C3CA0364-255E-4931-B846-C1C8E9B61885}"/>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AF3FB2-C9CD-4530-8212-F4AFFB42F655}"/>
              </a:ext>
            </a:extLst>
          </p:cNvPr>
          <p:cNvSpPr>
            <a:spLocks noGrp="1" noChangeArrowheads="1"/>
          </p:cNvSpPr>
          <p:nvPr>
            <p:ph type="sldNum" sz="quarter" idx="5"/>
          </p:nvPr>
        </p:nvSpPr>
        <p:spPr>
          <a:ln/>
        </p:spPr>
        <p:txBody>
          <a:bodyPr/>
          <a:lstStyle/>
          <a:p>
            <a:fld id="{8B846212-1A12-40DB-ABA8-2A03BF4086FC}" type="slidenum">
              <a:rPr lang="en-US" altLang="en-US"/>
              <a:pPr/>
              <a:t>35</a:t>
            </a:fld>
            <a:endParaRPr lang="en-US" altLang="en-US"/>
          </a:p>
        </p:txBody>
      </p:sp>
      <p:sp>
        <p:nvSpPr>
          <p:cNvPr id="76802" name="Rectangle 2">
            <a:extLst>
              <a:ext uri="{FF2B5EF4-FFF2-40B4-BE49-F238E27FC236}">
                <a16:creationId xmlns:a16="http://schemas.microsoft.com/office/drawing/2014/main" id="{949061B9-2631-47B0-A713-5C7E35287955}"/>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76803" name="Rectangle 3">
            <a:extLst>
              <a:ext uri="{FF2B5EF4-FFF2-40B4-BE49-F238E27FC236}">
                <a16:creationId xmlns:a16="http://schemas.microsoft.com/office/drawing/2014/main" id="{63F21F82-46BB-4250-A9E8-55F91203F145}"/>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7EC12A-1B24-48CF-889E-0E3A5B235F36}"/>
              </a:ext>
            </a:extLst>
          </p:cNvPr>
          <p:cNvSpPr>
            <a:spLocks noGrp="1" noChangeArrowheads="1"/>
          </p:cNvSpPr>
          <p:nvPr>
            <p:ph type="sldNum" sz="quarter" idx="5"/>
          </p:nvPr>
        </p:nvSpPr>
        <p:spPr>
          <a:ln/>
        </p:spPr>
        <p:txBody>
          <a:bodyPr/>
          <a:lstStyle/>
          <a:p>
            <a:fld id="{EBD9C36E-FBB6-48F2-AB5F-5EBE275DC574}" type="slidenum">
              <a:rPr lang="en-US" altLang="en-US"/>
              <a:pPr/>
              <a:t>36</a:t>
            </a:fld>
            <a:endParaRPr lang="en-US" altLang="en-US"/>
          </a:p>
        </p:txBody>
      </p:sp>
      <p:sp>
        <p:nvSpPr>
          <p:cNvPr id="158722" name="Rectangle 2">
            <a:extLst>
              <a:ext uri="{FF2B5EF4-FFF2-40B4-BE49-F238E27FC236}">
                <a16:creationId xmlns:a16="http://schemas.microsoft.com/office/drawing/2014/main" id="{76E9C93A-59BF-40F9-922A-1FE904D2A0A9}"/>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158723" name="Rectangle 3">
            <a:extLst>
              <a:ext uri="{FF2B5EF4-FFF2-40B4-BE49-F238E27FC236}">
                <a16:creationId xmlns:a16="http://schemas.microsoft.com/office/drawing/2014/main" id="{F252779D-F3DD-47CD-ABB0-4039FE13CC7A}"/>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3C0CE3-A703-4E9A-ACF1-8DF464026E82}"/>
              </a:ext>
            </a:extLst>
          </p:cNvPr>
          <p:cNvSpPr>
            <a:spLocks noGrp="1" noChangeArrowheads="1"/>
          </p:cNvSpPr>
          <p:nvPr>
            <p:ph type="sldNum" sz="quarter" idx="5"/>
          </p:nvPr>
        </p:nvSpPr>
        <p:spPr>
          <a:ln/>
        </p:spPr>
        <p:txBody>
          <a:bodyPr/>
          <a:lstStyle/>
          <a:p>
            <a:fld id="{045F7969-7E5C-460A-885E-6C508D3CE1C6}" type="slidenum">
              <a:rPr lang="en-US" altLang="en-US"/>
              <a:pPr/>
              <a:t>37</a:t>
            </a:fld>
            <a:endParaRPr lang="en-US" altLang="en-US"/>
          </a:p>
        </p:txBody>
      </p:sp>
      <p:sp>
        <p:nvSpPr>
          <p:cNvPr id="156674" name="Rectangle 2">
            <a:extLst>
              <a:ext uri="{FF2B5EF4-FFF2-40B4-BE49-F238E27FC236}">
                <a16:creationId xmlns:a16="http://schemas.microsoft.com/office/drawing/2014/main" id="{C5173BC6-19B9-453B-A87D-07DBD89E21A0}"/>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156675" name="Rectangle 3">
            <a:extLst>
              <a:ext uri="{FF2B5EF4-FFF2-40B4-BE49-F238E27FC236}">
                <a16:creationId xmlns:a16="http://schemas.microsoft.com/office/drawing/2014/main" id="{E8340496-3E1E-4C6D-9FA1-EE8F7BCEC4EA}"/>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5</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71262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762EE0-8D9B-456F-BCF7-F3E854C196D0}"/>
              </a:ext>
            </a:extLst>
          </p:cNvPr>
          <p:cNvSpPr>
            <a:spLocks noGrp="1" noChangeArrowheads="1"/>
          </p:cNvSpPr>
          <p:nvPr>
            <p:ph type="sldNum" sz="quarter" idx="5"/>
          </p:nvPr>
        </p:nvSpPr>
        <p:spPr>
          <a:ln/>
        </p:spPr>
        <p:txBody>
          <a:bodyPr/>
          <a:lstStyle/>
          <a:p>
            <a:fld id="{009EDDD0-F7D8-448D-B59E-56AF6122B802}" type="slidenum">
              <a:rPr lang="en-US" altLang="en-US"/>
              <a:pPr/>
              <a:t>38</a:t>
            </a:fld>
            <a:endParaRPr lang="en-US" altLang="en-US"/>
          </a:p>
        </p:txBody>
      </p:sp>
      <p:sp>
        <p:nvSpPr>
          <p:cNvPr id="78850" name="Rectangle 2">
            <a:extLst>
              <a:ext uri="{FF2B5EF4-FFF2-40B4-BE49-F238E27FC236}">
                <a16:creationId xmlns:a16="http://schemas.microsoft.com/office/drawing/2014/main" id="{F15801EE-0398-455A-ABBD-4DC300DB7DC0}"/>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78851" name="Rectangle 3">
            <a:extLst>
              <a:ext uri="{FF2B5EF4-FFF2-40B4-BE49-F238E27FC236}">
                <a16:creationId xmlns:a16="http://schemas.microsoft.com/office/drawing/2014/main" id="{DEDBAE86-C629-48B7-8AA6-638DE5773D64}"/>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6C074B-CB0D-44EF-B893-18C7EF5F9557}"/>
              </a:ext>
            </a:extLst>
          </p:cNvPr>
          <p:cNvSpPr>
            <a:spLocks noGrp="1" noChangeArrowheads="1"/>
          </p:cNvSpPr>
          <p:nvPr>
            <p:ph type="sldNum" sz="quarter" idx="5"/>
          </p:nvPr>
        </p:nvSpPr>
        <p:spPr>
          <a:ln/>
        </p:spPr>
        <p:txBody>
          <a:bodyPr/>
          <a:lstStyle/>
          <a:p>
            <a:fld id="{A00C0F0C-B5D9-47E3-8E3B-344FC9234F0A}" type="slidenum">
              <a:rPr lang="en-US" altLang="en-US"/>
              <a:pPr/>
              <a:t>39</a:t>
            </a:fld>
            <a:endParaRPr lang="en-US" altLang="en-US"/>
          </a:p>
        </p:txBody>
      </p:sp>
      <p:sp>
        <p:nvSpPr>
          <p:cNvPr id="82946" name="Rectangle 2">
            <a:extLst>
              <a:ext uri="{FF2B5EF4-FFF2-40B4-BE49-F238E27FC236}">
                <a16:creationId xmlns:a16="http://schemas.microsoft.com/office/drawing/2014/main" id="{1F0A3E67-BD6D-4031-B639-D08824331C58}"/>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82947" name="Rectangle 3">
            <a:extLst>
              <a:ext uri="{FF2B5EF4-FFF2-40B4-BE49-F238E27FC236}">
                <a16:creationId xmlns:a16="http://schemas.microsoft.com/office/drawing/2014/main" id="{58E45458-9886-43DA-A142-071042F68036}"/>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00A730-5C7E-4416-A01F-8613CD7A0409}"/>
              </a:ext>
            </a:extLst>
          </p:cNvPr>
          <p:cNvSpPr>
            <a:spLocks noGrp="1" noChangeArrowheads="1"/>
          </p:cNvSpPr>
          <p:nvPr>
            <p:ph type="sldNum" sz="quarter" idx="5"/>
          </p:nvPr>
        </p:nvSpPr>
        <p:spPr>
          <a:ln/>
        </p:spPr>
        <p:txBody>
          <a:bodyPr/>
          <a:lstStyle/>
          <a:p>
            <a:fld id="{CD81CCA4-32B9-4FA0-8D70-090C4CD1CF9E}" type="slidenum">
              <a:rPr lang="en-US" altLang="en-US"/>
              <a:pPr/>
              <a:t>40</a:t>
            </a:fld>
            <a:endParaRPr lang="en-US" altLang="en-US"/>
          </a:p>
        </p:txBody>
      </p:sp>
      <p:sp>
        <p:nvSpPr>
          <p:cNvPr id="84994" name="Rectangle 2">
            <a:extLst>
              <a:ext uri="{FF2B5EF4-FFF2-40B4-BE49-F238E27FC236}">
                <a16:creationId xmlns:a16="http://schemas.microsoft.com/office/drawing/2014/main" id="{ECFCB58E-ECC9-4958-B3D2-FDB4E54E5CB0}"/>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84995" name="Rectangle 3">
            <a:extLst>
              <a:ext uri="{FF2B5EF4-FFF2-40B4-BE49-F238E27FC236}">
                <a16:creationId xmlns:a16="http://schemas.microsoft.com/office/drawing/2014/main" id="{995F939E-8383-404C-90F8-CA361FF11857}"/>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D07375-C19C-4171-BAF5-C27BE042EFE9}"/>
              </a:ext>
            </a:extLst>
          </p:cNvPr>
          <p:cNvSpPr>
            <a:spLocks noGrp="1" noChangeArrowheads="1"/>
          </p:cNvSpPr>
          <p:nvPr>
            <p:ph type="sldNum" sz="quarter" idx="5"/>
          </p:nvPr>
        </p:nvSpPr>
        <p:spPr>
          <a:ln/>
        </p:spPr>
        <p:txBody>
          <a:bodyPr/>
          <a:lstStyle/>
          <a:p>
            <a:fld id="{193F0159-42A0-4F0D-83C1-E0BB9D035329}" type="slidenum">
              <a:rPr lang="en-US" altLang="en-US"/>
              <a:pPr/>
              <a:t>41</a:t>
            </a:fld>
            <a:endParaRPr lang="en-US" altLang="en-US"/>
          </a:p>
        </p:txBody>
      </p:sp>
      <p:sp>
        <p:nvSpPr>
          <p:cNvPr id="165890" name="Rectangle 2">
            <a:extLst>
              <a:ext uri="{FF2B5EF4-FFF2-40B4-BE49-F238E27FC236}">
                <a16:creationId xmlns:a16="http://schemas.microsoft.com/office/drawing/2014/main" id="{BA80F3F1-A23E-41B4-8E35-A4A638EEF725}"/>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8FABB7E4-25B6-45D6-A3A2-5F048E13C41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34508B-CCDA-42F6-92A7-674DD26A5F58}"/>
              </a:ext>
            </a:extLst>
          </p:cNvPr>
          <p:cNvSpPr>
            <a:spLocks noGrp="1" noChangeArrowheads="1"/>
          </p:cNvSpPr>
          <p:nvPr>
            <p:ph type="sldNum" sz="quarter" idx="5"/>
          </p:nvPr>
        </p:nvSpPr>
        <p:spPr>
          <a:ln/>
        </p:spPr>
        <p:txBody>
          <a:bodyPr/>
          <a:lstStyle/>
          <a:p>
            <a:fld id="{D0792A29-576B-4030-AAB4-9792C98AE79B}" type="slidenum">
              <a:rPr lang="en-US" altLang="en-US"/>
              <a:pPr/>
              <a:t>42</a:t>
            </a:fld>
            <a:endParaRPr lang="en-US" altLang="en-US"/>
          </a:p>
        </p:txBody>
      </p:sp>
      <p:sp>
        <p:nvSpPr>
          <p:cNvPr id="87042" name="Rectangle 2">
            <a:extLst>
              <a:ext uri="{FF2B5EF4-FFF2-40B4-BE49-F238E27FC236}">
                <a16:creationId xmlns:a16="http://schemas.microsoft.com/office/drawing/2014/main" id="{4A38AD41-FE28-463F-A3A0-806E4F8690C1}"/>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87043" name="Rectangle 3">
            <a:extLst>
              <a:ext uri="{FF2B5EF4-FFF2-40B4-BE49-F238E27FC236}">
                <a16:creationId xmlns:a16="http://schemas.microsoft.com/office/drawing/2014/main" id="{561B4E17-7B40-467C-9BE1-427BBF51B7E3}"/>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2CA824-08F5-4C2D-BC1E-889BB654C55B}"/>
              </a:ext>
            </a:extLst>
          </p:cNvPr>
          <p:cNvSpPr>
            <a:spLocks noGrp="1" noChangeArrowheads="1"/>
          </p:cNvSpPr>
          <p:nvPr>
            <p:ph type="sldNum" sz="quarter" idx="5"/>
          </p:nvPr>
        </p:nvSpPr>
        <p:spPr>
          <a:ln/>
        </p:spPr>
        <p:txBody>
          <a:bodyPr/>
          <a:lstStyle/>
          <a:p>
            <a:fld id="{E0B6FEAA-D03E-4471-84BE-5C1E6DE05391}" type="slidenum">
              <a:rPr lang="en-US" altLang="en-US"/>
              <a:pPr/>
              <a:t>43</a:t>
            </a:fld>
            <a:endParaRPr lang="en-US" altLang="en-US"/>
          </a:p>
        </p:txBody>
      </p:sp>
      <p:sp>
        <p:nvSpPr>
          <p:cNvPr id="166914" name="Rectangle 2">
            <a:extLst>
              <a:ext uri="{FF2B5EF4-FFF2-40B4-BE49-F238E27FC236}">
                <a16:creationId xmlns:a16="http://schemas.microsoft.com/office/drawing/2014/main" id="{B8CDB7EB-0A47-42FB-BC02-959FC465F4DA}"/>
              </a:ext>
            </a:extLst>
          </p:cNvPr>
          <p:cNvSpPr>
            <a:spLocks noGrp="1" noRot="1" noChangeAspect="1" noChangeArrowheads="1" noTextEdit="1"/>
          </p:cNvSpPr>
          <p:nvPr>
            <p:ph type="sldImg"/>
          </p:nvPr>
        </p:nvSpPr>
        <p:spPr>
          <a:ln/>
        </p:spPr>
      </p:sp>
      <p:sp>
        <p:nvSpPr>
          <p:cNvPr id="166915" name="Rectangle 3">
            <a:extLst>
              <a:ext uri="{FF2B5EF4-FFF2-40B4-BE49-F238E27FC236}">
                <a16:creationId xmlns:a16="http://schemas.microsoft.com/office/drawing/2014/main" id="{04EA1A4D-A856-478C-B3B7-9E860D3E27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D148CE-927C-4A47-8FBF-5E869B03AF70}"/>
              </a:ext>
            </a:extLst>
          </p:cNvPr>
          <p:cNvSpPr>
            <a:spLocks noGrp="1" noChangeArrowheads="1"/>
          </p:cNvSpPr>
          <p:nvPr>
            <p:ph type="sldNum" sz="quarter" idx="5"/>
          </p:nvPr>
        </p:nvSpPr>
        <p:spPr>
          <a:ln/>
        </p:spPr>
        <p:txBody>
          <a:bodyPr/>
          <a:lstStyle/>
          <a:p>
            <a:fld id="{02AA41ED-AA07-413E-ADEE-03EF378168AB}" type="slidenum">
              <a:rPr lang="en-US" altLang="en-US"/>
              <a:pPr/>
              <a:t>44</a:t>
            </a:fld>
            <a:endParaRPr lang="en-US" altLang="en-US"/>
          </a:p>
        </p:txBody>
      </p:sp>
      <p:sp>
        <p:nvSpPr>
          <p:cNvPr id="89090" name="Rectangle 2">
            <a:extLst>
              <a:ext uri="{FF2B5EF4-FFF2-40B4-BE49-F238E27FC236}">
                <a16:creationId xmlns:a16="http://schemas.microsoft.com/office/drawing/2014/main" id="{7A82B497-FE1C-4FD8-A639-C95018794E7E}"/>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89091" name="Rectangle 3">
            <a:extLst>
              <a:ext uri="{FF2B5EF4-FFF2-40B4-BE49-F238E27FC236}">
                <a16:creationId xmlns:a16="http://schemas.microsoft.com/office/drawing/2014/main" id="{1E1BB7A6-43EE-4B6E-B027-49D2E9A6812F}"/>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283F75-3C1B-41B2-BA87-7127052A3FFD}"/>
              </a:ext>
            </a:extLst>
          </p:cNvPr>
          <p:cNvSpPr>
            <a:spLocks noGrp="1" noChangeArrowheads="1"/>
          </p:cNvSpPr>
          <p:nvPr>
            <p:ph type="sldNum" sz="quarter" idx="5"/>
          </p:nvPr>
        </p:nvSpPr>
        <p:spPr>
          <a:ln/>
        </p:spPr>
        <p:txBody>
          <a:bodyPr/>
          <a:lstStyle/>
          <a:p>
            <a:fld id="{01F558DC-5BD8-4B68-A84B-DDEEDC5D4123}" type="slidenum">
              <a:rPr lang="en-US" altLang="en-US"/>
              <a:pPr/>
              <a:t>45</a:t>
            </a:fld>
            <a:endParaRPr lang="en-US" altLang="en-US"/>
          </a:p>
        </p:txBody>
      </p:sp>
      <p:sp>
        <p:nvSpPr>
          <p:cNvPr id="167938" name="Rectangle 2">
            <a:extLst>
              <a:ext uri="{FF2B5EF4-FFF2-40B4-BE49-F238E27FC236}">
                <a16:creationId xmlns:a16="http://schemas.microsoft.com/office/drawing/2014/main" id="{2736B9ED-BAB9-47A4-850C-66643963EE06}"/>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B2C927FA-01A7-45C1-B5CC-8A82BF8EA6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6E416D-2177-4493-8CA0-6B8E434EB07A}"/>
              </a:ext>
            </a:extLst>
          </p:cNvPr>
          <p:cNvSpPr>
            <a:spLocks noGrp="1" noChangeArrowheads="1"/>
          </p:cNvSpPr>
          <p:nvPr>
            <p:ph type="sldNum" sz="quarter" idx="5"/>
          </p:nvPr>
        </p:nvSpPr>
        <p:spPr>
          <a:ln/>
        </p:spPr>
        <p:txBody>
          <a:bodyPr/>
          <a:lstStyle/>
          <a:p>
            <a:fld id="{F98CF3E4-3B2F-49A1-9783-08DBAE8D8408}" type="slidenum">
              <a:rPr lang="en-US" altLang="en-US"/>
              <a:pPr/>
              <a:t>46</a:t>
            </a:fld>
            <a:endParaRPr lang="en-US" altLang="en-US"/>
          </a:p>
        </p:txBody>
      </p:sp>
      <p:sp>
        <p:nvSpPr>
          <p:cNvPr id="91138" name="Rectangle 2">
            <a:extLst>
              <a:ext uri="{FF2B5EF4-FFF2-40B4-BE49-F238E27FC236}">
                <a16:creationId xmlns:a16="http://schemas.microsoft.com/office/drawing/2014/main" id="{5B651656-D96A-4431-AFE4-96AD185B99D3}"/>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91139" name="Rectangle 3">
            <a:extLst>
              <a:ext uri="{FF2B5EF4-FFF2-40B4-BE49-F238E27FC236}">
                <a16:creationId xmlns:a16="http://schemas.microsoft.com/office/drawing/2014/main" id="{DE30AA30-9E02-4AB4-B337-0744C4582A42}"/>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6C1123-E034-4820-9075-A4F5B0856CEE}"/>
              </a:ext>
            </a:extLst>
          </p:cNvPr>
          <p:cNvSpPr>
            <a:spLocks noGrp="1" noChangeArrowheads="1"/>
          </p:cNvSpPr>
          <p:nvPr>
            <p:ph type="sldNum" sz="quarter" idx="5"/>
          </p:nvPr>
        </p:nvSpPr>
        <p:spPr>
          <a:ln/>
        </p:spPr>
        <p:txBody>
          <a:bodyPr/>
          <a:lstStyle/>
          <a:p>
            <a:fld id="{674A99A4-F8CB-4C80-8402-7988AE2A72B0}" type="slidenum">
              <a:rPr lang="en-US" altLang="en-US"/>
              <a:pPr/>
              <a:t>47</a:t>
            </a:fld>
            <a:endParaRPr lang="en-US" altLang="en-US"/>
          </a:p>
        </p:txBody>
      </p:sp>
      <p:sp>
        <p:nvSpPr>
          <p:cNvPr id="93186" name="Rectangle 2">
            <a:extLst>
              <a:ext uri="{FF2B5EF4-FFF2-40B4-BE49-F238E27FC236}">
                <a16:creationId xmlns:a16="http://schemas.microsoft.com/office/drawing/2014/main" id="{6A0A2335-61DA-4B0D-9880-31F5B7B08E67}"/>
              </a:ext>
            </a:extLst>
          </p:cNvPr>
          <p:cNvSpPr>
            <a:spLocks noGrp="1" noRot="1" noChangeAspect="1" noChangeArrowheads="1" noTextEdit="1"/>
          </p:cNvSpPr>
          <p:nvPr>
            <p:ph type="sldImg"/>
          </p:nvPr>
        </p:nvSpPr>
        <p:spPr>
          <a:xfrm>
            <a:off x="392113" y="690563"/>
            <a:ext cx="6075362" cy="3417887"/>
          </a:xfrm>
          <a:ln w="12700" cap="flat">
            <a:solidFill>
              <a:schemeClr val="tx1"/>
            </a:solidFill>
          </a:ln>
          <a:extLst>
            <a:ext uri="{909E8E84-426E-40DD-AFC4-6F175D3DCCD1}">
              <a14:hiddenFill xmlns:a14="http://schemas.microsoft.com/office/drawing/2010/main">
                <a:noFill/>
              </a14:hiddenFill>
            </a:ext>
          </a:extLst>
        </p:spPr>
      </p:sp>
      <p:sp>
        <p:nvSpPr>
          <p:cNvPr id="93187" name="Rectangle 3">
            <a:extLst>
              <a:ext uri="{FF2B5EF4-FFF2-40B4-BE49-F238E27FC236}">
                <a16:creationId xmlns:a16="http://schemas.microsoft.com/office/drawing/2014/main" id="{5BFD6280-A845-4B1A-ACBD-0FB8C9F7B820}"/>
              </a:ext>
            </a:extLst>
          </p:cNvPr>
          <p:cNvSpPr>
            <a:spLocks noGrp="1" noChangeArrowheads="1"/>
          </p:cNvSpPr>
          <p:nvPr>
            <p:ph type="body" idx="1"/>
          </p:nvPr>
        </p:nvSpPr>
        <p:spPr>
          <a:xfrm>
            <a:off x="914400" y="4368800"/>
            <a:ext cx="5026025" cy="4065588"/>
          </a:xfrm>
          <a:ln/>
          <a:extLst>
            <a:ext uri="{91240B29-F687-4F45-9708-019B960494DF}">
              <a14:hiddenLine xmlns:a14="http://schemas.microsoft.com/office/drawing/2010/main" w="12700">
                <a:solidFill>
                  <a:schemeClr val="tx1"/>
                </a:solidFill>
                <a:miter lim="800000"/>
                <a:headEnd/>
                <a:tailEnd/>
              </a14:hiddenLine>
            </a:ext>
          </a:extLst>
        </p:spPr>
        <p:txBody>
          <a:bodyPr lIns="91853" tIns="45121" rIns="91853" bIns="45121"/>
          <a:lstStyle/>
          <a:p>
            <a:endParaRPr lang="en-CA" altLang="en-US"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7</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39358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1F000FF-FDB0-4DB8-B0A2-1E0648749BD4}"/>
              </a:ext>
            </a:extLst>
          </p:cNvPr>
          <p:cNvSpPr>
            <a:spLocks noGrp="1" noChangeArrowheads="1"/>
          </p:cNvSpPr>
          <p:nvPr>
            <p:ph type="sldNum" sz="quarter" idx="5"/>
          </p:nvPr>
        </p:nvSpPr>
        <p:spPr>
          <a:ln/>
        </p:spPr>
        <p:txBody>
          <a:bodyPr/>
          <a:lstStyle/>
          <a:p>
            <a:fld id="{28654909-7CE8-44F4-BE86-94A6E5571653}" type="slidenum">
              <a:rPr lang="en-US" altLang="en-US"/>
              <a:pPr/>
              <a:t>48</a:t>
            </a:fld>
            <a:endParaRPr lang="en-US" altLang="en-US"/>
          </a:p>
        </p:txBody>
      </p:sp>
      <p:sp>
        <p:nvSpPr>
          <p:cNvPr id="168962" name="Rectangle 2">
            <a:extLst>
              <a:ext uri="{FF2B5EF4-FFF2-40B4-BE49-F238E27FC236}">
                <a16:creationId xmlns:a16="http://schemas.microsoft.com/office/drawing/2014/main" id="{157F2489-C80A-4A1A-BECB-83B3730F755B}"/>
              </a:ext>
            </a:extLst>
          </p:cNvPr>
          <p:cNvSpPr>
            <a:spLocks noGrp="1" noRot="1" noChangeAspect="1" noChangeArrowheads="1" noTextEdit="1"/>
          </p:cNvSpPr>
          <p:nvPr>
            <p:ph type="sldImg"/>
          </p:nvPr>
        </p:nvSpPr>
        <p:spPr>
          <a:ln/>
        </p:spPr>
      </p:sp>
      <p:sp>
        <p:nvSpPr>
          <p:cNvPr id="168963" name="Rectangle 3">
            <a:extLst>
              <a:ext uri="{FF2B5EF4-FFF2-40B4-BE49-F238E27FC236}">
                <a16:creationId xmlns:a16="http://schemas.microsoft.com/office/drawing/2014/main" id="{4E499B97-7993-4BF3-8C3F-981F388987D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8E064D-8C49-416D-8295-C00A2FAD93D0}"/>
              </a:ext>
            </a:extLst>
          </p:cNvPr>
          <p:cNvSpPr>
            <a:spLocks noGrp="1" noChangeArrowheads="1"/>
          </p:cNvSpPr>
          <p:nvPr>
            <p:ph type="sldNum" sz="quarter" idx="5"/>
          </p:nvPr>
        </p:nvSpPr>
        <p:spPr>
          <a:ln/>
        </p:spPr>
        <p:txBody>
          <a:bodyPr/>
          <a:lstStyle/>
          <a:p>
            <a:fld id="{5D81C41C-1F45-4321-8291-E70F0CF63112}" type="slidenum">
              <a:rPr lang="en-US" altLang="en-US"/>
              <a:pPr/>
              <a:t>49</a:t>
            </a:fld>
            <a:endParaRPr lang="en-US" altLang="en-US"/>
          </a:p>
        </p:txBody>
      </p:sp>
      <p:sp>
        <p:nvSpPr>
          <p:cNvPr id="175106" name="Rectangle 2">
            <a:extLst>
              <a:ext uri="{FF2B5EF4-FFF2-40B4-BE49-F238E27FC236}">
                <a16:creationId xmlns:a16="http://schemas.microsoft.com/office/drawing/2014/main" id="{0815D445-AD48-421B-A4EA-AF72FA1DF090}"/>
              </a:ext>
            </a:extLst>
          </p:cNvPr>
          <p:cNvSpPr>
            <a:spLocks noGrp="1" noRot="1" noChangeAspect="1" noChangeArrowheads="1" noTextEdit="1"/>
          </p:cNvSpPr>
          <p:nvPr>
            <p:ph type="sldImg"/>
          </p:nvPr>
        </p:nvSpPr>
        <p:spPr>
          <a:ln/>
        </p:spPr>
      </p:sp>
      <p:sp>
        <p:nvSpPr>
          <p:cNvPr id="175107" name="Rectangle 3">
            <a:extLst>
              <a:ext uri="{FF2B5EF4-FFF2-40B4-BE49-F238E27FC236}">
                <a16:creationId xmlns:a16="http://schemas.microsoft.com/office/drawing/2014/main" id="{3F1CB2E5-74B7-4CD0-B604-784697AC78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CE4A13-05C7-4AD3-BCB3-A8B581A2068D}"/>
              </a:ext>
            </a:extLst>
          </p:cNvPr>
          <p:cNvSpPr>
            <a:spLocks noGrp="1" noChangeArrowheads="1"/>
          </p:cNvSpPr>
          <p:nvPr>
            <p:ph type="sldNum" sz="quarter" idx="5"/>
          </p:nvPr>
        </p:nvSpPr>
        <p:spPr>
          <a:ln/>
        </p:spPr>
        <p:txBody>
          <a:bodyPr/>
          <a:lstStyle/>
          <a:p>
            <a:fld id="{7A7DB09E-AC30-4112-9A4B-C0A80BC4D5E3}" type="slidenum">
              <a:rPr lang="en-US" altLang="en-US"/>
              <a:pPr/>
              <a:t>56</a:t>
            </a:fld>
            <a:endParaRPr lang="en-US" altLang="en-US"/>
          </a:p>
        </p:txBody>
      </p:sp>
      <p:sp>
        <p:nvSpPr>
          <p:cNvPr id="468994" name="Rectangle 2">
            <a:extLst>
              <a:ext uri="{FF2B5EF4-FFF2-40B4-BE49-F238E27FC236}">
                <a16:creationId xmlns:a16="http://schemas.microsoft.com/office/drawing/2014/main" id="{C876A0BE-CA27-434D-8293-955C5DFBD1B3}"/>
              </a:ext>
            </a:extLst>
          </p:cNvPr>
          <p:cNvSpPr>
            <a:spLocks noGrp="1" noRot="1" noChangeAspect="1" noChangeArrowheads="1" noTextEdit="1"/>
          </p:cNvSpPr>
          <p:nvPr>
            <p:ph type="sldImg"/>
          </p:nvPr>
        </p:nvSpPr>
        <p:spPr>
          <a:ln/>
        </p:spPr>
      </p:sp>
      <p:sp>
        <p:nvSpPr>
          <p:cNvPr id="468995" name="Rectangle 3">
            <a:extLst>
              <a:ext uri="{FF2B5EF4-FFF2-40B4-BE49-F238E27FC236}">
                <a16:creationId xmlns:a16="http://schemas.microsoft.com/office/drawing/2014/main" id="{8F45AB59-3DA4-4AE5-AAAC-DA09EA39FA8B}"/>
              </a:ext>
            </a:extLst>
          </p:cNvPr>
          <p:cNvSpPr>
            <a:spLocks noGrp="1" noChangeArrowheads="1"/>
          </p:cNvSpPr>
          <p:nvPr>
            <p:ph type="body" idx="1"/>
          </p:nvPr>
        </p:nvSpPr>
        <p:spPr>
          <a:xfrm>
            <a:off x="914400" y="4343400"/>
            <a:ext cx="5029200" cy="4114800"/>
          </a:xfrm>
        </p:spPr>
        <p:txBody>
          <a:bodyPr lIns="91430" tIns="45715" rIns="91430" bIns="45715"/>
          <a:lstStyle/>
          <a:p>
            <a:pPr algn="r"/>
            <a:r>
              <a:rPr lang="en-US" altLang="en-US"/>
              <a:t>Larry</a:t>
            </a:r>
          </a:p>
          <a:p>
            <a:r>
              <a:rPr lang="en-US" altLang="en-US"/>
              <a:t>NERC’s map of Regions.</a:t>
            </a:r>
          </a:p>
          <a:p>
            <a:endParaRPr lang="en-US" altLang="en-US"/>
          </a:p>
          <a:p>
            <a:r>
              <a:rPr lang="en-US" altLang="en-US"/>
              <a:t>Slide builds with key points to address on right.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8</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4902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13</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738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14</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67246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4892084B-4E86-4727-A8E7-AAD2A629A5F5}"/>
              </a:ext>
            </a:extLst>
          </p:cNvPr>
          <p:cNvSpPr>
            <a:spLocks noGrp="1" noChangeArrowheads="1"/>
          </p:cNvSpPr>
          <p:nvPr>
            <p:ph type="sldNum" sz="quarter" idx="5"/>
          </p:nvPr>
        </p:nvSpPr>
        <p:spPr>
          <a:ln/>
        </p:spPr>
        <p:txBody>
          <a:bodyPr/>
          <a:lstStyle/>
          <a:p>
            <a:fld id="{0ABF51FD-CEFC-4FFA-99ED-5E75B0DB78BF}" type="slidenum">
              <a:rPr lang="en-US" altLang="en-US"/>
              <a:pPr/>
              <a:t>16</a:t>
            </a:fld>
            <a:endParaRPr lang="en-US" altLang="en-US"/>
          </a:p>
        </p:txBody>
      </p:sp>
      <p:sp>
        <p:nvSpPr>
          <p:cNvPr id="117762" name="Rectangle 2">
            <a:extLst>
              <a:ext uri="{FF2B5EF4-FFF2-40B4-BE49-F238E27FC236}">
                <a16:creationId xmlns:a16="http://schemas.microsoft.com/office/drawing/2014/main" id="{CEF58DC2-A889-4C0A-88C4-374A495B7F2E}"/>
              </a:ext>
            </a:extLst>
          </p:cNvPr>
          <p:cNvSpPr>
            <a:spLocks noGrp="1" noRot="1" noChangeAspect="1" noChangeArrowheads="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8140A72-682B-41A4-BAE8-6648D33158FF}"/>
              </a:ext>
            </a:extLst>
          </p:cNvPr>
          <p:cNvSpPr>
            <a:spLocks noGrp="1" noChangeArrowheads="1"/>
          </p:cNvSpPr>
          <p:nvPr>
            <p:ph type="sldNum" sz="quarter" idx="5"/>
          </p:nvPr>
        </p:nvSpPr>
        <p:spPr>
          <a:ln/>
        </p:spPr>
        <p:txBody>
          <a:bodyPr/>
          <a:lstStyle/>
          <a:p>
            <a:fld id="{4267FF9E-6E5E-47F5-8560-C86456222948}" type="slidenum">
              <a:rPr lang="en-US" altLang="en-US"/>
              <a:pPr/>
              <a:t>17</a:t>
            </a:fld>
            <a:endParaRPr lang="en-US" altLang="en-US"/>
          </a:p>
        </p:txBody>
      </p:sp>
      <p:sp>
        <p:nvSpPr>
          <p:cNvPr id="125954" name="Rectangle 2">
            <a:extLst>
              <a:ext uri="{FF2B5EF4-FFF2-40B4-BE49-F238E27FC236}">
                <a16:creationId xmlns:a16="http://schemas.microsoft.com/office/drawing/2014/main" id="{9517DAEC-79BF-4FAF-94BD-CAFB694CC545}"/>
              </a:ext>
            </a:extLst>
          </p:cNvPr>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DA8E0E-0022-4440-B558-B920A55EADF7}"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8810104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36126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486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37544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0500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922994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322308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91802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9918294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98393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18B881-2FCC-4F7B-A2A2-20A8DF6E8DC1}"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00010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18B881-2FCC-4F7B-A2A2-20A8DF6E8DC1}"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43760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218B881-2FCC-4F7B-A2A2-20A8DF6E8DC1}" type="datetimeFigureOut">
              <a:rPr lang="en-IN" smtClean="0"/>
              <a:t>06-10-2023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36934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8B881-2FCC-4F7B-A2A2-20A8DF6E8DC1}" type="datetimeFigureOut">
              <a:rPr lang="en-IN" smtClean="0"/>
              <a:t>06-10-2023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7889941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18B881-2FCC-4F7B-A2A2-20A8DF6E8DC1}"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31557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8B881-2FCC-4F7B-A2A2-20A8DF6E8DC1}"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23800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18B881-2FCC-4F7B-A2A2-20A8DF6E8DC1}" type="datetimeFigureOut">
              <a:rPr lang="en-IN" smtClean="0"/>
              <a:t>06-10-2023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7AC021-4ED3-4039-AEA5-9F1E95CF92CA}" type="slidenum">
              <a:rPr lang="en-US" smtClean="0"/>
              <a:t>‹#›</a:t>
            </a:fld>
            <a:endParaRPr lang="en-US"/>
          </a:p>
        </p:txBody>
      </p:sp>
    </p:spTree>
    <p:extLst>
      <p:ext uri="{BB962C8B-B14F-4D97-AF65-F5344CB8AC3E}">
        <p14:creationId xmlns:p14="http://schemas.microsoft.com/office/powerpoint/2010/main" val="352737692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ransition>
    <p:fad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jp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11" Type="http://schemas.openxmlformats.org/officeDocument/2006/relationships/image" Target="../media/image37.jp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82BE853-2608-4746-A854-681BAA64D487}"/>
              </a:ext>
            </a:extLst>
          </p:cNvPr>
          <p:cNvSpPr>
            <a:spLocks noGrp="1"/>
          </p:cNvSpPr>
          <p:nvPr>
            <p:ph type="title"/>
          </p:nvPr>
        </p:nvSpPr>
        <p:spPr>
          <a:xfrm>
            <a:off x="376031" y="1212574"/>
            <a:ext cx="9085446" cy="671512"/>
          </a:xfrm>
        </p:spPr>
        <p:txBody>
          <a:bodyPr vert="horz" lIns="91440" tIns="45720" rIns="91440" bIns="45720" rtlCol="0" anchor="t">
            <a:normAutofit fontScale="90000"/>
          </a:bodyPr>
          <a:lstStyle/>
          <a:p>
            <a:pPr algn="ctr">
              <a:lnSpc>
                <a:spcPct val="80000"/>
              </a:lnSpc>
              <a:spcBef>
                <a:spcPts val="1000"/>
              </a:spcBef>
              <a:buClr>
                <a:schemeClr val="accent1"/>
              </a:buClr>
              <a:buSzPct val="80000"/>
            </a:pPr>
            <a:r>
              <a:rPr lang="en-MY" altLang="en-US" sz="3200" b="1" i="1" dirty="0">
                <a:solidFill>
                  <a:srgbClr val="3223BE"/>
                </a:solidFill>
                <a:latin typeface="Arial" panose="020B0604020202020204" pitchFamily="34" charset="0"/>
                <a:ea typeface="+mn-ea"/>
                <a:cs typeface="Arial" panose="020B0604020202020204" pitchFamily="34" charset="0"/>
              </a:rPr>
              <a:t>Information Security Standard Compliances</a:t>
            </a:r>
            <a:br>
              <a:rPr lang="en-MY" altLang="en-US" sz="3200" b="1" i="1" dirty="0">
                <a:solidFill>
                  <a:srgbClr val="3223BE"/>
                </a:solidFill>
                <a:latin typeface="Arial" panose="020B0604020202020204" pitchFamily="34" charset="0"/>
                <a:ea typeface="+mn-ea"/>
                <a:cs typeface="Arial" panose="020B0604020202020204" pitchFamily="34" charset="0"/>
              </a:rPr>
            </a:br>
            <a:br>
              <a:rPr lang="en-MY" altLang="en-US" sz="3200" b="1" i="1" dirty="0">
                <a:solidFill>
                  <a:srgbClr val="3223BE"/>
                </a:solidFill>
                <a:latin typeface="Arial" panose="020B0604020202020204" pitchFamily="34" charset="0"/>
                <a:ea typeface="+mn-ea"/>
                <a:cs typeface="Arial" panose="020B0604020202020204" pitchFamily="34" charset="0"/>
              </a:rPr>
            </a:br>
            <a:r>
              <a:rPr lang="en-MY" altLang="en-US" sz="2700" b="1" i="1" dirty="0" err="1">
                <a:solidFill>
                  <a:srgbClr val="FF0000"/>
                </a:solidFill>
                <a:latin typeface="Arial" panose="020B0604020202020204" pitchFamily="34" charset="0"/>
                <a:ea typeface="+mn-ea"/>
                <a:cs typeface="Arial" panose="020B0604020202020204" pitchFamily="34" charset="0"/>
              </a:rPr>
              <a:t>SoX</a:t>
            </a:r>
            <a:r>
              <a:rPr lang="en-MY" altLang="en-US" sz="2700" b="1" i="1" dirty="0">
                <a:solidFill>
                  <a:srgbClr val="FF0000"/>
                </a:solidFill>
                <a:latin typeface="Arial" panose="020B0604020202020204" pitchFamily="34" charset="0"/>
                <a:ea typeface="+mn-ea"/>
                <a:cs typeface="Arial" panose="020B0604020202020204" pitchFamily="34" charset="0"/>
              </a:rPr>
              <a:t>, GBLA, HIPAA, ISO, FISMA, NERC, PCI</a:t>
            </a:r>
          </a:p>
        </p:txBody>
      </p:sp>
      <p:sp>
        <p:nvSpPr>
          <p:cNvPr id="3" name="TextBox 2">
            <a:extLst>
              <a:ext uri="{FF2B5EF4-FFF2-40B4-BE49-F238E27FC236}">
                <a16:creationId xmlns:a16="http://schemas.microsoft.com/office/drawing/2014/main" id="{9EB82E29-7A58-4628-A903-353555C15157}"/>
              </a:ext>
            </a:extLst>
          </p:cNvPr>
          <p:cNvSpPr txBox="1"/>
          <p:nvPr/>
        </p:nvSpPr>
        <p:spPr>
          <a:xfrm>
            <a:off x="7154781" y="4276565"/>
            <a:ext cx="2004459" cy="923330"/>
          </a:xfrm>
          <a:prstGeom prst="rect">
            <a:avLst/>
          </a:prstGeom>
          <a:noFill/>
        </p:spPr>
        <p:txBody>
          <a:bodyPr wrap="none" rtlCol="0">
            <a:spAutoFit/>
          </a:bodyPr>
          <a:lstStyle/>
          <a:p>
            <a:pPr algn="just"/>
            <a:r>
              <a:rPr lang="en-US" b="1" i="1" dirty="0"/>
              <a:t>Vishram V Kunte</a:t>
            </a:r>
          </a:p>
          <a:p>
            <a:pPr algn="just"/>
            <a:endParaRPr lang="en-US" b="1" i="1" dirty="0"/>
          </a:p>
          <a:p>
            <a:pPr algn="just"/>
            <a:r>
              <a:rPr lang="en-US" b="1" i="1" dirty="0"/>
              <a:t>       5</a:t>
            </a:r>
            <a:r>
              <a:rPr lang="en-US" b="1" i="1" baseline="30000" dirty="0"/>
              <a:t>th</a:t>
            </a:r>
            <a:r>
              <a:rPr lang="en-US" b="1" i="1" dirty="0"/>
              <a:t> Oct 2023</a:t>
            </a:r>
          </a:p>
        </p:txBody>
      </p:sp>
      <p:pic>
        <p:nvPicPr>
          <p:cNvPr id="4" name="Picture 3">
            <a:extLst>
              <a:ext uri="{FF2B5EF4-FFF2-40B4-BE49-F238E27FC236}">
                <a16:creationId xmlns:a16="http://schemas.microsoft.com/office/drawing/2014/main" id="{602F0FB1-347D-4E44-9A23-842743328110}"/>
              </a:ext>
            </a:extLst>
          </p:cNvPr>
          <p:cNvPicPr>
            <a:picLocks noChangeAspect="1"/>
          </p:cNvPicPr>
          <p:nvPr/>
        </p:nvPicPr>
        <p:blipFill>
          <a:blip r:embed="rId2"/>
          <a:stretch>
            <a:fillRect/>
          </a:stretch>
        </p:blipFill>
        <p:spPr>
          <a:xfrm>
            <a:off x="1158323" y="3618044"/>
            <a:ext cx="5255729" cy="2027382"/>
          </a:xfrm>
          <a:prstGeom prst="rect">
            <a:avLst/>
          </a:prstGeom>
        </p:spPr>
      </p:pic>
    </p:spTree>
    <p:extLst>
      <p:ext uri="{BB962C8B-B14F-4D97-AF65-F5344CB8AC3E}">
        <p14:creationId xmlns:p14="http://schemas.microsoft.com/office/powerpoint/2010/main" val="141031671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5136" y="519136"/>
            <a:ext cx="2848610" cy="444352"/>
          </a:xfrm>
          <a:prstGeom prst="rect">
            <a:avLst/>
          </a:prstGeom>
        </p:spPr>
        <p:txBody>
          <a:bodyPr vert="horz" wrap="square" lIns="0" tIns="13335" rIns="0" bIns="0" rtlCol="0" anchor="t">
            <a:spAutoFit/>
          </a:bodyPr>
          <a:lstStyle/>
          <a:p>
            <a:pPr marL="12700">
              <a:spcBef>
                <a:spcPts val="105"/>
              </a:spcBef>
            </a:pPr>
            <a:r>
              <a:rPr sz="2800" b="1" dirty="0">
                <a:solidFill>
                  <a:srgbClr val="000000"/>
                </a:solidFill>
                <a:latin typeface="Arial"/>
                <a:cs typeface="Arial"/>
              </a:rPr>
              <a:t>What is</a:t>
            </a:r>
            <a:r>
              <a:rPr sz="2800" b="1" spc="-100" dirty="0">
                <a:solidFill>
                  <a:srgbClr val="000000"/>
                </a:solidFill>
                <a:latin typeface="Arial"/>
                <a:cs typeface="Arial"/>
              </a:rPr>
              <a:t> </a:t>
            </a:r>
            <a:r>
              <a:rPr sz="2800" b="1" dirty="0">
                <a:solidFill>
                  <a:srgbClr val="000000"/>
                </a:solidFill>
                <a:latin typeface="Arial"/>
                <a:cs typeface="Arial"/>
              </a:rPr>
              <a:t>HIPAA</a:t>
            </a:r>
            <a:endParaRPr sz="2800" dirty="0">
              <a:latin typeface="Arial"/>
              <a:cs typeface="Arial"/>
            </a:endParaRPr>
          </a:p>
        </p:txBody>
      </p:sp>
      <p:sp>
        <p:nvSpPr>
          <p:cNvPr id="3" name="object 3"/>
          <p:cNvSpPr txBox="1"/>
          <p:nvPr/>
        </p:nvSpPr>
        <p:spPr>
          <a:xfrm>
            <a:off x="1035136" y="1505324"/>
            <a:ext cx="8400412" cy="3997889"/>
          </a:xfrm>
          <a:prstGeom prst="rect">
            <a:avLst/>
          </a:prstGeom>
        </p:spPr>
        <p:txBody>
          <a:bodyPr vert="horz" wrap="square" lIns="0" tIns="88265" rIns="0" bIns="0" rtlCol="0">
            <a:spAutoFit/>
          </a:bodyPr>
          <a:lstStyle/>
          <a:p>
            <a:pPr marL="354965" marR="386080" indent="-342900" algn="just">
              <a:lnSpc>
                <a:spcPct val="80000"/>
              </a:lnSpc>
              <a:spcBef>
                <a:spcPts val="695"/>
              </a:spcBef>
              <a:buFont typeface="Arial"/>
              <a:buChar char="•"/>
              <a:tabLst>
                <a:tab pos="354965" algn="l"/>
                <a:tab pos="355600" algn="l"/>
                <a:tab pos="1219835" algn="l"/>
              </a:tabLst>
            </a:pPr>
            <a:r>
              <a:rPr sz="2000" spc="-10" dirty="0">
                <a:solidFill>
                  <a:srgbClr val="44484E"/>
                </a:solidFill>
                <a:latin typeface="Arial" panose="020B0604020202020204" pitchFamily="34" charset="0"/>
                <a:cs typeface="Arial" panose="020B0604020202020204" pitchFamily="34" charset="0"/>
              </a:rPr>
              <a:t>HIPAA </a:t>
            </a:r>
            <a:r>
              <a:rPr sz="2000" spc="-5" dirty="0">
                <a:solidFill>
                  <a:srgbClr val="44484E"/>
                </a:solidFill>
                <a:latin typeface="Arial" panose="020B0604020202020204" pitchFamily="34" charset="0"/>
                <a:cs typeface="Arial" panose="020B0604020202020204" pitchFamily="34" charset="0"/>
              </a:rPr>
              <a:t>is the acronym for the Health </a:t>
            </a:r>
            <a:r>
              <a:rPr sz="2000" spc="-10" dirty="0">
                <a:solidFill>
                  <a:srgbClr val="44484E"/>
                </a:solidFill>
                <a:latin typeface="Arial" panose="020B0604020202020204" pitchFamily="34" charset="0"/>
                <a:cs typeface="Arial" panose="020B0604020202020204" pitchFamily="34" charset="0"/>
              </a:rPr>
              <a:t>Insurance </a:t>
            </a:r>
            <a:r>
              <a:rPr sz="2000" spc="-5" dirty="0">
                <a:solidFill>
                  <a:srgbClr val="44484E"/>
                </a:solidFill>
                <a:latin typeface="Arial" panose="020B0604020202020204" pitchFamily="34" charset="0"/>
                <a:cs typeface="Arial" panose="020B0604020202020204" pitchFamily="34" charset="0"/>
              </a:rPr>
              <a:t>Portability  and Accountability Act that was passed by Congress in  </a:t>
            </a:r>
            <a:r>
              <a:rPr sz="2000" spc="-10" dirty="0">
                <a:solidFill>
                  <a:srgbClr val="44484E"/>
                </a:solidFill>
                <a:latin typeface="Arial" panose="020B0604020202020204" pitchFamily="34" charset="0"/>
                <a:cs typeface="Arial" panose="020B0604020202020204" pitchFamily="34" charset="0"/>
              </a:rPr>
              <a:t>1996</a:t>
            </a:r>
            <a:endParaRPr lang="en-US" sz="2000" spc="-10" dirty="0">
              <a:solidFill>
                <a:srgbClr val="44484E"/>
              </a:solidFill>
              <a:latin typeface="Arial" panose="020B0604020202020204" pitchFamily="34" charset="0"/>
              <a:cs typeface="Arial" panose="020B0604020202020204" pitchFamily="34" charset="0"/>
            </a:endParaRPr>
          </a:p>
          <a:p>
            <a:pPr marL="354965" marR="386080" indent="-342900" algn="just">
              <a:lnSpc>
                <a:spcPct val="80000"/>
              </a:lnSpc>
              <a:spcBef>
                <a:spcPts val="695"/>
              </a:spcBef>
              <a:buFont typeface="Arial"/>
              <a:buChar char="•"/>
              <a:tabLst>
                <a:tab pos="354965" algn="l"/>
                <a:tab pos="355600" algn="l"/>
                <a:tab pos="1219835" algn="l"/>
              </a:tabLst>
            </a:pPr>
            <a:endParaRPr lang="en-US" sz="2000" spc="-10" dirty="0">
              <a:solidFill>
                <a:srgbClr val="44484E"/>
              </a:solidFill>
              <a:latin typeface="Arial" panose="020B0604020202020204" pitchFamily="34" charset="0"/>
              <a:cs typeface="Arial" panose="020B0604020202020204" pitchFamily="34" charset="0"/>
            </a:endParaRPr>
          </a:p>
          <a:p>
            <a:pPr marL="354965" marR="386080" indent="-342900" algn="just">
              <a:lnSpc>
                <a:spcPct val="80000"/>
              </a:lnSpc>
              <a:spcBef>
                <a:spcPts val="695"/>
              </a:spcBef>
              <a:buFont typeface="Arial"/>
              <a:buChar char="•"/>
              <a:tabLst>
                <a:tab pos="354965" algn="l"/>
                <a:tab pos="355600" algn="l"/>
                <a:tab pos="1219835" algn="l"/>
              </a:tabLst>
            </a:pPr>
            <a:r>
              <a:rPr sz="2000" spc="-10" dirty="0">
                <a:solidFill>
                  <a:srgbClr val="44484E"/>
                </a:solidFill>
                <a:latin typeface="Arial" panose="020B0604020202020204" pitchFamily="34" charset="0"/>
                <a:cs typeface="Arial" panose="020B0604020202020204" pitchFamily="34" charset="0"/>
              </a:rPr>
              <a:t>HIPAA does </a:t>
            </a:r>
            <a:r>
              <a:rPr sz="2000" spc="-5" dirty="0">
                <a:solidFill>
                  <a:srgbClr val="44484E"/>
                </a:solidFill>
                <a:latin typeface="Arial" panose="020B0604020202020204" pitchFamily="34" charset="0"/>
                <a:cs typeface="Arial" panose="020B0604020202020204" pitchFamily="34" charset="0"/>
              </a:rPr>
              <a:t>the</a:t>
            </a:r>
            <a:r>
              <a:rPr sz="2000" spc="30" dirty="0">
                <a:solidFill>
                  <a:srgbClr val="44484E"/>
                </a:solidFill>
                <a:latin typeface="Arial" panose="020B0604020202020204" pitchFamily="34" charset="0"/>
                <a:cs typeface="Arial" panose="020B0604020202020204" pitchFamily="34" charset="0"/>
              </a:rPr>
              <a:t> </a:t>
            </a:r>
            <a:r>
              <a:rPr sz="2000" spc="-5" dirty="0">
                <a:solidFill>
                  <a:srgbClr val="44484E"/>
                </a:solidFill>
                <a:latin typeface="Arial" panose="020B0604020202020204" pitchFamily="34" charset="0"/>
                <a:cs typeface="Arial" panose="020B0604020202020204" pitchFamily="34" charset="0"/>
              </a:rPr>
              <a:t>following:</a:t>
            </a:r>
            <a:endParaRPr sz="2000" dirty="0">
              <a:latin typeface="Arial" panose="020B0604020202020204" pitchFamily="34" charset="0"/>
              <a:cs typeface="Arial" panose="020B0604020202020204" pitchFamily="34" charset="0"/>
            </a:endParaRPr>
          </a:p>
          <a:p>
            <a:pPr marL="795655" marR="5080" lvl="1" indent="-326390" algn="just">
              <a:lnSpc>
                <a:spcPts val="2400"/>
              </a:lnSpc>
              <a:spcBef>
                <a:spcPts val="675"/>
              </a:spcBef>
              <a:buFont typeface="Arial"/>
              <a:buChar char="–"/>
              <a:tabLst>
                <a:tab pos="795655" algn="l"/>
                <a:tab pos="796290" algn="l"/>
              </a:tabLst>
            </a:pPr>
            <a:r>
              <a:rPr sz="2000" spc="-5" dirty="0">
                <a:solidFill>
                  <a:srgbClr val="44484E"/>
                </a:solidFill>
                <a:latin typeface="Arial" panose="020B0604020202020204" pitchFamily="34" charset="0"/>
                <a:cs typeface="Arial" panose="020B0604020202020204" pitchFamily="34" charset="0"/>
              </a:rPr>
              <a:t>Provides the ability to transfer and continue health  insurance coverage for millions of American </a:t>
            </a:r>
            <a:r>
              <a:rPr sz="2000" dirty="0">
                <a:solidFill>
                  <a:srgbClr val="44484E"/>
                </a:solidFill>
                <a:latin typeface="Arial" panose="020B0604020202020204" pitchFamily="34" charset="0"/>
                <a:cs typeface="Arial" panose="020B0604020202020204" pitchFamily="34" charset="0"/>
              </a:rPr>
              <a:t>workers </a:t>
            </a:r>
            <a:r>
              <a:rPr sz="2000" spc="-5" dirty="0">
                <a:solidFill>
                  <a:srgbClr val="44484E"/>
                </a:solidFill>
                <a:latin typeface="Arial" panose="020B0604020202020204" pitchFamily="34" charset="0"/>
                <a:cs typeface="Arial" panose="020B0604020202020204" pitchFamily="34" charset="0"/>
              </a:rPr>
              <a:t>and  their families when they change or lose their</a:t>
            </a:r>
            <a:r>
              <a:rPr sz="2000" spc="70" dirty="0">
                <a:solidFill>
                  <a:srgbClr val="44484E"/>
                </a:solidFill>
                <a:latin typeface="Arial" panose="020B0604020202020204" pitchFamily="34" charset="0"/>
                <a:cs typeface="Arial" panose="020B0604020202020204" pitchFamily="34" charset="0"/>
              </a:rPr>
              <a:t> </a:t>
            </a:r>
            <a:r>
              <a:rPr sz="2000" spc="-10" dirty="0">
                <a:solidFill>
                  <a:srgbClr val="44484E"/>
                </a:solidFill>
                <a:latin typeface="Arial" panose="020B0604020202020204" pitchFamily="34" charset="0"/>
                <a:cs typeface="Arial" panose="020B0604020202020204" pitchFamily="34" charset="0"/>
              </a:rPr>
              <a:t>jobs</a:t>
            </a:r>
            <a:endParaRPr sz="2000" dirty="0">
              <a:latin typeface="Arial" panose="020B0604020202020204" pitchFamily="34" charset="0"/>
              <a:cs typeface="Arial" panose="020B0604020202020204" pitchFamily="34" charset="0"/>
            </a:endParaRPr>
          </a:p>
          <a:p>
            <a:pPr marL="796290" lvl="1" indent="-327025" algn="just">
              <a:spcBef>
                <a:spcPts val="130"/>
              </a:spcBef>
              <a:buFont typeface="Arial"/>
              <a:buChar char="–"/>
              <a:tabLst>
                <a:tab pos="795655" algn="l"/>
                <a:tab pos="796290" algn="l"/>
              </a:tabLst>
            </a:pPr>
            <a:r>
              <a:rPr sz="2000" spc="-5" dirty="0">
                <a:solidFill>
                  <a:srgbClr val="44484E"/>
                </a:solidFill>
                <a:latin typeface="Arial" panose="020B0604020202020204" pitchFamily="34" charset="0"/>
                <a:cs typeface="Arial" panose="020B0604020202020204" pitchFamily="34" charset="0"/>
              </a:rPr>
              <a:t>Reduces health care fraud and</a:t>
            </a:r>
            <a:r>
              <a:rPr sz="2000" spc="30" dirty="0">
                <a:solidFill>
                  <a:srgbClr val="44484E"/>
                </a:solidFill>
                <a:latin typeface="Arial" panose="020B0604020202020204" pitchFamily="34" charset="0"/>
                <a:cs typeface="Arial" panose="020B0604020202020204" pitchFamily="34" charset="0"/>
              </a:rPr>
              <a:t> </a:t>
            </a:r>
            <a:r>
              <a:rPr sz="2000" spc="-5" dirty="0">
                <a:solidFill>
                  <a:srgbClr val="44484E"/>
                </a:solidFill>
                <a:latin typeface="Arial" panose="020B0604020202020204" pitchFamily="34" charset="0"/>
                <a:cs typeface="Arial" panose="020B0604020202020204" pitchFamily="34" charset="0"/>
              </a:rPr>
              <a:t>abuse</a:t>
            </a:r>
            <a:endParaRPr sz="2000" dirty="0">
              <a:latin typeface="Arial" panose="020B0604020202020204" pitchFamily="34" charset="0"/>
              <a:cs typeface="Arial" panose="020B0604020202020204" pitchFamily="34" charset="0"/>
            </a:endParaRPr>
          </a:p>
          <a:p>
            <a:pPr marL="795655" marR="439420" lvl="1" indent="-326390" algn="just">
              <a:lnSpc>
                <a:spcPts val="2400"/>
              </a:lnSpc>
              <a:spcBef>
                <a:spcPts val="675"/>
              </a:spcBef>
              <a:buFont typeface="Arial"/>
              <a:buChar char="–"/>
              <a:tabLst>
                <a:tab pos="795655" algn="l"/>
                <a:tab pos="796290" algn="l"/>
              </a:tabLst>
            </a:pPr>
            <a:r>
              <a:rPr sz="2000" spc="-5" dirty="0">
                <a:solidFill>
                  <a:srgbClr val="44484E"/>
                </a:solidFill>
                <a:latin typeface="Arial" panose="020B0604020202020204" pitchFamily="34" charset="0"/>
                <a:cs typeface="Arial" panose="020B0604020202020204" pitchFamily="34" charset="0"/>
              </a:rPr>
              <a:t>Mandates industry-wide </a:t>
            </a:r>
            <a:r>
              <a:rPr sz="2000" spc="-10" dirty="0">
                <a:solidFill>
                  <a:srgbClr val="44484E"/>
                </a:solidFill>
                <a:latin typeface="Arial" panose="020B0604020202020204" pitchFamily="34" charset="0"/>
                <a:cs typeface="Arial" panose="020B0604020202020204" pitchFamily="34" charset="0"/>
              </a:rPr>
              <a:t>standards </a:t>
            </a:r>
            <a:r>
              <a:rPr sz="2000" spc="-5" dirty="0">
                <a:solidFill>
                  <a:srgbClr val="44484E"/>
                </a:solidFill>
                <a:latin typeface="Arial" panose="020B0604020202020204" pitchFamily="34" charset="0"/>
                <a:cs typeface="Arial" panose="020B0604020202020204" pitchFamily="34" charset="0"/>
              </a:rPr>
              <a:t>for health care  information on electronic billing and other processes;  and</a:t>
            </a:r>
            <a:endParaRPr sz="2000" dirty="0">
              <a:latin typeface="Arial" panose="020B0604020202020204" pitchFamily="34" charset="0"/>
              <a:cs typeface="Arial" panose="020B0604020202020204" pitchFamily="34" charset="0"/>
            </a:endParaRPr>
          </a:p>
          <a:p>
            <a:pPr marL="795655" marR="589915" lvl="1" indent="-326390" algn="just">
              <a:lnSpc>
                <a:spcPts val="2400"/>
              </a:lnSpc>
              <a:spcBef>
                <a:spcPts val="700"/>
              </a:spcBef>
              <a:buFont typeface="Arial"/>
              <a:buChar char="–"/>
              <a:tabLst>
                <a:tab pos="795655" algn="l"/>
                <a:tab pos="796290" algn="l"/>
              </a:tabLst>
            </a:pPr>
            <a:r>
              <a:rPr sz="2000" spc="-5" dirty="0">
                <a:solidFill>
                  <a:srgbClr val="44484E"/>
                </a:solidFill>
                <a:latin typeface="Arial" panose="020B0604020202020204" pitchFamily="34" charset="0"/>
                <a:cs typeface="Arial" panose="020B0604020202020204" pitchFamily="34" charset="0"/>
              </a:rPr>
              <a:t>Requires the protection and confidential handling </a:t>
            </a:r>
            <a:r>
              <a:rPr sz="2000" spc="-10" dirty="0">
                <a:solidFill>
                  <a:srgbClr val="44484E"/>
                </a:solidFill>
                <a:latin typeface="Arial" panose="020B0604020202020204" pitchFamily="34" charset="0"/>
                <a:cs typeface="Arial" panose="020B0604020202020204" pitchFamily="34" charset="0"/>
              </a:rPr>
              <a:t>of  </a:t>
            </a:r>
            <a:r>
              <a:rPr sz="2000" spc="-5" dirty="0">
                <a:solidFill>
                  <a:srgbClr val="44484E"/>
                </a:solidFill>
                <a:latin typeface="Arial" panose="020B0604020202020204" pitchFamily="34" charset="0"/>
                <a:cs typeface="Arial" panose="020B0604020202020204" pitchFamily="34" charset="0"/>
              </a:rPr>
              <a:t>protected health</a:t>
            </a:r>
            <a:r>
              <a:rPr sz="2000" spc="10" dirty="0">
                <a:solidFill>
                  <a:srgbClr val="44484E"/>
                </a:solidFill>
                <a:latin typeface="Arial" panose="020B0604020202020204" pitchFamily="34" charset="0"/>
                <a:cs typeface="Arial" panose="020B0604020202020204" pitchFamily="34" charset="0"/>
              </a:rPr>
              <a:t> </a:t>
            </a:r>
            <a:r>
              <a:rPr sz="2000" spc="-5" dirty="0">
                <a:solidFill>
                  <a:srgbClr val="44484E"/>
                </a:solidFill>
                <a:latin typeface="Arial" panose="020B0604020202020204" pitchFamily="34" charset="0"/>
                <a:cs typeface="Arial" panose="020B0604020202020204" pitchFamily="34" charset="0"/>
              </a:rPr>
              <a:t>information</a:t>
            </a:r>
            <a:endParaRPr sz="2000" dirty="0">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4B9F2E8-BAB3-4195-B548-DA6E173F1E60}"/>
              </a:ext>
            </a:extLst>
          </p:cNvPr>
          <p:cNvSpPr>
            <a:spLocks noGrp="1" noChangeArrowheads="1"/>
          </p:cNvSpPr>
          <p:nvPr>
            <p:ph type="title"/>
          </p:nvPr>
        </p:nvSpPr>
        <p:spPr/>
        <p:txBody>
          <a:bodyPr>
            <a:normAutofit/>
          </a:bodyPr>
          <a:lstStyle/>
          <a:p>
            <a:pPr eaLnBrk="1" hangingPunct="1">
              <a:defRPr/>
            </a:pPr>
            <a:r>
              <a:rPr lang="en-US" altLang="en-US" sz="2800" b="1" dirty="0">
                <a:solidFill>
                  <a:schemeClr val="tx1"/>
                </a:solidFill>
                <a:latin typeface="Arial" panose="020B0604020202020204" pitchFamily="34" charset="0"/>
                <a:cs typeface="Arial" panose="020B0604020202020204" pitchFamily="34" charset="0"/>
              </a:rPr>
              <a:t>Why HIPAA??</a:t>
            </a:r>
          </a:p>
        </p:txBody>
      </p:sp>
      <p:sp>
        <p:nvSpPr>
          <p:cNvPr id="47107" name="Rectangle 3">
            <a:extLst>
              <a:ext uri="{FF2B5EF4-FFF2-40B4-BE49-F238E27FC236}">
                <a16:creationId xmlns:a16="http://schemas.microsoft.com/office/drawing/2014/main" id="{BC2E13B5-D889-4918-8EAA-46517955EACC}"/>
              </a:ext>
            </a:extLst>
          </p:cNvPr>
          <p:cNvSpPr>
            <a:spLocks noGrp="1" noChangeArrowheads="1"/>
          </p:cNvSpPr>
          <p:nvPr>
            <p:ph type="body" idx="1"/>
          </p:nvPr>
        </p:nvSpPr>
        <p:spPr>
          <a:xfrm>
            <a:off x="677333" y="1683026"/>
            <a:ext cx="8691953" cy="4419600"/>
          </a:xfrm>
        </p:spPr>
        <p:txBody>
          <a:bodyPr/>
          <a:lstStyle/>
          <a:p>
            <a:pPr algn="just" eaLnBrk="1" hangingPunct="1">
              <a:lnSpc>
                <a:spcPct val="80000"/>
              </a:lnSpc>
              <a:spcBef>
                <a:spcPct val="50000"/>
              </a:spcBef>
              <a:defRPr/>
            </a:pPr>
            <a:r>
              <a:rPr lang="en-US" altLang="en-US" sz="2000" dirty="0">
                <a:latin typeface="Arial" panose="020B0604020202020204" pitchFamily="34" charset="0"/>
                <a:cs typeface="Arial" panose="020B0604020202020204" pitchFamily="34" charset="0"/>
              </a:rPr>
              <a:t>Genetic advancements</a:t>
            </a:r>
          </a:p>
          <a:p>
            <a:pPr lvl="1" algn="just">
              <a:lnSpc>
                <a:spcPct val="80000"/>
              </a:lnSpc>
              <a:spcBef>
                <a:spcPct val="50000"/>
              </a:spcBef>
              <a:defRPr/>
            </a:pPr>
            <a:r>
              <a:rPr lang="en-US" altLang="en-US" sz="1800" dirty="0">
                <a:latin typeface="Arial" panose="020B0604020202020204" pitchFamily="34" charset="0"/>
                <a:cs typeface="Arial" panose="020B0604020202020204" pitchFamily="34" charset="0"/>
              </a:rPr>
              <a:t>as more is known about our genetic predisposition to diseases, HIPAA will ensure that, for example, an individual is not denied insurance because the company knows that she may eventually develop MS</a:t>
            </a:r>
          </a:p>
          <a:p>
            <a:pPr algn="just" eaLnBrk="1" hangingPunct="1">
              <a:lnSpc>
                <a:spcPct val="80000"/>
              </a:lnSpc>
              <a:spcBef>
                <a:spcPct val="50000"/>
              </a:spcBef>
              <a:defRPr/>
            </a:pPr>
            <a:endParaRPr lang="en-US" altLang="en-US" sz="2000" dirty="0">
              <a:latin typeface="Arial" panose="020B0604020202020204" pitchFamily="34" charset="0"/>
              <a:cs typeface="Arial" panose="020B0604020202020204" pitchFamily="34" charset="0"/>
            </a:endParaRPr>
          </a:p>
          <a:p>
            <a:pPr algn="just" eaLnBrk="1" hangingPunct="1">
              <a:lnSpc>
                <a:spcPct val="80000"/>
              </a:lnSpc>
              <a:spcBef>
                <a:spcPct val="50000"/>
              </a:spcBef>
              <a:defRPr/>
            </a:pPr>
            <a:r>
              <a:rPr lang="en-US" altLang="en-US" sz="2000" dirty="0">
                <a:latin typeface="Arial" panose="020B0604020202020204" pitchFamily="34" charset="0"/>
                <a:cs typeface="Arial" panose="020B0604020202020204" pitchFamily="34" charset="0"/>
              </a:rPr>
              <a:t>Marketing</a:t>
            </a:r>
          </a:p>
          <a:p>
            <a:pPr lvl="1" algn="just">
              <a:lnSpc>
                <a:spcPct val="80000"/>
              </a:lnSpc>
              <a:spcBef>
                <a:spcPct val="50000"/>
              </a:spcBef>
              <a:defRPr/>
            </a:pPr>
            <a:r>
              <a:rPr lang="en-US" altLang="en-US" sz="1800" dirty="0">
                <a:latin typeface="Arial" panose="020B0604020202020204" pitchFamily="34" charset="0"/>
                <a:cs typeface="Arial" panose="020B0604020202020204" pitchFamily="34" charset="0"/>
              </a:rPr>
              <a:t>as information is more easily captured concerning, for example, the prescriptions we purchase, HIPAA is designed to prevent marketing of unsolicited products or services based on harvested marketing data.</a:t>
            </a:r>
          </a:p>
          <a:p>
            <a:pPr algn="just" eaLnBrk="1" hangingPunct="1">
              <a:lnSpc>
                <a:spcPct val="80000"/>
              </a:lnSpc>
              <a:spcBef>
                <a:spcPct val="50000"/>
              </a:spcBef>
              <a:defRPr/>
            </a:pPr>
            <a:endParaRPr lang="en-US" altLang="en-US" sz="2000" dirty="0">
              <a:latin typeface="Arial" panose="020B0604020202020204" pitchFamily="34" charset="0"/>
              <a:cs typeface="Arial" panose="020B0604020202020204" pitchFamily="34" charset="0"/>
            </a:endParaRPr>
          </a:p>
          <a:p>
            <a:pPr algn="just" eaLnBrk="1" hangingPunct="1">
              <a:lnSpc>
                <a:spcPct val="80000"/>
              </a:lnSpc>
              <a:spcBef>
                <a:spcPct val="50000"/>
              </a:spcBef>
              <a:defRPr/>
            </a:pPr>
            <a:r>
              <a:rPr lang="en-US" altLang="en-US" sz="2000" dirty="0">
                <a:latin typeface="Arial" panose="020B0604020202020204" pitchFamily="34" charset="0"/>
                <a:cs typeface="Arial" panose="020B0604020202020204" pitchFamily="34" charset="0"/>
              </a:rPr>
              <a:t>Technology </a:t>
            </a:r>
          </a:p>
          <a:p>
            <a:pPr lvl="1" algn="just">
              <a:lnSpc>
                <a:spcPct val="80000"/>
              </a:lnSpc>
              <a:spcBef>
                <a:spcPct val="50000"/>
              </a:spcBef>
              <a:defRPr/>
            </a:pPr>
            <a:r>
              <a:rPr lang="en-US" altLang="en-US" sz="1800" dirty="0">
                <a:latin typeface="Arial" panose="020B0604020202020204" pitchFamily="34" charset="0"/>
                <a:cs typeface="Arial" panose="020B0604020202020204" pitchFamily="34" charset="0"/>
              </a:rPr>
              <a:t>as information is quickly and sometimes loosely moved around networks, HIPAA standards will hold violators accountable for accidental or intentional ‘interception’ of protected health information (PHI).</a:t>
            </a:r>
            <a:endParaRPr lang="en-US" altLang="en-US" sz="2200" dirty="0">
              <a:latin typeface="Arial" panose="020B0604020202020204" pitchFamily="34" charset="0"/>
              <a:cs typeface="Arial" panose="020B0604020202020204" pitchFamily="34" charset="0"/>
            </a:endParaRPr>
          </a:p>
        </p:txBody>
      </p:sp>
    </p:spTree>
  </p:cSld>
  <p:clrMapOvr>
    <a:masterClrMapping/>
  </p:clrMapOvr>
  <p:transition advClick="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3B48767-DB6A-4BC6-B378-4DA774E4159F}"/>
              </a:ext>
            </a:extLst>
          </p:cNvPr>
          <p:cNvSpPr>
            <a:spLocks noGrp="1" noChangeArrowheads="1"/>
          </p:cNvSpPr>
          <p:nvPr>
            <p:ph type="title"/>
          </p:nvPr>
        </p:nvSpPr>
        <p:spPr/>
        <p:txBody>
          <a:bodyPr vert="horz" lIns="91440" tIns="45720" rIns="91440" bIns="45720" rtlCol="0" anchor="t">
            <a:normAutofit/>
          </a:bodyPr>
          <a:lstStyle/>
          <a:p>
            <a:r>
              <a:rPr lang="en-US" altLang="en-US" sz="2800" b="1" i="1" dirty="0">
                <a:solidFill>
                  <a:schemeClr val="tx1"/>
                </a:solidFill>
                <a:latin typeface="Arial" panose="020B0604020202020204" pitchFamily="34" charset="0"/>
                <a:cs typeface="Arial" panose="020B0604020202020204" pitchFamily="34" charset="0"/>
              </a:rPr>
              <a:t>What Objectives do the Privacy Regulations Accomplish for Patients?</a:t>
            </a:r>
          </a:p>
        </p:txBody>
      </p:sp>
      <p:sp>
        <p:nvSpPr>
          <p:cNvPr id="45059" name="Rectangle 3">
            <a:extLst>
              <a:ext uri="{FF2B5EF4-FFF2-40B4-BE49-F238E27FC236}">
                <a16:creationId xmlns:a16="http://schemas.microsoft.com/office/drawing/2014/main" id="{A3BDAAAB-140A-4BC5-8BC4-98524EF42EB4}"/>
              </a:ext>
            </a:extLst>
          </p:cNvPr>
          <p:cNvSpPr>
            <a:spLocks noGrp="1" noChangeArrowheads="1"/>
          </p:cNvSpPr>
          <p:nvPr>
            <p:ph type="body" idx="1"/>
          </p:nvPr>
        </p:nvSpPr>
        <p:spPr>
          <a:xfrm>
            <a:off x="822768" y="1930400"/>
            <a:ext cx="8305800" cy="4114800"/>
          </a:xfrm>
        </p:spPr>
        <p:txBody>
          <a:bodyPr>
            <a:normAutofit/>
          </a:bodyPr>
          <a:lstStyle/>
          <a:p>
            <a:pPr marL="346075" indent="-346075" algn="just">
              <a:lnSpc>
                <a:spcPct val="80000"/>
              </a:lnSpc>
              <a:defRPr/>
            </a:pPr>
            <a:r>
              <a:rPr lang="en-US" altLang="en-US" sz="2000" dirty="0">
                <a:effectLst>
                  <a:outerShdw blurRad="38100" dist="38100" dir="2700000" algn="tl">
                    <a:srgbClr val="FFFFFF"/>
                  </a:outerShdw>
                </a:effectLst>
                <a:latin typeface="Arial" panose="020B0604020202020204" pitchFamily="34" charset="0"/>
                <a:cs typeface="Arial" panose="020B0604020202020204" pitchFamily="34" charset="0"/>
              </a:rPr>
              <a:t>Give patients more control over their health information</a:t>
            </a:r>
          </a:p>
          <a:p>
            <a:pPr marL="0" indent="0" algn="just">
              <a:lnSpc>
                <a:spcPct val="80000"/>
              </a:lnSpc>
              <a:buNone/>
              <a:defRPr/>
            </a:pPr>
            <a:endParaRPr lang="en-US" altLang="en-US" sz="2000" dirty="0">
              <a:effectLst>
                <a:outerShdw blurRad="38100" dist="38100" dir="2700000" algn="tl">
                  <a:srgbClr val="FFFFFF"/>
                </a:outerShdw>
              </a:effectLst>
              <a:latin typeface="Arial" panose="020B0604020202020204" pitchFamily="34" charset="0"/>
              <a:cs typeface="Arial" panose="020B0604020202020204" pitchFamily="34" charset="0"/>
            </a:endParaRPr>
          </a:p>
          <a:p>
            <a:pPr marL="346075" indent="-346075" algn="just">
              <a:lnSpc>
                <a:spcPct val="80000"/>
              </a:lnSpc>
              <a:defRPr/>
            </a:pPr>
            <a:r>
              <a:rPr lang="en-US" altLang="en-US" sz="2000" dirty="0">
                <a:effectLst>
                  <a:outerShdw blurRad="38100" dist="38100" dir="2700000" algn="tl">
                    <a:srgbClr val="FFFFFF"/>
                  </a:outerShdw>
                </a:effectLst>
                <a:latin typeface="Arial" panose="020B0604020202020204" pitchFamily="34" charset="0"/>
                <a:cs typeface="Arial" panose="020B0604020202020204" pitchFamily="34" charset="0"/>
              </a:rPr>
              <a:t>Set boundaries on the use and disclosure of health records</a:t>
            </a:r>
          </a:p>
          <a:p>
            <a:pPr marL="0" indent="0" algn="just">
              <a:lnSpc>
                <a:spcPct val="80000"/>
              </a:lnSpc>
              <a:buNone/>
              <a:defRPr/>
            </a:pPr>
            <a:endParaRPr lang="en-US" altLang="en-US" sz="2000" dirty="0">
              <a:effectLst>
                <a:outerShdw blurRad="38100" dist="38100" dir="2700000" algn="tl">
                  <a:srgbClr val="FFFFFF"/>
                </a:outerShdw>
              </a:effectLst>
              <a:latin typeface="Arial" panose="020B0604020202020204" pitchFamily="34" charset="0"/>
              <a:cs typeface="Arial" panose="020B0604020202020204" pitchFamily="34" charset="0"/>
            </a:endParaRPr>
          </a:p>
          <a:p>
            <a:pPr marL="346075" indent="-346075" algn="just">
              <a:lnSpc>
                <a:spcPct val="80000"/>
              </a:lnSpc>
              <a:defRPr/>
            </a:pPr>
            <a:r>
              <a:rPr lang="en-US" altLang="en-US" sz="2000" dirty="0">
                <a:effectLst>
                  <a:outerShdw blurRad="38100" dist="38100" dir="2700000" algn="tl">
                    <a:srgbClr val="FFFFFF"/>
                  </a:outerShdw>
                </a:effectLst>
                <a:latin typeface="Arial" panose="020B0604020202020204" pitchFamily="34" charset="0"/>
                <a:cs typeface="Arial" panose="020B0604020202020204" pitchFamily="34" charset="0"/>
              </a:rPr>
              <a:t>Establish appropriate safeguards for all people who participate in or are associated with the provision of healthcare to ensure that they honor patients’ rights to privacy of their PHI</a:t>
            </a:r>
          </a:p>
          <a:p>
            <a:pPr marL="0" indent="0" algn="just">
              <a:lnSpc>
                <a:spcPct val="80000"/>
              </a:lnSpc>
              <a:buNone/>
              <a:defRPr/>
            </a:pPr>
            <a:endParaRPr lang="en-US" altLang="en-US" sz="2000" dirty="0">
              <a:effectLst>
                <a:outerShdw blurRad="38100" dist="38100" dir="2700000" algn="tl">
                  <a:srgbClr val="FFFFFF"/>
                </a:outerShdw>
              </a:effectLst>
              <a:latin typeface="Arial" panose="020B0604020202020204" pitchFamily="34" charset="0"/>
              <a:cs typeface="Arial" panose="020B0604020202020204" pitchFamily="34" charset="0"/>
            </a:endParaRPr>
          </a:p>
          <a:p>
            <a:pPr marL="346075" indent="-346075" algn="just">
              <a:lnSpc>
                <a:spcPct val="80000"/>
              </a:lnSpc>
              <a:defRPr/>
            </a:pPr>
            <a:r>
              <a:rPr lang="en-US" altLang="en-US" sz="2000" dirty="0">
                <a:effectLst>
                  <a:outerShdw blurRad="38100" dist="38100" dir="2700000" algn="tl">
                    <a:srgbClr val="FFFFFF"/>
                  </a:outerShdw>
                </a:effectLst>
                <a:latin typeface="Arial" panose="020B0604020202020204" pitchFamily="34" charset="0"/>
                <a:cs typeface="Arial" panose="020B0604020202020204" pitchFamily="34" charset="0"/>
              </a:rPr>
              <a:t>Hold violators accountable through civil and criminal penalties</a:t>
            </a:r>
          </a:p>
          <a:p>
            <a:pPr marL="0" indent="0" algn="just">
              <a:lnSpc>
                <a:spcPct val="80000"/>
              </a:lnSpc>
              <a:buNone/>
              <a:defRPr/>
            </a:pPr>
            <a:r>
              <a:rPr lang="en-US" altLang="en-US" sz="2000" dirty="0">
                <a:effectLst>
                  <a:outerShdw blurRad="38100" dist="38100" dir="2700000" algn="tl">
                    <a:srgbClr val="FFFFFF"/>
                  </a:outerShdw>
                </a:effectLst>
                <a:latin typeface="Arial" panose="020B0604020202020204" pitchFamily="34" charset="0"/>
                <a:cs typeface="Arial" panose="020B0604020202020204" pitchFamily="34" charset="0"/>
              </a:rPr>
              <a:t> </a:t>
            </a:r>
          </a:p>
          <a:p>
            <a:pPr marL="346075" indent="-346075" algn="just">
              <a:lnSpc>
                <a:spcPct val="80000"/>
              </a:lnSpc>
              <a:defRPr/>
            </a:pPr>
            <a:r>
              <a:rPr lang="en-US" altLang="en-US" sz="2000" dirty="0">
                <a:effectLst>
                  <a:outerShdw blurRad="38100" dist="38100" dir="2700000" algn="tl">
                    <a:srgbClr val="FFFFFF"/>
                  </a:outerShdw>
                </a:effectLst>
                <a:latin typeface="Arial" panose="020B0604020202020204" pitchFamily="34" charset="0"/>
                <a:cs typeface="Arial" panose="020B0604020202020204" pitchFamily="34" charset="0"/>
              </a:rPr>
              <a:t>Strike a balance when public responsibility requires disclosure of some forms of data--for example, to protect public health</a:t>
            </a:r>
          </a:p>
        </p:txBody>
      </p:sp>
    </p:spTree>
  </p:cSld>
  <p:clrMapOvr>
    <a:masterClrMapping/>
  </p:clrMapOvr>
  <p:transition advClick="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dirty="0">
                <a:solidFill>
                  <a:schemeClr val="tx1"/>
                </a:solidFill>
              </a:rPr>
              <a:t>HIPAA Act (Penalties)</a:t>
            </a:r>
            <a:endParaRPr lang="en-US" altLang="en-US" sz="2800" b="1" i="1" dirty="0">
              <a:solidFill>
                <a:schemeClr val="tx1"/>
              </a:solidFill>
            </a:endParaRPr>
          </a:p>
        </p:txBody>
      </p:sp>
      <p:graphicFrame>
        <p:nvGraphicFramePr>
          <p:cNvPr id="2" name="Content Placeholder 1">
            <a:extLst>
              <a:ext uri="{FF2B5EF4-FFF2-40B4-BE49-F238E27FC236}">
                <a16:creationId xmlns:a16="http://schemas.microsoft.com/office/drawing/2014/main" id="{38B9B524-79D4-4AF6-92F4-8DD368F8493A}"/>
              </a:ext>
            </a:extLst>
          </p:cNvPr>
          <p:cNvGraphicFramePr>
            <a:graphicFrameLocks noGrp="1"/>
          </p:cNvGraphicFramePr>
          <p:nvPr>
            <p:ph idx="1"/>
            <p:extLst>
              <p:ext uri="{D42A27DB-BD31-4B8C-83A1-F6EECF244321}">
                <p14:modId xmlns:p14="http://schemas.microsoft.com/office/powerpoint/2010/main" val="742159390"/>
              </p:ext>
            </p:extLst>
          </p:nvPr>
        </p:nvGraphicFramePr>
        <p:xfrm>
          <a:off x="1174559" y="2064247"/>
          <a:ext cx="7580244" cy="3948748"/>
        </p:xfrm>
        <a:graphic>
          <a:graphicData uri="http://schemas.openxmlformats.org/drawingml/2006/table">
            <a:tbl>
              <a:tblPr firstRow="1" firstCol="1" bandRow="1"/>
              <a:tblGrid>
                <a:gridCol w="3790122">
                  <a:extLst>
                    <a:ext uri="{9D8B030D-6E8A-4147-A177-3AD203B41FA5}">
                      <a16:colId xmlns:a16="http://schemas.microsoft.com/office/drawing/2014/main" val="3440987177"/>
                    </a:ext>
                  </a:extLst>
                </a:gridCol>
                <a:gridCol w="3790122">
                  <a:extLst>
                    <a:ext uri="{9D8B030D-6E8A-4147-A177-3AD203B41FA5}">
                      <a16:colId xmlns:a16="http://schemas.microsoft.com/office/drawing/2014/main" val="3214799143"/>
                    </a:ext>
                  </a:extLst>
                </a:gridCol>
              </a:tblGrid>
              <a:tr h="189865">
                <a:tc>
                  <a:txBody>
                    <a:bodyPr/>
                    <a:lstStyle/>
                    <a:p>
                      <a:pPr marL="0" marR="0">
                        <a:lnSpc>
                          <a:spcPct val="107000"/>
                        </a:lnSpc>
                        <a:spcBef>
                          <a:spcPts val="0"/>
                        </a:spcBef>
                        <a:spcAft>
                          <a:spcPts val="800"/>
                        </a:spcAft>
                      </a:pPr>
                      <a:r>
                        <a:rPr lang="en-US" sz="1600" b="1" dirty="0">
                          <a:effectLst/>
                          <a:latin typeface="Arial" panose="020B0604020202020204" pitchFamily="34" charset="0"/>
                          <a:ea typeface="Calibri" panose="020F0502020204030204" pitchFamily="34" charset="0"/>
                          <a:cs typeface="Latha" panose="020B0604020202020204" pitchFamily="34" charset="0"/>
                        </a:rPr>
                        <a:t>The entity was unaware and would have remained unaware based on reasonable measures</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nSpc>
                          <a:spcPct val="107000"/>
                        </a:lnSpc>
                        <a:spcBef>
                          <a:spcPts val="0"/>
                        </a:spcBef>
                        <a:spcAft>
                          <a:spcPts val="800"/>
                        </a:spcAft>
                      </a:pPr>
                      <a:r>
                        <a:rPr lang="en-US" sz="1600" b="1" dirty="0">
                          <a:solidFill>
                            <a:srgbClr val="000000"/>
                          </a:solidFill>
                          <a:effectLst/>
                          <a:latin typeface="Arial" panose="020B0604020202020204" pitchFamily="34" charset="0"/>
                          <a:ea typeface="Calibri" panose="020F0502020204030204" pitchFamily="34" charset="0"/>
                          <a:cs typeface="Latha" panose="020B0604020202020204" pitchFamily="34" charset="0"/>
                        </a:rPr>
                        <a:t>$100 to $50,000</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99"/>
                    </a:solidFill>
                  </a:tcPr>
                </a:tc>
                <a:extLst>
                  <a:ext uri="{0D108BD9-81ED-4DB2-BD59-A6C34878D82A}">
                    <a16:rowId xmlns:a16="http://schemas.microsoft.com/office/drawing/2014/main" val="1001415008"/>
                  </a:ext>
                </a:extLst>
              </a:tr>
              <a:tr h="309880">
                <a:tc>
                  <a:txBody>
                    <a:bodyPr/>
                    <a:lstStyle/>
                    <a:p>
                      <a:pPr marL="0" marR="0">
                        <a:lnSpc>
                          <a:spcPct val="107000"/>
                        </a:lnSpc>
                        <a:spcBef>
                          <a:spcPts val="0"/>
                        </a:spcBef>
                        <a:spcAft>
                          <a:spcPts val="800"/>
                        </a:spcAft>
                      </a:pPr>
                      <a:r>
                        <a:rPr lang="en-US" sz="1600" b="1">
                          <a:solidFill>
                            <a:srgbClr val="000000"/>
                          </a:solidFill>
                          <a:effectLst/>
                          <a:latin typeface="Arial" panose="020B0604020202020204" pitchFamily="34" charset="0"/>
                          <a:ea typeface="Calibri" panose="020F0502020204030204" pitchFamily="34" charset="0"/>
                          <a:cs typeface="Latha" panose="020B0604020202020204" pitchFamily="34" charset="0"/>
                        </a:rPr>
                        <a:t>“Reasonable cause” – in which the violation was caused by an element that would prompt action in an ordinary person</a:t>
                      </a:r>
                      <a:endParaRPr lang="en-US" sz="1600">
                        <a:effectLst/>
                        <a:latin typeface="Calibri" panose="020F0502020204030204" pitchFamily="34" charset="0"/>
                        <a:ea typeface="Calibri" panose="020F0502020204030204" pitchFamily="34" charset="0"/>
                        <a:cs typeface="Latha"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600" b="1" dirty="0">
                          <a:solidFill>
                            <a:srgbClr val="000000"/>
                          </a:solidFill>
                          <a:effectLst/>
                          <a:latin typeface="Arial" panose="020B0604020202020204" pitchFamily="34" charset="0"/>
                          <a:ea typeface="Calibri" panose="020F0502020204030204" pitchFamily="34" charset="0"/>
                          <a:cs typeface="Latha" panose="020B0604020202020204" pitchFamily="34" charset="0"/>
                        </a:rPr>
                        <a:t>$1000 to $50,000</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99"/>
                    </a:solidFill>
                  </a:tcPr>
                </a:tc>
                <a:extLst>
                  <a:ext uri="{0D108BD9-81ED-4DB2-BD59-A6C34878D82A}">
                    <a16:rowId xmlns:a16="http://schemas.microsoft.com/office/drawing/2014/main" val="3403689971"/>
                  </a:ext>
                </a:extLst>
              </a:tr>
              <a:tr h="316230">
                <a:tc>
                  <a:txBody>
                    <a:bodyPr/>
                    <a:lstStyle/>
                    <a:p>
                      <a:pPr marL="0" marR="0">
                        <a:lnSpc>
                          <a:spcPct val="107000"/>
                        </a:lnSpc>
                        <a:spcBef>
                          <a:spcPts val="0"/>
                        </a:spcBef>
                        <a:spcAft>
                          <a:spcPts val="800"/>
                        </a:spcAft>
                      </a:pPr>
                      <a:r>
                        <a:rPr lang="en-US" sz="1600" b="1">
                          <a:solidFill>
                            <a:srgbClr val="000000"/>
                          </a:solidFill>
                          <a:effectLst/>
                          <a:latin typeface="Arial" panose="020B0604020202020204" pitchFamily="34" charset="0"/>
                          <a:ea typeface="Calibri" panose="020F0502020204030204" pitchFamily="34" charset="0"/>
                          <a:cs typeface="Latha" panose="020B0604020202020204" pitchFamily="34" charset="0"/>
                        </a:rPr>
                        <a:t>“Willful neglect” – in which the violation was caused by intentional avoidance but rectified within 30 days</a:t>
                      </a:r>
                      <a:endParaRPr lang="en-US" sz="1600">
                        <a:effectLst/>
                        <a:latin typeface="Calibri" panose="020F0502020204030204" pitchFamily="34" charset="0"/>
                        <a:ea typeface="Calibri" panose="020F0502020204030204" pitchFamily="34" charset="0"/>
                        <a:cs typeface="Latha"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nSpc>
                          <a:spcPct val="107000"/>
                        </a:lnSpc>
                        <a:spcBef>
                          <a:spcPts val="0"/>
                        </a:spcBef>
                        <a:spcAft>
                          <a:spcPts val="800"/>
                        </a:spcAft>
                      </a:pPr>
                      <a:r>
                        <a:rPr lang="en-US" sz="1600" b="1" dirty="0">
                          <a:solidFill>
                            <a:srgbClr val="000000"/>
                          </a:solidFill>
                          <a:effectLst/>
                          <a:latin typeface="Arial" panose="020B0604020202020204" pitchFamily="34" charset="0"/>
                          <a:ea typeface="Calibri" panose="020F0502020204030204" pitchFamily="34" charset="0"/>
                          <a:cs typeface="Latha" panose="020B0604020202020204" pitchFamily="34" charset="0"/>
                        </a:rPr>
                        <a:t>$10,000 to $50,000</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99"/>
                    </a:solidFill>
                  </a:tcPr>
                </a:tc>
                <a:extLst>
                  <a:ext uri="{0D108BD9-81ED-4DB2-BD59-A6C34878D82A}">
                    <a16:rowId xmlns:a16="http://schemas.microsoft.com/office/drawing/2014/main" val="760635642"/>
                  </a:ext>
                </a:extLst>
              </a:tr>
              <a:tr h="189865">
                <a:tc>
                  <a:txBody>
                    <a:bodyPr/>
                    <a:lstStyle/>
                    <a:p>
                      <a:pPr marL="0" marR="0">
                        <a:lnSpc>
                          <a:spcPct val="107000"/>
                        </a:lnSpc>
                        <a:spcBef>
                          <a:spcPts val="0"/>
                        </a:spcBef>
                        <a:spcAft>
                          <a:spcPts val="800"/>
                        </a:spcAft>
                      </a:pPr>
                      <a:r>
                        <a:rPr lang="en-US" sz="1600" b="1">
                          <a:solidFill>
                            <a:srgbClr val="000000"/>
                          </a:solidFill>
                          <a:effectLst/>
                          <a:latin typeface="Arial" panose="020B0604020202020204" pitchFamily="34" charset="0"/>
                          <a:ea typeface="Calibri" panose="020F0502020204030204" pitchFamily="34" charset="0"/>
                          <a:cs typeface="Latha" panose="020B0604020202020204" pitchFamily="34" charset="0"/>
                        </a:rPr>
                        <a:t>Willful neglect but not mitigated within 30 days</a:t>
                      </a:r>
                      <a:endParaRPr lang="en-US" sz="1600">
                        <a:effectLst/>
                        <a:latin typeface="Calibri" panose="020F0502020204030204" pitchFamily="34" charset="0"/>
                        <a:ea typeface="Calibri" panose="020F0502020204030204" pitchFamily="34" charset="0"/>
                        <a:cs typeface="Latha"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600" b="1" dirty="0">
                          <a:solidFill>
                            <a:srgbClr val="000000"/>
                          </a:solidFill>
                          <a:effectLst/>
                          <a:latin typeface="Arial" panose="020B0604020202020204" pitchFamily="34" charset="0"/>
                          <a:ea typeface="Calibri" panose="020F0502020204030204" pitchFamily="34" charset="0"/>
                          <a:cs typeface="Latha" panose="020B0604020202020204" pitchFamily="34" charset="0"/>
                        </a:rPr>
                        <a:t>$50,000</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99"/>
                    </a:solidFill>
                  </a:tcPr>
                </a:tc>
                <a:extLst>
                  <a:ext uri="{0D108BD9-81ED-4DB2-BD59-A6C34878D82A}">
                    <a16:rowId xmlns:a16="http://schemas.microsoft.com/office/drawing/2014/main" val="1738961258"/>
                  </a:ext>
                </a:extLst>
              </a:tr>
            </a:tbl>
          </a:graphicData>
        </a:graphic>
      </p:graphicFrame>
      <p:sp>
        <p:nvSpPr>
          <p:cNvPr id="4" name="Rectangle 1">
            <a:extLst>
              <a:ext uri="{FF2B5EF4-FFF2-40B4-BE49-F238E27FC236}">
                <a16:creationId xmlns:a16="http://schemas.microsoft.com/office/drawing/2014/main" id="{CF7E1ACD-9B68-4EAF-ACD6-C0508BF1EC75}"/>
              </a:ext>
            </a:extLst>
          </p:cNvPr>
          <p:cNvSpPr>
            <a:spLocks noChangeArrowheads="1"/>
          </p:cNvSpPr>
          <p:nvPr/>
        </p:nvSpPr>
        <p:spPr bwMode="auto">
          <a:xfrm>
            <a:off x="655361" y="1274630"/>
            <a:ext cx="86186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HIPAA Enforcement Rule Violation Levels (minimum fine per incident shown)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88004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dirty="0">
                <a:solidFill>
                  <a:schemeClr val="tx1"/>
                </a:solidFill>
              </a:rPr>
              <a:t>HIPAA</a:t>
            </a:r>
            <a:endParaRPr lang="en-US" altLang="en-US" sz="2800" b="1" i="1" dirty="0">
              <a:solidFill>
                <a:schemeClr val="tx1"/>
              </a:solidFill>
            </a:endParaRPr>
          </a:p>
        </p:txBody>
      </p:sp>
      <p:pic>
        <p:nvPicPr>
          <p:cNvPr id="1026" name="Picture 2">
            <a:extLst>
              <a:ext uri="{FF2B5EF4-FFF2-40B4-BE49-F238E27FC236}">
                <a16:creationId xmlns:a16="http://schemas.microsoft.com/office/drawing/2014/main" id="{B5773CA9-A342-482C-8372-8AB67BDE93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412" y="983562"/>
            <a:ext cx="6680614" cy="53951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AC44D3-1112-4BD5-A54C-309626E790FD}"/>
              </a:ext>
            </a:extLst>
          </p:cNvPr>
          <p:cNvSpPr txBox="1"/>
          <p:nvPr/>
        </p:nvSpPr>
        <p:spPr>
          <a:xfrm>
            <a:off x="7835026" y="5316885"/>
            <a:ext cx="2051095" cy="923330"/>
          </a:xfrm>
          <a:prstGeom prst="rect">
            <a:avLst/>
          </a:prstGeom>
          <a:noFill/>
        </p:spPr>
        <p:txBody>
          <a:bodyPr wrap="square" rtlCol="0">
            <a:spAutoFit/>
          </a:bodyPr>
          <a:lstStyle/>
          <a:p>
            <a:pPr marL="171450" indent="-171450">
              <a:buFont typeface="Arial" panose="020B0604020202020204" pitchFamily="34" charset="0"/>
              <a:buChar char="•"/>
            </a:pPr>
            <a:r>
              <a:rPr lang="en-US" sz="900" b="1" dirty="0">
                <a:solidFill>
                  <a:srgbClr val="FF0000"/>
                </a:solidFill>
                <a:latin typeface="Arial" panose="020B0604020202020204" pitchFamily="34" charset="0"/>
                <a:cs typeface="Arial" panose="020B0604020202020204" pitchFamily="34" charset="0"/>
              </a:rPr>
              <a:t>EPHI – Electronically Protected Health Information </a:t>
            </a:r>
          </a:p>
          <a:p>
            <a:pPr marL="171450" indent="-171450">
              <a:buFont typeface="Arial" panose="020B0604020202020204" pitchFamily="34" charset="0"/>
              <a:buChar char="•"/>
            </a:pPr>
            <a:r>
              <a:rPr lang="en-US" sz="900" b="1" dirty="0">
                <a:solidFill>
                  <a:srgbClr val="FF0000"/>
                </a:solidFill>
                <a:latin typeface="Arial" panose="020B0604020202020204" pitchFamily="34" charset="0"/>
                <a:cs typeface="Arial" panose="020B0604020202020204" pitchFamily="34" charset="0"/>
              </a:rPr>
              <a:t>BAA -  Business Associate Agreement</a:t>
            </a:r>
          </a:p>
          <a:p>
            <a:pPr marL="171450" indent="-171450">
              <a:buFont typeface="Arial" panose="020B0604020202020204" pitchFamily="34" charset="0"/>
              <a:buChar char="•"/>
            </a:pPr>
            <a:r>
              <a:rPr lang="en-US" sz="900" b="1" dirty="0">
                <a:solidFill>
                  <a:srgbClr val="FF0000"/>
                </a:solidFill>
                <a:latin typeface="Arial" panose="020B0604020202020204" pitchFamily="34" charset="0"/>
                <a:cs typeface="Arial" panose="020B0604020202020204" pitchFamily="34" charset="0"/>
              </a:rPr>
              <a:t>NPPS – Notice of Privacy Practices</a:t>
            </a:r>
          </a:p>
        </p:txBody>
      </p:sp>
    </p:spTree>
    <p:extLst>
      <p:ext uri="{BB962C8B-B14F-4D97-AF65-F5344CB8AC3E}">
        <p14:creationId xmlns:p14="http://schemas.microsoft.com/office/powerpoint/2010/main" val="24617800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82BE853-2608-4746-A854-681BAA64D487}"/>
              </a:ext>
            </a:extLst>
          </p:cNvPr>
          <p:cNvSpPr>
            <a:spLocks noGrp="1"/>
          </p:cNvSpPr>
          <p:nvPr>
            <p:ph type="title"/>
          </p:nvPr>
        </p:nvSpPr>
        <p:spPr>
          <a:xfrm>
            <a:off x="0" y="1339506"/>
            <a:ext cx="9568070" cy="671512"/>
          </a:xfrm>
        </p:spPr>
        <p:txBody>
          <a:bodyPr vert="horz" lIns="91440" tIns="45720" rIns="91440" bIns="45720" rtlCol="0" anchor="t">
            <a:noAutofit/>
          </a:bodyPr>
          <a:lstStyle/>
          <a:p>
            <a:pPr algn="r">
              <a:lnSpc>
                <a:spcPct val="80000"/>
              </a:lnSpc>
              <a:spcBef>
                <a:spcPts val="1000"/>
              </a:spcBef>
              <a:buClr>
                <a:schemeClr val="accent1"/>
              </a:buClr>
              <a:buSzPct val="80000"/>
            </a:pPr>
            <a:r>
              <a:rPr lang="en-MY" altLang="en-US" sz="2800" b="1" i="1" dirty="0">
                <a:solidFill>
                  <a:srgbClr val="3223BE"/>
                </a:solidFill>
                <a:latin typeface="Arial" panose="020B0604020202020204" pitchFamily="34" charset="0"/>
                <a:ea typeface="+mn-ea"/>
                <a:cs typeface="Arial" panose="020B0604020202020204" pitchFamily="34" charset="0"/>
              </a:rPr>
              <a:t>ISO 27001 – Information Security Management System</a:t>
            </a:r>
          </a:p>
        </p:txBody>
      </p:sp>
      <p:sp>
        <p:nvSpPr>
          <p:cNvPr id="3" name="object 2">
            <a:extLst>
              <a:ext uri="{FF2B5EF4-FFF2-40B4-BE49-F238E27FC236}">
                <a16:creationId xmlns:a16="http://schemas.microsoft.com/office/drawing/2014/main" id="{C995D627-F6AD-4DAB-8069-1E5E1987986D}"/>
              </a:ext>
            </a:extLst>
          </p:cNvPr>
          <p:cNvSpPr txBox="1">
            <a:spLocks/>
          </p:cNvSpPr>
          <p:nvPr/>
        </p:nvSpPr>
        <p:spPr>
          <a:xfrm>
            <a:off x="1220668" y="2914650"/>
            <a:ext cx="5575935" cy="444352"/>
          </a:xfrm>
          <a:prstGeom prst="rect">
            <a:avLst/>
          </a:prstGeom>
        </p:spPr>
        <p:txBody>
          <a:bodyPr vert="horz" wrap="square" lIns="0" tIns="13335" rIns="0" bIns="0" rtlCol="0" anchor="t">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sz="2800" b="1" dirty="0">
                <a:solidFill>
                  <a:srgbClr val="000000"/>
                </a:solidFill>
                <a:latin typeface="Arial"/>
                <a:cs typeface="Arial"/>
              </a:rPr>
              <a:t>What is ISO </a:t>
            </a:r>
            <a:r>
              <a:rPr lang="en-IN" sz="2800" b="1" spc="-5" dirty="0">
                <a:solidFill>
                  <a:srgbClr val="000000"/>
                </a:solidFill>
                <a:latin typeface="Arial"/>
                <a:cs typeface="Arial"/>
              </a:rPr>
              <a:t>27001/ISO</a:t>
            </a:r>
            <a:r>
              <a:rPr lang="en-IN" sz="2800" b="1" spc="-105" dirty="0">
                <a:solidFill>
                  <a:srgbClr val="000000"/>
                </a:solidFill>
                <a:latin typeface="Arial"/>
                <a:cs typeface="Arial"/>
              </a:rPr>
              <a:t> </a:t>
            </a:r>
            <a:r>
              <a:rPr lang="en-IN" sz="2800" b="1" spc="-5" dirty="0">
                <a:solidFill>
                  <a:srgbClr val="000000"/>
                </a:solidFill>
                <a:latin typeface="Arial"/>
                <a:cs typeface="Arial"/>
              </a:rPr>
              <a:t>27002</a:t>
            </a:r>
            <a:endParaRPr lang="en-IN" sz="2800" dirty="0">
              <a:latin typeface="Arial"/>
              <a:cs typeface="Arial"/>
            </a:endParaRPr>
          </a:p>
        </p:txBody>
      </p:sp>
      <p:sp>
        <p:nvSpPr>
          <p:cNvPr id="4" name="object 3">
            <a:extLst>
              <a:ext uri="{FF2B5EF4-FFF2-40B4-BE49-F238E27FC236}">
                <a16:creationId xmlns:a16="http://schemas.microsoft.com/office/drawing/2014/main" id="{AB3F268C-225D-4A54-AB10-9EBCB75EF707}"/>
              </a:ext>
            </a:extLst>
          </p:cNvPr>
          <p:cNvSpPr txBox="1"/>
          <p:nvPr/>
        </p:nvSpPr>
        <p:spPr>
          <a:xfrm>
            <a:off x="1472459" y="3597282"/>
            <a:ext cx="7844155" cy="1822294"/>
          </a:xfrm>
          <a:prstGeom prst="rect">
            <a:avLst/>
          </a:prstGeom>
        </p:spPr>
        <p:txBody>
          <a:bodyPr vert="horz" wrap="square" lIns="0" tIns="102870" rIns="0" bIns="0" rtlCol="0">
            <a:spAutoFit/>
          </a:bodyPr>
          <a:lstStyle/>
          <a:p>
            <a:pPr marL="12700">
              <a:spcBef>
                <a:spcPts val="810"/>
              </a:spcBef>
            </a:pPr>
            <a:r>
              <a:rPr sz="2000" b="1" dirty="0">
                <a:solidFill>
                  <a:srgbClr val="001F5F"/>
                </a:solidFill>
                <a:latin typeface="Arial" panose="020B0604020202020204" pitchFamily="34" charset="0"/>
                <a:cs typeface="Arial" panose="020B0604020202020204" pitchFamily="34" charset="0"/>
              </a:rPr>
              <a:t>ISO</a:t>
            </a:r>
            <a:r>
              <a:rPr sz="2000" b="1" spc="-5" dirty="0">
                <a:solidFill>
                  <a:srgbClr val="001F5F"/>
                </a:solidFill>
                <a:latin typeface="Arial" panose="020B0604020202020204" pitchFamily="34" charset="0"/>
                <a:cs typeface="Arial" panose="020B0604020202020204" pitchFamily="34" charset="0"/>
              </a:rPr>
              <a:t> Standard:</a:t>
            </a:r>
            <a:endParaRPr sz="2000" dirty="0">
              <a:latin typeface="Arial" panose="020B0604020202020204" pitchFamily="34" charset="0"/>
              <a:cs typeface="Arial" panose="020B0604020202020204" pitchFamily="34" charset="0"/>
            </a:endParaRPr>
          </a:p>
          <a:p>
            <a:pPr marL="354965" marR="112395" indent="-342900">
              <a:spcBef>
                <a:spcPts val="710"/>
              </a:spcBef>
              <a:buFont typeface="Arial"/>
              <a:buChar char="•"/>
              <a:tabLst>
                <a:tab pos="354965" algn="l"/>
                <a:tab pos="355600" algn="l"/>
              </a:tabLst>
            </a:pPr>
            <a:r>
              <a:rPr sz="2000" dirty="0">
                <a:solidFill>
                  <a:srgbClr val="44484E"/>
                </a:solidFill>
                <a:latin typeface="Arial" panose="020B0604020202020204" pitchFamily="34" charset="0"/>
                <a:cs typeface="Arial" panose="020B0604020202020204" pitchFamily="34" charset="0"/>
              </a:rPr>
              <a:t>ISO </a:t>
            </a:r>
            <a:r>
              <a:rPr sz="2000" spc="-5" dirty="0">
                <a:solidFill>
                  <a:srgbClr val="44484E"/>
                </a:solidFill>
                <a:latin typeface="Arial" panose="020B0604020202020204" pitchFamily="34" charset="0"/>
                <a:cs typeface="Arial" panose="020B0604020202020204" pitchFamily="34" charset="0"/>
              </a:rPr>
              <a:t>27001 </a:t>
            </a:r>
            <a:r>
              <a:rPr sz="2000" dirty="0">
                <a:solidFill>
                  <a:srgbClr val="44484E"/>
                </a:solidFill>
                <a:latin typeface="Arial" panose="020B0604020202020204" pitchFamily="34" charset="0"/>
                <a:cs typeface="Arial" panose="020B0604020202020204" pitchFamily="34" charset="0"/>
              </a:rPr>
              <a:t>is the management </a:t>
            </a:r>
            <a:r>
              <a:rPr sz="2000" spc="-5" dirty="0">
                <a:solidFill>
                  <a:srgbClr val="44484E"/>
                </a:solidFill>
                <a:latin typeface="Arial" panose="020B0604020202020204" pitchFamily="34" charset="0"/>
                <a:cs typeface="Arial" panose="020B0604020202020204" pitchFamily="34" charset="0"/>
              </a:rPr>
              <a:t>framework for implementing  </a:t>
            </a:r>
            <a:r>
              <a:rPr sz="2000" dirty="0">
                <a:solidFill>
                  <a:srgbClr val="44484E"/>
                </a:solidFill>
                <a:latin typeface="Arial" panose="020B0604020202020204" pitchFamily="34" charset="0"/>
                <a:cs typeface="Arial" panose="020B0604020202020204" pitchFamily="34" charset="0"/>
              </a:rPr>
              <a:t>information </a:t>
            </a:r>
            <a:r>
              <a:rPr sz="2000" spc="-5" dirty="0">
                <a:solidFill>
                  <a:srgbClr val="44484E"/>
                </a:solidFill>
                <a:latin typeface="Arial" panose="020B0604020202020204" pitchFamily="34" charset="0"/>
                <a:cs typeface="Arial" panose="020B0604020202020204" pitchFamily="34" charset="0"/>
              </a:rPr>
              <a:t>security </a:t>
            </a:r>
            <a:r>
              <a:rPr sz="2000" dirty="0">
                <a:solidFill>
                  <a:srgbClr val="44484E"/>
                </a:solidFill>
                <a:latin typeface="Arial" panose="020B0604020202020204" pitchFamily="34" charset="0"/>
                <a:cs typeface="Arial" panose="020B0604020202020204" pitchFamily="34" charset="0"/>
              </a:rPr>
              <a:t>within an</a:t>
            </a:r>
            <a:r>
              <a:rPr sz="2000" spc="-50" dirty="0">
                <a:solidFill>
                  <a:srgbClr val="44484E"/>
                </a:solidFill>
                <a:latin typeface="Arial" panose="020B0604020202020204" pitchFamily="34" charset="0"/>
                <a:cs typeface="Arial" panose="020B0604020202020204" pitchFamily="34" charset="0"/>
              </a:rPr>
              <a:t> </a:t>
            </a:r>
            <a:r>
              <a:rPr sz="2000" spc="-5" dirty="0">
                <a:solidFill>
                  <a:srgbClr val="44484E"/>
                </a:solidFill>
                <a:latin typeface="Arial" panose="020B0604020202020204" pitchFamily="34" charset="0"/>
                <a:cs typeface="Arial" panose="020B0604020202020204" pitchFamily="34" charset="0"/>
              </a:rPr>
              <a:t>organization</a:t>
            </a:r>
            <a:endParaRPr sz="2000" dirty="0">
              <a:latin typeface="Arial" panose="020B0604020202020204" pitchFamily="34" charset="0"/>
              <a:cs typeface="Arial" panose="020B0604020202020204" pitchFamily="34" charset="0"/>
            </a:endParaRPr>
          </a:p>
          <a:p>
            <a:pPr marL="354965" marR="5080" indent="-342900">
              <a:spcBef>
                <a:spcPts val="695"/>
              </a:spcBef>
              <a:buFont typeface="Arial"/>
              <a:buChar char="•"/>
              <a:tabLst>
                <a:tab pos="354965" algn="l"/>
                <a:tab pos="355600" algn="l"/>
              </a:tabLst>
            </a:pPr>
            <a:r>
              <a:rPr sz="2000" dirty="0">
                <a:solidFill>
                  <a:srgbClr val="44484E"/>
                </a:solidFill>
                <a:latin typeface="Arial" panose="020B0604020202020204" pitchFamily="34" charset="0"/>
                <a:cs typeface="Arial" panose="020B0604020202020204" pitchFamily="34" charset="0"/>
              </a:rPr>
              <a:t>ISO </a:t>
            </a:r>
            <a:r>
              <a:rPr sz="2000" spc="-5" dirty="0">
                <a:solidFill>
                  <a:srgbClr val="44484E"/>
                </a:solidFill>
                <a:latin typeface="Arial" panose="020B0604020202020204" pitchFamily="34" charset="0"/>
                <a:cs typeface="Arial" panose="020B0604020202020204" pitchFamily="34" charset="0"/>
              </a:rPr>
              <a:t>27002 </a:t>
            </a:r>
            <a:r>
              <a:rPr sz="2000" dirty="0">
                <a:solidFill>
                  <a:srgbClr val="44484E"/>
                </a:solidFill>
                <a:latin typeface="Arial" panose="020B0604020202020204" pitchFamily="34" charset="0"/>
                <a:cs typeface="Arial" panose="020B0604020202020204" pitchFamily="34" charset="0"/>
              </a:rPr>
              <a:t>are the </a:t>
            </a:r>
            <a:r>
              <a:rPr sz="2000" spc="-5" dirty="0">
                <a:solidFill>
                  <a:srgbClr val="44484E"/>
                </a:solidFill>
                <a:latin typeface="Arial" panose="020B0604020202020204" pitchFamily="34" charset="0"/>
                <a:cs typeface="Arial" panose="020B0604020202020204" pitchFamily="34" charset="0"/>
              </a:rPr>
              <a:t>detailed </a:t>
            </a:r>
            <a:r>
              <a:rPr sz="2000" dirty="0">
                <a:solidFill>
                  <a:srgbClr val="44484E"/>
                </a:solidFill>
                <a:latin typeface="Arial" panose="020B0604020202020204" pitchFamily="34" charset="0"/>
                <a:cs typeface="Arial" panose="020B0604020202020204" pitchFamily="34" charset="0"/>
              </a:rPr>
              <a:t>controls </a:t>
            </a:r>
            <a:r>
              <a:rPr sz="2000" spc="-5" dirty="0">
                <a:solidFill>
                  <a:srgbClr val="44484E"/>
                </a:solidFill>
                <a:latin typeface="Arial" panose="020B0604020202020204" pitchFamily="34" charset="0"/>
                <a:cs typeface="Arial" panose="020B0604020202020204" pitchFamily="34" charset="0"/>
              </a:rPr>
              <a:t>from </a:t>
            </a:r>
            <a:r>
              <a:rPr sz="2000" dirty="0">
                <a:solidFill>
                  <a:srgbClr val="44484E"/>
                </a:solidFill>
                <a:latin typeface="Arial" panose="020B0604020202020204" pitchFamily="34" charset="0"/>
                <a:cs typeface="Arial" panose="020B0604020202020204" pitchFamily="34" charset="0"/>
              </a:rPr>
              <a:t>an</a:t>
            </a:r>
            <a:r>
              <a:rPr sz="2000" spc="-100" dirty="0">
                <a:solidFill>
                  <a:srgbClr val="44484E"/>
                </a:solidFill>
                <a:latin typeface="Arial" panose="020B0604020202020204" pitchFamily="34" charset="0"/>
                <a:cs typeface="Arial" panose="020B0604020202020204" pitchFamily="34" charset="0"/>
              </a:rPr>
              <a:t> </a:t>
            </a:r>
            <a:r>
              <a:rPr sz="2000" dirty="0">
                <a:solidFill>
                  <a:srgbClr val="44484E"/>
                </a:solidFill>
                <a:latin typeface="Arial" panose="020B0604020202020204" pitchFamily="34" charset="0"/>
                <a:cs typeface="Arial" panose="020B0604020202020204" pitchFamily="34" charset="0"/>
              </a:rPr>
              <a:t>implementation  </a:t>
            </a:r>
            <a:r>
              <a:rPr sz="2000" spc="-5" dirty="0">
                <a:solidFill>
                  <a:srgbClr val="44484E"/>
                </a:solidFill>
                <a:latin typeface="Arial" panose="020B0604020202020204" pitchFamily="34" charset="0"/>
                <a:cs typeface="Arial" panose="020B0604020202020204" pitchFamily="34" charset="0"/>
              </a:rPr>
              <a:t>perspective</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84753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4" name="Text Box 8">
            <a:extLst>
              <a:ext uri="{FF2B5EF4-FFF2-40B4-BE49-F238E27FC236}">
                <a16:creationId xmlns:a16="http://schemas.microsoft.com/office/drawing/2014/main" id="{AB5695B2-EEF6-40E6-9367-907B80CCC171}"/>
              </a:ext>
            </a:extLst>
          </p:cNvPr>
          <p:cNvSpPr txBox="1">
            <a:spLocks noChangeArrowheads="1"/>
          </p:cNvSpPr>
          <p:nvPr/>
        </p:nvSpPr>
        <p:spPr bwMode="auto">
          <a:xfrm>
            <a:off x="887898" y="1417196"/>
            <a:ext cx="78771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a:spcBef>
                <a:spcPct val="20000"/>
              </a:spcBef>
              <a:buSzPct val="80000"/>
              <a:buFontTx/>
              <a:buChar char="•"/>
            </a:pPr>
            <a:r>
              <a:rPr lang="sv-SE" altLang="en-US" sz="2000" dirty="0">
                <a:cs typeface="Arial" panose="020B0604020202020204" pitchFamily="34" charset="0"/>
              </a:rPr>
              <a:t>More and More Dependence on Information Systems</a:t>
            </a:r>
          </a:p>
          <a:p>
            <a:pPr algn="just">
              <a:spcBef>
                <a:spcPct val="20000"/>
              </a:spcBef>
              <a:buSzPct val="80000"/>
              <a:buFontTx/>
              <a:buChar char="•"/>
            </a:pPr>
            <a:r>
              <a:rPr lang="sv-SE" altLang="en-US" sz="2000" dirty="0">
                <a:cs typeface="Arial" panose="020B0604020202020204" pitchFamily="34" charset="0"/>
              </a:rPr>
              <a:t>Need for a long term and failure proof system for Securing every form of Information Asset</a:t>
            </a:r>
          </a:p>
          <a:p>
            <a:pPr algn="just">
              <a:spcBef>
                <a:spcPct val="20000"/>
              </a:spcBef>
              <a:buSzPct val="80000"/>
              <a:buFontTx/>
              <a:buChar char="•"/>
            </a:pPr>
            <a:r>
              <a:rPr lang="sv-SE" altLang="en-US" sz="2000" dirty="0">
                <a:cs typeface="Arial" panose="020B0604020202020204" pitchFamily="34" charset="0"/>
              </a:rPr>
              <a:t>Theft of Information can cause disasterous results for companies</a:t>
            </a:r>
          </a:p>
          <a:p>
            <a:pPr algn="just">
              <a:spcBef>
                <a:spcPct val="20000"/>
              </a:spcBef>
              <a:buSzPct val="80000"/>
              <a:buFontTx/>
              <a:buChar char="•"/>
            </a:pPr>
            <a:r>
              <a:rPr lang="sv-SE" altLang="en-US" sz="2000" dirty="0">
                <a:cs typeface="Arial" panose="020B0604020202020204" pitchFamily="34" charset="0"/>
              </a:rPr>
              <a:t>Companies in India have projects which force them to protect sensitive client information</a:t>
            </a:r>
          </a:p>
          <a:p>
            <a:pPr algn="just">
              <a:spcBef>
                <a:spcPct val="20000"/>
              </a:spcBef>
              <a:buSzPct val="80000"/>
              <a:buFontTx/>
              <a:buChar char="•"/>
            </a:pPr>
            <a:r>
              <a:rPr lang="sv-SE" altLang="en-US" sz="2000" dirty="0">
                <a:cs typeface="Arial" panose="020B0604020202020204" pitchFamily="34" charset="0"/>
              </a:rPr>
              <a:t>Projects are awarded to companies who have a sound system to protect Information  </a:t>
            </a:r>
          </a:p>
          <a:p>
            <a:pPr algn="just">
              <a:spcBef>
                <a:spcPct val="20000"/>
              </a:spcBef>
              <a:buSzPct val="80000"/>
              <a:buFontTx/>
              <a:buChar char="•"/>
            </a:pPr>
            <a:r>
              <a:rPr lang="sv-SE" altLang="en-US" sz="2000" dirty="0">
                <a:cs typeface="Arial" panose="020B0604020202020204" pitchFamily="34" charset="0"/>
              </a:rPr>
              <a:t>International Laws like HIPPA and Data Protection law have set the benchmark for protecting information being stolen or tampered.</a:t>
            </a:r>
          </a:p>
        </p:txBody>
      </p:sp>
      <p:sp>
        <p:nvSpPr>
          <p:cNvPr id="116745" name="Text Box 9">
            <a:extLst>
              <a:ext uri="{FF2B5EF4-FFF2-40B4-BE49-F238E27FC236}">
                <a16:creationId xmlns:a16="http://schemas.microsoft.com/office/drawing/2014/main" id="{EE0F1AEA-6FEE-49BD-853F-216DEDD39B80}"/>
              </a:ext>
            </a:extLst>
          </p:cNvPr>
          <p:cNvSpPr txBox="1">
            <a:spLocks noChangeArrowheads="1"/>
          </p:cNvSpPr>
          <p:nvPr/>
        </p:nvSpPr>
        <p:spPr bwMode="auto">
          <a:xfrm>
            <a:off x="5884864" y="6172200"/>
            <a:ext cx="2039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spcBef>
                <a:spcPct val="50000"/>
              </a:spcBef>
            </a:pPr>
            <a:r>
              <a:rPr lang="en-GB" altLang="en-US" sz="2400">
                <a:latin typeface="Times New Roman" panose="02020603050405020304" pitchFamily="18" charset="0"/>
                <a:cs typeface="Arial" panose="020B0604020202020204" pitchFamily="34" charset="0"/>
              </a:rPr>
              <a:t>  </a:t>
            </a:r>
          </a:p>
        </p:txBody>
      </p:sp>
      <p:sp>
        <p:nvSpPr>
          <p:cNvPr id="116746" name="Rectangle 10">
            <a:extLst>
              <a:ext uri="{FF2B5EF4-FFF2-40B4-BE49-F238E27FC236}">
                <a16:creationId xmlns:a16="http://schemas.microsoft.com/office/drawing/2014/main" id="{0CA0C712-3413-4489-9887-73D32CBF007B}"/>
              </a:ext>
            </a:extLst>
          </p:cNvPr>
          <p:cNvSpPr>
            <a:spLocks noChangeArrowheads="1"/>
          </p:cNvSpPr>
          <p:nvPr/>
        </p:nvSpPr>
        <p:spPr bwMode="auto">
          <a:xfrm>
            <a:off x="685801" y="391520"/>
            <a:ext cx="7239000" cy="4905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sv-SE" altLang="en-US" sz="2400" b="1" dirty="0">
                <a:solidFill>
                  <a:schemeClr val="tx1"/>
                </a:solidFill>
                <a:latin typeface="Arial" panose="020B0604020202020204" pitchFamily="34" charset="0"/>
                <a:cs typeface="Arial" panose="020B0604020202020204" pitchFamily="34" charset="0"/>
              </a:rPr>
              <a:t>Why Information Security?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8" name="Rectangle 10">
            <a:extLst>
              <a:ext uri="{FF2B5EF4-FFF2-40B4-BE49-F238E27FC236}">
                <a16:creationId xmlns:a16="http://schemas.microsoft.com/office/drawing/2014/main" id="{E7B06DF9-7085-4172-9A93-D086B333B080}"/>
              </a:ext>
            </a:extLst>
          </p:cNvPr>
          <p:cNvSpPr>
            <a:spLocks noGrp="1" noChangeArrowheads="1"/>
          </p:cNvSpPr>
          <p:nvPr>
            <p:ph type="title"/>
          </p:nvPr>
        </p:nvSpPr>
        <p:spPr>
          <a:xfrm>
            <a:off x="702732" y="304800"/>
            <a:ext cx="8229600" cy="914400"/>
          </a:xfrm>
          <a:noFill/>
          <a:ln/>
        </p:spPr>
        <p:txBody>
          <a:bodyPr>
            <a:normAutofit/>
          </a:bodyPr>
          <a:lstStyle/>
          <a:p>
            <a:r>
              <a:rPr lang="en-US" altLang="en-US" sz="2800" b="1" dirty="0">
                <a:solidFill>
                  <a:schemeClr val="tx1"/>
                </a:solidFill>
                <a:latin typeface="Arial" panose="020B0604020202020204" pitchFamily="34" charset="0"/>
                <a:cs typeface="Arial" panose="020B0604020202020204" pitchFamily="34" charset="0"/>
              </a:rPr>
              <a:t>Information types</a:t>
            </a:r>
          </a:p>
        </p:txBody>
      </p:sp>
      <p:sp>
        <p:nvSpPr>
          <p:cNvPr id="124940" name="Rectangle 12">
            <a:extLst>
              <a:ext uri="{FF2B5EF4-FFF2-40B4-BE49-F238E27FC236}">
                <a16:creationId xmlns:a16="http://schemas.microsoft.com/office/drawing/2014/main" id="{E61D59FD-832F-4D34-B3FB-91585B4312DA}"/>
              </a:ext>
            </a:extLst>
          </p:cNvPr>
          <p:cNvSpPr>
            <a:spLocks noChangeArrowheads="1"/>
          </p:cNvSpPr>
          <p:nvPr/>
        </p:nvSpPr>
        <p:spPr bwMode="auto">
          <a:xfrm>
            <a:off x="1201772" y="1232452"/>
            <a:ext cx="373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28600" indent="-228600">
              <a:spcBef>
                <a:spcPct val="20000"/>
              </a:spcBef>
              <a:buChar char="•"/>
              <a:defRPr sz="2800">
                <a:solidFill>
                  <a:srgbClr val="333333"/>
                </a:solidFill>
                <a:latin typeface="Trebuchet MS" panose="020B0603020202020204" pitchFamily="34" charset="0"/>
              </a:defRPr>
            </a:lvl1pPr>
            <a:lvl2pPr marL="403225">
              <a:spcBef>
                <a:spcPct val="20000"/>
              </a:spcBef>
              <a:buClr>
                <a:srgbClr val="CC0000"/>
              </a:buClr>
              <a:buSzPct val="90000"/>
              <a:buChar char="•"/>
              <a:defRPr sz="2400">
                <a:solidFill>
                  <a:srgbClr val="333333"/>
                </a:solidFill>
                <a:latin typeface="Trebuchet MS" panose="020B0603020202020204" pitchFamily="34" charset="0"/>
              </a:defRPr>
            </a:lvl2pPr>
            <a:lvl3pPr marL="517525">
              <a:spcBef>
                <a:spcPct val="20000"/>
              </a:spcBef>
              <a:buClr>
                <a:schemeClr val="bg2"/>
              </a:buClr>
              <a:buSzPct val="80000"/>
              <a:buFont typeface="Wingdings" panose="05000000000000000000" pitchFamily="2" charset="2"/>
              <a:buChar char="Ø"/>
              <a:defRPr sz="2000">
                <a:solidFill>
                  <a:srgbClr val="333333"/>
                </a:solidFill>
                <a:latin typeface="Trebuchet MS" panose="020B0603020202020204" pitchFamily="34" charset="0"/>
              </a:defRPr>
            </a:lvl3pPr>
            <a:lvl4pPr marL="631825">
              <a:spcBef>
                <a:spcPct val="20000"/>
              </a:spcBef>
              <a:buChar char="–"/>
              <a:defRPr>
                <a:solidFill>
                  <a:srgbClr val="333333"/>
                </a:solidFill>
                <a:latin typeface="Trebuchet MS" panose="020B0603020202020204" pitchFamily="34" charset="0"/>
              </a:defRPr>
            </a:lvl4pPr>
            <a:lvl5pPr marL="746125">
              <a:spcBef>
                <a:spcPct val="20000"/>
              </a:spcBef>
              <a:buChar char="»"/>
              <a:defRPr>
                <a:solidFill>
                  <a:srgbClr val="333333"/>
                </a:solidFill>
                <a:latin typeface="Trebuchet MS" panose="020B0603020202020204" pitchFamily="34" charset="0"/>
              </a:defRPr>
            </a:lvl5pPr>
            <a:lvl6pPr marL="1203325" fontAlgn="base">
              <a:spcBef>
                <a:spcPct val="20000"/>
              </a:spcBef>
              <a:spcAft>
                <a:spcPct val="0"/>
              </a:spcAft>
              <a:buChar char="»"/>
              <a:defRPr>
                <a:solidFill>
                  <a:srgbClr val="333333"/>
                </a:solidFill>
                <a:latin typeface="Trebuchet MS" panose="020B0603020202020204" pitchFamily="34" charset="0"/>
              </a:defRPr>
            </a:lvl6pPr>
            <a:lvl7pPr marL="1660525" fontAlgn="base">
              <a:spcBef>
                <a:spcPct val="20000"/>
              </a:spcBef>
              <a:spcAft>
                <a:spcPct val="0"/>
              </a:spcAft>
              <a:buChar char="»"/>
              <a:defRPr>
                <a:solidFill>
                  <a:srgbClr val="333333"/>
                </a:solidFill>
                <a:latin typeface="Trebuchet MS" panose="020B0603020202020204" pitchFamily="34" charset="0"/>
              </a:defRPr>
            </a:lvl7pPr>
            <a:lvl8pPr marL="2117725" fontAlgn="base">
              <a:spcBef>
                <a:spcPct val="20000"/>
              </a:spcBef>
              <a:spcAft>
                <a:spcPct val="0"/>
              </a:spcAft>
              <a:buChar char="»"/>
              <a:defRPr>
                <a:solidFill>
                  <a:srgbClr val="333333"/>
                </a:solidFill>
                <a:latin typeface="Trebuchet MS" panose="020B0603020202020204" pitchFamily="34" charset="0"/>
              </a:defRPr>
            </a:lvl8pPr>
            <a:lvl9pPr marL="2574925" fontAlgn="base">
              <a:spcBef>
                <a:spcPct val="20000"/>
              </a:spcBef>
              <a:spcAft>
                <a:spcPct val="0"/>
              </a:spcAft>
              <a:buChar char="»"/>
              <a:defRPr>
                <a:solidFill>
                  <a:srgbClr val="333333"/>
                </a:solidFill>
                <a:latin typeface="Trebuchet MS" panose="020B0603020202020204" pitchFamily="34" charset="0"/>
              </a:defRPr>
            </a:lvl9pPr>
          </a:lstStyle>
          <a:p>
            <a:pPr>
              <a:lnSpc>
                <a:spcPct val="90000"/>
              </a:lnSpc>
              <a:spcBef>
                <a:spcPct val="0"/>
              </a:spcBef>
              <a:buFontTx/>
              <a:buNone/>
            </a:pPr>
            <a:r>
              <a:rPr lang="en-US" altLang="en-US" sz="2000" dirty="0">
                <a:latin typeface="Arial" panose="020B0604020202020204" pitchFamily="34" charset="0"/>
                <a:cs typeface="Arial" panose="020B0604020202020204" pitchFamily="34" charset="0"/>
              </a:rPr>
              <a:t>Information can be:</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created</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stored</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destroyed</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Used</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Transmitted</a:t>
            </a:r>
          </a:p>
          <a:p>
            <a:pPr>
              <a:lnSpc>
                <a:spcPct val="90000"/>
              </a:lnSpc>
              <a:spcBef>
                <a:spcPct val="0"/>
              </a:spcBef>
              <a:buClr>
                <a:srgbClr val="990000"/>
              </a:buClr>
              <a:buFontTx/>
              <a:buNone/>
            </a:pPr>
            <a:endParaRPr lang="en-US" altLang="en-US" sz="2000" dirty="0">
              <a:latin typeface="Arial" panose="020B0604020202020204" pitchFamily="34" charset="0"/>
              <a:cs typeface="Arial" panose="020B0604020202020204" pitchFamily="34" charset="0"/>
            </a:endParaRPr>
          </a:p>
          <a:p>
            <a:pPr>
              <a:lnSpc>
                <a:spcPct val="90000"/>
              </a:lnSpc>
              <a:spcBef>
                <a:spcPct val="0"/>
              </a:spcBef>
              <a:buClr>
                <a:srgbClr val="990000"/>
              </a:buClr>
              <a:buFontTx/>
              <a:buNone/>
            </a:pPr>
            <a:r>
              <a:rPr lang="en-US" altLang="en-US" sz="2000" dirty="0">
                <a:latin typeface="Arial" panose="020B0604020202020204" pitchFamily="34" charset="0"/>
                <a:cs typeface="Arial" panose="020B0604020202020204" pitchFamily="34" charset="0"/>
              </a:rPr>
              <a:t>Information format</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Paper</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Databases</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Disk(</a:t>
            </a:r>
            <a:r>
              <a:rPr lang="en-US" altLang="en-US" sz="2000" dirty="0" err="1">
                <a:latin typeface="Arial" panose="020B0604020202020204" pitchFamily="34" charset="0"/>
                <a:cs typeface="Arial" panose="020B0604020202020204" pitchFamily="34" charset="0"/>
              </a:rPr>
              <a:t>ette</a:t>
            </a:r>
            <a:r>
              <a:rPr lang="en-US" altLang="en-US" sz="2000" dirty="0">
                <a:latin typeface="Arial" panose="020B0604020202020204" pitchFamily="34" charset="0"/>
                <a:cs typeface="Arial" panose="020B0604020202020204" pitchFamily="34" charset="0"/>
              </a:rPr>
              <a:t>)s</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CD-ROMs</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Tapes</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(Design) drawings</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Films</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Conversations</a:t>
            </a:r>
          </a:p>
          <a:p>
            <a:pPr>
              <a:lnSpc>
                <a:spcPct val="90000"/>
              </a:lnSpc>
              <a:spcBef>
                <a:spcPct val="0"/>
              </a:spcBef>
              <a:buClr>
                <a:srgbClr val="990000"/>
              </a:buClr>
            </a:pPr>
            <a:r>
              <a:rPr lang="en-US" altLang="en-US" sz="2000" dirty="0">
                <a:latin typeface="Arial" panose="020B0604020202020204" pitchFamily="34" charset="0"/>
                <a:cs typeface="Arial" panose="020B0604020202020204" pitchFamily="34" charset="0"/>
              </a:rPr>
              <a:t>…</a:t>
            </a:r>
          </a:p>
          <a:p>
            <a:pPr>
              <a:lnSpc>
                <a:spcPct val="90000"/>
              </a:lnSpc>
              <a:spcBef>
                <a:spcPct val="0"/>
              </a:spcBef>
              <a:buClr>
                <a:srgbClr val="990000"/>
              </a:buClr>
              <a:buFontTx/>
              <a:buNone/>
            </a:pPr>
            <a:endParaRPr lang="en-US" altLang="en-US" sz="2000" dirty="0">
              <a:latin typeface="Arial" panose="020B0604020202020204" pitchFamily="34" charset="0"/>
              <a:cs typeface="Arial" panose="020B0604020202020204" pitchFamily="34" charset="0"/>
            </a:endParaRPr>
          </a:p>
        </p:txBody>
      </p:sp>
      <p:sp>
        <p:nvSpPr>
          <p:cNvPr id="124941" name="Text Box 13">
            <a:extLst>
              <a:ext uri="{FF2B5EF4-FFF2-40B4-BE49-F238E27FC236}">
                <a16:creationId xmlns:a16="http://schemas.microsoft.com/office/drawing/2014/main" id="{5936250D-4A86-43E0-88C9-128F19E6FF1B}"/>
              </a:ext>
            </a:extLst>
          </p:cNvPr>
          <p:cNvSpPr txBox="1">
            <a:spLocks noChangeArrowheads="1"/>
          </p:cNvSpPr>
          <p:nvPr/>
        </p:nvSpPr>
        <p:spPr bwMode="auto">
          <a:xfrm>
            <a:off x="5768802" y="1412081"/>
            <a:ext cx="3505200" cy="197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90000"/>
              </a:lnSpc>
              <a:buClr>
                <a:srgbClr val="990000"/>
              </a:buClr>
            </a:pPr>
            <a:r>
              <a:rPr lang="en-US" altLang="en-US" sz="2000" dirty="0">
                <a:cs typeface="Arial" panose="020B0604020202020204" pitchFamily="34" charset="0"/>
              </a:rPr>
              <a:t>Character of information </a:t>
            </a:r>
          </a:p>
          <a:p>
            <a:pPr>
              <a:lnSpc>
                <a:spcPct val="90000"/>
              </a:lnSpc>
              <a:buClr>
                <a:srgbClr val="990000"/>
              </a:buClr>
              <a:buFontTx/>
              <a:buChar char="•"/>
            </a:pPr>
            <a:r>
              <a:rPr lang="en-US" altLang="en-US" sz="2000" dirty="0">
                <a:cs typeface="Arial" panose="020B0604020202020204" pitchFamily="34" charset="0"/>
              </a:rPr>
              <a:t>Financial</a:t>
            </a:r>
          </a:p>
          <a:p>
            <a:pPr>
              <a:lnSpc>
                <a:spcPct val="90000"/>
              </a:lnSpc>
              <a:buClr>
                <a:srgbClr val="990000"/>
              </a:buClr>
              <a:buFontTx/>
              <a:buChar char="•"/>
            </a:pPr>
            <a:r>
              <a:rPr lang="en-US" altLang="en-US" sz="2000" dirty="0">
                <a:cs typeface="Arial" panose="020B0604020202020204" pitchFamily="34" charset="0"/>
              </a:rPr>
              <a:t>Strategic</a:t>
            </a:r>
          </a:p>
          <a:p>
            <a:pPr>
              <a:lnSpc>
                <a:spcPct val="90000"/>
              </a:lnSpc>
              <a:buClr>
                <a:srgbClr val="990000"/>
              </a:buClr>
              <a:buFontTx/>
              <a:buChar char="•"/>
            </a:pPr>
            <a:r>
              <a:rPr lang="en-US" altLang="en-US" sz="2000" dirty="0">
                <a:cs typeface="Arial" panose="020B0604020202020204" pitchFamily="34" charset="0"/>
              </a:rPr>
              <a:t>Operational</a:t>
            </a:r>
          </a:p>
          <a:p>
            <a:pPr>
              <a:lnSpc>
                <a:spcPct val="90000"/>
              </a:lnSpc>
              <a:buClr>
                <a:srgbClr val="990000"/>
              </a:buClr>
              <a:buFontTx/>
              <a:buChar char="•"/>
            </a:pPr>
            <a:r>
              <a:rPr lang="en-US" altLang="en-US" sz="2000" dirty="0">
                <a:cs typeface="Arial" panose="020B0604020202020204" pitchFamily="34" charset="0"/>
              </a:rPr>
              <a:t>Person dependent</a:t>
            </a:r>
          </a:p>
          <a:p>
            <a:pPr>
              <a:lnSpc>
                <a:spcPct val="90000"/>
              </a:lnSpc>
              <a:buClr>
                <a:srgbClr val="990000"/>
              </a:buClr>
              <a:buFontTx/>
              <a:buChar char="•"/>
            </a:pPr>
            <a:r>
              <a:rPr lang="en-US" altLang="en-US" dirty="0">
                <a:latin typeface="Century Gothic" panose="020B0502020202020204" pitchFamily="34" charset="0"/>
                <a:cs typeface="Arial" panose="020B0604020202020204" pitchFamily="34" charset="0"/>
              </a:rPr>
              <a:t> …</a:t>
            </a:r>
          </a:p>
          <a:p>
            <a:pPr>
              <a:lnSpc>
                <a:spcPct val="90000"/>
              </a:lnSpc>
              <a:buClr>
                <a:srgbClr val="990000"/>
              </a:buClr>
              <a:buFontTx/>
              <a:buChar char="•"/>
            </a:pPr>
            <a:endParaRPr lang="en-US" altLang="en-US" dirty="0">
              <a:latin typeface="Felix Titling" panose="04060505060202020A04" pitchFamily="82" charset="0"/>
              <a:cs typeface="Arial" panose="020B0604020202020204" pitchFamily="34" charset="0"/>
            </a:endParaRPr>
          </a:p>
        </p:txBody>
      </p:sp>
      <p:grpSp>
        <p:nvGrpSpPr>
          <p:cNvPr id="124943" name="Group 15">
            <a:extLst>
              <a:ext uri="{FF2B5EF4-FFF2-40B4-BE49-F238E27FC236}">
                <a16:creationId xmlns:a16="http://schemas.microsoft.com/office/drawing/2014/main" id="{68117291-B5BD-434D-8E43-714444E04187}"/>
              </a:ext>
            </a:extLst>
          </p:cNvPr>
          <p:cNvGrpSpPr>
            <a:grpSpLocks/>
          </p:cNvGrpSpPr>
          <p:nvPr/>
        </p:nvGrpSpPr>
        <p:grpSpPr bwMode="auto">
          <a:xfrm>
            <a:off x="5773772" y="3457384"/>
            <a:ext cx="2362200" cy="2514600"/>
            <a:chOff x="3888" y="2496"/>
            <a:chExt cx="1488" cy="1584"/>
          </a:xfrm>
        </p:grpSpPr>
        <p:sp>
          <p:nvSpPr>
            <p:cNvPr id="124944" name="Rectangle 16">
              <a:extLst>
                <a:ext uri="{FF2B5EF4-FFF2-40B4-BE49-F238E27FC236}">
                  <a16:creationId xmlns:a16="http://schemas.microsoft.com/office/drawing/2014/main" id="{2CF987B0-D222-47EA-BE61-2D2D10243687}"/>
                </a:ext>
              </a:extLst>
            </p:cNvPr>
            <p:cNvSpPr>
              <a:spLocks noChangeArrowheads="1"/>
            </p:cNvSpPr>
            <p:nvPr/>
          </p:nvSpPr>
          <p:spPr bwMode="auto">
            <a:xfrm>
              <a:off x="4080" y="2688"/>
              <a:ext cx="1104" cy="1152"/>
            </a:xfrm>
            <a:prstGeom prst="rect">
              <a:avLst/>
            </a:prstGeom>
            <a:noFill/>
            <a:ln w="76200">
              <a:solidFill>
                <a:srgbClr val="F2C7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4945" name="Picture 17">
              <a:extLst>
                <a:ext uri="{FF2B5EF4-FFF2-40B4-BE49-F238E27FC236}">
                  <a16:creationId xmlns:a16="http://schemas.microsoft.com/office/drawing/2014/main" id="{B1465222-934D-4101-9F63-E1E9720B6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 y="3312"/>
              <a:ext cx="720"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946" name="Picture 18">
              <a:extLst>
                <a:ext uri="{FF2B5EF4-FFF2-40B4-BE49-F238E27FC236}">
                  <a16:creationId xmlns:a16="http://schemas.microsoft.com/office/drawing/2014/main" id="{5661A0DB-CDEB-4A09-A0A2-D2B0EDC40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3024"/>
              <a:ext cx="514" cy="528"/>
            </a:xfrm>
            <a:prstGeom prst="rect">
              <a:avLst/>
            </a:prstGeom>
            <a:noFill/>
            <a:extLst>
              <a:ext uri="{909E8E84-426E-40DD-AFC4-6F175D3DCCD1}">
                <a14:hiddenFill xmlns:a14="http://schemas.microsoft.com/office/drawing/2010/main">
                  <a:solidFill>
                    <a:srgbClr val="FFFFFF"/>
                  </a:solidFill>
                </a14:hiddenFill>
              </a:ext>
            </a:extLst>
          </p:spPr>
        </p:pic>
        <p:pic>
          <p:nvPicPr>
            <p:cNvPr id="124947" name="Picture 19">
              <a:extLst>
                <a:ext uri="{FF2B5EF4-FFF2-40B4-BE49-F238E27FC236}">
                  <a16:creationId xmlns:a16="http://schemas.microsoft.com/office/drawing/2014/main" id="{90873184-D9BB-4657-991C-F27F168AD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 y="2496"/>
              <a:ext cx="714" cy="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948" name="Rectangle 20">
              <a:extLst>
                <a:ext uri="{FF2B5EF4-FFF2-40B4-BE49-F238E27FC236}">
                  <a16:creationId xmlns:a16="http://schemas.microsoft.com/office/drawing/2014/main" id="{849D1256-FE1E-405E-BB45-7750E8BA6F9A}"/>
                </a:ext>
              </a:extLst>
            </p:cNvPr>
            <p:cNvSpPr>
              <a:spLocks noChangeArrowheads="1"/>
            </p:cNvSpPr>
            <p:nvPr/>
          </p:nvSpPr>
          <p:spPr bwMode="auto">
            <a:xfrm>
              <a:off x="3888" y="2496"/>
              <a:ext cx="720" cy="768"/>
            </a:xfrm>
            <a:prstGeom prst="rect">
              <a:avLst/>
            </a:prstGeom>
            <a:noFill/>
            <a:ln w="76200">
              <a:solidFill>
                <a:srgbClr val="F2C7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cs typeface="Arial" panose="020B0604020202020204" pitchFamily="34" charset="0"/>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4" name="Rectangle 12">
            <a:extLst>
              <a:ext uri="{FF2B5EF4-FFF2-40B4-BE49-F238E27FC236}">
                <a16:creationId xmlns:a16="http://schemas.microsoft.com/office/drawing/2014/main" id="{0B3ABFC9-D062-4393-BACC-7B65AF8C453B}"/>
              </a:ext>
            </a:extLst>
          </p:cNvPr>
          <p:cNvSpPr>
            <a:spLocks noChangeArrowheads="1"/>
          </p:cNvSpPr>
          <p:nvPr/>
        </p:nvSpPr>
        <p:spPr bwMode="auto">
          <a:xfrm>
            <a:off x="533400" y="1851991"/>
            <a:ext cx="8229600" cy="419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1074" name="Group 2">
            <a:extLst>
              <a:ext uri="{FF2B5EF4-FFF2-40B4-BE49-F238E27FC236}">
                <a16:creationId xmlns:a16="http://schemas.microsoft.com/office/drawing/2014/main" id="{C364C878-1BEF-4889-9982-09D55EFA4DFC}"/>
              </a:ext>
            </a:extLst>
          </p:cNvPr>
          <p:cNvGrpSpPr>
            <a:grpSpLocks/>
          </p:cNvGrpSpPr>
          <p:nvPr/>
        </p:nvGrpSpPr>
        <p:grpSpPr bwMode="auto">
          <a:xfrm>
            <a:off x="1136374" y="2374073"/>
            <a:ext cx="4267200" cy="1295400"/>
            <a:chOff x="816" y="1536"/>
            <a:chExt cx="2688" cy="816"/>
          </a:xfrm>
        </p:grpSpPr>
        <p:sp>
          <p:nvSpPr>
            <p:cNvPr id="131075" name="Text Box 3">
              <a:extLst>
                <a:ext uri="{FF2B5EF4-FFF2-40B4-BE49-F238E27FC236}">
                  <a16:creationId xmlns:a16="http://schemas.microsoft.com/office/drawing/2014/main" id="{CB41DA53-AF51-4466-8B5D-277F3BB059CD}"/>
                </a:ext>
              </a:extLst>
            </p:cNvPr>
            <p:cNvSpPr txBox="1">
              <a:spLocks noChangeArrowheads="1"/>
            </p:cNvSpPr>
            <p:nvPr/>
          </p:nvSpPr>
          <p:spPr bwMode="auto">
            <a:xfrm>
              <a:off x="816" y="1536"/>
              <a:ext cx="1152" cy="288"/>
            </a:xfrm>
            <a:prstGeom prst="rect">
              <a:avLst/>
            </a:prstGeom>
            <a:gradFill rotWithShape="0">
              <a:gsLst>
                <a:gs pos="0">
                  <a:srgbClr val="66FFFF"/>
                </a:gs>
                <a:gs pos="50000">
                  <a:srgbClr val="FFFFFF"/>
                </a:gs>
                <a:gs pos="100000">
                  <a:srgbClr val="66FFFF"/>
                </a:gs>
              </a:gsLst>
              <a:lin ang="5400000" scaled="1"/>
            </a:gra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lstStyle/>
            <a:p>
              <a:pPr algn="ctr" eaLnBrk="0" hangingPunct="0">
                <a:spcBef>
                  <a:spcPct val="50000"/>
                </a:spcBef>
              </a:pPr>
              <a:r>
                <a:rPr lang="en-GB" altLang="en-US" sz="2000" dirty="0">
                  <a:solidFill>
                    <a:srgbClr val="003366"/>
                  </a:solidFill>
                </a:rPr>
                <a:t>Created</a:t>
              </a:r>
              <a:endParaRPr lang="en-GB" altLang="en-US" sz="2000" dirty="0">
                <a:solidFill>
                  <a:srgbClr val="003366"/>
                </a:solidFill>
                <a:latin typeface="Times New Roman" panose="02020603050405020304" pitchFamily="18" charset="0"/>
              </a:endParaRPr>
            </a:p>
          </p:txBody>
        </p:sp>
        <p:sp>
          <p:nvSpPr>
            <p:cNvPr id="131076" name="Text Box 4">
              <a:extLst>
                <a:ext uri="{FF2B5EF4-FFF2-40B4-BE49-F238E27FC236}">
                  <a16:creationId xmlns:a16="http://schemas.microsoft.com/office/drawing/2014/main" id="{01E7DF7A-AD18-4C44-BC23-848DB59AA2BF}"/>
                </a:ext>
              </a:extLst>
            </p:cNvPr>
            <p:cNvSpPr txBox="1">
              <a:spLocks noChangeArrowheads="1"/>
            </p:cNvSpPr>
            <p:nvPr/>
          </p:nvSpPr>
          <p:spPr bwMode="auto">
            <a:xfrm>
              <a:off x="816" y="2064"/>
              <a:ext cx="1152" cy="288"/>
            </a:xfrm>
            <a:prstGeom prst="rect">
              <a:avLst/>
            </a:prstGeom>
            <a:gradFill rotWithShape="0">
              <a:gsLst>
                <a:gs pos="0">
                  <a:srgbClr val="66FFFF"/>
                </a:gs>
                <a:gs pos="50000">
                  <a:srgbClr val="FFFFFF"/>
                </a:gs>
                <a:gs pos="100000">
                  <a:srgbClr val="66FFFF"/>
                </a:gs>
              </a:gsLst>
              <a:lin ang="5400000" scaled="1"/>
            </a:gra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50000"/>
                </a:spcBef>
              </a:pPr>
              <a:r>
                <a:rPr lang="en-GB" altLang="en-US" sz="2000">
                  <a:solidFill>
                    <a:srgbClr val="003366"/>
                  </a:solidFill>
                </a:rPr>
                <a:t>Processed</a:t>
              </a:r>
              <a:endParaRPr lang="en-GB" altLang="en-US" sz="2000">
                <a:solidFill>
                  <a:srgbClr val="003366"/>
                </a:solidFill>
                <a:latin typeface="Times New Roman" panose="02020603050405020304" pitchFamily="18" charset="0"/>
              </a:endParaRPr>
            </a:p>
          </p:txBody>
        </p:sp>
        <p:sp>
          <p:nvSpPr>
            <p:cNvPr id="131077" name="Text Box 5">
              <a:extLst>
                <a:ext uri="{FF2B5EF4-FFF2-40B4-BE49-F238E27FC236}">
                  <a16:creationId xmlns:a16="http://schemas.microsoft.com/office/drawing/2014/main" id="{2203A517-92FB-440B-93C0-94F7E811A1E1}"/>
                </a:ext>
              </a:extLst>
            </p:cNvPr>
            <p:cNvSpPr txBox="1">
              <a:spLocks noChangeArrowheads="1"/>
            </p:cNvSpPr>
            <p:nvPr/>
          </p:nvSpPr>
          <p:spPr bwMode="auto">
            <a:xfrm>
              <a:off x="2352" y="2064"/>
              <a:ext cx="1152" cy="288"/>
            </a:xfrm>
            <a:prstGeom prst="rect">
              <a:avLst/>
            </a:prstGeom>
            <a:gradFill rotWithShape="0">
              <a:gsLst>
                <a:gs pos="0">
                  <a:srgbClr val="66FFFF"/>
                </a:gs>
                <a:gs pos="50000">
                  <a:srgbClr val="FFFFFF"/>
                </a:gs>
                <a:gs pos="100000">
                  <a:srgbClr val="66FFFF"/>
                </a:gs>
              </a:gsLst>
              <a:lin ang="5400000" scaled="1"/>
            </a:gra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lstStyle/>
            <a:p>
              <a:pPr algn="ctr" eaLnBrk="0" hangingPunct="0">
                <a:spcBef>
                  <a:spcPct val="50000"/>
                </a:spcBef>
              </a:pPr>
              <a:r>
                <a:rPr lang="en-GB" altLang="en-US" sz="2000">
                  <a:solidFill>
                    <a:srgbClr val="003366"/>
                  </a:solidFill>
                </a:rPr>
                <a:t>Transmitted</a:t>
              </a:r>
              <a:endParaRPr lang="en-GB" altLang="en-US" sz="2000">
                <a:solidFill>
                  <a:srgbClr val="003366"/>
                </a:solidFill>
                <a:latin typeface="Times New Roman" panose="02020603050405020304" pitchFamily="18" charset="0"/>
              </a:endParaRPr>
            </a:p>
          </p:txBody>
        </p:sp>
        <p:sp>
          <p:nvSpPr>
            <p:cNvPr id="131078" name="Text Box 6">
              <a:extLst>
                <a:ext uri="{FF2B5EF4-FFF2-40B4-BE49-F238E27FC236}">
                  <a16:creationId xmlns:a16="http://schemas.microsoft.com/office/drawing/2014/main" id="{1F753225-00A9-4103-B543-04499CA8F4DC}"/>
                </a:ext>
              </a:extLst>
            </p:cNvPr>
            <p:cNvSpPr txBox="1">
              <a:spLocks noChangeArrowheads="1"/>
            </p:cNvSpPr>
            <p:nvPr/>
          </p:nvSpPr>
          <p:spPr bwMode="auto">
            <a:xfrm>
              <a:off x="2352" y="1536"/>
              <a:ext cx="1152" cy="288"/>
            </a:xfrm>
            <a:prstGeom prst="rect">
              <a:avLst/>
            </a:prstGeom>
            <a:gradFill rotWithShape="0">
              <a:gsLst>
                <a:gs pos="0">
                  <a:srgbClr val="66FFFF"/>
                </a:gs>
                <a:gs pos="50000">
                  <a:srgbClr val="FFFFFF"/>
                </a:gs>
                <a:gs pos="100000">
                  <a:srgbClr val="66FFFF"/>
                </a:gs>
              </a:gsLst>
              <a:lin ang="5400000" scaled="1"/>
            </a:gra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lstStyle/>
            <a:p>
              <a:pPr algn="ctr" eaLnBrk="0" hangingPunct="0">
                <a:spcBef>
                  <a:spcPct val="50000"/>
                </a:spcBef>
              </a:pPr>
              <a:r>
                <a:rPr lang="en-GB" altLang="en-US" sz="2000">
                  <a:solidFill>
                    <a:srgbClr val="003366"/>
                  </a:solidFill>
                </a:rPr>
                <a:t>Stored</a:t>
              </a:r>
              <a:endParaRPr lang="en-GB" altLang="en-US" sz="2000">
                <a:solidFill>
                  <a:srgbClr val="003366"/>
                </a:solidFill>
                <a:latin typeface="Times New Roman" panose="02020603050405020304" pitchFamily="18" charset="0"/>
              </a:endParaRPr>
            </a:p>
          </p:txBody>
        </p:sp>
      </p:grpSp>
      <p:sp>
        <p:nvSpPr>
          <p:cNvPr id="131079" name="Text Box 7">
            <a:extLst>
              <a:ext uri="{FF2B5EF4-FFF2-40B4-BE49-F238E27FC236}">
                <a16:creationId xmlns:a16="http://schemas.microsoft.com/office/drawing/2014/main" id="{17935CDF-F098-4123-A4D9-930E4AA67D08}"/>
              </a:ext>
            </a:extLst>
          </p:cNvPr>
          <p:cNvSpPr txBox="1">
            <a:spLocks noChangeArrowheads="1"/>
          </p:cNvSpPr>
          <p:nvPr/>
        </p:nvSpPr>
        <p:spPr bwMode="auto">
          <a:xfrm>
            <a:off x="869674" y="4206527"/>
            <a:ext cx="7239000" cy="396875"/>
          </a:xfrm>
          <a:prstGeom prst="rect">
            <a:avLst/>
          </a:prstGeom>
          <a:solidFill>
            <a:srgbClr val="00FF99">
              <a:alpha val="50000"/>
            </a:srgbClr>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lgn="ctr" eaLnBrk="0" hangingPunct="0">
              <a:spcBef>
                <a:spcPct val="50000"/>
              </a:spcBef>
            </a:pPr>
            <a:r>
              <a:rPr lang="en-GB" altLang="en-US" sz="2000" dirty="0"/>
              <a:t>Used - (for proper and improper purposes)</a:t>
            </a:r>
          </a:p>
        </p:txBody>
      </p:sp>
      <p:sp>
        <p:nvSpPr>
          <p:cNvPr id="131080" name="Text Box 8">
            <a:extLst>
              <a:ext uri="{FF2B5EF4-FFF2-40B4-BE49-F238E27FC236}">
                <a16:creationId xmlns:a16="http://schemas.microsoft.com/office/drawing/2014/main" id="{E43FB5B9-B3F7-4EAB-BEC8-8CA1A21E26FA}"/>
              </a:ext>
            </a:extLst>
          </p:cNvPr>
          <p:cNvSpPr txBox="1">
            <a:spLocks noChangeArrowheads="1"/>
          </p:cNvSpPr>
          <p:nvPr/>
        </p:nvSpPr>
        <p:spPr bwMode="auto">
          <a:xfrm>
            <a:off x="3467100" y="5092427"/>
            <a:ext cx="2362200" cy="396875"/>
          </a:xfrm>
          <a:prstGeom prst="rect">
            <a:avLst/>
          </a:prstGeom>
          <a:solidFill>
            <a:srgbClr val="CCFF66">
              <a:alpha val="50000"/>
            </a:srgbClr>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lgn="ctr" eaLnBrk="0" hangingPunct="0">
              <a:spcBef>
                <a:spcPct val="50000"/>
              </a:spcBef>
            </a:pPr>
            <a:r>
              <a:rPr lang="en-GB" altLang="en-US" sz="2000"/>
              <a:t>Corrupted!</a:t>
            </a:r>
            <a:endParaRPr lang="en-GB" altLang="en-US" sz="2000">
              <a:latin typeface="Times New Roman" panose="02020603050405020304" pitchFamily="18" charset="0"/>
            </a:endParaRPr>
          </a:p>
        </p:txBody>
      </p:sp>
      <p:sp>
        <p:nvSpPr>
          <p:cNvPr id="131081" name="Text Box 9">
            <a:extLst>
              <a:ext uri="{FF2B5EF4-FFF2-40B4-BE49-F238E27FC236}">
                <a16:creationId xmlns:a16="http://schemas.microsoft.com/office/drawing/2014/main" id="{F8F280DF-6DA3-4A8E-8597-7501437DEFDF}"/>
              </a:ext>
            </a:extLst>
          </p:cNvPr>
          <p:cNvSpPr txBox="1">
            <a:spLocks noChangeArrowheads="1"/>
          </p:cNvSpPr>
          <p:nvPr/>
        </p:nvSpPr>
        <p:spPr bwMode="auto">
          <a:xfrm>
            <a:off x="1479274" y="5114374"/>
            <a:ext cx="1143000" cy="396875"/>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GB" altLang="en-US" sz="2000" dirty="0">
                <a:solidFill>
                  <a:srgbClr val="003366"/>
                </a:solidFill>
              </a:rPr>
              <a:t>Lost!</a:t>
            </a:r>
          </a:p>
        </p:txBody>
      </p:sp>
      <p:sp>
        <p:nvSpPr>
          <p:cNvPr id="131082" name="Text Box 10">
            <a:extLst>
              <a:ext uri="{FF2B5EF4-FFF2-40B4-BE49-F238E27FC236}">
                <a16:creationId xmlns:a16="http://schemas.microsoft.com/office/drawing/2014/main" id="{B0EB1555-EB4C-4FE7-ABB2-E03DC8BC06CC}"/>
              </a:ext>
            </a:extLst>
          </p:cNvPr>
          <p:cNvSpPr txBox="1">
            <a:spLocks noChangeArrowheads="1"/>
          </p:cNvSpPr>
          <p:nvPr/>
        </p:nvSpPr>
        <p:spPr bwMode="auto">
          <a:xfrm>
            <a:off x="703264" y="552455"/>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sz="2800" b="1" dirty="0">
                <a:latin typeface="Arial" panose="020B0604020202020204" pitchFamily="34" charset="0"/>
                <a:cs typeface="Arial" panose="020B0604020202020204" pitchFamily="34" charset="0"/>
              </a:rPr>
              <a:t>What </a:t>
            </a:r>
            <a:r>
              <a:rPr lang="en-US" altLang="en-US" sz="2800" b="1" dirty="0">
                <a:latin typeface="Arial" panose="020B0604020202020204" pitchFamily="34" charset="0"/>
                <a:cs typeface="Arial" panose="020B0604020202020204" pitchFamily="34" charset="0"/>
              </a:rPr>
              <a:t>C</a:t>
            </a:r>
            <a:r>
              <a:rPr lang="en-GB" altLang="en-US" sz="2800" b="1" dirty="0">
                <a:latin typeface="Arial" panose="020B0604020202020204" pitchFamily="34" charset="0"/>
                <a:cs typeface="Arial" panose="020B0604020202020204" pitchFamily="34" charset="0"/>
              </a:rPr>
              <a:t>an </a:t>
            </a:r>
            <a:r>
              <a:rPr lang="en-US" altLang="en-US" sz="2800" b="1" dirty="0">
                <a:latin typeface="Arial" panose="020B0604020202020204" pitchFamily="34" charset="0"/>
                <a:cs typeface="Arial" panose="020B0604020202020204" pitchFamily="34" charset="0"/>
              </a:rPr>
              <a:t>B</a:t>
            </a:r>
            <a:r>
              <a:rPr lang="en-GB" altLang="en-US" sz="2800" b="1" dirty="0">
                <a:latin typeface="Arial" panose="020B0604020202020204" pitchFamily="34" charset="0"/>
                <a:cs typeface="Arial" panose="020B0604020202020204" pitchFamily="34" charset="0"/>
              </a:rPr>
              <a:t>e </a:t>
            </a:r>
            <a:r>
              <a:rPr lang="en-US" altLang="en-US" sz="2800" b="1" dirty="0">
                <a:latin typeface="Arial" panose="020B0604020202020204" pitchFamily="34" charset="0"/>
                <a:cs typeface="Arial" panose="020B0604020202020204" pitchFamily="34" charset="0"/>
              </a:rPr>
              <a:t>D</a:t>
            </a:r>
            <a:r>
              <a:rPr lang="en-GB" altLang="en-US" sz="2800" b="1" dirty="0">
                <a:latin typeface="Arial" panose="020B0604020202020204" pitchFamily="34" charset="0"/>
                <a:cs typeface="Arial" panose="020B0604020202020204" pitchFamily="34" charset="0"/>
              </a:rPr>
              <a:t>one </a:t>
            </a:r>
            <a:r>
              <a:rPr lang="en-US" altLang="en-US" sz="2800" b="1" dirty="0">
                <a:latin typeface="Arial" panose="020B0604020202020204" pitchFamily="34" charset="0"/>
                <a:cs typeface="Arial" panose="020B0604020202020204" pitchFamily="34" charset="0"/>
              </a:rPr>
              <a:t>With</a:t>
            </a:r>
            <a:r>
              <a:rPr lang="en-GB" altLang="en-US" sz="2800" b="1" dirty="0">
                <a:latin typeface="Arial" panose="020B0604020202020204" pitchFamily="34" charset="0"/>
                <a:cs typeface="Arial" panose="020B0604020202020204" pitchFamily="34" charset="0"/>
              </a:rPr>
              <a:t> </a:t>
            </a:r>
            <a:r>
              <a:rPr lang="en-US" altLang="en-US" sz="2800" b="1" dirty="0">
                <a:latin typeface="Arial" panose="020B0604020202020204" pitchFamily="34" charset="0"/>
                <a:cs typeface="Arial" panose="020B0604020202020204" pitchFamily="34" charset="0"/>
              </a:rPr>
              <a:t>Information</a:t>
            </a:r>
            <a:r>
              <a:rPr lang="en-GB" altLang="en-US" sz="2800" b="1" dirty="0">
                <a:latin typeface="Arial" panose="020B0604020202020204" pitchFamily="34" charset="0"/>
                <a:cs typeface="Arial" panose="020B0604020202020204" pitchFamily="34" charset="0"/>
              </a:rPr>
              <a:t>?</a:t>
            </a:r>
          </a:p>
        </p:txBody>
      </p:sp>
      <p:sp>
        <p:nvSpPr>
          <p:cNvPr id="131083" name="Oval 11">
            <a:extLst>
              <a:ext uri="{FF2B5EF4-FFF2-40B4-BE49-F238E27FC236}">
                <a16:creationId xmlns:a16="http://schemas.microsoft.com/office/drawing/2014/main" id="{80409D79-EF7E-4A89-A07A-E483B1A6F85C}"/>
              </a:ext>
            </a:extLst>
          </p:cNvPr>
          <p:cNvSpPr>
            <a:spLocks noChangeArrowheads="1"/>
          </p:cNvSpPr>
          <p:nvPr/>
        </p:nvSpPr>
        <p:spPr bwMode="auto">
          <a:xfrm>
            <a:off x="6134100" y="2779812"/>
            <a:ext cx="2420937" cy="649188"/>
          </a:xfrm>
          <a:prstGeom prst="ellipse">
            <a:avLst/>
          </a:prstGeom>
          <a:solidFill>
            <a:srgbClr val="66FFFF"/>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nchor="ctr">
            <a:spAutoFit/>
          </a:bodyPr>
          <a:lstStyle/>
          <a:p>
            <a:pPr algn="ctr" eaLnBrk="0" hangingPunct="0">
              <a:spcBef>
                <a:spcPct val="50000"/>
              </a:spcBef>
            </a:pPr>
            <a:r>
              <a:rPr lang="en-GB" altLang="en-US" sz="2400" dirty="0">
                <a:solidFill>
                  <a:srgbClr val="003366"/>
                </a:solidFill>
              </a:rPr>
              <a:t>Destroyed?</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39EAD217-D65E-4E95-AD76-E0AA307701C0}"/>
              </a:ext>
            </a:extLst>
          </p:cNvPr>
          <p:cNvSpPr>
            <a:spLocks noGrp="1" noChangeArrowheads="1"/>
          </p:cNvSpPr>
          <p:nvPr>
            <p:ph type="body" idx="1"/>
          </p:nvPr>
        </p:nvSpPr>
        <p:spPr>
          <a:xfrm>
            <a:off x="5166071" y="2229920"/>
            <a:ext cx="4413250" cy="3529012"/>
          </a:xfrm>
        </p:spPr>
        <p:txBody>
          <a:bodyPr/>
          <a:lstStyle/>
          <a:p>
            <a:pPr marL="228600" indent="-228600">
              <a:lnSpc>
                <a:spcPct val="80000"/>
              </a:lnSpc>
            </a:pPr>
            <a:r>
              <a:rPr lang="en-GB" altLang="en-US" sz="2200" dirty="0">
                <a:solidFill>
                  <a:srgbClr val="000066"/>
                </a:solidFill>
              </a:rPr>
              <a:t>Commercial requirements</a:t>
            </a:r>
          </a:p>
          <a:p>
            <a:pPr marL="228600" indent="-228600">
              <a:lnSpc>
                <a:spcPct val="80000"/>
              </a:lnSpc>
              <a:spcBef>
                <a:spcPct val="50000"/>
              </a:spcBef>
            </a:pPr>
            <a:r>
              <a:rPr lang="en-GB" altLang="en-US" sz="2200" dirty="0">
                <a:solidFill>
                  <a:srgbClr val="000066"/>
                </a:solidFill>
              </a:rPr>
              <a:t>Legal requirements</a:t>
            </a:r>
          </a:p>
          <a:p>
            <a:pPr marL="228600" indent="-228600">
              <a:lnSpc>
                <a:spcPct val="80000"/>
              </a:lnSpc>
              <a:spcBef>
                <a:spcPct val="50000"/>
              </a:spcBef>
            </a:pPr>
            <a:r>
              <a:rPr lang="en-GB" altLang="en-US" sz="2200" dirty="0">
                <a:solidFill>
                  <a:srgbClr val="000066"/>
                </a:solidFill>
              </a:rPr>
              <a:t>What is information security?</a:t>
            </a:r>
          </a:p>
          <a:p>
            <a:pPr marL="228600" indent="-228600">
              <a:lnSpc>
                <a:spcPct val="80000"/>
              </a:lnSpc>
              <a:spcBef>
                <a:spcPct val="50000"/>
              </a:spcBef>
            </a:pPr>
            <a:r>
              <a:rPr lang="en-GB" altLang="en-US" sz="2200" dirty="0">
                <a:solidFill>
                  <a:srgbClr val="000066"/>
                </a:solidFill>
              </a:rPr>
              <a:t>Basic components</a:t>
            </a:r>
          </a:p>
          <a:p>
            <a:pPr marL="228600" indent="-228600">
              <a:lnSpc>
                <a:spcPct val="80000"/>
              </a:lnSpc>
              <a:spcBef>
                <a:spcPct val="50000"/>
              </a:spcBef>
            </a:pPr>
            <a:r>
              <a:rPr lang="en-GB" altLang="en-US" sz="2200" dirty="0">
                <a:solidFill>
                  <a:srgbClr val="000066"/>
                </a:solidFill>
              </a:rPr>
              <a:t>Managing information boundaries</a:t>
            </a:r>
          </a:p>
          <a:p>
            <a:pPr marL="228600" indent="-228600">
              <a:lnSpc>
                <a:spcPct val="80000"/>
              </a:lnSpc>
              <a:spcBef>
                <a:spcPct val="50000"/>
              </a:spcBef>
            </a:pPr>
            <a:r>
              <a:rPr lang="en-GB" altLang="en-US" sz="2200" dirty="0">
                <a:solidFill>
                  <a:srgbClr val="000066"/>
                </a:solidFill>
              </a:rPr>
              <a:t>Sharing information with partners</a:t>
            </a:r>
          </a:p>
          <a:p>
            <a:pPr marL="228600" indent="-228600">
              <a:lnSpc>
                <a:spcPct val="80000"/>
              </a:lnSpc>
              <a:spcBef>
                <a:spcPct val="50000"/>
              </a:spcBef>
            </a:pPr>
            <a:r>
              <a:rPr lang="en-GB" altLang="en-US" sz="2200" dirty="0">
                <a:solidFill>
                  <a:srgbClr val="000066"/>
                </a:solidFill>
              </a:rPr>
              <a:t>Holistic approach</a:t>
            </a:r>
          </a:p>
        </p:txBody>
      </p:sp>
      <p:sp>
        <p:nvSpPr>
          <p:cNvPr id="10244" name="Rectangle 4">
            <a:extLst>
              <a:ext uri="{FF2B5EF4-FFF2-40B4-BE49-F238E27FC236}">
                <a16:creationId xmlns:a16="http://schemas.microsoft.com/office/drawing/2014/main" id="{566C321E-43D9-47CF-BC05-F02738E59066}"/>
              </a:ext>
            </a:extLst>
          </p:cNvPr>
          <p:cNvSpPr>
            <a:spLocks noChangeArrowheads="1"/>
          </p:cNvSpPr>
          <p:nvPr/>
        </p:nvSpPr>
        <p:spPr bwMode="auto">
          <a:xfrm>
            <a:off x="677334" y="602973"/>
            <a:ext cx="85966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square">
            <a:spAutoFit/>
          </a:bodyPr>
          <a:lstStyle/>
          <a:p>
            <a:pPr eaLnBrk="0" hangingPunct="0"/>
            <a:r>
              <a:rPr lang="en-GB" altLang="en-US" sz="2400" b="1" dirty="0">
                <a:latin typeface="Arial" panose="020B0604020202020204" pitchFamily="34" charset="0"/>
                <a:cs typeface="Arial" panose="020B0604020202020204" pitchFamily="34" charset="0"/>
              </a:rPr>
              <a:t>Business requirements for information security</a:t>
            </a:r>
          </a:p>
          <a:p>
            <a:pPr eaLnBrk="0" hangingPunct="0"/>
            <a:r>
              <a:rPr lang="en-GB" altLang="en-US" sz="2400" b="1" dirty="0">
                <a:latin typeface="Arial" panose="020B0604020202020204" pitchFamily="34" charset="0"/>
                <a:cs typeface="Arial" panose="020B0604020202020204" pitchFamily="34" charset="0"/>
              </a:rPr>
              <a:t>management:</a:t>
            </a:r>
          </a:p>
        </p:txBody>
      </p:sp>
      <p:pic>
        <p:nvPicPr>
          <p:cNvPr id="10246" name="Picture 6">
            <a:extLst>
              <a:ext uri="{FF2B5EF4-FFF2-40B4-BE49-F238E27FC236}">
                <a16:creationId xmlns:a16="http://schemas.microsoft.com/office/drawing/2014/main" id="{AB3EA0CA-A6D0-4554-A60E-8771227B3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062" y="2089426"/>
            <a:ext cx="2835275"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dissolve">
                                      <p:cBhvr>
                                        <p:cTn id="7" dur="500"/>
                                        <p:tgtEl>
                                          <p:spTgt spid="10246"/>
                                        </p:tgtEl>
                                      </p:cBhvr>
                                    </p:animEffect>
                                  </p:childTnLst>
                                </p:cTn>
                              </p:par>
                              <p:par>
                                <p:cTn id="8" presetID="23" presetClass="entr" presetSubtype="16" fill="hold" nodeType="withEffect">
                                  <p:stCondLst>
                                    <p:cond delay="0"/>
                                  </p:stCondLst>
                                  <p:childTnLst>
                                    <p:set>
                                      <p:cBhvr>
                                        <p:cTn id="9" dur="1" fill="hold">
                                          <p:stCondLst>
                                            <p:cond delay="0"/>
                                          </p:stCondLst>
                                        </p:cTn>
                                        <p:tgtEl>
                                          <p:spTgt spid="10243">
                                            <p:txEl>
                                              <p:pRg st="0" end="0"/>
                                            </p:txEl>
                                          </p:spTgt>
                                        </p:tgtEl>
                                        <p:attrNameLst>
                                          <p:attrName>style.visibility</p:attrName>
                                        </p:attrNameLst>
                                      </p:cBhvr>
                                      <p:to>
                                        <p:strVal val="visible"/>
                                      </p:to>
                                    </p:set>
                                    <p:anim calcmode="lin" valueType="num">
                                      <p:cBhvr>
                                        <p:cTn id="10" dur="500" fill="hold"/>
                                        <p:tgtEl>
                                          <p:spTgt spid="10243">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10243">
                                            <p:txEl>
                                              <p:pRg st="0" end="0"/>
                                            </p:txEl>
                                          </p:spTgt>
                                        </p:tgtEl>
                                        <p:attrNameLst>
                                          <p:attrName>ppt_h</p:attrName>
                                        </p:attrNameLst>
                                      </p:cBhvr>
                                      <p:tavLst>
                                        <p:tav tm="0">
                                          <p:val>
                                            <p:fltVal val="0"/>
                                          </p:val>
                                        </p:tav>
                                        <p:tav tm="100000">
                                          <p:val>
                                            <p:strVal val="#ppt_h"/>
                                          </p:val>
                                        </p:tav>
                                      </p:tavLst>
                                    </p:anim>
                                  </p:childTnLst>
                                </p:cTn>
                              </p:par>
                            </p:childTnLst>
                          </p:cTn>
                        </p:par>
                        <p:par>
                          <p:cTn id="12" fill="hold" nodeType="afterGroup">
                            <p:stCondLst>
                              <p:cond delay="500"/>
                            </p:stCondLst>
                            <p:childTnLst>
                              <p:par>
                                <p:cTn id="13" presetID="23" presetClass="entr" presetSubtype="16" fill="hold" nodeType="after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anim calcmode="lin" valueType="num">
                                      <p:cBhvr>
                                        <p:cTn id="15" dur="500" fill="hold"/>
                                        <p:tgtEl>
                                          <p:spTgt spid="1024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10243">
                                            <p:txEl>
                                              <p:pRg st="1" end="1"/>
                                            </p:txEl>
                                          </p:spTgt>
                                        </p:tgtEl>
                                        <p:attrNameLst>
                                          <p:attrName>ppt_h</p:attrName>
                                        </p:attrNameLst>
                                      </p:cBhvr>
                                      <p:tavLst>
                                        <p:tav tm="0">
                                          <p:val>
                                            <p:fltVal val="0"/>
                                          </p:val>
                                        </p:tav>
                                        <p:tav tm="100000">
                                          <p:val>
                                            <p:strVal val="#ppt_h"/>
                                          </p:val>
                                        </p:tav>
                                      </p:tavLst>
                                    </p:anim>
                                  </p:childTnLst>
                                </p:cTn>
                              </p:par>
                            </p:childTnLst>
                          </p:cTn>
                        </p:par>
                        <p:par>
                          <p:cTn id="17" fill="hold" nodeType="afterGroup">
                            <p:stCondLst>
                              <p:cond delay="1000"/>
                            </p:stCondLst>
                            <p:childTnLst>
                              <p:par>
                                <p:cTn id="18" presetID="23" presetClass="entr" presetSubtype="16" fill="hold" nodeType="afterEffect">
                                  <p:stCondLst>
                                    <p:cond delay="0"/>
                                  </p:stCondLst>
                                  <p:childTnLst>
                                    <p:set>
                                      <p:cBhvr>
                                        <p:cTn id="19" dur="1" fill="hold">
                                          <p:stCondLst>
                                            <p:cond delay="0"/>
                                          </p:stCondLst>
                                        </p:cTn>
                                        <p:tgtEl>
                                          <p:spTgt spid="10243">
                                            <p:txEl>
                                              <p:pRg st="2" end="2"/>
                                            </p:txEl>
                                          </p:spTgt>
                                        </p:tgtEl>
                                        <p:attrNameLst>
                                          <p:attrName>style.visibility</p:attrName>
                                        </p:attrNameLst>
                                      </p:cBhvr>
                                      <p:to>
                                        <p:strVal val="visible"/>
                                      </p:to>
                                    </p:set>
                                    <p:anim calcmode="lin" valueType="num">
                                      <p:cBhvr>
                                        <p:cTn id="20" dur="500" fill="hold"/>
                                        <p:tgtEl>
                                          <p:spTgt spid="1024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10243">
                                            <p:txEl>
                                              <p:pRg st="2" end="2"/>
                                            </p:txEl>
                                          </p:spTgt>
                                        </p:tgtEl>
                                        <p:attrNameLst>
                                          <p:attrName>ppt_h</p:attrName>
                                        </p:attrNameLst>
                                      </p:cBhvr>
                                      <p:tavLst>
                                        <p:tav tm="0">
                                          <p:val>
                                            <p:fltVal val="0"/>
                                          </p:val>
                                        </p:tav>
                                        <p:tav tm="100000">
                                          <p:val>
                                            <p:strVal val="#ppt_h"/>
                                          </p:val>
                                        </p:tav>
                                      </p:tavLst>
                                    </p:anim>
                                  </p:childTnLst>
                                </p:cTn>
                              </p:par>
                            </p:childTnLst>
                          </p:cTn>
                        </p:par>
                        <p:par>
                          <p:cTn id="22" fill="hold" nodeType="afterGroup">
                            <p:stCondLst>
                              <p:cond delay="1500"/>
                            </p:stCondLst>
                            <p:childTnLst>
                              <p:par>
                                <p:cTn id="23" presetID="23" presetClass="entr" presetSubtype="16" fill="hold" nodeType="after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p:cTn id="25" dur="500" fill="hold"/>
                                        <p:tgtEl>
                                          <p:spTgt spid="1024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0243">
                                            <p:txEl>
                                              <p:pRg st="3" end="3"/>
                                            </p:txEl>
                                          </p:spTgt>
                                        </p:tgtEl>
                                        <p:attrNameLst>
                                          <p:attrName>ppt_h</p:attrName>
                                        </p:attrNameLst>
                                      </p:cBhvr>
                                      <p:tavLst>
                                        <p:tav tm="0">
                                          <p:val>
                                            <p:fltVal val="0"/>
                                          </p:val>
                                        </p:tav>
                                        <p:tav tm="100000">
                                          <p:val>
                                            <p:strVal val="#ppt_h"/>
                                          </p:val>
                                        </p:tav>
                                      </p:tavLst>
                                    </p:anim>
                                  </p:childTnLst>
                                </p:cTn>
                              </p:par>
                            </p:childTnLst>
                          </p:cTn>
                        </p:par>
                        <p:par>
                          <p:cTn id="27" fill="hold" nodeType="afterGroup">
                            <p:stCondLst>
                              <p:cond delay="2000"/>
                            </p:stCondLst>
                            <p:childTnLst>
                              <p:par>
                                <p:cTn id="28" presetID="23" presetClass="entr" presetSubtype="16" fill="hold" nodeType="afterEffect">
                                  <p:stCondLst>
                                    <p:cond delay="0"/>
                                  </p:stCondLst>
                                  <p:childTnLst>
                                    <p:set>
                                      <p:cBhvr>
                                        <p:cTn id="29" dur="1" fill="hold">
                                          <p:stCondLst>
                                            <p:cond delay="0"/>
                                          </p:stCondLst>
                                        </p:cTn>
                                        <p:tgtEl>
                                          <p:spTgt spid="10243">
                                            <p:txEl>
                                              <p:pRg st="4" end="4"/>
                                            </p:txEl>
                                          </p:spTgt>
                                        </p:tgtEl>
                                        <p:attrNameLst>
                                          <p:attrName>style.visibility</p:attrName>
                                        </p:attrNameLst>
                                      </p:cBhvr>
                                      <p:to>
                                        <p:strVal val="visible"/>
                                      </p:to>
                                    </p:set>
                                    <p:anim calcmode="lin" valueType="num">
                                      <p:cBhvr>
                                        <p:cTn id="30" dur="500" fill="hold"/>
                                        <p:tgtEl>
                                          <p:spTgt spid="10243">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10243">
                                            <p:txEl>
                                              <p:pRg st="4" end="4"/>
                                            </p:txEl>
                                          </p:spTgt>
                                        </p:tgtEl>
                                        <p:attrNameLst>
                                          <p:attrName>ppt_h</p:attrName>
                                        </p:attrNameLst>
                                      </p:cBhvr>
                                      <p:tavLst>
                                        <p:tav tm="0">
                                          <p:val>
                                            <p:fltVal val="0"/>
                                          </p:val>
                                        </p:tav>
                                        <p:tav tm="100000">
                                          <p:val>
                                            <p:strVal val="#ppt_h"/>
                                          </p:val>
                                        </p:tav>
                                      </p:tavLst>
                                    </p:anim>
                                  </p:childTnLst>
                                </p:cTn>
                              </p:par>
                            </p:childTnLst>
                          </p:cTn>
                        </p:par>
                        <p:par>
                          <p:cTn id="32" fill="hold" nodeType="afterGroup">
                            <p:stCondLst>
                              <p:cond delay="2500"/>
                            </p:stCondLst>
                            <p:childTnLst>
                              <p:par>
                                <p:cTn id="33" presetID="23" presetClass="entr" presetSubtype="16" fill="hold" nodeType="afterEffect">
                                  <p:stCondLst>
                                    <p:cond delay="0"/>
                                  </p:stCondLst>
                                  <p:childTnLst>
                                    <p:set>
                                      <p:cBhvr>
                                        <p:cTn id="34" dur="1" fill="hold">
                                          <p:stCondLst>
                                            <p:cond delay="0"/>
                                          </p:stCondLst>
                                        </p:cTn>
                                        <p:tgtEl>
                                          <p:spTgt spid="10243">
                                            <p:txEl>
                                              <p:pRg st="5" end="5"/>
                                            </p:txEl>
                                          </p:spTgt>
                                        </p:tgtEl>
                                        <p:attrNameLst>
                                          <p:attrName>style.visibility</p:attrName>
                                        </p:attrNameLst>
                                      </p:cBhvr>
                                      <p:to>
                                        <p:strVal val="visible"/>
                                      </p:to>
                                    </p:set>
                                    <p:anim calcmode="lin" valueType="num">
                                      <p:cBhvr>
                                        <p:cTn id="35" dur="500" fill="hold"/>
                                        <p:tgtEl>
                                          <p:spTgt spid="1024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10243">
                                            <p:txEl>
                                              <p:pRg st="5" end="5"/>
                                            </p:txEl>
                                          </p:spTgt>
                                        </p:tgtEl>
                                        <p:attrNameLst>
                                          <p:attrName>ppt_h</p:attrName>
                                        </p:attrNameLst>
                                      </p:cBhvr>
                                      <p:tavLst>
                                        <p:tav tm="0">
                                          <p:val>
                                            <p:fltVal val="0"/>
                                          </p:val>
                                        </p:tav>
                                        <p:tav tm="100000">
                                          <p:val>
                                            <p:strVal val="#ppt_h"/>
                                          </p:val>
                                        </p:tav>
                                      </p:tavLst>
                                    </p:anim>
                                  </p:childTnLst>
                                </p:cTn>
                              </p:par>
                            </p:childTnLst>
                          </p:cTn>
                        </p:par>
                        <p:par>
                          <p:cTn id="37" fill="hold" nodeType="afterGroup">
                            <p:stCondLst>
                              <p:cond delay="3000"/>
                            </p:stCondLst>
                            <p:childTnLst>
                              <p:par>
                                <p:cTn id="38" presetID="23" presetClass="entr" presetSubtype="16" fill="hold" nodeType="afterEffect">
                                  <p:stCondLst>
                                    <p:cond delay="0"/>
                                  </p:stCondLst>
                                  <p:childTnLst>
                                    <p:set>
                                      <p:cBhvr>
                                        <p:cTn id="39" dur="1" fill="hold">
                                          <p:stCondLst>
                                            <p:cond delay="0"/>
                                          </p:stCondLst>
                                        </p:cTn>
                                        <p:tgtEl>
                                          <p:spTgt spid="10243">
                                            <p:txEl>
                                              <p:pRg st="6" end="6"/>
                                            </p:txEl>
                                          </p:spTgt>
                                        </p:tgtEl>
                                        <p:attrNameLst>
                                          <p:attrName>style.visibility</p:attrName>
                                        </p:attrNameLst>
                                      </p:cBhvr>
                                      <p:to>
                                        <p:strVal val="visible"/>
                                      </p:to>
                                    </p:set>
                                    <p:anim calcmode="lin" valueType="num">
                                      <p:cBhvr>
                                        <p:cTn id="40" dur="500" fill="hold"/>
                                        <p:tgtEl>
                                          <p:spTgt spid="10243">
                                            <p:txEl>
                                              <p:pRg st="6" end="6"/>
                                            </p:txEl>
                                          </p:spTgt>
                                        </p:tgtEl>
                                        <p:attrNameLst>
                                          <p:attrName>ppt_w</p:attrName>
                                        </p:attrNameLst>
                                      </p:cBhvr>
                                      <p:tavLst>
                                        <p:tav tm="0">
                                          <p:val>
                                            <p:fltVal val="0"/>
                                          </p:val>
                                        </p:tav>
                                        <p:tav tm="100000">
                                          <p:val>
                                            <p:strVal val="#ppt_w"/>
                                          </p:val>
                                        </p:tav>
                                      </p:tavLst>
                                    </p:anim>
                                    <p:anim calcmode="lin" valueType="num">
                                      <p:cBhvr>
                                        <p:cTn id="41" dur="500" fill="hold"/>
                                        <p:tgtEl>
                                          <p:spTgt spid="10243">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82BE853-2608-4746-A854-681BAA64D487}"/>
              </a:ext>
            </a:extLst>
          </p:cNvPr>
          <p:cNvSpPr>
            <a:spLocks noGrp="1"/>
          </p:cNvSpPr>
          <p:nvPr>
            <p:ph type="title"/>
          </p:nvPr>
        </p:nvSpPr>
        <p:spPr>
          <a:xfrm>
            <a:off x="185531" y="2757488"/>
            <a:ext cx="9085446" cy="671512"/>
          </a:xfrm>
        </p:spPr>
        <p:txBody>
          <a:bodyPr vert="horz" lIns="91440" tIns="45720" rIns="91440" bIns="45720" rtlCol="0" anchor="t">
            <a:normAutofit/>
          </a:bodyPr>
          <a:lstStyle/>
          <a:p>
            <a:pPr algn="r">
              <a:lnSpc>
                <a:spcPct val="80000"/>
              </a:lnSpc>
              <a:spcBef>
                <a:spcPts val="1000"/>
              </a:spcBef>
              <a:buClr>
                <a:schemeClr val="accent1"/>
              </a:buClr>
              <a:buSzPct val="80000"/>
            </a:pPr>
            <a:r>
              <a:rPr lang="en-MY" altLang="en-US" sz="3200" b="1" i="1" dirty="0" err="1">
                <a:solidFill>
                  <a:srgbClr val="3223BE"/>
                </a:solidFill>
                <a:latin typeface="+mn-lt"/>
                <a:ea typeface="+mn-ea"/>
                <a:cs typeface="+mn-cs"/>
              </a:rPr>
              <a:t>SoX</a:t>
            </a:r>
            <a:r>
              <a:rPr lang="en-MY" altLang="en-US" sz="3200" b="1" i="1" dirty="0">
                <a:solidFill>
                  <a:srgbClr val="3223BE"/>
                </a:solidFill>
                <a:latin typeface="+mn-lt"/>
                <a:ea typeface="+mn-ea"/>
                <a:cs typeface="+mn-cs"/>
              </a:rPr>
              <a:t> – Sarbanes Oxley</a:t>
            </a:r>
          </a:p>
        </p:txBody>
      </p:sp>
    </p:spTree>
    <p:extLst>
      <p:ext uri="{BB962C8B-B14F-4D97-AF65-F5344CB8AC3E}">
        <p14:creationId xmlns:p14="http://schemas.microsoft.com/office/powerpoint/2010/main" val="28627818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a:extLst>
              <a:ext uri="{FF2B5EF4-FFF2-40B4-BE49-F238E27FC236}">
                <a16:creationId xmlns:a16="http://schemas.microsoft.com/office/drawing/2014/main" id="{DBDA3A9E-E183-46DB-A477-85F3C3BB88D3}"/>
              </a:ext>
            </a:extLst>
          </p:cNvPr>
          <p:cNvSpPr txBox="1">
            <a:spLocks noChangeArrowheads="1"/>
          </p:cNvSpPr>
          <p:nvPr/>
        </p:nvSpPr>
        <p:spPr bwMode="auto">
          <a:xfrm>
            <a:off x="1063487" y="1610040"/>
            <a:ext cx="6019800"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spcBef>
                <a:spcPct val="20000"/>
              </a:spcBef>
            </a:pPr>
            <a:r>
              <a:rPr lang="en-GB" altLang="en-US" sz="2400" dirty="0">
                <a:solidFill>
                  <a:srgbClr val="000066"/>
                </a:solidFill>
              </a:rPr>
              <a:t>Client / Customer / Stakeholder - requirement of contract / condition for Invitation to Tender.</a:t>
            </a:r>
            <a:br>
              <a:rPr lang="en-GB" altLang="en-US" sz="2400" dirty="0">
                <a:solidFill>
                  <a:srgbClr val="000066"/>
                </a:solidFill>
              </a:rPr>
            </a:br>
            <a:br>
              <a:rPr lang="en-GB" altLang="en-US" sz="2400" dirty="0">
                <a:solidFill>
                  <a:srgbClr val="000066"/>
                </a:solidFill>
              </a:rPr>
            </a:br>
            <a:r>
              <a:rPr lang="en-GB" altLang="en-US" sz="2400" dirty="0">
                <a:solidFill>
                  <a:srgbClr val="000066"/>
                </a:solidFill>
              </a:rPr>
              <a:t>Marketing - seen as giving a competitive edge in marketing of product / service. </a:t>
            </a:r>
            <a:br>
              <a:rPr lang="en-GB" altLang="en-US" sz="2400" dirty="0">
                <a:solidFill>
                  <a:srgbClr val="000066"/>
                </a:solidFill>
              </a:rPr>
            </a:br>
            <a:br>
              <a:rPr lang="en-GB" altLang="en-US" sz="2400" dirty="0">
                <a:solidFill>
                  <a:srgbClr val="000066"/>
                </a:solidFill>
              </a:rPr>
            </a:br>
            <a:r>
              <a:rPr lang="en-GB" altLang="en-US" sz="2400" dirty="0">
                <a:solidFill>
                  <a:srgbClr val="000066"/>
                </a:solidFill>
              </a:rPr>
              <a:t>Demonstration to Trading Partner of commitment to information security.</a:t>
            </a:r>
            <a:br>
              <a:rPr lang="en-GB" altLang="en-US" sz="2400" dirty="0">
                <a:solidFill>
                  <a:srgbClr val="000066"/>
                </a:solidFill>
              </a:rPr>
            </a:br>
            <a:br>
              <a:rPr lang="en-GB" altLang="en-US" sz="2400" dirty="0">
                <a:solidFill>
                  <a:srgbClr val="000066"/>
                </a:solidFill>
              </a:rPr>
            </a:br>
            <a:r>
              <a:rPr lang="en-GB" altLang="en-US" sz="2400" dirty="0">
                <a:solidFill>
                  <a:srgbClr val="000066"/>
                </a:solidFill>
              </a:rPr>
              <a:t>Internal management tool - for control and confidence. </a:t>
            </a:r>
            <a:endParaRPr lang="en-GB" altLang="en-US" sz="2400" dirty="0">
              <a:solidFill>
                <a:srgbClr val="000066"/>
              </a:solidFill>
              <a:latin typeface="Times New Roman" panose="02020603050405020304" pitchFamily="18" charset="0"/>
            </a:endParaRPr>
          </a:p>
        </p:txBody>
      </p:sp>
      <p:sp>
        <p:nvSpPr>
          <p:cNvPr id="12293" name="Rectangle 5">
            <a:extLst>
              <a:ext uri="{FF2B5EF4-FFF2-40B4-BE49-F238E27FC236}">
                <a16:creationId xmlns:a16="http://schemas.microsoft.com/office/drawing/2014/main" id="{E23FC8DB-297A-4899-83BC-AA090CD25EDA}"/>
              </a:ext>
            </a:extLst>
          </p:cNvPr>
          <p:cNvSpPr>
            <a:spLocks noGrp="1" noChangeArrowheads="1"/>
          </p:cNvSpPr>
          <p:nvPr>
            <p:ph type="title"/>
          </p:nvPr>
        </p:nvSpPr>
        <p:spPr>
          <a:xfrm>
            <a:off x="1063487" y="464903"/>
            <a:ext cx="8229600" cy="792163"/>
          </a:xfrm>
          <a:noFill/>
          <a:ln/>
        </p:spPr>
        <p:txBody>
          <a:bodyPr vert="horz" lIns="92075" tIns="46038" rIns="92075" bIns="46038" rtlCol="0" anchor="t">
            <a:normAutofit/>
          </a:bodyPr>
          <a:lstStyle/>
          <a:p>
            <a:r>
              <a:rPr lang="en-GB" altLang="en-US" sz="2800" b="1" dirty="0">
                <a:solidFill>
                  <a:schemeClr val="tx1"/>
                </a:solidFill>
                <a:latin typeface="Arial" panose="020B0604020202020204" pitchFamily="34" charset="0"/>
                <a:cs typeface="Arial" panose="020B0604020202020204" pitchFamily="34" charset="0"/>
              </a:rPr>
              <a:t>Commercial </a:t>
            </a:r>
            <a:r>
              <a:rPr lang="en-US" altLang="en-US" sz="2800" b="1" dirty="0">
                <a:solidFill>
                  <a:schemeClr val="tx1"/>
                </a:solidFill>
                <a:latin typeface="Arial" panose="020B0604020202020204" pitchFamily="34" charset="0"/>
                <a:cs typeface="Arial" panose="020B0604020202020204" pitchFamily="34" charset="0"/>
              </a:rPr>
              <a:t>Requirements</a:t>
            </a:r>
            <a:r>
              <a:rPr lang="en-GB" altLang="en-US" sz="2800" b="1" dirty="0">
                <a:solidFill>
                  <a:schemeClr val="tx1"/>
                </a:solidFill>
                <a:latin typeface="Arial" panose="020B0604020202020204" pitchFamily="34" charset="0"/>
                <a:cs typeface="Arial" panose="020B0604020202020204" pitchFamily="34" charset="0"/>
              </a:rPr>
              <a:t>:</a:t>
            </a:r>
          </a:p>
        </p:txBody>
      </p:sp>
      <p:pic>
        <p:nvPicPr>
          <p:cNvPr id="12295" name="Picture 7">
            <a:extLst>
              <a:ext uri="{FF2B5EF4-FFF2-40B4-BE49-F238E27FC236}">
                <a16:creationId xmlns:a16="http://schemas.microsoft.com/office/drawing/2014/main" id="{2C933315-3CFA-478F-AB39-E4021128B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575" y="2203175"/>
            <a:ext cx="2895600" cy="2098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dissolve">
                                      <p:cBhvr>
                                        <p:cTn id="7" dur="10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6EB7558-3897-4DC6-8737-866964097B25}"/>
              </a:ext>
            </a:extLst>
          </p:cNvPr>
          <p:cNvSpPr>
            <a:spLocks noGrp="1" noChangeArrowheads="1"/>
          </p:cNvSpPr>
          <p:nvPr>
            <p:ph type="title"/>
          </p:nvPr>
        </p:nvSpPr>
        <p:spPr>
          <a:xfrm>
            <a:off x="478454" y="431800"/>
            <a:ext cx="8596668" cy="1320800"/>
          </a:xfrm>
        </p:spPr>
        <p:txBody>
          <a:bodyPr>
            <a:normAutofit/>
          </a:bodyPr>
          <a:lstStyle/>
          <a:p>
            <a:r>
              <a:rPr lang="en-GB" altLang="en-US" sz="2800" b="1" dirty="0">
                <a:solidFill>
                  <a:schemeClr val="tx1"/>
                </a:solidFill>
                <a:latin typeface="Arial" panose="020B0604020202020204" pitchFamily="34" charset="0"/>
                <a:cs typeface="Arial" panose="020B0604020202020204" pitchFamily="34" charset="0"/>
              </a:rPr>
              <a:t>Legal </a:t>
            </a:r>
            <a:r>
              <a:rPr lang="en-US" altLang="en-US" sz="2800" b="1" dirty="0">
                <a:solidFill>
                  <a:schemeClr val="tx1"/>
                </a:solidFill>
                <a:latin typeface="Arial" panose="020B0604020202020204" pitchFamily="34" charset="0"/>
                <a:cs typeface="Arial" panose="020B0604020202020204" pitchFamily="34" charset="0"/>
              </a:rPr>
              <a:t>Requirements</a:t>
            </a:r>
            <a:r>
              <a:rPr lang="en-GB" altLang="en-US" sz="2800" b="1" dirty="0">
                <a:solidFill>
                  <a:schemeClr val="tx1"/>
                </a:solidFill>
                <a:latin typeface="Arial" panose="020B0604020202020204" pitchFamily="34" charset="0"/>
                <a:cs typeface="Arial" panose="020B0604020202020204" pitchFamily="34" charset="0"/>
              </a:rPr>
              <a:t>:</a:t>
            </a:r>
          </a:p>
        </p:txBody>
      </p:sp>
      <p:sp>
        <p:nvSpPr>
          <p:cNvPr id="14339" name="Rectangle 3">
            <a:extLst>
              <a:ext uri="{FF2B5EF4-FFF2-40B4-BE49-F238E27FC236}">
                <a16:creationId xmlns:a16="http://schemas.microsoft.com/office/drawing/2014/main" id="{6CD25543-A121-4F58-BA3F-6C536E6606A6}"/>
              </a:ext>
            </a:extLst>
          </p:cNvPr>
          <p:cNvSpPr>
            <a:spLocks noGrp="1" noChangeArrowheads="1"/>
          </p:cNvSpPr>
          <p:nvPr>
            <p:ph type="body" idx="1"/>
          </p:nvPr>
        </p:nvSpPr>
        <p:spPr>
          <a:xfrm>
            <a:off x="4509053" y="1769165"/>
            <a:ext cx="4854575" cy="3517900"/>
          </a:xfrm>
        </p:spPr>
        <p:txBody>
          <a:bodyPr>
            <a:normAutofit lnSpcReduction="10000"/>
          </a:bodyPr>
          <a:lstStyle/>
          <a:p>
            <a:pPr marL="228600" indent="-228600">
              <a:spcBef>
                <a:spcPct val="50000"/>
              </a:spcBef>
            </a:pPr>
            <a:r>
              <a:rPr lang="en-GB" altLang="en-US" sz="2500" dirty="0">
                <a:solidFill>
                  <a:srgbClr val="000066"/>
                </a:solidFill>
                <a:latin typeface="Arial" panose="020B0604020202020204" pitchFamily="34" charset="0"/>
                <a:cs typeface="Arial" panose="020B0604020202020204" pitchFamily="34" charset="0"/>
              </a:rPr>
              <a:t>Companies Trading Regulation</a:t>
            </a:r>
          </a:p>
          <a:p>
            <a:pPr marL="228600" indent="-228600">
              <a:spcBef>
                <a:spcPct val="50000"/>
              </a:spcBef>
            </a:pPr>
            <a:r>
              <a:rPr lang="en-GB" altLang="en-US" sz="2500" dirty="0">
                <a:solidFill>
                  <a:srgbClr val="000066"/>
                </a:solidFill>
                <a:latin typeface="Arial" panose="020B0604020202020204" pitchFamily="34" charset="0"/>
                <a:cs typeface="Arial" panose="020B0604020202020204" pitchFamily="34" charset="0"/>
              </a:rPr>
              <a:t>Copyright, Designs and Patents Regulation</a:t>
            </a:r>
          </a:p>
          <a:p>
            <a:pPr marL="228600" indent="-228600">
              <a:spcBef>
                <a:spcPct val="50000"/>
              </a:spcBef>
            </a:pPr>
            <a:r>
              <a:rPr lang="en-GB" altLang="en-US" sz="2500" dirty="0">
                <a:solidFill>
                  <a:srgbClr val="000066"/>
                </a:solidFill>
                <a:latin typeface="Arial" panose="020B0604020202020204" pitchFamily="34" charset="0"/>
                <a:cs typeface="Arial" panose="020B0604020202020204" pitchFamily="34" charset="0"/>
              </a:rPr>
              <a:t>Data Protection Requirements</a:t>
            </a:r>
          </a:p>
          <a:p>
            <a:pPr marL="228600" indent="-228600">
              <a:spcBef>
                <a:spcPct val="50000"/>
              </a:spcBef>
            </a:pPr>
            <a:r>
              <a:rPr lang="en-GB" altLang="en-US" sz="2500" dirty="0">
                <a:solidFill>
                  <a:srgbClr val="000066"/>
                </a:solidFill>
                <a:latin typeface="Arial" panose="020B0604020202020204" pitchFamily="34" charset="0"/>
                <a:cs typeface="Arial" panose="020B0604020202020204" pitchFamily="34" charset="0"/>
              </a:rPr>
              <a:t>Computer Misuse</a:t>
            </a:r>
          </a:p>
          <a:p>
            <a:pPr marL="228600" indent="-228600">
              <a:spcBef>
                <a:spcPct val="50000"/>
              </a:spcBef>
            </a:pPr>
            <a:r>
              <a:rPr lang="en-GB" altLang="en-US" sz="2500" dirty="0">
                <a:solidFill>
                  <a:srgbClr val="000066"/>
                </a:solidFill>
                <a:latin typeface="Arial" panose="020B0604020202020204" pitchFamily="34" charset="0"/>
                <a:cs typeface="Arial" panose="020B0604020202020204" pitchFamily="34" charset="0"/>
              </a:rPr>
              <a:t>Regulation of Investigatory Powers</a:t>
            </a:r>
          </a:p>
        </p:txBody>
      </p:sp>
      <p:pic>
        <p:nvPicPr>
          <p:cNvPr id="14340" name="Picture 4">
            <a:extLst>
              <a:ext uri="{FF2B5EF4-FFF2-40B4-BE49-F238E27FC236}">
                <a16:creationId xmlns:a16="http://schemas.microsoft.com/office/drawing/2014/main" id="{83DAC6F3-C164-407D-A9F8-4AF3AA542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65" y="1149350"/>
            <a:ext cx="1957388"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a:extLst>
              <a:ext uri="{FF2B5EF4-FFF2-40B4-BE49-F238E27FC236}">
                <a16:creationId xmlns:a16="http://schemas.microsoft.com/office/drawing/2014/main" id="{D9CB7470-DE09-4BAC-9DF2-11C3FCAEA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374" y="3810794"/>
            <a:ext cx="2819400" cy="2589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dissolve">
                                      <p:cBhvr>
                                        <p:cTn id="7" dur="500"/>
                                        <p:tgtEl>
                                          <p:spTgt spid="14340"/>
                                        </p:tgtEl>
                                      </p:cBhvr>
                                    </p:animEffect>
                                  </p:childTnLst>
                                </p:cTn>
                              </p:par>
                              <p:par>
                                <p:cTn id="8" presetID="9" presetClass="entr" presetSubtype="0" fill="hold" nodeType="withEffect">
                                  <p:stCondLst>
                                    <p:cond delay="0"/>
                                  </p:stCondLst>
                                  <p:childTnLst>
                                    <p:set>
                                      <p:cBhvr>
                                        <p:cTn id="9" dur="1" fill="hold">
                                          <p:stCondLst>
                                            <p:cond delay="0"/>
                                          </p:stCondLst>
                                        </p:cTn>
                                        <p:tgtEl>
                                          <p:spTgt spid="14341"/>
                                        </p:tgtEl>
                                        <p:attrNameLst>
                                          <p:attrName>style.visibility</p:attrName>
                                        </p:attrNameLst>
                                      </p:cBhvr>
                                      <p:to>
                                        <p:strVal val="visible"/>
                                      </p:to>
                                    </p:set>
                                    <p:animEffect transition="in" filter="dissolve">
                                      <p:cBhvr>
                                        <p:cTn id="10" dur="500"/>
                                        <p:tgtEl>
                                          <p:spTgt spid="14341"/>
                                        </p:tgtEl>
                                      </p:cBhvr>
                                    </p:animEffect>
                                  </p:childTnLst>
                                </p:cTn>
                              </p:par>
                              <p:par>
                                <p:cTn id="11" presetID="23" presetClass="entr" presetSubtype="16" fill="hold" nodeType="with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 calcmode="lin" valueType="num">
                                      <p:cBhvr>
                                        <p:cTn id="13" dur="500" fill="hold"/>
                                        <p:tgtEl>
                                          <p:spTgt spid="1433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4339">
                                            <p:txEl>
                                              <p:pRg st="0" end="0"/>
                                            </p:txEl>
                                          </p:spTgt>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23" presetClass="entr" presetSubtype="16" fill="hold" nodeType="afterEffect">
                                  <p:stCondLst>
                                    <p:cond delay="0"/>
                                  </p:stCondLst>
                                  <p:childTnLst>
                                    <p:set>
                                      <p:cBhvr>
                                        <p:cTn id="17" dur="1" fill="hold">
                                          <p:stCondLst>
                                            <p:cond delay="0"/>
                                          </p:stCondLst>
                                        </p:cTn>
                                        <p:tgtEl>
                                          <p:spTgt spid="14339">
                                            <p:txEl>
                                              <p:pRg st="1" end="1"/>
                                            </p:txEl>
                                          </p:spTgt>
                                        </p:tgtEl>
                                        <p:attrNameLst>
                                          <p:attrName>style.visibility</p:attrName>
                                        </p:attrNameLst>
                                      </p:cBhvr>
                                      <p:to>
                                        <p:strVal val="visible"/>
                                      </p:to>
                                    </p:set>
                                    <p:anim calcmode="lin" valueType="num">
                                      <p:cBhvr>
                                        <p:cTn id="18" dur="500" fill="hold"/>
                                        <p:tgtEl>
                                          <p:spTgt spid="14339">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14339">
                                            <p:txEl>
                                              <p:pRg st="1" end="1"/>
                                            </p:txEl>
                                          </p:spTgt>
                                        </p:tgtEl>
                                        <p:attrNameLst>
                                          <p:attrName>ppt_h</p:attrName>
                                        </p:attrNameLst>
                                      </p:cBhvr>
                                      <p:tavLst>
                                        <p:tav tm="0">
                                          <p:val>
                                            <p:fltVal val="0"/>
                                          </p:val>
                                        </p:tav>
                                        <p:tav tm="100000">
                                          <p:val>
                                            <p:strVal val="#ppt_h"/>
                                          </p:val>
                                        </p:tav>
                                      </p:tavLst>
                                    </p:anim>
                                  </p:childTnLst>
                                </p:cTn>
                              </p:par>
                            </p:childTnLst>
                          </p:cTn>
                        </p:par>
                        <p:par>
                          <p:cTn id="20" fill="hold" nodeType="afterGroup">
                            <p:stCondLst>
                              <p:cond delay="1000"/>
                            </p:stCondLst>
                            <p:childTnLst>
                              <p:par>
                                <p:cTn id="21" presetID="23" presetClass="entr" presetSubtype="16" fill="hold" nodeType="afterEffect">
                                  <p:stCondLst>
                                    <p:cond delay="0"/>
                                  </p:stCondLst>
                                  <p:childTnLst>
                                    <p:set>
                                      <p:cBhvr>
                                        <p:cTn id="22" dur="1" fill="hold">
                                          <p:stCondLst>
                                            <p:cond delay="0"/>
                                          </p:stCondLst>
                                        </p:cTn>
                                        <p:tgtEl>
                                          <p:spTgt spid="14339">
                                            <p:txEl>
                                              <p:pRg st="2" end="2"/>
                                            </p:txEl>
                                          </p:spTgt>
                                        </p:tgtEl>
                                        <p:attrNameLst>
                                          <p:attrName>style.visibility</p:attrName>
                                        </p:attrNameLst>
                                      </p:cBhvr>
                                      <p:to>
                                        <p:strVal val="visible"/>
                                      </p:to>
                                    </p:set>
                                    <p:anim calcmode="lin" valueType="num">
                                      <p:cBhvr>
                                        <p:cTn id="23" dur="500" fill="hold"/>
                                        <p:tgtEl>
                                          <p:spTgt spid="14339">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14339">
                                            <p:txEl>
                                              <p:pRg st="2" end="2"/>
                                            </p:txEl>
                                          </p:spTgt>
                                        </p:tgtEl>
                                        <p:attrNameLst>
                                          <p:attrName>ppt_h</p:attrName>
                                        </p:attrNameLst>
                                      </p:cBhvr>
                                      <p:tavLst>
                                        <p:tav tm="0">
                                          <p:val>
                                            <p:fltVal val="0"/>
                                          </p:val>
                                        </p:tav>
                                        <p:tav tm="100000">
                                          <p:val>
                                            <p:strVal val="#ppt_h"/>
                                          </p:val>
                                        </p:tav>
                                      </p:tavLst>
                                    </p:anim>
                                  </p:childTnLst>
                                </p:cTn>
                              </p:par>
                            </p:childTnLst>
                          </p:cTn>
                        </p:par>
                        <p:par>
                          <p:cTn id="25" fill="hold" nodeType="afterGroup">
                            <p:stCondLst>
                              <p:cond delay="1500"/>
                            </p:stCondLst>
                            <p:childTnLst>
                              <p:par>
                                <p:cTn id="26" presetID="23" presetClass="entr" presetSubtype="16" fill="hold" nodeType="afterEffect">
                                  <p:stCondLst>
                                    <p:cond delay="0"/>
                                  </p:stCondLst>
                                  <p:childTnLst>
                                    <p:set>
                                      <p:cBhvr>
                                        <p:cTn id="27" dur="1" fill="hold">
                                          <p:stCondLst>
                                            <p:cond delay="0"/>
                                          </p:stCondLst>
                                        </p:cTn>
                                        <p:tgtEl>
                                          <p:spTgt spid="14339">
                                            <p:txEl>
                                              <p:pRg st="3" end="3"/>
                                            </p:txEl>
                                          </p:spTgt>
                                        </p:tgtEl>
                                        <p:attrNameLst>
                                          <p:attrName>style.visibility</p:attrName>
                                        </p:attrNameLst>
                                      </p:cBhvr>
                                      <p:to>
                                        <p:strVal val="visible"/>
                                      </p:to>
                                    </p:set>
                                    <p:anim calcmode="lin" valueType="num">
                                      <p:cBhvr>
                                        <p:cTn id="28" dur="500" fill="hold"/>
                                        <p:tgtEl>
                                          <p:spTgt spid="1433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339">
                                            <p:txEl>
                                              <p:pRg st="3" end="3"/>
                                            </p:txEl>
                                          </p:spTgt>
                                        </p:tgtEl>
                                        <p:attrNameLst>
                                          <p:attrName>ppt_h</p:attrName>
                                        </p:attrNameLst>
                                      </p:cBhvr>
                                      <p:tavLst>
                                        <p:tav tm="0">
                                          <p:val>
                                            <p:fltVal val="0"/>
                                          </p:val>
                                        </p:tav>
                                        <p:tav tm="100000">
                                          <p:val>
                                            <p:strVal val="#ppt_h"/>
                                          </p:val>
                                        </p:tav>
                                      </p:tavLst>
                                    </p:anim>
                                  </p:childTnLst>
                                </p:cTn>
                              </p:par>
                            </p:childTnLst>
                          </p:cTn>
                        </p:par>
                        <p:par>
                          <p:cTn id="30" fill="hold" nodeType="afterGroup">
                            <p:stCondLst>
                              <p:cond delay="2000"/>
                            </p:stCondLst>
                            <p:childTnLst>
                              <p:par>
                                <p:cTn id="31" presetID="23" presetClass="entr" presetSubtype="16" fill="hold" nodeType="afterEffect">
                                  <p:stCondLst>
                                    <p:cond delay="0"/>
                                  </p:stCondLst>
                                  <p:childTnLst>
                                    <p:set>
                                      <p:cBhvr>
                                        <p:cTn id="32" dur="1" fill="hold">
                                          <p:stCondLst>
                                            <p:cond delay="0"/>
                                          </p:stCondLst>
                                        </p:cTn>
                                        <p:tgtEl>
                                          <p:spTgt spid="14339">
                                            <p:txEl>
                                              <p:pRg st="4" end="4"/>
                                            </p:txEl>
                                          </p:spTgt>
                                        </p:tgtEl>
                                        <p:attrNameLst>
                                          <p:attrName>style.visibility</p:attrName>
                                        </p:attrNameLst>
                                      </p:cBhvr>
                                      <p:to>
                                        <p:strVal val="visible"/>
                                      </p:to>
                                    </p:set>
                                    <p:anim calcmode="lin" valueType="num">
                                      <p:cBhvr>
                                        <p:cTn id="33" dur="500" fill="hold"/>
                                        <p:tgtEl>
                                          <p:spTgt spid="14339">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14339">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7B0D59FB-04BE-4423-B629-9EA890945275}"/>
              </a:ext>
            </a:extLst>
          </p:cNvPr>
          <p:cNvSpPr txBox="1">
            <a:spLocks noChangeArrowheads="1"/>
          </p:cNvSpPr>
          <p:nvPr/>
        </p:nvSpPr>
        <p:spPr bwMode="auto">
          <a:xfrm>
            <a:off x="2286000" y="43434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sz="2400">
                <a:solidFill>
                  <a:srgbClr val="000066"/>
                </a:solidFill>
                <a:latin typeface="Times New Roman" panose="02020603050405020304" pitchFamily="18" charset="0"/>
              </a:rPr>
              <a:t> </a:t>
            </a:r>
          </a:p>
        </p:txBody>
      </p:sp>
      <p:sp>
        <p:nvSpPr>
          <p:cNvPr id="16387" name="Text Box 3">
            <a:extLst>
              <a:ext uri="{FF2B5EF4-FFF2-40B4-BE49-F238E27FC236}">
                <a16:creationId xmlns:a16="http://schemas.microsoft.com/office/drawing/2014/main" id="{1C307C5B-DCF9-49DD-BD6F-6BD7F55BC0D7}"/>
              </a:ext>
            </a:extLst>
          </p:cNvPr>
          <p:cNvSpPr txBox="1">
            <a:spLocks noChangeArrowheads="1"/>
          </p:cNvSpPr>
          <p:nvPr/>
        </p:nvSpPr>
        <p:spPr bwMode="auto">
          <a:xfrm>
            <a:off x="1239872" y="4270080"/>
            <a:ext cx="803413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GB" altLang="en-US" sz="2000" dirty="0">
                <a:solidFill>
                  <a:srgbClr val="000066"/>
                </a:solidFill>
                <a:latin typeface="Arial" panose="020B0604020202020204" pitchFamily="34" charset="0"/>
                <a:cs typeface="Arial" panose="020B0604020202020204" pitchFamily="34" charset="0"/>
              </a:rPr>
              <a:t>“</a:t>
            </a:r>
            <a:r>
              <a:rPr lang="en-GB" altLang="en-US" sz="2000" i="1" dirty="0">
                <a:solidFill>
                  <a:srgbClr val="000066"/>
                </a:solidFill>
                <a:latin typeface="Arial" panose="020B0604020202020204" pitchFamily="34" charset="0"/>
                <a:cs typeface="Arial" panose="020B0604020202020204" pitchFamily="34" charset="0"/>
              </a:rPr>
              <a:t>Information Security protects information from a wide range of threats in order to ensure business continuity, minimise business damage and maximise return on investment and business opportunities.”</a:t>
            </a:r>
            <a:r>
              <a:rPr lang="en-GB" altLang="en-US" sz="2000" dirty="0">
                <a:solidFill>
                  <a:srgbClr val="000066"/>
                </a:solidFill>
                <a:latin typeface="Arial" panose="020B0604020202020204" pitchFamily="34" charset="0"/>
                <a:cs typeface="Arial" panose="020B0604020202020204" pitchFamily="34" charset="0"/>
              </a:rPr>
              <a:t> </a:t>
            </a:r>
            <a:br>
              <a:rPr lang="en-GB" altLang="en-US" sz="2000" dirty="0">
                <a:solidFill>
                  <a:srgbClr val="000066"/>
                </a:solidFill>
                <a:latin typeface="Arial" panose="020B0604020202020204" pitchFamily="34" charset="0"/>
                <a:cs typeface="Arial" panose="020B0604020202020204" pitchFamily="34" charset="0"/>
              </a:rPr>
            </a:br>
            <a:endParaRPr lang="en-GB" altLang="en-US" sz="2000" dirty="0">
              <a:solidFill>
                <a:srgbClr val="000066"/>
              </a:solidFill>
              <a:latin typeface="Arial" panose="020B0604020202020204" pitchFamily="34" charset="0"/>
              <a:cs typeface="Arial" panose="020B0604020202020204" pitchFamily="34" charset="0"/>
            </a:endParaRPr>
          </a:p>
        </p:txBody>
      </p:sp>
      <p:sp>
        <p:nvSpPr>
          <p:cNvPr id="16388" name="Rectangle 4">
            <a:extLst>
              <a:ext uri="{FF2B5EF4-FFF2-40B4-BE49-F238E27FC236}">
                <a16:creationId xmlns:a16="http://schemas.microsoft.com/office/drawing/2014/main" id="{7FF91456-6771-4EC5-9C51-CF76C026AEBB}"/>
              </a:ext>
            </a:extLst>
          </p:cNvPr>
          <p:cNvSpPr>
            <a:spLocks noGrp="1" noChangeArrowheads="1"/>
          </p:cNvSpPr>
          <p:nvPr>
            <p:ph type="title"/>
          </p:nvPr>
        </p:nvSpPr>
        <p:spPr>
          <a:xfrm>
            <a:off x="677334" y="451513"/>
            <a:ext cx="8596668" cy="1320800"/>
          </a:xfrm>
        </p:spPr>
        <p:txBody>
          <a:bodyPr>
            <a:normAutofit/>
          </a:bodyPr>
          <a:lstStyle/>
          <a:p>
            <a:r>
              <a:rPr lang="en-GB" altLang="en-US" sz="2800" b="1" dirty="0">
                <a:solidFill>
                  <a:schemeClr val="tx1"/>
                </a:solidFill>
                <a:latin typeface="Arial" panose="020B0604020202020204" pitchFamily="34" charset="0"/>
                <a:cs typeface="Arial" panose="020B0604020202020204" pitchFamily="34" charset="0"/>
              </a:rPr>
              <a:t>What is information </a:t>
            </a:r>
            <a:r>
              <a:rPr lang="en-US" altLang="en-US" sz="2800" b="1" dirty="0">
                <a:solidFill>
                  <a:schemeClr val="tx1"/>
                </a:solidFill>
                <a:latin typeface="Arial" panose="020B0604020202020204" pitchFamily="34" charset="0"/>
                <a:cs typeface="Arial" panose="020B0604020202020204" pitchFamily="34" charset="0"/>
              </a:rPr>
              <a:t>Security</a:t>
            </a:r>
            <a:r>
              <a:rPr lang="en-GB" altLang="en-US" sz="2800" b="1" dirty="0">
                <a:solidFill>
                  <a:schemeClr val="tx1"/>
                </a:solidFill>
                <a:latin typeface="Arial" panose="020B0604020202020204" pitchFamily="34" charset="0"/>
                <a:cs typeface="Arial" panose="020B0604020202020204" pitchFamily="34" charset="0"/>
              </a:rPr>
              <a:t>?</a:t>
            </a:r>
          </a:p>
        </p:txBody>
      </p:sp>
      <p:pic>
        <p:nvPicPr>
          <p:cNvPr id="16392" name="Picture 8">
            <a:extLst>
              <a:ext uri="{FF2B5EF4-FFF2-40B4-BE49-F238E27FC236}">
                <a16:creationId xmlns:a16="http://schemas.microsoft.com/office/drawing/2014/main" id="{FF883ABE-3667-4C4A-9DA0-3C2A3E75C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183" y="1392738"/>
            <a:ext cx="3657600" cy="2609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F890679-CF86-4126-A3E8-B5F29BD80FA8}"/>
              </a:ext>
            </a:extLst>
          </p:cNvPr>
          <p:cNvSpPr>
            <a:spLocks noGrp="1" noChangeArrowheads="1"/>
          </p:cNvSpPr>
          <p:nvPr>
            <p:ph type="title"/>
          </p:nvPr>
        </p:nvSpPr>
        <p:spPr/>
        <p:txBody>
          <a:bodyPr>
            <a:normAutofit/>
          </a:bodyPr>
          <a:lstStyle/>
          <a:p>
            <a:r>
              <a:rPr lang="en-GB" altLang="en-US" sz="2800" b="1" dirty="0">
                <a:solidFill>
                  <a:schemeClr val="tx1"/>
                </a:solidFill>
                <a:latin typeface="Arial" panose="020B0604020202020204" pitchFamily="34" charset="0"/>
                <a:cs typeface="Arial" panose="020B0604020202020204" pitchFamily="34" charset="0"/>
              </a:rPr>
              <a:t>Basic components</a:t>
            </a:r>
          </a:p>
        </p:txBody>
      </p:sp>
      <p:sp>
        <p:nvSpPr>
          <p:cNvPr id="18437" name="Rectangle 5">
            <a:extLst>
              <a:ext uri="{FF2B5EF4-FFF2-40B4-BE49-F238E27FC236}">
                <a16:creationId xmlns:a16="http://schemas.microsoft.com/office/drawing/2014/main" id="{516C1985-4C97-4390-BC91-308487247C0A}"/>
              </a:ext>
            </a:extLst>
          </p:cNvPr>
          <p:cNvSpPr>
            <a:spLocks noChangeArrowheads="1"/>
          </p:cNvSpPr>
          <p:nvPr/>
        </p:nvSpPr>
        <p:spPr bwMode="auto">
          <a:xfrm>
            <a:off x="964095" y="1627257"/>
            <a:ext cx="3048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GB" altLang="en-US" b="1" dirty="0">
                <a:solidFill>
                  <a:schemeClr val="tx1"/>
                </a:solidFill>
                <a:latin typeface="Arial" panose="020B0604020202020204" pitchFamily="34" charset="0"/>
                <a:cs typeface="Arial" panose="020B0604020202020204" pitchFamily="34" charset="0"/>
              </a:rPr>
              <a:t>C</a:t>
            </a:r>
            <a:r>
              <a:rPr lang="en-GB" altLang="en-US" b="1" dirty="0">
                <a:solidFill>
                  <a:srgbClr val="CC3300"/>
                </a:solidFill>
                <a:latin typeface="Arial" panose="020B0604020202020204" pitchFamily="34" charset="0"/>
                <a:cs typeface="Arial" panose="020B0604020202020204" pitchFamily="34" charset="0"/>
              </a:rPr>
              <a:t>onfidentiality</a:t>
            </a:r>
          </a:p>
        </p:txBody>
      </p:sp>
      <p:sp>
        <p:nvSpPr>
          <p:cNvPr id="18438" name="Rectangle 6">
            <a:extLst>
              <a:ext uri="{FF2B5EF4-FFF2-40B4-BE49-F238E27FC236}">
                <a16:creationId xmlns:a16="http://schemas.microsoft.com/office/drawing/2014/main" id="{27850687-0F95-495E-85EA-B704B07C0678}"/>
              </a:ext>
            </a:extLst>
          </p:cNvPr>
          <p:cNvSpPr>
            <a:spLocks noGrp="1" noChangeArrowheads="1"/>
          </p:cNvSpPr>
          <p:nvPr>
            <p:ph type="body" idx="1"/>
          </p:nvPr>
        </p:nvSpPr>
        <p:spPr>
          <a:xfrm>
            <a:off x="4064725" y="1627257"/>
            <a:ext cx="5735638" cy="1143000"/>
          </a:xfrm>
          <a:noFill/>
          <a:ln/>
        </p:spPr>
        <p:txBody>
          <a:bodyPr vert="horz" lIns="92075" tIns="46038" rIns="92075" bIns="46038" rtlCol="0">
            <a:normAutofit/>
          </a:bodyPr>
          <a:lstStyle/>
          <a:p>
            <a:pPr marL="57150" indent="0">
              <a:buNone/>
            </a:pPr>
            <a:r>
              <a:rPr lang="en-GB" altLang="en-US" sz="2000" dirty="0">
                <a:latin typeface="Arial" panose="020B0604020202020204" pitchFamily="34" charset="0"/>
                <a:cs typeface="Arial" panose="020B0604020202020204" pitchFamily="34" charset="0"/>
              </a:rPr>
              <a:t>Ensuring that information is accessible only to those authorised to have access</a:t>
            </a:r>
          </a:p>
        </p:txBody>
      </p:sp>
      <p:sp>
        <p:nvSpPr>
          <p:cNvPr id="18439" name="Rectangle 7">
            <a:extLst>
              <a:ext uri="{FF2B5EF4-FFF2-40B4-BE49-F238E27FC236}">
                <a16:creationId xmlns:a16="http://schemas.microsoft.com/office/drawing/2014/main" id="{44D85FE9-C2E0-424F-9E32-EE37386CBF9C}"/>
              </a:ext>
            </a:extLst>
          </p:cNvPr>
          <p:cNvSpPr>
            <a:spLocks noChangeArrowheads="1"/>
          </p:cNvSpPr>
          <p:nvPr/>
        </p:nvSpPr>
        <p:spPr bwMode="auto">
          <a:xfrm>
            <a:off x="1078395" y="3324364"/>
            <a:ext cx="2819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altLang="en-US" sz="3200" b="1" dirty="0">
                <a:latin typeface="Arial" panose="020B0604020202020204" pitchFamily="34" charset="0"/>
                <a:cs typeface="Arial" panose="020B0604020202020204" pitchFamily="34" charset="0"/>
              </a:rPr>
              <a:t>I</a:t>
            </a:r>
            <a:r>
              <a:rPr lang="en-GB" altLang="en-US" sz="3200" b="1" dirty="0">
                <a:solidFill>
                  <a:srgbClr val="CC3300"/>
                </a:solidFill>
                <a:latin typeface="Arial" panose="020B0604020202020204" pitchFamily="34" charset="0"/>
                <a:cs typeface="Arial" panose="020B0604020202020204" pitchFamily="34" charset="0"/>
              </a:rPr>
              <a:t>ntegrity</a:t>
            </a:r>
          </a:p>
        </p:txBody>
      </p:sp>
      <p:sp>
        <p:nvSpPr>
          <p:cNvPr id="18440" name="Rectangle 8">
            <a:extLst>
              <a:ext uri="{FF2B5EF4-FFF2-40B4-BE49-F238E27FC236}">
                <a16:creationId xmlns:a16="http://schemas.microsoft.com/office/drawing/2014/main" id="{22339724-E32D-4712-94FF-CBA2FA96CFBA}"/>
              </a:ext>
            </a:extLst>
          </p:cNvPr>
          <p:cNvSpPr>
            <a:spLocks noChangeArrowheads="1"/>
          </p:cNvSpPr>
          <p:nvPr/>
        </p:nvSpPr>
        <p:spPr bwMode="auto">
          <a:xfrm>
            <a:off x="4012095" y="3286264"/>
            <a:ext cx="6096000" cy="1295400"/>
          </a:xfrm>
          <a:prstGeom prst="rect">
            <a:avLst/>
          </a:prstGeom>
          <a:noFill/>
          <a:ln/>
        </p:spPr>
        <p:txBody>
          <a:bodyPr vert="horz" lIns="92075" tIns="46038" rIns="92075" bIns="46038" rtlCol="0">
            <a:normAutofit/>
          </a:bodyPr>
          <a:lstStyle/>
          <a:p>
            <a:pPr marL="57150">
              <a:spcBef>
                <a:spcPts val="1000"/>
              </a:spcBef>
              <a:buClr>
                <a:schemeClr val="accent1"/>
              </a:buClr>
              <a:buSzPct val="80000"/>
              <a:buFont typeface="Wingdings 3" charset="2"/>
              <a:buNone/>
            </a:pPr>
            <a:r>
              <a:rPr lang="en-GB" altLang="en-US" sz="2000" dirty="0">
                <a:solidFill>
                  <a:schemeClr val="tx1">
                    <a:lumMod val="75000"/>
                    <a:lumOff val="25000"/>
                  </a:schemeClr>
                </a:solidFill>
                <a:latin typeface="Arial" panose="020B0604020202020204" pitchFamily="34" charset="0"/>
                <a:cs typeface="Arial" panose="020B0604020202020204" pitchFamily="34" charset="0"/>
              </a:rPr>
              <a:t>Safeguarding the accuracy and completeness of information and processing methods</a:t>
            </a:r>
          </a:p>
        </p:txBody>
      </p:sp>
      <p:sp>
        <p:nvSpPr>
          <p:cNvPr id="18441" name="Rectangle 9">
            <a:extLst>
              <a:ext uri="{FF2B5EF4-FFF2-40B4-BE49-F238E27FC236}">
                <a16:creationId xmlns:a16="http://schemas.microsoft.com/office/drawing/2014/main" id="{9FFD2AEA-FC41-4EC8-ADB9-CFF11EACFA86}"/>
              </a:ext>
            </a:extLst>
          </p:cNvPr>
          <p:cNvSpPr>
            <a:spLocks noChangeArrowheads="1"/>
          </p:cNvSpPr>
          <p:nvPr/>
        </p:nvSpPr>
        <p:spPr bwMode="auto">
          <a:xfrm>
            <a:off x="964095" y="4953000"/>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GB" altLang="en-US" b="1" dirty="0">
                <a:solidFill>
                  <a:schemeClr val="tx1"/>
                </a:solidFill>
              </a:rPr>
              <a:t>A</a:t>
            </a:r>
            <a:r>
              <a:rPr lang="en-GB" altLang="en-US" b="1" dirty="0">
                <a:solidFill>
                  <a:srgbClr val="CC3300"/>
                </a:solidFill>
              </a:rPr>
              <a:t>vailability</a:t>
            </a:r>
          </a:p>
        </p:txBody>
      </p:sp>
      <p:sp>
        <p:nvSpPr>
          <p:cNvPr id="18442" name="Rectangle 10">
            <a:extLst>
              <a:ext uri="{FF2B5EF4-FFF2-40B4-BE49-F238E27FC236}">
                <a16:creationId xmlns:a16="http://schemas.microsoft.com/office/drawing/2014/main" id="{07CD8800-12B5-40E1-88EA-4417A6868580}"/>
              </a:ext>
            </a:extLst>
          </p:cNvPr>
          <p:cNvSpPr>
            <a:spLocks noChangeArrowheads="1"/>
          </p:cNvSpPr>
          <p:nvPr/>
        </p:nvSpPr>
        <p:spPr bwMode="auto">
          <a:xfrm>
            <a:off x="4064725" y="4953000"/>
            <a:ext cx="5735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800">
                <a:solidFill>
                  <a:srgbClr val="333333"/>
                </a:solidFill>
                <a:latin typeface="Trebuchet MS" panose="020B0603020202020204" pitchFamily="34" charset="0"/>
              </a:defRPr>
            </a:lvl1pPr>
            <a:lvl2pPr marL="908050" indent="-436563">
              <a:spcBef>
                <a:spcPct val="20000"/>
              </a:spcBef>
              <a:buClr>
                <a:srgbClr val="CC0000"/>
              </a:buClr>
              <a:buSzPct val="90000"/>
              <a:buChar char="•"/>
              <a:defRPr sz="2400">
                <a:solidFill>
                  <a:srgbClr val="333333"/>
                </a:solidFill>
                <a:latin typeface="Trebuchet MS" panose="020B0603020202020204" pitchFamily="34" charset="0"/>
              </a:defRPr>
            </a:lvl2pPr>
            <a:lvl3pPr marL="1377950" indent="-468313">
              <a:spcBef>
                <a:spcPct val="20000"/>
              </a:spcBef>
              <a:buClr>
                <a:schemeClr val="bg2"/>
              </a:buClr>
              <a:buSzPct val="80000"/>
              <a:buFont typeface="Wingdings" panose="05000000000000000000" pitchFamily="2" charset="2"/>
              <a:buChar char="Ø"/>
              <a:defRPr sz="2000">
                <a:solidFill>
                  <a:srgbClr val="333333"/>
                </a:solidFill>
                <a:latin typeface="Trebuchet MS" panose="020B0603020202020204" pitchFamily="34" charset="0"/>
              </a:defRPr>
            </a:lvl3pPr>
            <a:lvl4pPr marL="1827213" indent="-438150">
              <a:spcBef>
                <a:spcPct val="20000"/>
              </a:spcBef>
              <a:buChar char="–"/>
              <a:defRPr>
                <a:solidFill>
                  <a:srgbClr val="333333"/>
                </a:solidFill>
                <a:latin typeface="Trebuchet MS" panose="020B0603020202020204" pitchFamily="34" charset="0"/>
              </a:defRPr>
            </a:lvl4pPr>
            <a:lvl5pPr marL="2297113" indent="-468313">
              <a:spcBef>
                <a:spcPct val="20000"/>
              </a:spcBef>
              <a:buChar char="»"/>
              <a:defRPr>
                <a:solidFill>
                  <a:srgbClr val="333333"/>
                </a:solidFill>
                <a:latin typeface="Trebuchet MS" panose="020B0603020202020204" pitchFamily="34" charset="0"/>
              </a:defRPr>
            </a:lvl5pPr>
            <a:lvl6pPr marL="2754313" indent="-468313" fontAlgn="base">
              <a:spcBef>
                <a:spcPct val="20000"/>
              </a:spcBef>
              <a:spcAft>
                <a:spcPct val="0"/>
              </a:spcAft>
              <a:buChar char="»"/>
              <a:defRPr>
                <a:solidFill>
                  <a:srgbClr val="333333"/>
                </a:solidFill>
                <a:latin typeface="Trebuchet MS" panose="020B0603020202020204" pitchFamily="34" charset="0"/>
              </a:defRPr>
            </a:lvl6pPr>
            <a:lvl7pPr marL="3211513" indent="-468313" fontAlgn="base">
              <a:spcBef>
                <a:spcPct val="20000"/>
              </a:spcBef>
              <a:spcAft>
                <a:spcPct val="0"/>
              </a:spcAft>
              <a:buChar char="»"/>
              <a:defRPr>
                <a:solidFill>
                  <a:srgbClr val="333333"/>
                </a:solidFill>
                <a:latin typeface="Trebuchet MS" panose="020B0603020202020204" pitchFamily="34" charset="0"/>
              </a:defRPr>
            </a:lvl7pPr>
            <a:lvl8pPr marL="3668713" indent="-468313" fontAlgn="base">
              <a:spcBef>
                <a:spcPct val="20000"/>
              </a:spcBef>
              <a:spcAft>
                <a:spcPct val="0"/>
              </a:spcAft>
              <a:buChar char="»"/>
              <a:defRPr>
                <a:solidFill>
                  <a:srgbClr val="333333"/>
                </a:solidFill>
                <a:latin typeface="Trebuchet MS" panose="020B0603020202020204" pitchFamily="34" charset="0"/>
              </a:defRPr>
            </a:lvl8pPr>
            <a:lvl9pPr marL="4125913" indent="-468313" fontAlgn="base">
              <a:spcBef>
                <a:spcPct val="20000"/>
              </a:spcBef>
              <a:spcAft>
                <a:spcPct val="0"/>
              </a:spcAft>
              <a:buChar char="»"/>
              <a:defRPr>
                <a:solidFill>
                  <a:srgbClr val="333333"/>
                </a:solidFill>
                <a:latin typeface="Trebuchet MS" panose="020B0603020202020204" pitchFamily="34" charset="0"/>
              </a:defRPr>
            </a:lvl9pPr>
          </a:lstStyle>
          <a:p>
            <a:pPr>
              <a:lnSpc>
                <a:spcPct val="80000"/>
              </a:lnSpc>
              <a:buFontTx/>
              <a:buNone/>
            </a:pPr>
            <a:r>
              <a:rPr lang="en-GB" altLang="en-US" sz="2000" dirty="0">
                <a:latin typeface="Arial" panose="020B0604020202020204" pitchFamily="34" charset="0"/>
                <a:cs typeface="Arial" panose="020B0604020202020204" pitchFamily="34" charset="0"/>
              </a:rPr>
              <a:t>Ensuring that authorised users have access to information and associated assets when  required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953098DA-DD9E-4B7E-8FA7-9DA4D3AF2D84}"/>
              </a:ext>
            </a:extLst>
          </p:cNvPr>
          <p:cNvSpPr txBox="1">
            <a:spLocks noChangeArrowheads="1"/>
          </p:cNvSpPr>
          <p:nvPr/>
        </p:nvSpPr>
        <p:spPr bwMode="auto">
          <a:xfrm>
            <a:off x="1136373" y="5280446"/>
            <a:ext cx="8001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sz="2400" dirty="0">
                <a:solidFill>
                  <a:srgbClr val="000066"/>
                </a:solidFill>
              </a:rPr>
              <a:t>In some organisations, integrity and / or availability</a:t>
            </a:r>
          </a:p>
          <a:p>
            <a:pPr eaLnBrk="0" hangingPunct="0"/>
            <a:r>
              <a:rPr lang="en-GB" altLang="en-US" sz="2400" dirty="0">
                <a:solidFill>
                  <a:srgbClr val="000066"/>
                </a:solidFill>
              </a:rPr>
              <a:t>may be more important than confidentiality.</a:t>
            </a:r>
            <a:r>
              <a:rPr lang="en-GB" altLang="en-US" sz="2800" i="1" dirty="0">
                <a:solidFill>
                  <a:srgbClr val="000066"/>
                </a:solidFill>
              </a:rPr>
              <a:t> </a:t>
            </a:r>
          </a:p>
        </p:txBody>
      </p:sp>
      <p:sp>
        <p:nvSpPr>
          <p:cNvPr id="26627" name="Text Box 3">
            <a:extLst>
              <a:ext uri="{FF2B5EF4-FFF2-40B4-BE49-F238E27FC236}">
                <a16:creationId xmlns:a16="http://schemas.microsoft.com/office/drawing/2014/main" id="{50E7044D-D88E-4304-9AF6-76EB21017E9F}"/>
              </a:ext>
            </a:extLst>
          </p:cNvPr>
          <p:cNvSpPr txBox="1">
            <a:spLocks noChangeArrowheads="1"/>
          </p:cNvSpPr>
          <p:nvPr/>
        </p:nvSpPr>
        <p:spPr bwMode="auto">
          <a:xfrm>
            <a:off x="1635288" y="4222469"/>
            <a:ext cx="1676400" cy="396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eaLnBrk="0" hangingPunct="0">
              <a:spcBef>
                <a:spcPct val="50000"/>
              </a:spcBef>
            </a:pPr>
            <a:endParaRPr lang="en-US" altLang="en-US" sz="2000">
              <a:solidFill>
                <a:srgbClr val="000066"/>
              </a:solidFill>
            </a:endParaRPr>
          </a:p>
        </p:txBody>
      </p:sp>
      <p:sp>
        <p:nvSpPr>
          <p:cNvPr id="26628" name="Text Box 4">
            <a:extLst>
              <a:ext uri="{FF2B5EF4-FFF2-40B4-BE49-F238E27FC236}">
                <a16:creationId xmlns:a16="http://schemas.microsoft.com/office/drawing/2014/main" id="{7D668135-AE28-49D3-B395-6B721A588871}"/>
              </a:ext>
            </a:extLst>
          </p:cNvPr>
          <p:cNvSpPr txBox="1">
            <a:spLocks noChangeArrowheads="1"/>
          </p:cNvSpPr>
          <p:nvPr/>
        </p:nvSpPr>
        <p:spPr bwMode="auto">
          <a:xfrm>
            <a:off x="1336811" y="4264096"/>
            <a:ext cx="2122006" cy="40011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square">
            <a:spAutoFit/>
          </a:bodyPr>
          <a:lstStyle/>
          <a:p>
            <a:pPr eaLnBrk="0" hangingPunct="0">
              <a:spcBef>
                <a:spcPct val="50000"/>
              </a:spcBef>
            </a:pPr>
            <a:r>
              <a:rPr lang="en-GB" altLang="en-US" sz="2000" dirty="0">
                <a:solidFill>
                  <a:srgbClr val="000066"/>
                </a:solidFill>
              </a:rPr>
              <a:t>Confidentiality</a:t>
            </a:r>
          </a:p>
        </p:txBody>
      </p:sp>
      <p:sp>
        <p:nvSpPr>
          <p:cNvPr id="26629" name="Text Box 5">
            <a:extLst>
              <a:ext uri="{FF2B5EF4-FFF2-40B4-BE49-F238E27FC236}">
                <a16:creationId xmlns:a16="http://schemas.microsoft.com/office/drawing/2014/main" id="{69F49154-5714-4845-BCFC-A683D68E9CCC}"/>
              </a:ext>
            </a:extLst>
          </p:cNvPr>
          <p:cNvSpPr txBox="1">
            <a:spLocks noChangeArrowheads="1"/>
          </p:cNvSpPr>
          <p:nvPr/>
        </p:nvSpPr>
        <p:spPr bwMode="auto">
          <a:xfrm>
            <a:off x="4174435" y="693317"/>
            <a:ext cx="1219200" cy="396875"/>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eaLnBrk="0" hangingPunct="0">
              <a:spcBef>
                <a:spcPct val="50000"/>
              </a:spcBef>
            </a:pPr>
            <a:r>
              <a:rPr lang="en-GB" altLang="en-US" sz="2000" dirty="0">
                <a:solidFill>
                  <a:srgbClr val="000066"/>
                </a:solidFill>
              </a:rPr>
              <a:t>Integrity</a:t>
            </a:r>
          </a:p>
        </p:txBody>
      </p:sp>
      <p:sp>
        <p:nvSpPr>
          <p:cNvPr id="26630" name="Text Box 6">
            <a:extLst>
              <a:ext uri="{FF2B5EF4-FFF2-40B4-BE49-F238E27FC236}">
                <a16:creationId xmlns:a16="http://schemas.microsoft.com/office/drawing/2014/main" id="{FF4192E1-A29C-4AE3-AC73-D19494955317}"/>
              </a:ext>
            </a:extLst>
          </p:cNvPr>
          <p:cNvSpPr txBox="1">
            <a:spLocks noChangeArrowheads="1"/>
          </p:cNvSpPr>
          <p:nvPr/>
        </p:nvSpPr>
        <p:spPr bwMode="auto">
          <a:xfrm>
            <a:off x="6975611" y="4221164"/>
            <a:ext cx="1447800" cy="396875"/>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eaLnBrk="0" hangingPunct="0">
              <a:spcBef>
                <a:spcPct val="50000"/>
              </a:spcBef>
            </a:pPr>
            <a:r>
              <a:rPr lang="en-GB" altLang="en-US" sz="2000" dirty="0">
                <a:solidFill>
                  <a:srgbClr val="000066"/>
                </a:solidFill>
              </a:rPr>
              <a:t>Availability</a:t>
            </a:r>
          </a:p>
        </p:txBody>
      </p:sp>
      <p:grpSp>
        <p:nvGrpSpPr>
          <p:cNvPr id="26631" name="Group 7">
            <a:extLst>
              <a:ext uri="{FF2B5EF4-FFF2-40B4-BE49-F238E27FC236}">
                <a16:creationId xmlns:a16="http://schemas.microsoft.com/office/drawing/2014/main" id="{13E3DC87-E1F6-4E91-BB1E-4ED0BF0A91C0}"/>
              </a:ext>
            </a:extLst>
          </p:cNvPr>
          <p:cNvGrpSpPr>
            <a:grpSpLocks/>
          </p:cNvGrpSpPr>
          <p:nvPr/>
        </p:nvGrpSpPr>
        <p:grpSpPr bwMode="auto">
          <a:xfrm>
            <a:off x="-1762540" y="1166019"/>
            <a:ext cx="9193259" cy="4038600"/>
            <a:chOff x="864" y="576"/>
            <a:chExt cx="6154" cy="2976"/>
          </a:xfrm>
        </p:grpSpPr>
        <p:pic>
          <p:nvPicPr>
            <p:cNvPr id="26632" name="Picture 8">
              <a:extLst>
                <a:ext uri="{FF2B5EF4-FFF2-40B4-BE49-F238E27FC236}">
                  <a16:creationId xmlns:a16="http://schemas.microsoft.com/office/drawing/2014/main" id="{DDB48D61-1C64-48AE-9859-8DFA672FB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 y="576"/>
              <a:ext cx="3984" cy="2976"/>
            </a:xfrm>
            <a:prstGeom prst="rect">
              <a:avLst/>
            </a:prstGeom>
            <a:noFill/>
            <a:ln>
              <a:noFill/>
            </a:ln>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33" name="Text Box 9">
              <a:extLst>
                <a:ext uri="{FF2B5EF4-FFF2-40B4-BE49-F238E27FC236}">
                  <a16:creationId xmlns:a16="http://schemas.microsoft.com/office/drawing/2014/main" id="{0D1475A4-4AEE-41AC-B7A8-2A7CE01B7BED}"/>
                </a:ext>
              </a:extLst>
            </p:cNvPr>
            <p:cNvSpPr txBox="1">
              <a:spLocks noChangeArrowheads="1"/>
            </p:cNvSpPr>
            <p:nvPr/>
          </p:nvSpPr>
          <p:spPr bwMode="auto">
            <a:xfrm>
              <a:off x="864" y="2064"/>
              <a:ext cx="1201" cy="29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2000">
                <a:solidFill>
                  <a:srgbClr val="000066"/>
                </a:solidFill>
              </a:endParaRPr>
            </a:p>
          </p:txBody>
        </p:sp>
        <p:sp>
          <p:nvSpPr>
            <p:cNvPr id="26634" name="Text Box 10">
              <a:extLst>
                <a:ext uri="{FF2B5EF4-FFF2-40B4-BE49-F238E27FC236}">
                  <a16:creationId xmlns:a16="http://schemas.microsoft.com/office/drawing/2014/main" id="{8CC48A02-52C5-47C8-A033-747A969D5E8B}"/>
                </a:ext>
              </a:extLst>
            </p:cNvPr>
            <p:cNvSpPr txBox="1">
              <a:spLocks noChangeArrowheads="1"/>
            </p:cNvSpPr>
            <p:nvPr/>
          </p:nvSpPr>
          <p:spPr bwMode="auto">
            <a:xfrm>
              <a:off x="3649" y="2064"/>
              <a:ext cx="1007" cy="27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a:solidFill>
                  <a:srgbClr val="000066"/>
                </a:solidFill>
              </a:endParaRPr>
            </a:p>
          </p:txBody>
        </p:sp>
        <p:sp>
          <p:nvSpPr>
            <p:cNvPr id="26635" name="Text Box 11">
              <a:extLst>
                <a:ext uri="{FF2B5EF4-FFF2-40B4-BE49-F238E27FC236}">
                  <a16:creationId xmlns:a16="http://schemas.microsoft.com/office/drawing/2014/main" id="{0E1BF76C-390A-4C8C-9C56-40635678828D}"/>
                </a:ext>
              </a:extLst>
            </p:cNvPr>
            <p:cNvSpPr txBox="1">
              <a:spLocks noChangeArrowheads="1"/>
            </p:cNvSpPr>
            <p:nvPr/>
          </p:nvSpPr>
          <p:spPr bwMode="auto">
            <a:xfrm>
              <a:off x="2448" y="1680"/>
              <a:ext cx="768" cy="27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a:solidFill>
                  <a:srgbClr val="000066"/>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962" name="Group 2">
            <a:extLst>
              <a:ext uri="{FF2B5EF4-FFF2-40B4-BE49-F238E27FC236}">
                <a16:creationId xmlns:a16="http://schemas.microsoft.com/office/drawing/2014/main" id="{CBD3F407-BC1A-4454-900A-DB0C18422032}"/>
              </a:ext>
            </a:extLst>
          </p:cNvPr>
          <p:cNvGrpSpPr>
            <a:grpSpLocks/>
          </p:cNvGrpSpPr>
          <p:nvPr/>
        </p:nvGrpSpPr>
        <p:grpSpPr bwMode="auto">
          <a:xfrm>
            <a:off x="1854200" y="1203325"/>
            <a:ext cx="7494588" cy="5518150"/>
            <a:chOff x="208" y="758"/>
            <a:chExt cx="4721" cy="3476"/>
          </a:xfrm>
        </p:grpSpPr>
        <p:sp>
          <p:nvSpPr>
            <p:cNvPr id="40963" name="AutoShape 3">
              <a:extLst>
                <a:ext uri="{FF2B5EF4-FFF2-40B4-BE49-F238E27FC236}">
                  <a16:creationId xmlns:a16="http://schemas.microsoft.com/office/drawing/2014/main" id="{44ADB101-EA00-4620-8E80-F8B3C3B3717D}"/>
                </a:ext>
              </a:extLst>
            </p:cNvPr>
            <p:cNvSpPr>
              <a:spLocks noChangeArrowheads="1"/>
            </p:cNvSpPr>
            <p:nvPr/>
          </p:nvSpPr>
          <p:spPr bwMode="auto">
            <a:xfrm>
              <a:off x="232" y="758"/>
              <a:ext cx="4633" cy="3476"/>
            </a:xfrm>
            <a:custGeom>
              <a:avLst/>
              <a:gdLst>
                <a:gd name="G0" fmla="+- 4951 0 0"/>
                <a:gd name="G1" fmla="+- 21600 0 4951"/>
                <a:gd name="G2" fmla="+- 21600 0 495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51" y="10800"/>
                  </a:moveTo>
                  <a:cubicBezTo>
                    <a:pt x="4951" y="14030"/>
                    <a:pt x="7570" y="16649"/>
                    <a:pt x="10800" y="16649"/>
                  </a:cubicBezTo>
                  <a:cubicBezTo>
                    <a:pt x="14030" y="16649"/>
                    <a:pt x="16649" y="14030"/>
                    <a:pt x="16649" y="10800"/>
                  </a:cubicBezTo>
                  <a:cubicBezTo>
                    <a:pt x="16649" y="7570"/>
                    <a:pt x="14030" y="4951"/>
                    <a:pt x="10800" y="4951"/>
                  </a:cubicBezTo>
                  <a:cubicBezTo>
                    <a:pt x="7570" y="4951"/>
                    <a:pt x="4951" y="7570"/>
                    <a:pt x="4951" y="10800"/>
                  </a:cubicBezTo>
                  <a:close/>
                </a:path>
              </a:pathLst>
            </a:custGeom>
            <a:solidFill>
              <a:srgbClr val="FFFF00">
                <a:alpha val="30000"/>
              </a:srgbClr>
            </a:soli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4" name="Text Box 4">
              <a:extLst>
                <a:ext uri="{FF2B5EF4-FFF2-40B4-BE49-F238E27FC236}">
                  <a16:creationId xmlns:a16="http://schemas.microsoft.com/office/drawing/2014/main" id="{8E513784-DA83-4335-9CAB-1B12CDAB7DEF}"/>
                </a:ext>
              </a:extLst>
            </p:cNvPr>
            <p:cNvSpPr txBox="1">
              <a:spLocks noChangeArrowheads="1"/>
            </p:cNvSpPr>
            <p:nvPr/>
          </p:nvSpPr>
          <p:spPr bwMode="auto">
            <a:xfrm>
              <a:off x="789" y="1287"/>
              <a:ext cx="140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en-US" sz="2400" b="1">
                  <a:solidFill>
                    <a:srgbClr val="000000"/>
                  </a:solidFill>
                </a:rPr>
                <a:t>Internal</a:t>
              </a:r>
            </a:p>
            <a:p>
              <a:pPr eaLnBrk="0" hangingPunct="0"/>
              <a:r>
                <a:rPr lang="en-GB" altLang="en-US" sz="2400" b="1">
                  <a:solidFill>
                    <a:srgbClr val="000000"/>
                  </a:solidFill>
                </a:rPr>
                <a:t>Mgmt.</a:t>
              </a:r>
            </a:p>
          </p:txBody>
        </p:sp>
        <p:sp>
          <p:nvSpPr>
            <p:cNvPr id="40965" name="Text Box 5">
              <a:extLst>
                <a:ext uri="{FF2B5EF4-FFF2-40B4-BE49-F238E27FC236}">
                  <a16:creationId xmlns:a16="http://schemas.microsoft.com/office/drawing/2014/main" id="{0AA996B0-8DFA-4FDF-9B4F-F323B413442F}"/>
                </a:ext>
              </a:extLst>
            </p:cNvPr>
            <p:cNvSpPr txBox="1">
              <a:spLocks noChangeArrowheads="1"/>
            </p:cNvSpPr>
            <p:nvPr/>
          </p:nvSpPr>
          <p:spPr bwMode="auto">
            <a:xfrm>
              <a:off x="3482" y="1327"/>
              <a:ext cx="11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en-US" sz="2400" b="1">
                  <a:solidFill>
                    <a:srgbClr val="000000"/>
                  </a:solidFill>
                </a:rPr>
                <a:t>customers</a:t>
              </a:r>
            </a:p>
          </p:txBody>
        </p:sp>
        <p:sp>
          <p:nvSpPr>
            <p:cNvPr id="40966" name="Text Box 6">
              <a:extLst>
                <a:ext uri="{FF2B5EF4-FFF2-40B4-BE49-F238E27FC236}">
                  <a16:creationId xmlns:a16="http://schemas.microsoft.com/office/drawing/2014/main" id="{B21A8412-1787-403F-A87B-92B3DF8E2DCC}"/>
                </a:ext>
              </a:extLst>
            </p:cNvPr>
            <p:cNvSpPr txBox="1">
              <a:spLocks noChangeArrowheads="1"/>
            </p:cNvSpPr>
            <p:nvPr/>
          </p:nvSpPr>
          <p:spPr bwMode="auto">
            <a:xfrm>
              <a:off x="208" y="2248"/>
              <a:ext cx="1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en-US" sz="2400" b="1">
                  <a:solidFill>
                    <a:srgbClr val="000000"/>
                  </a:solidFill>
                </a:rPr>
                <a:t>Employees</a:t>
              </a:r>
            </a:p>
          </p:txBody>
        </p:sp>
        <p:sp>
          <p:nvSpPr>
            <p:cNvPr id="40967" name="Text Box 7">
              <a:extLst>
                <a:ext uri="{FF2B5EF4-FFF2-40B4-BE49-F238E27FC236}">
                  <a16:creationId xmlns:a16="http://schemas.microsoft.com/office/drawing/2014/main" id="{48DBB7E6-ABFA-459B-9F7C-7FA1A5E6894B}"/>
                </a:ext>
              </a:extLst>
            </p:cNvPr>
            <p:cNvSpPr txBox="1">
              <a:spLocks noChangeArrowheads="1"/>
            </p:cNvSpPr>
            <p:nvPr/>
          </p:nvSpPr>
          <p:spPr bwMode="auto">
            <a:xfrm>
              <a:off x="728" y="3312"/>
              <a:ext cx="15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en-US" sz="2400" b="1">
                  <a:solidFill>
                    <a:srgbClr val="000000"/>
                  </a:solidFill>
                </a:rPr>
                <a:t>Stakeholders</a:t>
              </a:r>
            </a:p>
          </p:txBody>
        </p:sp>
        <p:sp>
          <p:nvSpPr>
            <p:cNvPr id="40968" name="Text Box 8">
              <a:extLst>
                <a:ext uri="{FF2B5EF4-FFF2-40B4-BE49-F238E27FC236}">
                  <a16:creationId xmlns:a16="http://schemas.microsoft.com/office/drawing/2014/main" id="{E59C7597-C1AE-445B-BEF2-87297B769B04}"/>
                </a:ext>
              </a:extLst>
            </p:cNvPr>
            <p:cNvSpPr txBox="1">
              <a:spLocks noChangeArrowheads="1"/>
            </p:cNvSpPr>
            <p:nvPr/>
          </p:nvSpPr>
          <p:spPr bwMode="auto">
            <a:xfrm>
              <a:off x="3899" y="2278"/>
              <a:ext cx="10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en-US" sz="2400" b="1">
                  <a:solidFill>
                    <a:srgbClr val="000000"/>
                  </a:solidFill>
                </a:rPr>
                <a:t>Litigation</a:t>
              </a:r>
            </a:p>
          </p:txBody>
        </p:sp>
        <p:sp>
          <p:nvSpPr>
            <p:cNvPr id="40969" name="Text Box 9">
              <a:extLst>
                <a:ext uri="{FF2B5EF4-FFF2-40B4-BE49-F238E27FC236}">
                  <a16:creationId xmlns:a16="http://schemas.microsoft.com/office/drawing/2014/main" id="{AAEB6FF0-4789-46D5-AAFB-BA91B67EF9C0}"/>
                </a:ext>
              </a:extLst>
            </p:cNvPr>
            <p:cNvSpPr txBox="1">
              <a:spLocks noChangeArrowheads="1"/>
            </p:cNvSpPr>
            <p:nvPr/>
          </p:nvSpPr>
          <p:spPr bwMode="auto">
            <a:xfrm>
              <a:off x="3239" y="3336"/>
              <a:ext cx="148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en-US" sz="2400" b="1">
                  <a:solidFill>
                    <a:srgbClr val="000000"/>
                  </a:solidFill>
                </a:rPr>
                <a:t>Internal </a:t>
              </a:r>
              <a:br>
                <a:rPr lang="en-GB" altLang="en-US" sz="2400" b="1">
                  <a:solidFill>
                    <a:srgbClr val="000000"/>
                  </a:solidFill>
                </a:rPr>
              </a:br>
              <a:r>
                <a:rPr lang="en-GB" altLang="en-US" sz="2400" b="1">
                  <a:solidFill>
                    <a:srgbClr val="000000"/>
                  </a:solidFill>
                </a:rPr>
                <a:t>Audit</a:t>
              </a:r>
            </a:p>
          </p:txBody>
        </p:sp>
        <p:sp>
          <p:nvSpPr>
            <p:cNvPr id="40970" name="Text Box 10">
              <a:extLst>
                <a:ext uri="{FF2B5EF4-FFF2-40B4-BE49-F238E27FC236}">
                  <a16:creationId xmlns:a16="http://schemas.microsoft.com/office/drawing/2014/main" id="{52D5ED7E-31E6-4166-B180-9AA0D2ED8CE3}"/>
                </a:ext>
              </a:extLst>
            </p:cNvPr>
            <p:cNvSpPr txBox="1">
              <a:spLocks noChangeArrowheads="1"/>
            </p:cNvSpPr>
            <p:nvPr/>
          </p:nvSpPr>
          <p:spPr bwMode="auto">
            <a:xfrm>
              <a:off x="1848" y="856"/>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altLang="en-US" sz="2400" b="1">
                  <a:solidFill>
                    <a:srgbClr val="000000"/>
                  </a:solidFill>
                </a:rPr>
                <a:t>The Public</a:t>
              </a:r>
            </a:p>
          </p:txBody>
        </p:sp>
      </p:grpSp>
      <p:sp>
        <p:nvSpPr>
          <p:cNvPr id="40971" name="Oval 11">
            <a:extLst>
              <a:ext uri="{FF2B5EF4-FFF2-40B4-BE49-F238E27FC236}">
                <a16:creationId xmlns:a16="http://schemas.microsoft.com/office/drawing/2014/main" id="{1240F445-1525-4335-BA15-F312F85B4993}"/>
              </a:ext>
            </a:extLst>
          </p:cNvPr>
          <p:cNvSpPr>
            <a:spLocks noChangeArrowheads="1"/>
          </p:cNvSpPr>
          <p:nvPr/>
        </p:nvSpPr>
        <p:spPr bwMode="auto">
          <a:xfrm>
            <a:off x="3657600" y="2451100"/>
            <a:ext cx="2057400" cy="17526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altLang="en-US" sz="2000" b="1">
                <a:solidFill>
                  <a:srgbClr val="000000"/>
                </a:solidFill>
              </a:rPr>
              <a:t>Integrity</a:t>
            </a:r>
          </a:p>
        </p:txBody>
      </p:sp>
      <p:sp>
        <p:nvSpPr>
          <p:cNvPr id="40972" name="Oval 12">
            <a:extLst>
              <a:ext uri="{FF2B5EF4-FFF2-40B4-BE49-F238E27FC236}">
                <a16:creationId xmlns:a16="http://schemas.microsoft.com/office/drawing/2014/main" id="{FC61E215-9B99-4B2C-8D13-038A5C2B11B0}"/>
              </a:ext>
            </a:extLst>
          </p:cNvPr>
          <p:cNvSpPr>
            <a:spLocks noChangeArrowheads="1"/>
          </p:cNvSpPr>
          <p:nvPr/>
        </p:nvSpPr>
        <p:spPr bwMode="auto">
          <a:xfrm>
            <a:off x="5448300" y="2476500"/>
            <a:ext cx="2057400" cy="1752600"/>
          </a:xfrm>
          <a:prstGeom prst="ellipse">
            <a:avLst/>
          </a:prstGeom>
          <a:gradFill rotWithShape="0">
            <a:gsLst>
              <a:gs pos="0">
                <a:srgbClr val="FFCC00"/>
              </a:gs>
              <a:gs pos="100000">
                <a:srgbClr val="FFCC00">
                  <a:gamma/>
                  <a:shade val="6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altLang="en-US" sz="2000" b="1">
                <a:solidFill>
                  <a:srgbClr val="000000"/>
                </a:solidFill>
              </a:rPr>
              <a:t>Confidentiality</a:t>
            </a:r>
          </a:p>
        </p:txBody>
      </p:sp>
      <p:sp>
        <p:nvSpPr>
          <p:cNvPr id="40973" name="Oval 13">
            <a:extLst>
              <a:ext uri="{FF2B5EF4-FFF2-40B4-BE49-F238E27FC236}">
                <a16:creationId xmlns:a16="http://schemas.microsoft.com/office/drawing/2014/main" id="{5AC8F18F-1B9A-4512-BAC5-9D0BA85C14EB}"/>
              </a:ext>
            </a:extLst>
          </p:cNvPr>
          <p:cNvSpPr>
            <a:spLocks noChangeArrowheads="1"/>
          </p:cNvSpPr>
          <p:nvPr/>
        </p:nvSpPr>
        <p:spPr bwMode="auto">
          <a:xfrm>
            <a:off x="4483100" y="3924300"/>
            <a:ext cx="2057400" cy="1752600"/>
          </a:xfrm>
          <a:prstGeom prst="ellipse">
            <a:avLst/>
          </a:prstGeom>
          <a:gradFill rotWithShape="0">
            <a:gsLst>
              <a:gs pos="0">
                <a:srgbClr val="CCECFF"/>
              </a:gs>
              <a:gs pos="100000">
                <a:srgbClr val="CCECFF">
                  <a:gamma/>
                  <a:shade val="46275"/>
                  <a:invGamma/>
                </a:srgbClr>
              </a:gs>
            </a:gsLst>
            <a:path path="shape">
              <a:fillToRect l="50000" t="50000" r="50000" b="50000"/>
            </a:path>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altLang="en-US" sz="2000" b="1">
                <a:solidFill>
                  <a:srgbClr val="000000"/>
                </a:solidFill>
              </a:rPr>
              <a:t>Availability</a:t>
            </a:r>
          </a:p>
        </p:txBody>
      </p:sp>
      <p:sp>
        <p:nvSpPr>
          <p:cNvPr id="40974" name="Oval 14">
            <a:extLst>
              <a:ext uri="{FF2B5EF4-FFF2-40B4-BE49-F238E27FC236}">
                <a16:creationId xmlns:a16="http://schemas.microsoft.com/office/drawing/2014/main" id="{1D8C5F9D-2353-43C4-A9B9-26C50D62FCDE}"/>
              </a:ext>
            </a:extLst>
          </p:cNvPr>
          <p:cNvSpPr>
            <a:spLocks noChangeArrowheads="1"/>
          </p:cNvSpPr>
          <p:nvPr/>
        </p:nvSpPr>
        <p:spPr bwMode="auto">
          <a:xfrm>
            <a:off x="4914900" y="3459163"/>
            <a:ext cx="1295400" cy="1168400"/>
          </a:xfrm>
          <a:prstGeom prst="ellipse">
            <a:avLst/>
          </a:prstGeom>
          <a:gradFill rotWithShape="0">
            <a:gsLst>
              <a:gs pos="0">
                <a:schemeClr val="tx1">
                  <a:gamma/>
                  <a:tint val="50588"/>
                  <a:invGamma/>
                </a:schemeClr>
              </a:gs>
              <a:gs pos="100000">
                <a:schemeClr val="tx1"/>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altLang="en-US" sz="2800" b="1">
                <a:solidFill>
                  <a:srgbClr val="000000"/>
                </a:solidFill>
              </a:rPr>
              <a:t>Risk</a:t>
            </a:r>
          </a:p>
        </p:txBody>
      </p:sp>
      <p:sp>
        <p:nvSpPr>
          <p:cNvPr id="40975" name="Rectangle 15">
            <a:extLst>
              <a:ext uri="{FF2B5EF4-FFF2-40B4-BE49-F238E27FC236}">
                <a16:creationId xmlns:a16="http://schemas.microsoft.com/office/drawing/2014/main" id="{7ED6E6FA-9B9A-4F38-B765-1B8925C99C7B}"/>
              </a:ext>
            </a:extLst>
          </p:cNvPr>
          <p:cNvSpPr>
            <a:spLocks noChangeArrowheads="1"/>
          </p:cNvSpPr>
          <p:nvPr/>
        </p:nvSpPr>
        <p:spPr bwMode="auto">
          <a:xfrm>
            <a:off x="1741489" y="0"/>
            <a:ext cx="675163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GB" altLang="en-US" sz="2800"/>
              <a:t>Context for Info Security Management</a:t>
            </a:r>
            <a:endParaRPr lang="en-US"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0974"/>
                                        </p:tgtEl>
                                        <p:attrNameLst>
                                          <p:attrName>style.visibility</p:attrName>
                                        </p:attrNameLst>
                                      </p:cBhvr>
                                      <p:to>
                                        <p:strVal val="visible"/>
                                      </p:to>
                                    </p:set>
                                    <p:animEffect transition="in" filter="dissolve">
                                      <p:cBhvr>
                                        <p:cTn id="7" dur="500"/>
                                        <p:tgtEl>
                                          <p:spTgt spid="40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9682" name="Picture 2">
            <a:extLst>
              <a:ext uri="{FF2B5EF4-FFF2-40B4-BE49-F238E27FC236}">
                <a16:creationId xmlns:a16="http://schemas.microsoft.com/office/drawing/2014/main" id="{2DF5DF8C-236D-43EC-86B7-0E7F68478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774" y="144066"/>
            <a:ext cx="2895600" cy="2247900"/>
          </a:xfrm>
          <a:prstGeom prst="rect">
            <a:avLst/>
          </a:prstGeom>
          <a:noFill/>
          <a:extLst>
            <a:ext uri="{909E8E84-426E-40DD-AFC4-6F175D3DCCD1}">
              <a14:hiddenFill xmlns:a14="http://schemas.microsoft.com/office/drawing/2010/main">
                <a:solidFill>
                  <a:srgbClr val="FFFFFF"/>
                </a:solidFill>
              </a14:hiddenFill>
            </a:ext>
          </a:extLst>
        </p:spPr>
      </p:pic>
      <p:sp>
        <p:nvSpPr>
          <p:cNvPr id="199683" name="Text Box 3">
            <a:extLst>
              <a:ext uri="{FF2B5EF4-FFF2-40B4-BE49-F238E27FC236}">
                <a16:creationId xmlns:a16="http://schemas.microsoft.com/office/drawing/2014/main" id="{FC73515B-9DC1-454E-841D-95288A4AFF16}"/>
              </a:ext>
            </a:extLst>
          </p:cNvPr>
          <p:cNvSpPr txBox="1">
            <a:spLocks noChangeArrowheads="1"/>
          </p:cNvSpPr>
          <p:nvPr/>
        </p:nvSpPr>
        <p:spPr bwMode="auto">
          <a:xfrm>
            <a:off x="1121419" y="2699413"/>
            <a:ext cx="7877175" cy="311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eaLnBrk="0" hangingPunct="0">
              <a:lnSpc>
                <a:spcPct val="70000"/>
              </a:lnSpc>
              <a:spcBef>
                <a:spcPct val="50000"/>
              </a:spcBef>
              <a:buFontTx/>
              <a:buChar char="•"/>
            </a:pPr>
            <a:r>
              <a:rPr lang="en-GB" altLang="en-US" sz="2000" dirty="0">
                <a:cs typeface="Arial" panose="020B0604020202020204" pitchFamily="34" charset="0"/>
              </a:rPr>
              <a:t>It’s a International Standard for Information Security Management</a:t>
            </a:r>
          </a:p>
          <a:p>
            <a:pPr eaLnBrk="0" hangingPunct="0">
              <a:lnSpc>
                <a:spcPct val="70000"/>
              </a:lnSpc>
              <a:spcBef>
                <a:spcPct val="50000"/>
              </a:spcBef>
              <a:buFontTx/>
              <a:buChar char="•"/>
            </a:pPr>
            <a:r>
              <a:rPr lang="en-GB" altLang="en-US" sz="2000" dirty="0">
                <a:cs typeface="Arial" panose="020B0604020202020204" pitchFamily="34" charset="0"/>
              </a:rPr>
              <a:t>It consists of various Specification for information Security Management</a:t>
            </a:r>
          </a:p>
          <a:p>
            <a:pPr eaLnBrk="0" hangingPunct="0">
              <a:lnSpc>
                <a:spcPct val="70000"/>
              </a:lnSpc>
              <a:spcBef>
                <a:spcPct val="50000"/>
              </a:spcBef>
              <a:buFontTx/>
              <a:buChar char="•"/>
            </a:pPr>
            <a:r>
              <a:rPr lang="en-GB" altLang="en-US" sz="2000" dirty="0">
                <a:cs typeface="Arial" panose="020B0604020202020204" pitchFamily="34" charset="0"/>
              </a:rPr>
              <a:t>Code of Practice for Information Security Management</a:t>
            </a:r>
          </a:p>
          <a:p>
            <a:pPr eaLnBrk="0" hangingPunct="0">
              <a:lnSpc>
                <a:spcPct val="70000"/>
              </a:lnSpc>
              <a:spcBef>
                <a:spcPct val="50000"/>
              </a:spcBef>
              <a:buFontTx/>
              <a:buChar char="•"/>
            </a:pPr>
            <a:r>
              <a:rPr lang="en-GB" altLang="en-US" sz="2000" dirty="0">
                <a:cs typeface="Arial" panose="020B0604020202020204" pitchFamily="34" charset="0"/>
              </a:rPr>
              <a:t>Basis for contractual relationship</a:t>
            </a:r>
          </a:p>
          <a:p>
            <a:pPr eaLnBrk="0" hangingPunct="0">
              <a:lnSpc>
                <a:spcPct val="70000"/>
              </a:lnSpc>
              <a:spcBef>
                <a:spcPct val="50000"/>
              </a:spcBef>
              <a:buFontTx/>
              <a:buChar char="•"/>
            </a:pPr>
            <a:r>
              <a:rPr lang="en-GB" altLang="en-US" sz="2000" dirty="0">
                <a:cs typeface="Arial" panose="020B0604020202020204" pitchFamily="34" charset="0"/>
              </a:rPr>
              <a:t>Basis for third party certification </a:t>
            </a:r>
          </a:p>
          <a:p>
            <a:pPr eaLnBrk="0" hangingPunct="0">
              <a:lnSpc>
                <a:spcPct val="70000"/>
              </a:lnSpc>
              <a:spcBef>
                <a:spcPct val="50000"/>
              </a:spcBef>
              <a:buFontTx/>
              <a:buChar char="•"/>
            </a:pPr>
            <a:r>
              <a:rPr lang="en-GB" altLang="en-US" sz="2000" dirty="0">
                <a:cs typeface="Arial" panose="020B0604020202020204" pitchFamily="34" charset="0"/>
              </a:rPr>
              <a:t>Can be Certified by Certification Bodies</a:t>
            </a:r>
          </a:p>
          <a:p>
            <a:pPr eaLnBrk="0" hangingPunct="0">
              <a:lnSpc>
                <a:spcPct val="70000"/>
              </a:lnSpc>
              <a:spcBef>
                <a:spcPct val="50000"/>
              </a:spcBef>
              <a:buFontTx/>
              <a:buChar char="•"/>
            </a:pPr>
            <a:r>
              <a:rPr lang="en-GB" altLang="en-US" sz="2000" dirty="0">
                <a:cs typeface="Arial" panose="020B0604020202020204" pitchFamily="34" charset="0"/>
              </a:rPr>
              <a:t>Applicable to all industry Sectors</a:t>
            </a:r>
          </a:p>
          <a:p>
            <a:pPr eaLnBrk="0" hangingPunct="0">
              <a:lnSpc>
                <a:spcPct val="70000"/>
              </a:lnSpc>
              <a:spcBef>
                <a:spcPct val="50000"/>
              </a:spcBef>
              <a:buFontTx/>
              <a:buChar char="•"/>
            </a:pPr>
            <a:r>
              <a:rPr lang="en-GB" altLang="en-US" sz="2000" dirty="0">
                <a:cs typeface="Arial" panose="020B0604020202020204" pitchFamily="34" charset="0"/>
              </a:rPr>
              <a:t>Emphasis on prevention</a:t>
            </a:r>
            <a:endParaRPr lang="sv-SE" altLang="en-US" sz="2000" dirty="0">
              <a:solidFill>
                <a:srgbClr val="0000CC"/>
              </a:solidFill>
              <a:cs typeface="Arial" panose="020B0604020202020204" pitchFamily="34" charset="0"/>
            </a:endParaRPr>
          </a:p>
        </p:txBody>
      </p:sp>
      <p:sp>
        <p:nvSpPr>
          <p:cNvPr id="199684" name="Rectangle 4">
            <a:extLst>
              <a:ext uri="{FF2B5EF4-FFF2-40B4-BE49-F238E27FC236}">
                <a16:creationId xmlns:a16="http://schemas.microsoft.com/office/drawing/2014/main" id="{17541BD4-4895-4684-BF49-9DE93FA482E3}"/>
              </a:ext>
            </a:extLst>
          </p:cNvPr>
          <p:cNvSpPr>
            <a:spLocks noGrp="1" noChangeArrowheads="1"/>
          </p:cNvSpPr>
          <p:nvPr>
            <p:ph type="title"/>
          </p:nvPr>
        </p:nvSpPr>
        <p:spPr>
          <a:xfrm>
            <a:off x="1290915" y="451513"/>
            <a:ext cx="8474075" cy="1116013"/>
          </a:xfrm>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a:normAutofit/>
          </a:bodyPr>
          <a:lstStyle/>
          <a:p>
            <a:r>
              <a:rPr lang="en-GB" altLang="en-US" sz="2800" b="1" dirty="0">
                <a:solidFill>
                  <a:schemeClr val="tx1"/>
                </a:solidFill>
              </a:rPr>
              <a:t>What is ISO 27001?</a:t>
            </a:r>
            <a:endParaRPr lang="en-US" altLang="en-US" sz="2800" b="1" dirty="0">
              <a:solidFill>
                <a:schemeClr val="tx1"/>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a:extLst>
              <a:ext uri="{FF2B5EF4-FFF2-40B4-BE49-F238E27FC236}">
                <a16:creationId xmlns:a16="http://schemas.microsoft.com/office/drawing/2014/main" id="{5B4D9F2C-FE4E-4F84-9105-11F0B67C11C8}"/>
              </a:ext>
            </a:extLst>
          </p:cNvPr>
          <p:cNvSpPr>
            <a:spLocks noGrp="1" noChangeArrowheads="1"/>
          </p:cNvSpPr>
          <p:nvPr>
            <p:ph type="title"/>
          </p:nvPr>
        </p:nvSpPr>
        <p:spPr>
          <a:xfrm>
            <a:off x="627062" y="435756"/>
            <a:ext cx="8596451" cy="369974"/>
          </a:xfrm>
          <a:noFill/>
          <a:ln/>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2075" tIns="46038" rIns="92075" bIns="46038" rtlCol="0" anchor="t">
            <a:spAutoFit/>
          </a:bodyPr>
          <a:lstStyle/>
          <a:p>
            <a:r>
              <a:rPr lang="en-GB" altLang="en-US" sz="1800" b="1" dirty="0">
                <a:solidFill>
                  <a:schemeClr val="tx1"/>
                </a:solidFill>
                <a:latin typeface="Arial" panose="020B0604020202020204" pitchFamily="34" charset="0"/>
                <a:cs typeface="Arial" panose="020B0604020202020204" pitchFamily="34" charset="0"/>
              </a:rPr>
              <a:t>History and Development of ISMS standard (BS7799 – ISO 17799 - ISO27001)</a:t>
            </a:r>
            <a:endParaRPr lang="en-US" altLang="en-US" sz="1800" b="1" dirty="0">
              <a:solidFill>
                <a:schemeClr val="tx1"/>
              </a:solidFill>
              <a:latin typeface="Arial" panose="020B0604020202020204" pitchFamily="34" charset="0"/>
              <a:cs typeface="Arial" panose="020B0604020202020204" pitchFamily="34" charset="0"/>
            </a:endParaRPr>
          </a:p>
        </p:txBody>
      </p:sp>
      <p:sp>
        <p:nvSpPr>
          <p:cNvPr id="55301" name="Rectangle 5">
            <a:extLst>
              <a:ext uri="{FF2B5EF4-FFF2-40B4-BE49-F238E27FC236}">
                <a16:creationId xmlns:a16="http://schemas.microsoft.com/office/drawing/2014/main" id="{BFD650D3-871B-4EAF-8C05-B5D9B8026A27}"/>
              </a:ext>
            </a:extLst>
          </p:cNvPr>
          <p:cNvSpPr>
            <a:spLocks noChangeArrowheads="1"/>
          </p:cNvSpPr>
          <p:nvPr/>
        </p:nvSpPr>
        <p:spPr bwMode="auto">
          <a:xfrm>
            <a:off x="1593851" y="5870575"/>
            <a:ext cx="86882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571500">
              <a:defRPr>
                <a:solidFill>
                  <a:schemeClr val="tx1"/>
                </a:solidFill>
                <a:latin typeface="Arial" panose="020B0604020202020204" pitchFamily="34" charset="0"/>
              </a:defRPr>
            </a:lvl2pPr>
            <a:lvl3pPr marL="1143000">
              <a:defRPr>
                <a:solidFill>
                  <a:schemeClr val="tx1"/>
                </a:solidFill>
                <a:latin typeface="Arial" panose="020B0604020202020204" pitchFamily="34" charset="0"/>
              </a:defRPr>
            </a:lvl3pPr>
            <a:lvl4pPr marL="1714500">
              <a:defRPr>
                <a:solidFill>
                  <a:schemeClr val="tx1"/>
                </a:solidFill>
                <a:latin typeface="Arial" panose="020B0604020202020204" pitchFamily="34" charset="0"/>
              </a:defRPr>
            </a:lvl4pPr>
            <a:lvl5pPr marL="2286000">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sv-SE" altLang="en-US" sz="2400" b="1">
                <a:solidFill>
                  <a:srgbClr val="FD140F"/>
                </a:solidFill>
                <a:cs typeface="Arial" panose="020B0604020202020204" pitchFamily="34" charset="0"/>
              </a:rPr>
              <a:t>1995</a:t>
            </a:r>
          </a:p>
        </p:txBody>
      </p:sp>
      <p:sp>
        <p:nvSpPr>
          <p:cNvPr id="55302" name="Rectangle 6">
            <a:extLst>
              <a:ext uri="{FF2B5EF4-FFF2-40B4-BE49-F238E27FC236}">
                <a16:creationId xmlns:a16="http://schemas.microsoft.com/office/drawing/2014/main" id="{132142B9-AE16-4AC9-992F-DF000B3F2E39}"/>
              </a:ext>
            </a:extLst>
          </p:cNvPr>
          <p:cNvSpPr>
            <a:spLocks noChangeArrowheads="1"/>
          </p:cNvSpPr>
          <p:nvPr/>
        </p:nvSpPr>
        <p:spPr bwMode="auto">
          <a:xfrm>
            <a:off x="1981201" y="5413375"/>
            <a:ext cx="86882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571500">
              <a:defRPr>
                <a:solidFill>
                  <a:schemeClr val="tx1"/>
                </a:solidFill>
                <a:latin typeface="Arial" panose="020B0604020202020204" pitchFamily="34" charset="0"/>
              </a:defRPr>
            </a:lvl2pPr>
            <a:lvl3pPr marL="1143000">
              <a:defRPr>
                <a:solidFill>
                  <a:schemeClr val="tx1"/>
                </a:solidFill>
                <a:latin typeface="Arial" panose="020B0604020202020204" pitchFamily="34" charset="0"/>
              </a:defRPr>
            </a:lvl3pPr>
            <a:lvl4pPr marL="1714500">
              <a:defRPr>
                <a:solidFill>
                  <a:schemeClr val="tx1"/>
                </a:solidFill>
                <a:latin typeface="Arial" panose="020B0604020202020204" pitchFamily="34" charset="0"/>
              </a:defRPr>
            </a:lvl4pPr>
            <a:lvl5pPr marL="2286000">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sv-SE" altLang="en-US" sz="2400" b="1">
                <a:solidFill>
                  <a:srgbClr val="FD140F"/>
                </a:solidFill>
                <a:cs typeface="Arial" panose="020B0604020202020204" pitchFamily="34" charset="0"/>
              </a:rPr>
              <a:t>1998</a:t>
            </a:r>
          </a:p>
        </p:txBody>
      </p:sp>
      <p:sp>
        <p:nvSpPr>
          <p:cNvPr id="55303" name="Rectangle 7">
            <a:extLst>
              <a:ext uri="{FF2B5EF4-FFF2-40B4-BE49-F238E27FC236}">
                <a16:creationId xmlns:a16="http://schemas.microsoft.com/office/drawing/2014/main" id="{7F84F392-974A-44AA-9145-B8B26D87A19E}"/>
              </a:ext>
            </a:extLst>
          </p:cNvPr>
          <p:cNvSpPr>
            <a:spLocks noChangeArrowheads="1"/>
          </p:cNvSpPr>
          <p:nvPr/>
        </p:nvSpPr>
        <p:spPr bwMode="auto">
          <a:xfrm>
            <a:off x="2667001" y="5930901"/>
            <a:ext cx="199093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571500">
              <a:defRPr>
                <a:solidFill>
                  <a:schemeClr val="tx1"/>
                </a:solidFill>
                <a:latin typeface="Arial" panose="020B0604020202020204" pitchFamily="34" charset="0"/>
              </a:defRPr>
            </a:lvl2pPr>
            <a:lvl3pPr marL="1143000">
              <a:defRPr>
                <a:solidFill>
                  <a:schemeClr val="tx1"/>
                </a:solidFill>
                <a:latin typeface="Arial" panose="020B0604020202020204" pitchFamily="34" charset="0"/>
              </a:defRPr>
            </a:lvl3pPr>
            <a:lvl4pPr marL="1714500">
              <a:defRPr>
                <a:solidFill>
                  <a:schemeClr val="tx1"/>
                </a:solidFill>
                <a:latin typeface="Arial" panose="020B0604020202020204" pitchFamily="34" charset="0"/>
              </a:defRPr>
            </a:lvl4pPr>
            <a:lvl5pPr marL="2286000">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en-GB" altLang="en-US" sz="2000">
                <a:cs typeface="Arial" panose="020B0604020202020204" pitchFamily="34" charset="0"/>
              </a:rPr>
              <a:t>BS 7799  Part 1</a:t>
            </a:r>
            <a:endParaRPr lang="en-GB" altLang="en-US" sz="2000" b="1">
              <a:cs typeface="Arial" panose="020B0604020202020204" pitchFamily="34" charset="0"/>
            </a:endParaRPr>
          </a:p>
        </p:txBody>
      </p:sp>
      <p:sp>
        <p:nvSpPr>
          <p:cNvPr id="55304" name="Rectangle 8">
            <a:extLst>
              <a:ext uri="{FF2B5EF4-FFF2-40B4-BE49-F238E27FC236}">
                <a16:creationId xmlns:a16="http://schemas.microsoft.com/office/drawing/2014/main" id="{58D59EF4-499F-4FC6-ADA0-2EA3275E42C2}"/>
              </a:ext>
            </a:extLst>
          </p:cNvPr>
          <p:cNvSpPr>
            <a:spLocks noChangeArrowheads="1"/>
          </p:cNvSpPr>
          <p:nvPr/>
        </p:nvSpPr>
        <p:spPr bwMode="auto">
          <a:xfrm>
            <a:off x="3203576" y="5397501"/>
            <a:ext cx="192039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571500">
              <a:defRPr>
                <a:solidFill>
                  <a:schemeClr val="tx1"/>
                </a:solidFill>
                <a:latin typeface="Arial" panose="020B0604020202020204" pitchFamily="34" charset="0"/>
              </a:defRPr>
            </a:lvl2pPr>
            <a:lvl3pPr marL="1143000">
              <a:defRPr>
                <a:solidFill>
                  <a:schemeClr val="tx1"/>
                </a:solidFill>
                <a:latin typeface="Arial" panose="020B0604020202020204" pitchFamily="34" charset="0"/>
              </a:defRPr>
            </a:lvl3pPr>
            <a:lvl4pPr marL="1714500">
              <a:defRPr>
                <a:solidFill>
                  <a:schemeClr val="tx1"/>
                </a:solidFill>
                <a:latin typeface="Arial" panose="020B0604020202020204" pitchFamily="34" charset="0"/>
              </a:defRPr>
            </a:lvl4pPr>
            <a:lvl5pPr marL="2286000">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en-GB" altLang="en-US" sz="2000">
                <a:cs typeface="Arial" panose="020B0604020202020204" pitchFamily="34" charset="0"/>
              </a:rPr>
              <a:t>BS 7799 Part 2</a:t>
            </a:r>
            <a:endParaRPr lang="en-GB" altLang="en-US" sz="2000" b="1">
              <a:cs typeface="Arial" panose="020B0604020202020204" pitchFamily="34" charset="0"/>
            </a:endParaRPr>
          </a:p>
        </p:txBody>
      </p:sp>
      <p:sp>
        <p:nvSpPr>
          <p:cNvPr id="55305" name="Rectangle 9">
            <a:extLst>
              <a:ext uri="{FF2B5EF4-FFF2-40B4-BE49-F238E27FC236}">
                <a16:creationId xmlns:a16="http://schemas.microsoft.com/office/drawing/2014/main" id="{75652019-3750-4B27-A569-C19737595C03}"/>
              </a:ext>
            </a:extLst>
          </p:cNvPr>
          <p:cNvSpPr>
            <a:spLocks noChangeArrowheads="1"/>
          </p:cNvSpPr>
          <p:nvPr/>
        </p:nvSpPr>
        <p:spPr bwMode="auto">
          <a:xfrm>
            <a:off x="4114800" y="4559300"/>
            <a:ext cx="56975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571500">
              <a:defRPr>
                <a:solidFill>
                  <a:schemeClr val="tx1"/>
                </a:solidFill>
                <a:latin typeface="Arial" panose="020B0604020202020204" pitchFamily="34" charset="0"/>
              </a:defRPr>
            </a:lvl2pPr>
            <a:lvl3pPr marL="1143000">
              <a:defRPr>
                <a:solidFill>
                  <a:schemeClr val="tx1"/>
                </a:solidFill>
                <a:latin typeface="Arial" panose="020B0604020202020204" pitchFamily="34" charset="0"/>
              </a:defRPr>
            </a:lvl3pPr>
            <a:lvl4pPr marL="1714500">
              <a:defRPr>
                <a:solidFill>
                  <a:schemeClr val="tx1"/>
                </a:solidFill>
                <a:latin typeface="Arial" panose="020B0604020202020204" pitchFamily="34" charset="0"/>
              </a:defRPr>
            </a:lvl4pPr>
            <a:lvl5pPr marL="2286000">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en-GB" altLang="en-US" sz="2000">
                <a:cs typeface="Arial" panose="020B0604020202020204" pitchFamily="34" charset="0"/>
              </a:rPr>
              <a:t>Swedish standard </a:t>
            </a:r>
            <a:r>
              <a:rPr lang="sv-SE" altLang="en-US" sz="2000">
                <a:cs typeface="Arial" panose="020B0604020202020204" pitchFamily="34" charset="0"/>
              </a:rPr>
              <a:t>SS 62 77 99 Part 1 &amp; 2</a:t>
            </a:r>
            <a:endParaRPr lang="sv-SE" altLang="en-US" sz="2000" b="1">
              <a:cs typeface="Arial" panose="020B0604020202020204" pitchFamily="34" charset="0"/>
            </a:endParaRPr>
          </a:p>
        </p:txBody>
      </p:sp>
      <p:sp>
        <p:nvSpPr>
          <p:cNvPr id="55306" name="Freeform 10">
            <a:extLst>
              <a:ext uri="{FF2B5EF4-FFF2-40B4-BE49-F238E27FC236}">
                <a16:creationId xmlns:a16="http://schemas.microsoft.com/office/drawing/2014/main" id="{E1DDC32F-346D-441F-8B70-6AA14DAAB672}"/>
              </a:ext>
            </a:extLst>
          </p:cNvPr>
          <p:cNvSpPr>
            <a:spLocks/>
          </p:cNvSpPr>
          <p:nvPr/>
        </p:nvSpPr>
        <p:spPr bwMode="auto">
          <a:xfrm>
            <a:off x="2362200" y="1295400"/>
            <a:ext cx="4876800" cy="4992688"/>
          </a:xfrm>
          <a:custGeom>
            <a:avLst/>
            <a:gdLst>
              <a:gd name="T0" fmla="*/ 3674 w 3675"/>
              <a:gd name="T1" fmla="*/ 0 h 3092"/>
              <a:gd name="T2" fmla="*/ 3572 w 3675"/>
              <a:gd name="T3" fmla="*/ 80 h 3092"/>
              <a:gd name="T4" fmla="*/ 3436 w 3675"/>
              <a:gd name="T5" fmla="*/ 189 h 3092"/>
              <a:gd name="T6" fmla="*/ 3262 w 3675"/>
              <a:gd name="T7" fmla="*/ 319 h 3092"/>
              <a:gd name="T8" fmla="*/ 3091 w 3675"/>
              <a:gd name="T9" fmla="*/ 449 h 3092"/>
              <a:gd name="T10" fmla="*/ 2985 w 3675"/>
              <a:gd name="T11" fmla="*/ 527 h 3092"/>
              <a:gd name="T12" fmla="*/ 2878 w 3675"/>
              <a:gd name="T13" fmla="*/ 602 h 3092"/>
              <a:gd name="T14" fmla="*/ 2771 w 3675"/>
              <a:gd name="T15" fmla="*/ 677 h 3092"/>
              <a:gd name="T16" fmla="*/ 2665 w 3675"/>
              <a:gd name="T17" fmla="*/ 751 h 3092"/>
              <a:gd name="T18" fmla="*/ 2555 w 3675"/>
              <a:gd name="T19" fmla="*/ 822 h 3092"/>
              <a:gd name="T20" fmla="*/ 2482 w 3675"/>
              <a:gd name="T21" fmla="*/ 870 h 3092"/>
              <a:gd name="T22" fmla="*/ 2407 w 3675"/>
              <a:gd name="T23" fmla="*/ 917 h 3092"/>
              <a:gd name="T24" fmla="*/ 2367 w 3675"/>
              <a:gd name="T25" fmla="*/ 936 h 3092"/>
              <a:gd name="T26" fmla="*/ 2328 w 3675"/>
              <a:gd name="T27" fmla="*/ 958 h 3092"/>
              <a:gd name="T28" fmla="*/ 2256 w 3675"/>
              <a:gd name="T29" fmla="*/ 1139 h 3092"/>
              <a:gd name="T30" fmla="*/ 66 w 3675"/>
              <a:gd name="T31" fmla="*/ 2977 h 3092"/>
              <a:gd name="T32" fmla="*/ 135 w 3675"/>
              <a:gd name="T33" fmla="*/ 2924 h 3092"/>
              <a:gd name="T34" fmla="*/ 203 w 3675"/>
              <a:gd name="T35" fmla="*/ 2872 h 3092"/>
              <a:gd name="T36" fmla="*/ 308 w 3675"/>
              <a:gd name="T37" fmla="*/ 2793 h 3092"/>
              <a:gd name="T38" fmla="*/ 344 w 3675"/>
              <a:gd name="T39" fmla="*/ 2768 h 3092"/>
              <a:gd name="T40" fmla="*/ 379 w 3675"/>
              <a:gd name="T41" fmla="*/ 2744 h 3092"/>
              <a:gd name="T42" fmla="*/ 418 w 3675"/>
              <a:gd name="T43" fmla="*/ 2721 h 3092"/>
              <a:gd name="T44" fmla="*/ 454 w 3675"/>
              <a:gd name="T45" fmla="*/ 2697 h 3092"/>
              <a:gd name="T46" fmla="*/ 456 w 3675"/>
              <a:gd name="T47" fmla="*/ 2700 h 3092"/>
              <a:gd name="T48" fmla="*/ 458 w 3675"/>
              <a:gd name="T49" fmla="*/ 2702 h 3092"/>
              <a:gd name="T50" fmla="*/ 428 w 3675"/>
              <a:gd name="T51" fmla="*/ 2733 h 3092"/>
              <a:gd name="T52" fmla="*/ 430 w 3675"/>
              <a:gd name="T53" fmla="*/ 2736 h 3092"/>
              <a:gd name="T54" fmla="*/ 399 w 3675"/>
              <a:gd name="T55" fmla="*/ 2767 h 3092"/>
              <a:gd name="T56" fmla="*/ 338 w 3675"/>
              <a:gd name="T57" fmla="*/ 2829 h 3092"/>
              <a:gd name="T58" fmla="*/ 243 w 3675"/>
              <a:gd name="T59" fmla="*/ 2918 h 3092"/>
              <a:gd name="T60" fmla="*/ 179 w 3675"/>
              <a:gd name="T61" fmla="*/ 2977 h 3092"/>
              <a:gd name="T62" fmla="*/ 49 w 3675"/>
              <a:gd name="T63" fmla="*/ 3091 h 3092"/>
              <a:gd name="T64" fmla="*/ 2305 w 3675"/>
              <a:gd name="T65" fmla="*/ 1198 h 3092"/>
              <a:gd name="T66" fmla="*/ 2496 w 3675"/>
              <a:gd name="T67" fmla="*/ 1158 h 3092"/>
              <a:gd name="T68" fmla="*/ 2551 w 3675"/>
              <a:gd name="T69" fmla="*/ 1087 h 3092"/>
              <a:gd name="T70" fmla="*/ 2579 w 3675"/>
              <a:gd name="T71" fmla="*/ 1053 h 3092"/>
              <a:gd name="T72" fmla="*/ 2669 w 3675"/>
              <a:gd name="T73" fmla="*/ 958 h 3092"/>
              <a:gd name="T74" fmla="*/ 2758 w 3675"/>
              <a:gd name="T75" fmla="*/ 862 h 3092"/>
              <a:gd name="T76" fmla="*/ 2850 w 3675"/>
              <a:gd name="T77" fmla="*/ 771 h 3092"/>
              <a:gd name="T78" fmla="*/ 2942 w 3675"/>
              <a:gd name="T79" fmla="*/ 678 h 3092"/>
              <a:gd name="T80" fmla="*/ 3035 w 3675"/>
              <a:gd name="T81" fmla="*/ 586 h 3092"/>
              <a:gd name="T82" fmla="*/ 3192 w 3675"/>
              <a:gd name="T83" fmla="*/ 438 h 3092"/>
              <a:gd name="T84" fmla="*/ 3383 w 3675"/>
              <a:gd name="T85" fmla="*/ 259 h 3092"/>
              <a:gd name="T86" fmla="*/ 3543 w 3675"/>
              <a:gd name="T87" fmla="*/ 114 h 3092"/>
              <a:gd name="T88" fmla="*/ 3641 w 3675"/>
              <a:gd name="T89" fmla="*/ 27 h 3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75" h="3092">
                <a:moveTo>
                  <a:pt x="3674" y="0"/>
                </a:moveTo>
                <a:lnTo>
                  <a:pt x="3674" y="0"/>
                </a:lnTo>
                <a:lnTo>
                  <a:pt x="3641" y="27"/>
                </a:lnTo>
                <a:lnTo>
                  <a:pt x="3572" y="80"/>
                </a:lnTo>
                <a:lnTo>
                  <a:pt x="3538" y="108"/>
                </a:lnTo>
                <a:lnTo>
                  <a:pt x="3436" y="189"/>
                </a:lnTo>
                <a:lnTo>
                  <a:pt x="3368" y="241"/>
                </a:lnTo>
                <a:lnTo>
                  <a:pt x="3262" y="319"/>
                </a:lnTo>
                <a:lnTo>
                  <a:pt x="3158" y="397"/>
                </a:lnTo>
                <a:lnTo>
                  <a:pt x="3091" y="449"/>
                </a:lnTo>
                <a:lnTo>
                  <a:pt x="3054" y="474"/>
                </a:lnTo>
                <a:lnTo>
                  <a:pt x="2985" y="527"/>
                </a:lnTo>
                <a:lnTo>
                  <a:pt x="2950" y="552"/>
                </a:lnTo>
                <a:lnTo>
                  <a:pt x="2878" y="602"/>
                </a:lnTo>
                <a:lnTo>
                  <a:pt x="2843" y="627"/>
                </a:lnTo>
                <a:lnTo>
                  <a:pt x="2771" y="677"/>
                </a:lnTo>
                <a:lnTo>
                  <a:pt x="2702" y="729"/>
                </a:lnTo>
                <a:lnTo>
                  <a:pt x="2665" y="751"/>
                </a:lnTo>
                <a:lnTo>
                  <a:pt x="2593" y="801"/>
                </a:lnTo>
                <a:lnTo>
                  <a:pt x="2555" y="822"/>
                </a:lnTo>
                <a:lnTo>
                  <a:pt x="2517" y="845"/>
                </a:lnTo>
                <a:lnTo>
                  <a:pt x="2482" y="870"/>
                </a:lnTo>
                <a:lnTo>
                  <a:pt x="2446" y="894"/>
                </a:lnTo>
                <a:lnTo>
                  <a:pt x="2407" y="917"/>
                </a:lnTo>
                <a:lnTo>
                  <a:pt x="2403" y="911"/>
                </a:lnTo>
                <a:lnTo>
                  <a:pt x="2367" y="936"/>
                </a:lnTo>
                <a:lnTo>
                  <a:pt x="2365" y="933"/>
                </a:lnTo>
                <a:lnTo>
                  <a:pt x="2328" y="958"/>
                </a:lnTo>
                <a:lnTo>
                  <a:pt x="2197" y="1069"/>
                </a:lnTo>
                <a:lnTo>
                  <a:pt x="2256" y="1139"/>
                </a:lnTo>
                <a:lnTo>
                  <a:pt x="0" y="3032"/>
                </a:lnTo>
                <a:lnTo>
                  <a:pt x="66" y="2977"/>
                </a:lnTo>
                <a:lnTo>
                  <a:pt x="101" y="2952"/>
                </a:lnTo>
                <a:lnTo>
                  <a:pt x="135" y="2924"/>
                </a:lnTo>
                <a:lnTo>
                  <a:pt x="171" y="2899"/>
                </a:lnTo>
                <a:lnTo>
                  <a:pt x="203" y="2872"/>
                </a:lnTo>
                <a:lnTo>
                  <a:pt x="240" y="2846"/>
                </a:lnTo>
                <a:lnTo>
                  <a:pt x="308" y="2793"/>
                </a:lnTo>
                <a:lnTo>
                  <a:pt x="344" y="2768"/>
                </a:lnTo>
                <a:lnTo>
                  <a:pt x="344" y="2768"/>
                </a:lnTo>
                <a:lnTo>
                  <a:pt x="379" y="2744"/>
                </a:lnTo>
                <a:lnTo>
                  <a:pt x="379" y="2744"/>
                </a:lnTo>
                <a:lnTo>
                  <a:pt x="416" y="2718"/>
                </a:lnTo>
                <a:lnTo>
                  <a:pt x="418" y="2721"/>
                </a:lnTo>
                <a:lnTo>
                  <a:pt x="451" y="2694"/>
                </a:lnTo>
                <a:lnTo>
                  <a:pt x="454" y="2697"/>
                </a:lnTo>
                <a:lnTo>
                  <a:pt x="454" y="2697"/>
                </a:lnTo>
                <a:lnTo>
                  <a:pt x="456" y="2700"/>
                </a:lnTo>
                <a:lnTo>
                  <a:pt x="458" y="2702"/>
                </a:lnTo>
                <a:lnTo>
                  <a:pt x="458" y="2702"/>
                </a:lnTo>
                <a:lnTo>
                  <a:pt x="461" y="2705"/>
                </a:lnTo>
                <a:lnTo>
                  <a:pt x="428" y="2733"/>
                </a:lnTo>
                <a:lnTo>
                  <a:pt x="430" y="2736"/>
                </a:lnTo>
                <a:lnTo>
                  <a:pt x="430" y="2736"/>
                </a:lnTo>
                <a:lnTo>
                  <a:pt x="399" y="2767"/>
                </a:lnTo>
                <a:lnTo>
                  <a:pt x="399" y="2767"/>
                </a:lnTo>
                <a:lnTo>
                  <a:pt x="369" y="2798"/>
                </a:lnTo>
                <a:lnTo>
                  <a:pt x="338" y="2829"/>
                </a:lnTo>
                <a:lnTo>
                  <a:pt x="274" y="2887"/>
                </a:lnTo>
                <a:lnTo>
                  <a:pt x="243" y="2918"/>
                </a:lnTo>
                <a:lnTo>
                  <a:pt x="210" y="2946"/>
                </a:lnTo>
                <a:lnTo>
                  <a:pt x="179" y="2977"/>
                </a:lnTo>
                <a:lnTo>
                  <a:pt x="115" y="3036"/>
                </a:lnTo>
                <a:lnTo>
                  <a:pt x="49" y="3091"/>
                </a:lnTo>
                <a:lnTo>
                  <a:pt x="49" y="3091"/>
                </a:lnTo>
                <a:lnTo>
                  <a:pt x="2305" y="1198"/>
                </a:lnTo>
                <a:lnTo>
                  <a:pt x="2364" y="1268"/>
                </a:lnTo>
                <a:lnTo>
                  <a:pt x="2496" y="1158"/>
                </a:lnTo>
                <a:lnTo>
                  <a:pt x="2525" y="1123"/>
                </a:lnTo>
                <a:lnTo>
                  <a:pt x="2551" y="1087"/>
                </a:lnTo>
                <a:lnTo>
                  <a:pt x="2582" y="1056"/>
                </a:lnTo>
                <a:lnTo>
                  <a:pt x="2579" y="1053"/>
                </a:lnTo>
                <a:lnTo>
                  <a:pt x="2640" y="992"/>
                </a:lnTo>
                <a:lnTo>
                  <a:pt x="2669" y="958"/>
                </a:lnTo>
                <a:lnTo>
                  <a:pt x="2697" y="924"/>
                </a:lnTo>
                <a:lnTo>
                  <a:pt x="2758" y="862"/>
                </a:lnTo>
                <a:lnTo>
                  <a:pt x="2786" y="830"/>
                </a:lnTo>
                <a:lnTo>
                  <a:pt x="2850" y="771"/>
                </a:lnTo>
                <a:lnTo>
                  <a:pt x="2912" y="709"/>
                </a:lnTo>
                <a:lnTo>
                  <a:pt x="2942" y="678"/>
                </a:lnTo>
                <a:lnTo>
                  <a:pt x="3004" y="617"/>
                </a:lnTo>
                <a:lnTo>
                  <a:pt x="3035" y="586"/>
                </a:lnTo>
                <a:lnTo>
                  <a:pt x="3099" y="527"/>
                </a:lnTo>
                <a:lnTo>
                  <a:pt x="3192" y="438"/>
                </a:lnTo>
                <a:lnTo>
                  <a:pt x="3287" y="349"/>
                </a:lnTo>
                <a:lnTo>
                  <a:pt x="3383" y="259"/>
                </a:lnTo>
                <a:lnTo>
                  <a:pt x="3446" y="200"/>
                </a:lnTo>
                <a:lnTo>
                  <a:pt x="3543" y="114"/>
                </a:lnTo>
                <a:lnTo>
                  <a:pt x="3577" y="86"/>
                </a:lnTo>
                <a:lnTo>
                  <a:pt x="3641" y="27"/>
                </a:lnTo>
                <a:lnTo>
                  <a:pt x="3674" y="0"/>
                </a:lnTo>
              </a:path>
            </a:pathLst>
          </a:custGeom>
          <a:solidFill>
            <a:schemeClr val="tx1"/>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Rectangle 11">
            <a:extLst>
              <a:ext uri="{FF2B5EF4-FFF2-40B4-BE49-F238E27FC236}">
                <a16:creationId xmlns:a16="http://schemas.microsoft.com/office/drawing/2014/main" id="{E644BA71-B6D3-43C1-A22C-CD4CFFFBF63B}"/>
              </a:ext>
            </a:extLst>
          </p:cNvPr>
          <p:cNvSpPr>
            <a:spLocks noChangeArrowheads="1"/>
          </p:cNvSpPr>
          <p:nvPr/>
        </p:nvSpPr>
        <p:spPr bwMode="auto">
          <a:xfrm>
            <a:off x="2514600" y="4879975"/>
            <a:ext cx="90328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571500">
              <a:defRPr>
                <a:solidFill>
                  <a:schemeClr val="tx1"/>
                </a:solidFill>
                <a:latin typeface="Arial" panose="020B0604020202020204" pitchFamily="34" charset="0"/>
              </a:defRPr>
            </a:lvl2pPr>
            <a:lvl3pPr marL="1143000">
              <a:defRPr>
                <a:solidFill>
                  <a:schemeClr val="tx1"/>
                </a:solidFill>
                <a:latin typeface="Arial" panose="020B0604020202020204" pitchFamily="34" charset="0"/>
              </a:defRPr>
            </a:lvl3pPr>
            <a:lvl4pPr marL="1714500">
              <a:defRPr>
                <a:solidFill>
                  <a:schemeClr val="tx1"/>
                </a:solidFill>
                <a:latin typeface="Arial" panose="020B0604020202020204" pitchFamily="34" charset="0"/>
              </a:defRPr>
            </a:lvl4pPr>
            <a:lvl5pPr marL="2286000">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sv-SE" altLang="en-US" sz="2400" b="1">
                <a:solidFill>
                  <a:srgbClr val="FD140F"/>
                </a:solidFill>
                <a:cs typeface="Arial" panose="020B0604020202020204" pitchFamily="34" charset="0"/>
              </a:rPr>
              <a:t>1999</a:t>
            </a:r>
          </a:p>
        </p:txBody>
      </p:sp>
      <p:sp>
        <p:nvSpPr>
          <p:cNvPr id="55308" name="Rectangle 12">
            <a:extLst>
              <a:ext uri="{FF2B5EF4-FFF2-40B4-BE49-F238E27FC236}">
                <a16:creationId xmlns:a16="http://schemas.microsoft.com/office/drawing/2014/main" id="{C180AA7F-F901-40D0-891F-0F5842C1C74D}"/>
              </a:ext>
            </a:extLst>
          </p:cNvPr>
          <p:cNvSpPr>
            <a:spLocks noChangeArrowheads="1"/>
          </p:cNvSpPr>
          <p:nvPr/>
        </p:nvSpPr>
        <p:spPr bwMode="auto">
          <a:xfrm>
            <a:off x="3810000" y="4864100"/>
            <a:ext cx="4495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571500">
              <a:defRPr>
                <a:solidFill>
                  <a:schemeClr val="tx1"/>
                </a:solidFill>
                <a:latin typeface="Arial" panose="020B0604020202020204" pitchFamily="34" charset="0"/>
              </a:defRPr>
            </a:lvl2pPr>
            <a:lvl3pPr marL="1143000">
              <a:defRPr>
                <a:solidFill>
                  <a:schemeClr val="tx1"/>
                </a:solidFill>
                <a:latin typeface="Arial" panose="020B0604020202020204" pitchFamily="34" charset="0"/>
              </a:defRPr>
            </a:lvl3pPr>
            <a:lvl4pPr marL="1714500">
              <a:defRPr>
                <a:solidFill>
                  <a:schemeClr val="tx1"/>
                </a:solidFill>
                <a:latin typeface="Arial" panose="020B0604020202020204" pitchFamily="34" charset="0"/>
              </a:defRPr>
            </a:lvl4pPr>
            <a:lvl5pPr marL="2286000">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en-GB" altLang="en-US" sz="2000">
                <a:cs typeface="Arial" panose="020B0604020202020204" pitchFamily="34" charset="0"/>
              </a:rPr>
              <a:t>New issue of BS 7799 Part 1 &amp; 2</a:t>
            </a:r>
            <a:endParaRPr lang="en-GB" altLang="en-US" sz="2000" b="1">
              <a:cs typeface="Arial" panose="020B0604020202020204" pitchFamily="34" charset="0"/>
            </a:endParaRPr>
          </a:p>
        </p:txBody>
      </p:sp>
      <p:sp>
        <p:nvSpPr>
          <p:cNvPr id="55309" name="Text Box 13">
            <a:extLst>
              <a:ext uri="{FF2B5EF4-FFF2-40B4-BE49-F238E27FC236}">
                <a16:creationId xmlns:a16="http://schemas.microsoft.com/office/drawing/2014/main" id="{AE7735C1-68A7-4269-81D0-196E9D10A506}"/>
              </a:ext>
            </a:extLst>
          </p:cNvPr>
          <p:cNvSpPr txBox="1">
            <a:spLocks noChangeArrowheads="1"/>
          </p:cNvSpPr>
          <p:nvPr/>
        </p:nvSpPr>
        <p:spPr bwMode="auto">
          <a:xfrm>
            <a:off x="2017714" y="1371600"/>
            <a:ext cx="1265237" cy="3254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spcBef>
                <a:spcPct val="50000"/>
              </a:spcBef>
            </a:pPr>
            <a:r>
              <a:rPr lang="sv-SE" altLang="en-US" sz="1700" b="1">
                <a:cs typeface="Arial" panose="020B0604020202020204" pitchFamily="34" charset="0"/>
              </a:rPr>
              <a:t> </a:t>
            </a:r>
          </a:p>
        </p:txBody>
      </p:sp>
      <p:sp>
        <p:nvSpPr>
          <p:cNvPr id="55310" name="Rectangle 14">
            <a:extLst>
              <a:ext uri="{FF2B5EF4-FFF2-40B4-BE49-F238E27FC236}">
                <a16:creationId xmlns:a16="http://schemas.microsoft.com/office/drawing/2014/main" id="{16D34066-672F-4B24-A503-7154F03953B1}"/>
              </a:ext>
            </a:extLst>
          </p:cNvPr>
          <p:cNvSpPr>
            <a:spLocks noChangeArrowheads="1"/>
          </p:cNvSpPr>
          <p:nvPr/>
        </p:nvSpPr>
        <p:spPr bwMode="auto">
          <a:xfrm>
            <a:off x="1676400" y="4117975"/>
            <a:ext cx="274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571500">
              <a:defRPr>
                <a:solidFill>
                  <a:schemeClr val="tx1"/>
                </a:solidFill>
                <a:latin typeface="Arial" panose="020B0604020202020204" pitchFamily="34" charset="0"/>
              </a:defRPr>
            </a:lvl2pPr>
            <a:lvl3pPr marL="1143000">
              <a:defRPr>
                <a:solidFill>
                  <a:schemeClr val="tx1"/>
                </a:solidFill>
                <a:latin typeface="Arial" panose="020B0604020202020204" pitchFamily="34" charset="0"/>
              </a:defRPr>
            </a:lvl3pPr>
            <a:lvl4pPr marL="1714500">
              <a:defRPr>
                <a:solidFill>
                  <a:schemeClr val="tx1"/>
                </a:solidFill>
                <a:latin typeface="Arial" panose="020B0604020202020204" pitchFamily="34" charset="0"/>
              </a:defRPr>
            </a:lvl4pPr>
            <a:lvl5pPr marL="2286000">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sv-SE" altLang="en-US" sz="2400" b="1">
                <a:solidFill>
                  <a:srgbClr val="FD140F"/>
                </a:solidFill>
                <a:cs typeface="Arial" panose="020B0604020202020204" pitchFamily="34" charset="0"/>
              </a:rPr>
              <a:t>December 2000</a:t>
            </a:r>
          </a:p>
        </p:txBody>
      </p:sp>
      <p:sp>
        <p:nvSpPr>
          <p:cNvPr id="55311" name="Rectangle 15">
            <a:extLst>
              <a:ext uri="{FF2B5EF4-FFF2-40B4-BE49-F238E27FC236}">
                <a16:creationId xmlns:a16="http://schemas.microsoft.com/office/drawing/2014/main" id="{B6F33505-302A-4C9B-A071-48CDC02A430B}"/>
              </a:ext>
            </a:extLst>
          </p:cNvPr>
          <p:cNvSpPr>
            <a:spLocks noChangeArrowheads="1"/>
          </p:cNvSpPr>
          <p:nvPr/>
        </p:nvSpPr>
        <p:spPr bwMode="auto">
          <a:xfrm>
            <a:off x="4648201" y="4102100"/>
            <a:ext cx="28495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571500">
              <a:defRPr>
                <a:solidFill>
                  <a:schemeClr val="tx1"/>
                </a:solidFill>
                <a:latin typeface="Arial" panose="020B0604020202020204" pitchFamily="34" charset="0"/>
              </a:defRPr>
            </a:lvl2pPr>
            <a:lvl3pPr marL="1143000">
              <a:defRPr>
                <a:solidFill>
                  <a:schemeClr val="tx1"/>
                </a:solidFill>
                <a:latin typeface="Arial" panose="020B0604020202020204" pitchFamily="34" charset="0"/>
              </a:defRPr>
            </a:lvl3pPr>
            <a:lvl4pPr marL="1714500">
              <a:defRPr>
                <a:solidFill>
                  <a:schemeClr val="tx1"/>
                </a:solidFill>
                <a:latin typeface="Arial" panose="020B0604020202020204" pitchFamily="34" charset="0"/>
              </a:defRPr>
            </a:lvl4pPr>
            <a:lvl5pPr marL="2286000">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en-GB" altLang="en-US" sz="2000">
                <a:solidFill>
                  <a:schemeClr val="tx2"/>
                </a:solidFill>
                <a:cs typeface="Arial" panose="020B0604020202020204" pitchFamily="34" charset="0"/>
              </a:rPr>
              <a:t>ISO/IEC 17799:2000</a:t>
            </a:r>
            <a:endParaRPr lang="en-GB" altLang="en-US" sz="2000" b="1">
              <a:solidFill>
                <a:schemeClr val="tx2"/>
              </a:solidFill>
              <a:cs typeface="Arial" panose="020B0604020202020204" pitchFamily="34" charset="0"/>
            </a:endParaRPr>
          </a:p>
        </p:txBody>
      </p:sp>
      <p:sp>
        <p:nvSpPr>
          <p:cNvPr id="55312" name="Text Box 16">
            <a:extLst>
              <a:ext uri="{FF2B5EF4-FFF2-40B4-BE49-F238E27FC236}">
                <a16:creationId xmlns:a16="http://schemas.microsoft.com/office/drawing/2014/main" id="{4EF1F862-DF9B-40CD-8AF3-D6A244A395DB}"/>
              </a:ext>
            </a:extLst>
          </p:cNvPr>
          <p:cNvSpPr txBox="1">
            <a:spLocks noChangeArrowheads="1"/>
          </p:cNvSpPr>
          <p:nvPr/>
        </p:nvSpPr>
        <p:spPr bwMode="auto">
          <a:xfrm>
            <a:off x="3710432" y="3443288"/>
            <a:ext cx="10246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en-US" sz="2800" b="1">
                <a:solidFill>
                  <a:srgbClr val="FD140F"/>
                </a:solidFill>
                <a:cs typeface="Arial" panose="020B0604020202020204" pitchFamily="34" charset="0"/>
              </a:rPr>
              <a:t>2001</a:t>
            </a:r>
            <a:endParaRPr lang="en-GB" altLang="en-US" sz="2800">
              <a:solidFill>
                <a:srgbClr val="FD140F"/>
              </a:solidFill>
              <a:cs typeface="Arial" panose="020B0604020202020204" pitchFamily="34" charset="0"/>
            </a:endParaRPr>
          </a:p>
        </p:txBody>
      </p:sp>
      <p:sp>
        <p:nvSpPr>
          <p:cNvPr id="55313" name="Text Box 17">
            <a:extLst>
              <a:ext uri="{FF2B5EF4-FFF2-40B4-BE49-F238E27FC236}">
                <a16:creationId xmlns:a16="http://schemas.microsoft.com/office/drawing/2014/main" id="{D155A79F-96C2-4661-8D0E-7FC5BE8FBF55}"/>
              </a:ext>
            </a:extLst>
          </p:cNvPr>
          <p:cNvSpPr txBox="1">
            <a:spLocks noChangeArrowheads="1"/>
          </p:cNvSpPr>
          <p:nvPr/>
        </p:nvSpPr>
        <p:spPr bwMode="auto">
          <a:xfrm>
            <a:off x="5410200" y="3352800"/>
            <a:ext cx="3557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en-US" sz="2400">
                <a:cs typeface="Arial" panose="020B0604020202020204" pitchFamily="34" charset="0"/>
              </a:rPr>
              <a:t>New BS 7799-2 (drafted)</a:t>
            </a:r>
            <a:endParaRPr lang="en-GB" altLang="en-US" sz="2800">
              <a:cs typeface="Arial" panose="020B0604020202020204" pitchFamily="34" charset="0"/>
            </a:endParaRPr>
          </a:p>
        </p:txBody>
      </p:sp>
      <p:sp>
        <p:nvSpPr>
          <p:cNvPr id="55314" name="Text Box 18">
            <a:extLst>
              <a:ext uri="{FF2B5EF4-FFF2-40B4-BE49-F238E27FC236}">
                <a16:creationId xmlns:a16="http://schemas.microsoft.com/office/drawing/2014/main" id="{A3A49140-8AEC-4F87-B7A0-F870EE1A160E}"/>
              </a:ext>
            </a:extLst>
          </p:cNvPr>
          <p:cNvSpPr txBox="1">
            <a:spLocks noChangeArrowheads="1"/>
          </p:cNvSpPr>
          <p:nvPr/>
        </p:nvSpPr>
        <p:spPr bwMode="auto">
          <a:xfrm>
            <a:off x="3452814" y="2757488"/>
            <a:ext cx="172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en-US" sz="2800" b="1">
                <a:solidFill>
                  <a:srgbClr val="FD140F"/>
                </a:solidFill>
                <a:cs typeface="Arial" panose="020B0604020202020204" pitchFamily="34" charset="0"/>
              </a:rPr>
              <a:t>Sep 2002</a:t>
            </a:r>
            <a:endParaRPr lang="en-GB" altLang="en-US" sz="2800">
              <a:solidFill>
                <a:srgbClr val="FD140F"/>
              </a:solidFill>
              <a:cs typeface="Arial" panose="020B0604020202020204" pitchFamily="34" charset="0"/>
            </a:endParaRPr>
          </a:p>
        </p:txBody>
      </p:sp>
      <p:sp>
        <p:nvSpPr>
          <p:cNvPr id="55315" name="Text Box 19">
            <a:extLst>
              <a:ext uri="{FF2B5EF4-FFF2-40B4-BE49-F238E27FC236}">
                <a16:creationId xmlns:a16="http://schemas.microsoft.com/office/drawing/2014/main" id="{03EA0185-FE95-483F-B356-24828175444A}"/>
              </a:ext>
            </a:extLst>
          </p:cNvPr>
          <p:cNvSpPr txBox="1">
            <a:spLocks noChangeArrowheads="1"/>
          </p:cNvSpPr>
          <p:nvPr/>
        </p:nvSpPr>
        <p:spPr bwMode="auto">
          <a:xfrm>
            <a:off x="5977909" y="2454276"/>
            <a:ext cx="30492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en-US" sz="2400">
                <a:cs typeface="Arial" panose="020B0604020202020204" pitchFamily="34" charset="0"/>
              </a:rPr>
              <a:t>New BS 7799-2 </a:t>
            </a:r>
          </a:p>
          <a:p>
            <a:pPr algn="ctr" eaLnBrk="0" hangingPunct="0"/>
            <a:r>
              <a:rPr lang="en-GB" altLang="en-US" sz="2400">
                <a:cs typeface="Arial" panose="020B0604020202020204" pitchFamily="34" charset="0"/>
              </a:rPr>
              <a:t>Passed and accepted</a:t>
            </a:r>
            <a:endParaRPr lang="en-GB" altLang="en-US" sz="2800">
              <a:cs typeface="Arial" panose="020B0604020202020204" pitchFamily="34" charset="0"/>
            </a:endParaRPr>
          </a:p>
        </p:txBody>
      </p:sp>
      <p:sp>
        <p:nvSpPr>
          <p:cNvPr id="55316" name="Text Box 20">
            <a:extLst>
              <a:ext uri="{FF2B5EF4-FFF2-40B4-BE49-F238E27FC236}">
                <a16:creationId xmlns:a16="http://schemas.microsoft.com/office/drawing/2014/main" id="{9802F9D3-A7DF-4373-BD72-8F3E6B9147DC}"/>
              </a:ext>
            </a:extLst>
          </p:cNvPr>
          <p:cNvSpPr txBox="1">
            <a:spLocks noChangeArrowheads="1"/>
          </p:cNvSpPr>
          <p:nvPr/>
        </p:nvSpPr>
        <p:spPr bwMode="auto">
          <a:xfrm>
            <a:off x="5118101" y="1766888"/>
            <a:ext cx="10246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CC0000"/>
                </a:solidFill>
                <a:cs typeface="Arial" panose="020B0604020202020204" pitchFamily="34" charset="0"/>
              </a:rPr>
              <a:t>2005</a:t>
            </a:r>
          </a:p>
        </p:txBody>
      </p:sp>
      <p:sp>
        <p:nvSpPr>
          <p:cNvPr id="55317" name="Text Box 21">
            <a:extLst>
              <a:ext uri="{FF2B5EF4-FFF2-40B4-BE49-F238E27FC236}">
                <a16:creationId xmlns:a16="http://schemas.microsoft.com/office/drawing/2014/main" id="{34DA3528-C15C-4773-8E5B-9CBA1CA4B7BE}"/>
              </a:ext>
            </a:extLst>
          </p:cNvPr>
          <p:cNvSpPr txBox="1">
            <a:spLocks noChangeArrowheads="1"/>
          </p:cNvSpPr>
          <p:nvPr/>
        </p:nvSpPr>
        <p:spPr bwMode="auto">
          <a:xfrm>
            <a:off x="6681898" y="1600201"/>
            <a:ext cx="3555781" cy="830997"/>
          </a:xfrm>
          <a:prstGeom prst="rect">
            <a:avLst/>
          </a:prstGeom>
          <a:noFill/>
          <a:ln>
            <a:noFill/>
          </a:ln>
          <a:effectLst/>
          <a:extLst>
            <a:ext uri="{909E8E84-426E-40DD-AFC4-6F175D3DCCD1}">
              <a14:hiddenFill xmlns:a14="http://schemas.microsoft.com/office/drawing/2010/main">
                <a:gradFill rotWithShape="1">
                  <a:gsLst>
                    <a:gs pos="0">
                      <a:schemeClr val="accent1">
                        <a:gamma/>
                        <a:shade val="76078"/>
                        <a:invGamma/>
                      </a:schemeClr>
                    </a:gs>
                    <a:gs pos="50000">
                      <a:schemeClr val="accent1"/>
                    </a:gs>
                    <a:gs pos="100000">
                      <a:schemeClr val="accent1">
                        <a:gamma/>
                        <a:shade val="76078"/>
                        <a:invGamma/>
                      </a:schemeClr>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cs typeface="Arial" panose="020B0604020202020204" pitchFamily="34" charset="0"/>
              </a:rPr>
              <a:t>ISO 17799:2005 and </a:t>
            </a:r>
          </a:p>
          <a:p>
            <a:pPr algn="ctr"/>
            <a:r>
              <a:rPr lang="en-US" altLang="en-US" sz="2400">
                <a:cs typeface="Arial" panose="020B0604020202020204" pitchFamily="34" charset="0"/>
              </a:rPr>
              <a:t>ISO 27001:2005 released</a:t>
            </a:r>
          </a:p>
        </p:txBody>
      </p:sp>
    </p:spTree>
  </p:cSld>
  <p:clrMapOvr>
    <a:masterClrMapping/>
  </p:clrMapOvr>
  <p:transition advTm="5000"/>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C032360E-FFE8-4C51-A38E-B59AD2A6B058}"/>
              </a:ext>
            </a:extLst>
          </p:cNvPr>
          <p:cNvSpPr>
            <a:spLocks noGrp="1"/>
          </p:cNvSpPr>
          <p:nvPr>
            <p:ph type="sldNum" sz="quarter" idx="12"/>
          </p:nvPr>
        </p:nvSpPr>
        <p:spPr/>
        <p:txBody>
          <a:bodyPr/>
          <a:lstStyle/>
          <a:p>
            <a:fld id="{FE78E347-EED7-4C1F-A19C-FDE9A13A3A44}" type="slidenum">
              <a:rPr lang="en-US" altLang="en-US"/>
              <a:pPr/>
              <a:t>28</a:t>
            </a:fld>
            <a:endParaRPr lang="en-US" altLang="en-US"/>
          </a:p>
        </p:txBody>
      </p:sp>
      <p:sp>
        <p:nvSpPr>
          <p:cNvPr id="51205" name="Rectangle 5">
            <a:extLst>
              <a:ext uri="{FF2B5EF4-FFF2-40B4-BE49-F238E27FC236}">
                <a16:creationId xmlns:a16="http://schemas.microsoft.com/office/drawing/2014/main" id="{9BB14096-23FE-42DB-BB06-554E33F4AA63}"/>
              </a:ext>
            </a:extLst>
          </p:cNvPr>
          <p:cNvSpPr>
            <a:spLocks noGrp="1" noChangeArrowheads="1"/>
          </p:cNvSpPr>
          <p:nvPr>
            <p:ph type="title"/>
          </p:nvPr>
        </p:nvSpPr>
        <p:spPr>
          <a:xfrm>
            <a:off x="458257" y="451513"/>
            <a:ext cx="8474075" cy="1116013"/>
          </a:xfrm>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a:normAutofit/>
          </a:bodyPr>
          <a:lstStyle/>
          <a:p>
            <a:r>
              <a:rPr lang="en-US" altLang="en-US" sz="2800" b="1" dirty="0">
                <a:solidFill>
                  <a:schemeClr val="tx1"/>
                </a:solidFill>
                <a:latin typeface="Arial" panose="020B0604020202020204" pitchFamily="34" charset="0"/>
                <a:cs typeface="Arial" panose="020B0604020202020204" pitchFamily="34" charset="0"/>
              </a:rPr>
              <a:t>ISO 27001:2005 Structure</a:t>
            </a:r>
          </a:p>
        </p:txBody>
      </p:sp>
      <p:sp>
        <p:nvSpPr>
          <p:cNvPr id="51206" name="Rectangle 6">
            <a:extLst>
              <a:ext uri="{FF2B5EF4-FFF2-40B4-BE49-F238E27FC236}">
                <a16:creationId xmlns:a16="http://schemas.microsoft.com/office/drawing/2014/main" id="{145D83BC-F7BA-4D0E-8FD2-F8F81859D41A}"/>
              </a:ext>
            </a:extLst>
          </p:cNvPr>
          <p:cNvSpPr>
            <a:spLocks noChangeArrowheads="1"/>
          </p:cNvSpPr>
          <p:nvPr/>
        </p:nvSpPr>
        <p:spPr bwMode="auto">
          <a:xfrm>
            <a:off x="904737" y="1189039"/>
            <a:ext cx="84645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20000"/>
              </a:spcBef>
              <a:buChar char="•"/>
              <a:defRPr sz="2800">
                <a:solidFill>
                  <a:srgbClr val="333333"/>
                </a:solidFill>
                <a:latin typeface="Trebuchet MS" panose="020B0603020202020204" pitchFamily="34" charset="0"/>
              </a:defRPr>
            </a:lvl1pPr>
            <a:lvl2pPr marL="685800" indent="-228600">
              <a:spcBef>
                <a:spcPct val="20000"/>
              </a:spcBef>
              <a:buClr>
                <a:srgbClr val="CC0000"/>
              </a:buClr>
              <a:buSzPct val="90000"/>
              <a:buChar char="•"/>
              <a:defRPr sz="2400">
                <a:solidFill>
                  <a:srgbClr val="333333"/>
                </a:solidFill>
                <a:latin typeface="Trebuchet MS" panose="020B0603020202020204" pitchFamily="34" charset="0"/>
              </a:defRPr>
            </a:lvl2pPr>
            <a:lvl3pPr marL="1143000" indent="-228600">
              <a:spcBef>
                <a:spcPct val="20000"/>
              </a:spcBef>
              <a:buClr>
                <a:schemeClr val="bg2"/>
              </a:buClr>
              <a:buSzPct val="80000"/>
              <a:buFont typeface="Wingdings" panose="05000000000000000000" pitchFamily="2" charset="2"/>
              <a:buChar char="Ø"/>
              <a:defRPr sz="2000">
                <a:solidFill>
                  <a:srgbClr val="333333"/>
                </a:solidFill>
                <a:latin typeface="Trebuchet MS" panose="020B0603020202020204" pitchFamily="34" charset="0"/>
              </a:defRPr>
            </a:lvl3pPr>
            <a:lvl4pPr marL="1600200" indent="-228600">
              <a:spcBef>
                <a:spcPct val="20000"/>
              </a:spcBef>
              <a:buChar char="–"/>
              <a:defRPr>
                <a:solidFill>
                  <a:srgbClr val="333333"/>
                </a:solidFill>
                <a:latin typeface="Trebuchet MS" panose="020B0603020202020204" pitchFamily="34" charset="0"/>
              </a:defRPr>
            </a:lvl4pPr>
            <a:lvl5pPr marL="2057400" indent="-228600">
              <a:spcBef>
                <a:spcPct val="20000"/>
              </a:spcBef>
              <a:buChar char="»"/>
              <a:defRPr>
                <a:solidFill>
                  <a:srgbClr val="333333"/>
                </a:solidFill>
                <a:latin typeface="Trebuchet MS" panose="020B0603020202020204" pitchFamily="34" charset="0"/>
              </a:defRPr>
            </a:lvl5pPr>
            <a:lvl6pPr marL="2514600" indent="-228600" fontAlgn="base">
              <a:spcBef>
                <a:spcPct val="20000"/>
              </a:spcBef>
              <a:spcAft>
                <a:spcPct val="0"/>
              </a:spcAft>
              <a:buChar char="»"/>
              <a:defRPr>
                <a:solidFill>
                  <a:srgbClr val="333333"/>
                </a:solidFill>
                <a:latin typeface="Trebuchet MS" panose="020B0603020202020204" pitchFamily="34" charset="0"/>
              </a:defRPr>
            </a:lvl6pPr>
            <a:lvl7pPr marL="2971800" indent="-228600" fontAlgn="base">
              <a:spcBef>
                <a:spcPct val="20000"/>
              </a:spcBef>
              <a:spcAft>
                <a:spcPct val="0"/>
              </a:spcAft>
              <a:buChar char="»"/>
              <a:defRPr>
                <a:solidFill>
                  <a:srgbClr val="333333"/>
                </a:solidFill>
                <a:latin typeface="Trebuchet MS" panose="020B0603020202020204" pitchFamily="34" charset="0"/>
              </a:defRPr>
            </a:lvl7pPr>
            <a:lvl8pPr marL="3429000" indent="-228600" fontAlgn="base">
              <a:spcBef>
                <a:spcPct val="20000"/>
              </a:spcBef>
              <a:spcAft>
                <a:spcPct val="0"/>
              </a:spcAft>
              <a:buChar char="»"/>
              <a:defRPr>
                <a:solidFill>
                  <a:srgbClr val="333333"/>
                </a:solidFill>
                <a:latin typeface="Trebuchet MS" panose="020B0603020202020204" pitchFamily="34" charset="0"/>
              </a:defRPr>
            </a:lvl8pPr>
            <a:lvl9pPr marL="3886200" indent="-228600" fontAlgn="base">
              <a:spcBef>
                <a:spcPct val="20000"/>
              </a:spcBef>
              <a:spcAft>
                <a:spcPct val="0"/>
              </a:spcAft>
              <a:buChar char="»"/>
              <a:defRPr>
                <a:solidFill>
                  <a:srgbClr val="333333"/>
                </a:solidFill>
                <a:latin typeface="Trebuchet MS" panose="020B0603020202020204" pitchFamily="34" charset="0"/>
              </a:defRPr>
            </a:lvl9pPr>
          </a:lstStyle>
          <a:p>
            <a:pPr lvl="1">
              <a:lnSpc>
                <a:spcPct val="95000"/>
              </a:lnSpc>
              <a:buFontTx/>
              <a:buNone/>
            </a:pPr>
            <a:r>
              <a:rPr lang="en-US" altLang="en-US" sz="2800" b="1" dirty="0"/>
              <a:t>Five Mandatory requirements of the standard</a:t>
            </a:r>
          </a:p>
          <a:p>
            <a:pPr>
              <a:lnSpc>
                <a:spcPct val="95000"/>
              </a:lnSpc>
            </a:pPr>
            <a:r>
              <a:rPr lang="en-US" altLang="en-US" dirty="0"/>
              <a:t>Section 4 – </a:t>
            </a:r>
            <a:r>
              <a:rPr lang="en-US" altLang="en-US" sz="2500" dirty="0"/>
              <a:t>General and Documentation requirement</a:t>
            </a:r>
          </a:p>
          <a:p>
            <a:pPr lvl="1">
              <a:lnSpc>
                <a:spcPct val="95000"/>
              </a:lnSpc>
            </a:pPr>
            <a:r>
              <a:rPr lang="en-US" altLang="en-US" sz="2100" dirty="0"/>
              <a:t> - General requirements</a:t>
            </a:r>
          </a:p>
          <a:p>
            <a:pPr lvl="1">
              <a:lnSpc>
                <a:spcPct val="95000"/>
              </a:lnSpc>
            </a:pPr>
            <a:r>
              <a:rPr lang="en-US" altLang="en-US" sz="2100" dirty="0"/>
              <a:t> - Establishing and maintaining an ISMS</a:t>
            </a:r>
          </a:p>
          <a:p>
            <a:pPr lvl="1">
              <a:lnSpc>
                <a:spcPct val="95000"/>
              </a:lnSpc>
            </a:pPr>
            <a:r>
              <a:rPr lang="en-US" altLang="en-US" sz="2100" dirty="0"/>
              <a:t> - Documentation Requirements</a:t>
            </a:r>
          </a:p>
          <a:p>
            <a:pPr>
              <a:lnSpc>
                <a:spcPct val="95000"/>
              </a:lnSpc>
              <a:buFontTx/>
              <a:buNone/>
            </a:pPr>
            <a:endParaRPr lang="en-US" altLang="en-US" b="1" dirty="0"/>
          </a:p>
          <a:p>
            <a:pPr algn="just">
              <a:lnSpc>
                <a:spcPct val="95000"/>
              </a:lnSpc>
              <a:buFontTx/>
              <a:buNone/>
            </a:pPr>
            <a:r>
              <a:rPr lang="en-US" altLang="en-US" sz="2400" b="1" dirty="0"/>
              <a:t>“The Organization shall develop, implement, maintain and continually improve a documented ISMS within the context of the organizations overall business activities and risk. For the purposes of this standard the process used is based on PDCA model…”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8" name="Rectangle 8">
            <a:extLst>
              <a:ext uri="{FF2B5EF4-FFF2-40B4-BE49-F238E27FC236}">
                <a16:creationId xmlns:a16="http://schemas.microsoft.com/office/drawing/2014/main" id="{C3A8C6FF-7649-4050-B23F-742E46C12F77}"/>
              </a:ext>
            </a:extLst>
          </p:cNvPr>
          <p:cNvSpPr>
            <a:spLocks noChangeArrowheads="1"/>
          </p:cNvSpPr>
          <p:nvPr/>
        </p:nvSpPr>
        <p:spPr bwMode="auto">
          <a:xfrm>
            <a:off x="1752601" y="395288"/>
            <a:ext cx="78200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123" tIns="60249" rIns="30123" bIns="60249"/>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US" altLang="en-US" sz="2400" b="1" dirty="0">
                <a:solidFill>
                  <a:schemeClr val="tx1"/>
                </a:solidFill>
                <a:latin typeface="Arial" panose="020B0604020202020204" pitchFamily="34" charset="0"/>
                <a:cs typeface="Arial" panose="020B0604020202020204" pitchFamily="34" charset="0"/>
              </a:rPr>
              <a:t>Plan Do Check Act Cycle (PDCA) </a:t>
            </a:r>
          </a:p>
        </p:txBody>
      </p:sp>
      <p:sp>
        <p:nvSpPr>
          <p:cNvPr id="143370" name="Rectangle 10">
            <a:extLst>
              <a:ext uri="{FF2B5EF4-FFF2-40B4-BE49-F238E27FC236}">
                <a16:creationId xmlns:a16="http://schemas.microsoft.com/office/drawing/2014/main" id="{2F24053D-AD69-4ABE-BD51-89B73D937DEA}"/>
              </a:ext>
            </a:extLst>
          </p:cNvPr>
          <p:cNvSpPr>
            <a:spLocks noChangeArrowheads="1"/>
          </p:cNvSpPr>
          <p:nvPr/>
        </p:nvSpPr>
        <p:spPr bwMode="auto">
          <a:xfrm>
            <a:off x="3621089" y="1219200"/>
            <a:ext cx="4873625" cy="5029200"/>
          </a:xfrm>
          <a:prstGeom prst="rect">
            <a:avLst/>
          </a:prstGeom>
          <a:solidFill>
            <a:srgbClr val="5F5F5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1200">
              <a:cs typeface="Arial" panose="020B0604020202020204" pitchFamily="34" charset="0"/>
            </a:endParaRPr>
          </a:p>
        </p:txBody>
      </p:sp>
      <p:sp>
        <p:nvSpPr>
          <p:cNvPr id="143371" name="Rectangle 11">
            <a:extLst>
              <a:ext uri="{FF2B5EF4-FFF2-40B4-BE49-F238E27FC236}">
                <a16:creationId xmlns:a16="http://schemas.microsoft.com/office/drawing/2014/main" id="{61584ED4-8C85-45B7-8CF8-90EBA6D8244E}"/>
              </a:ext>
            </a:extLst>
          </p:cNvPr>
          <p:cNvSpPr>
            <a:spLocks noChangeArrowheads="1"/>
          </p:cNvSpPr>
          <p:nvPr/>
        </p:nvSpPr>
        <p:spPr bwMode="auto">
          <a:xfrm>
            <a:off x="1905000" y="1219200"/>
            <a:ext cx="1354138" cy="5029200"/>
          </a:xfrm>
          <a:prstGeom prst="rect">
            <a:avLst/>
          </a:prstGeom>
          <a:solidFill>
            <a:srgbClr val="5F5F5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altLang="en-US" sz="1400">
                <a:solidFill>
                  <a:schemeClr val="bg1"/>
                </a:solidFill>
                <a:cs typeface="Arial" panose="020B0604020202020204" pitchFamily="34" charset="0"/>
              </a:rPr>
              <a:t>Interested parties</a:t>
            </a:r>
          </a:p>
        </p:txBody>
      </p:sp>
      <p:sp>
        <p:nvSpPr>
          <p:cNvPr id="143372" name="Rectangle 12">
            <a:extLst>
              <a:ext uri="{FF2B5EF4-FFF2-40B4-BE49-F238E27FC236}">
                <a16:creationId xmlns:a16="http://schemas.microsoft.com/office/drawing/2014/main" id="{57D65563-2751-4606-8823-D716028C0DCC}"/>
              </a:ext>
            </a:extLst>
          </p:cNvPr>
          <p:cNvSpPr>
            <a:spLocks noChangeArrowheads="1"/>
          </p:cNvSpPr>
          <p:nvPr/>
        </p:nvSpPr>
        <p:spPr bwMode="auto">
          <a:xfrm>
            <a:off x="8855870" y="1219200"/>
            <a:ext cx="1354137" cy="5029200"/>
          </a:xfrm>
          <a:prstGeom prst="rect">
            <a:avLst/>
          </a:prstGeom>
          <a:solidFill>
            <a:srgbClr val="5F5F5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altLang="en-US" sz="1400">
                <a:solidFill>
                  <a:schemeClr val="bg1"/>
                </a:solidFill>
                <a:cs typeface="Arial" panose="020B0604020202020204" pitchFamily="34" charset="0"/>
              </a:rPr>
              <a:t>Interested parties</a:t>
            </a:r>
          </a:p>
        </p:txBody>
      </p:sp>
      <p:sp>
        <p:nvSpPr>
          <p:cNvPr id="143373" name="Rectangle 13">
            <a:extLst>
              <a:ext uri="{FF2B5EF4-FFF2-40B4-BE49-F238E27FC236}">
                <a16:creationId xmlns:a16="http://schemas.microsoft.com/office/drawing/2014/main" id="{97DB0F03-0FB6-400F-B671-B6DA67D789A4}"/>
              </a:ext>
            </a:extLst>
          </p:cNvPr>
          <p:cNvSpPr>
            <a:spLocks noChangeArrowheads="1"/>
          </p:cNvSpPr>
          <p:nvPr/>
        </p:nvSpPr>
        <p:spPr bwMode="auto">
          <a:xfrm>
            <a:off x="5426075" y="1800226"/>
            <a:ext cx="1263650" cy="6762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lstStyle/>
          <a:p>
            <a:pPr algn="ctr" eaLnBrk="0" hangingPunct="0"/>
            <a:r>
              <a:rPr lang="en-US" altLang="en-US" sz="1200">
                <a:cs typeface="Arial" panose="020B0604020202020204" pitchFamily="34" charset="0"/>
              </a:rPr>
              <a:t>Establish the ISMS</a:t>
            </a:r>
          </a:p>
        </p:txBody>
      </p:sp>
      <p:sp>
        <p:nvSpPr>
          <p:cNvPr id="143374" name="Text Box 14">
            <a:extLst>
              <a:ext uri="{FF2B5EF4-FFF2-40B4-BE49-F238E27FC236}">
                <a16:creationId xmlns:a16="http://schemas.microsoft.com/office/drawing/2014/main" id="{84AF1699-09CD-4424-A373-14F6EBF08C9D}"/>
              </a:ext>
            </a:extLst>
          </p:cNvPr>
          <p:cNvSpPr txBox="1">
            <a:spLocks noChangeArrowheads="1"/>
          </p:cNvSpPr>
          <p:nvPr/>
        </p:nvSpPr>
        <p:spPr bwMode="auto">
          <a:xfrm>
            <a:off x="5607051" y="1316039"/>
            <a:ext cx="811213" cy="3206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spAutoFit/>
          </a:bodyPr>
          <a:lstStyle/>
          <a:p>
            <a:pPr algn="ctr" eaLnBrk="0" hangingPunct="0">
              <a:spcBef>
                <a:spcPct val="50000"/>
              </a:spcBef>
            </a:pPr>
            <a:r>
              <a:rPr lang="en-US" altLang="en-US" b="1">
                <a:solidFill>
                  <a:srgbClr val="993300"/>
                </a:solidFill>
                <a:cs typeface="Arial" panose="020B0604020202020204" pitchFamily="34" charset="0"/>
              </a:rPr>
              <a:t>Plan</a:t>
            </a:r>
          </a:p>
        </p:txBody>
      </p:sp>
      <p:sp>
        <p:nvSpPr>
          <p:cNvPr id="143375" name="Rectangle 15">
            <a:extLst>
              <a:ext uri="{FF2B5EF4-FFF2-40B4-BE49-F238E27FC236}">
                <a16:creationId xmlns:a16="http://schemas.microsoft.com/office/drawing/2014/main" id="{FD3ED3B3-8372-4CB3-A615-C7633E579B17}"/>
              </a:ext>
            </a:extLst>
          </p:cNvPr>
          <p:cNvSpPr>
            <a:spLocks noChangeArrowheads="1"/>
          </p:cNvSpPr>
          <p:nvPr/>
        </p:nvSpPr>
        <p:spPr bwMode="auto">
          <a:xfrm>
            <a:off x="3890963" y="3249614"/>
            <a:ext cx="1263650" cy="822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lstStyle/>
          <a:p>
            <a:pPr algn="ctr" eaLnBrk="0" hangingPunct="0"/>
            <a:r>
              <a:rPr lang="en-US" altLang="en-US" sz="1200">
                <a:cs typeface="Arial" panose="020B0604020202020204" pitchFamily="34" charset="0"/>
              </a:rPr>
              <a:t>Implement and operate the ISMS</a:t>
            </a:r>
          </a:p>
        </p:txBody>
      </p:sp>
      <p:sp>
        <p:nvSpPr>
          <p:cNvPr id="143376" name="Text Box 16">
            <a:extLst>
              <a:ext uri="{FF2B5EF4-FFF2-40B4-BE49-F238E27FC236}">
                <a16:creationId xmlns:a16="http://schemas.microsoft.com/office/drawing/2014/main" id="{E38C8A98-3FAA-4711-990F-63226D60E1FE}"/>
              </a:ext>
            </a:extLst>
          </p:cNvPr>
          <p:cNvSpPr txBox="1">
            <a:spLocks noChangeArrowheads="1"/>
          </p:cNvSpPr>
          <p:nvPr/>
        </p:nvSpPr>
        <p:spPr bwMode="auto">
          <a:xfrm>
            <a:off x="3709989" y="4121151"/>
            <a:ext cx="542925" cy="3206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spAutoFit/>
          </a:bodyPr>
          <a:lstStyle/>
          <a:p>
            <a:pPr algn="ctr" eaLnBrk="0" hangingPunct="0">
              <a:spcBef>
                <a:spcPct val="50000"/>
              </a:spcBef>
            </a:pPr>
            <a:r>
              <a:rPr lang="en-US" altLang="en-US" b="1">
                <a:solidFill>
                  <a:srgbClr val="993300"/>
                </a:solidFill>
                <a:cs typeface="Arial" panose="020B0604020202020204" pitchFamily="34" charset="0"/>
              </a:rPr>
              <a:t>Do</a:t>
            </a:r>
          </a:p>
        </p:txBody>
      </p:sp>
      <p:sp>
        <p:nvSpPr>
          <p:cNvPr id="143377" name="AutoShape 17">
            <a:extLst>
              <a:ext uri="{FF2B5EF4-FFF2-40B4-BE49-F238E27FC236}">
                <a16:creationId xmlns:a16="http://schemas.microsoft.com/office/drawing/2014/main" id="{E7C95FC5-12EE-44C5-911B-3E021F116DEF}"/>
              </a:ext>
            </a:extLst>
          </p:cNvPr>
          <p:cNvSpPr>
            <a:spLocks noChangeArrowheads="1"/>
          </p:cNvSpPr>
          <p:nvPr/>
        </p:nvSpPr>
        <p:spPr bwMode="auto">
          <a:xfrm rot="16200000" flipH="1">
            <a:off x="4101307" y="2053432"/>
            <a:ext cx="1160462" cy="1038225"/>
          </a:xfrm>
          <a:custGeom>
            <a:avLst/>
            <a:gdLst>
              <a:gd name="G0" fmla="+- 16719 0 0"/>
              <a:gd name="G1" fmla="+- 3664 0 0"/>
              <a:gd name="G2" fmla="+- 12158 0 3664"/>
              <a:gd name="G3" fmla="+- G2 0 3664"/>
              <a:gd name="G4" fmla="*/ G3 32768 32059"/>
              <a:gd name="G5" fmla="*/ G4 1 2"/>
              <a:gd name="G6" fmla="+- 21600 0 16719"/>
              <a:gd name="G7" fmla="*/ G6 3664 6079"/>
              <a:gd name="G8" fmla="+- G7 16719 0"/>
              <a:gd name="T0" fmla="*/ 16719 w 21600"/>
              <a:gd name="T1" fmla="*/ 0 h 21600"/>
              <a:gd name="T2" fmla="*/ 16719 w 21600"/>
              <a:gd name="T3" fmla="*/ 12158 h 21600"/>
              <a:gd name="T4" fmla="*/ 246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719" y="0"/>
                </a:lnTo>
                <a:lnTo>
                  <a:pt x="16719" y="3664"/>
                </a:lnTo>
                <a:lnTo>
                  <a:pt x="12427" y="3664"/>
                </a:lnTo>
                <a:cubicBezTo>
                  <a:pt x="5564" y="3664"/>
                  <a:pt x="0" y="7467"/>
                  <a:pt x="0" y="12158"/>
                </a:cubicBezTo>
                <a:lnTo>
                  <a:pt x="0" y="21600"/>
                </a:lnTo>
                <a:lnTo>
                  <a:pt x="4937" y="21600"/>
                </a:lnTo>
                <a:lnTo>
                  <a:pt x="4937" y="12158"/>
                </a:lnTo>
                <a:cubicBezTo>
                  <a:pt x="4937" y="10134"/>
                  <a:pt x="8290" y="8494"/>
                  <a:pt x="12427" y="8494"/>
                </a:cubicBezTo>
                <a:lnTo>
                  <a:pt x="16719" y="8494"/>
                </a:lnTo>
                <a:lnTo>
                  <a:pt x="16719" y="12158"/>
                </a:lnTo>
                <a:close/>
              </a:path>
            </a:pathLst>
          </a:cu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bIns="0" anchor="ctr"/>
          <a:lstStyle/>
          <a:p>
            <a:endParaRPr lang="en-US"/>
          </a:p>
        </p:txBody>
      </p:sp>
      <p:sp>
        <p:nvSpPr>
          <p:cNvPr id="143378" name="Rectangle 18">
            <a:extLst>
              <a:ext uri="{FF2B5EF4-FFF2-40B4-BE49-F238E27FC236}">
                <a16:creationId xmlns:a16="http://schemas.microsoft.com/office/drawing/2014/main" id="{F185C251-E7A2-4D19-9269-6DFF8B629E56}"/>
              </a:ext>
            </a:extLst>
          </p:cNvPr>
          <p:cNvSpPr>
            <a:spLocks noChangeArrowheads="1"/>
          </p:cNvSpPr>
          <p:nvPr/>
        </p:nvSpPr>
        <p:spPr bwMode="auto">
          <a:xfrm>
            <a:off x="7051675" y="3249613"/>
            <a:ext cx="1263650" cy="7747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lstStyle/>
          <a:p>
            <a:pPr algn="ctr" eaLnBrk="0" hangingPunct="0"/>
            <a:r>
              <a:rPr lang="en-US" altLang="en-US" sz="1200">
                <a:cs typeface="Arial" panose="020B0604020202020204" pitchFamily="34" charset="0"/>
              </a:rPr>
              <a:t>Maintain and improve the ISMS</a:t>
            </a:r>
          </a:p>
        </p:txBody>
      </p:sp>
      <p:sp>
        <p:nvSpPr>
          <p:cNvPr id="143379" name="Text Box 19">
            <a:extLst>
              <a:ext uri="{FF2B5EF4-FFF2-40B4-BE49-F238E27FC236}">
                <a16:creationId xmlns:a16="http://schemas.microsoft.com/office/drawing/2014/main" id="{93A81B62-47F4-49D2-8749-6E35A3773924}"/>
              </a:ext>
            </a:extLst>
          </p:cNvPr>
          <p:cNvSpPr txBox="1">
            <a:spLocks noChangeArrowheads="1"/>
          </p:cNvSpPr>
          <p:nvPr/>
        </p:nvSpPr>
        <p:spPr bwMode="auto">
          <a:xfrm>
            <a:off x="7862889" y="4121151"/>
            <a:ext cx="542925" cy="3206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spAutoFit/>
          </a:bodyPr>
          <a:lstStyle/>
          <a:p>
            <a:pPr algn="ctr" eaLnBrk="0" hangingPunct="0">
              <a:spcBef>
                <a:spcPct val="50000"/>
              </a:spcBef>
            </a:pPr>
            <a:r>
              <a:rPr lang="en-US" altLang="en-US" b="1">
                <a:solidFill>
                  <a:srgbClr val="993300"/>
                </a:solidFill>
                <a:cs typeface="Arial" panose="020B0604020202020204" pitchFamily="34" charset="0"/>
              </a:rPr>
              <a:t>Act</a:t>
            </a:r>
          </a:p>
        </p:txBody>
      </p:sp>
      <p:sp>
        <p:nvSpPr>
          <p:cNvPr id="143380" name="AutoShape 20">
            <a:extLst>
              <a:ext uri="{FF2B5EF4-FFF2-40B4-BE49-F238E27FC236}">
                <a16:creationId xmlns:a16="http://schemas.microsoft.com/office/drawing/2014/main" id="{434B611C-E1F6-42EF-B7BB-6031D0B77BF4}"/>
              </a:ext>
            </a:extLst>
          </p:cNvPr>
          <p:cNvSpPr>
            <a:spLocks noChangeArrowheads="1"/>
          </p:cNvSpPr>
          <p:nvPr/>
        </p:nvSpPr>
        <p:spPr bwMode="auto">
          <a:xfrm flipH="1">
            <a:off x="6870700" y="1895475"/>
            <a:ext cx="947738" cy="1162050"/>
          </a:xfrm>
          <a:custGeom>
            <a:avLst/>
            <a:gdLst>
              <a:gd name="G0" fmla="+- 16719 0 0"/>
              <a:gd name="G1" fmla="+- 3664 0 0"/>
              <a:gd name="G2" fmla="+- 12158 0 3664"/>
              <a:gd name="G3" fmla="+- G2 0 3664"/>
              <a:gd name="G4" fmla="*/ G3 32768 32059"/>
              <a:gd name="G5" fmla="*/ G4 1 2"/>
              <a:gd name="G6" fmla="+- 21600 0 16719"/>
              <a:gd name="G7" fmla="*/ G6 3664 6079"/>
              <a:gd name="G8" fmla="+- G7 16719 0"/>
              <a:gd name="T0" fmla="*/ 16719 w 21600"/>
              <a:gd name="T1" fmla="*/ 0 h 21600"/>
              <a:gd name="T2" fmla="*/ 16719 w 21600"/>
              <a:gd name="T3" fmla="*/ 12158 h 21600"/>
              <a:gd name="T4" fmla="*/ 246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719" y="0"/>
                </a:lnTo>
                <a:lnTo>
                  <a:pt x="16719" y="3664"/>
                </a:lnTo>
                <a:lnTo>
                  <a:pt x="12427" y="3664"/>
                </a:lnTo>
                <a:cubicBezTo>
                  <a:pt x="5564" y="3664"/>
                  <a:pt x="0" y="7467"/>
                  <a:pt x="0" y="12158"/>
                </a:cubicBezTo>
                <a:lnTo>
                  <a:pt x="0" y="21600"/>
                </a:lnTo>
                <a:lnTo>
                  <a:pt x="4937" y="21600"/>
                </a:lnTo>
                <a:lnTo>
                  <a:pt x="4937" y="12158"/>
                </a:lnTo>
                <a:cubicBezTo>
                  <a:pt x="4937" y="10134"/>
                  <a:pt x="8290" y="8494"/>
                  <a:pt x="12427" y="8494"/>
                </a:cubicBezTo>
                <a:lnTo>
                  <a:pt x="16719" y="8494"/>
                </a:lnTo>
                <a:lnTo>
                  <a:pt x="16719" y="12158"/>
                </a:lnTo>
                <a:close/>
              </a:path>
            </a:pathLst>
          </a:cu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bIns="0" anchor="ctr"/>
          <a:lstStyle/>
          <a:p>
            <a:endParaRPr lang="en-US"/>
          </a:p>
        </p:txBody>
      </p:sp>
      <p:sp>
        <p:nvSpPr>
          <p:cNvPr id="143381" name="AutoShape 21">
            <a:extLst>
              <a:ext uri="{FF2B5EF4-FFF2-40B4-BE49-F238E27FC236}">
                <a16:creationId xmlns:a16="http://schemas.microsoft.com/office/drawing/2014/main" id="{BCECEE49-6F8F-49DB-8475-E6274855134B}"/>
              </a:ext>
            </a:extLst>
          </p:cNvPr>
          <p:cNvSpPr>
            <a:spLocks noChangeArrowheads="1"/>
          </p:cNvSpPr>
          <p:nvPr/>
        </p:nvSpPr>
        <p:spPr bwMode="auto">
          <a:xfrm rot="5400000" flipH="1">
            <a:off x="6927851" y="4257676"/>
            <a:ext cx="1014413" cy="1128713"/>
          </a:xfrm>
          <a:custGeom>
            <a:avLst/>
            <a:gdLst>
              <a:gd name="G0" fmla="+- 16719 0 0"/>
              <a:gd name="G1" fmla="+- 3664 0 0"/>
              <a:gd name="G2" fmla="+- 12158 0 3664"/>
              <a:gd name="G3" fmla="+- G2 0 3664"/>
              <a:gd name="G4" fmla="*/ G3 32768 32059"/>
              <a:gd name="G5" fmla="*/ G4 1 2"/>
              <a:gd name="G6" fmla="+- 21600 0 16719"/>
              <a:gd name="G7" fmla="*/ G6 3664 6079"/>
              <a:gd name="G8" fmla="+- G7 16719 0"/>
              <a:gd name="T0" fmla="*/ 16719 w 21600"/>
              <a:gd name="T1" fmla="*/ 0 h 21600"/>
              <a:gd name="T2" fmla="*/ 16719 w 21600"/>
              <a:gd name="T3" fmla="*/ 12158 h 21600"/>
              <a:gd name="T4" fmla="*/ 246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719" y="0"/>
                </a:lnTo>
                <a:lnTo>
                  <a:pt x="16719" y="3664"/>
                </a:lnTo>
                <a:lnTo>
                  <a:pt x="12427" y="3664"/>
                </a:lnTo>
                <a:cubicBezTo>
                  <a:pt x="5564" y="3664"/>
                  <a:pt x="0" y="7467"/>
                  <a:pt x="0" y="12158"/>
                </a:cubicBezTo>
                <a:lnTo>
                  <a:pt x="0" y="21600"/>
                </a:lnTo>
                <a:lnTo>
                  <a:pt x="4937" y="21600"/>
                </a:lnTo>
                <a:lnTo>
                  <a:pt x="4937" y="12158"/>
                </a:lnTo>
                <a:cubicBezTo>
                  <a:pt x="4937" y="10134"/>
                  <a:pt x="8290" y="8494"/>
                  <a:pt x="12427" y="8494"/>
                </a:cubicBezTo>
                <a:lnTo>
                  <a:pt x="16719" y="8494"/>
                </a:lnTo>
                <a:lnTo>
                  <a:pt x="16719" y="12158"/>
                </a:lnTo>
                <a:close/>
              </a:path>
            </a:pathLst>
          </a:cu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bIns="0" anchor="ctr"/>
          <a:lstStyle/>
          <a:p>
            <a:endParaRPr lang="en-US"/>
          </a:p>
        </p:txBody>
      </p:sp>
      <p:sp>
        <p:nvSpPr>
          <p:cNvPr id="143382" name="Rectangle 22">
            <a:extLst>
              <a:ext uri="{FF2B5EF4-FFF2-40B4-BE49-F238E27FC236}">
                <a16:creationId xmlns:a16="http://schemas.microsoft.com/office/drawing/2014/main" id="{78EBFADC-E43C-41BB-93BE-574B7B265776}"/>
              </a:ext>
            </a:extLst>
          </p:cNvPr>
          <p:cNvSpPr>
            <a:spLocks noChangeArrowheads="1"/>
          </p:cNvSpPr>
          <p:nvPr/>
        </p:nvSpPr>
        <p:spPr bwMode="auto">
          <a:xfrm>
            <a:off x="5426075" y="4797425"/>
            <a:ext cx="1263650" cy="7747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ctr"/>
          <a:lstStyle/>
          <a:p>
            <a:pPr algn="ctr" eaLnBrk="0" hangingPunct="0"/>
            <a:r>
              <a:rPr lang="en-US" altLang="en-US" sz="1200">
                <a:cs typeface="Arial" panose="020B0604020202020204" pitchFamily="34" charset="0"/>
              </a:rPr>
              <a:t>Monitor and review the ISMS</a:t>
            </a:r>
          </a:p>
        </p:txBody>
      </p:sp>
      <p:sp>
        <p:nvSpPr>
          <p:cNvPr id="143383" name="Text Box 23">
            <a:extLst>
              <a:ext uri="{FF2B5EF4-FFF2-40B4-BE49-F238E27FC236}">
                <a16:creationId xmlns:a16="http://schemas.microsoft.com/office/drawing/2014/main" id="{FA0F2A91-754B-4CE7-9FE1-53A21B16FE1A}"/>
              </a:ext>
            </a:extLst>
          </p:cNvPr>
          <p:cNvSpPr txBox="1">
            <a:spLocks noChangeArrowheads="1"/>
          </p:cNvSpPr>
          <p:nvPr/>
        </p:nvSpPr>
        <p:spPr bwMode="auto">
          <a:xfrm>
            <a:off x="5697538" y="5667376"/>
            <a:ext cx="811212" cy="3206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spAutoFit/>
          </a:bodyPr>
          <a:lstStyle/>
          <a:p>
            <a:pPr algn="ctr" eaLnBrk="0" hangingPunct="0">
              <a:spcBef>
                <a:spcPct val="50000"/>
              </a:spcBef>
            </a:pPr>
            <a:r>
              <a:rPr lang="en-US" altLang="en-US" b="1">
                <a:solidFill>
                  <a:srgbClr val="993300"/>
                </a:solidFill>
                <a:cs typeface="Arial" panose="020B0604020202020204" pitchFamily="34" charset="0"/>
              </a:rPr>
              <a:t>Check</a:t>
            </a:r>
          </a:p>
        </p:txBody>
      </p:sp>
      <p:sp>
        <p:nvSpPr>
          <p:cNvPr id="143384" name="AutoShape 24">
            <a:extLst>
              <a:ext uri="{FF2B5EF4-FFF2-40B4-BE49-F238E27FC236}">
                <a16:creationId xmlns:a16="http://schemas.microsoft.com/office/drawing/2014/main" id="{06DC4B64-6035-480D-A7DB-E0D5A710D161}"/>
              </a:ext>
            </a:extLst>
          </p:cNvPr>
          <p:cNvSpPr>
            <a:spLocks noChangeArrowheads="1"/>
          </p:cNvSpPr>
          <p:nvPr/>
        </p:nvSpPr>
        <p:spPr bwMode="auto">
          <a:xfrm rot="10800000" flipH="1">
            <a:off x="4341814" y="4410075"/>
            <a:ext cx="949325" cy="1112838"/>
          </a:xfrm>
          <a:custGeom>
            <a:avLst/>
            <a:gdLst>
              <a:gd name="G0" fmla="+- 16719 0 0"/>
              <a:gd name="G1" fmla="+- 3664 0 0"/>
              <a:gd name="G2" fmla="+- 12158 0 3664"/>
              <a:gd name="G3" fmla="+- G2 0 3664"/>
              <a:gd name="G4" fmla="*/ G3 32768 32059"/>
              <a:gd name="G5" fmla="*/ G4 1 2"/>
              <a:gd name="G6" fmla="+- 21600 0 16719"/>
              <a:gd name="G7" fmla="*/ G6 3664 6079"/>
              <a:gd name="G8" fmla="+- G7 16719 0"/>
              <a:gd name="T0" fmla="*/ 16719 w 21600"/>
              <a:gd name="T1" fmla="*/ 0 h 21600"/>
              <a:gd name="T2" fmla="*/ 16719 w 21600"/>
              <a:gd name="T3" fmla="*/ 12158 h 21600"/>
              <a:gd name="T4" fmla="*/ 246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719" y="0"/>
                </a:lnTo>
                <a:lnTo>
                  <a:pt x="16719" y="3664"/>
                </a:lnTo>
                <a:lnTo>
                  <a:pt x="12427" y="3664"/>
                </a:lnTo>
                <a:cubicBezTo>
                  <a:pt x="5564" y="3664"/>
                  <a:pt x="0" y="7467"/>
                  <a:pt x="0" y="12158"/>
                </a:cubicBezTo>
                <a:lnTo>
                  <a:pt x="0" y="21600"/>
                </a:lnTo>
                <a:lnTo>
                  <a:pt x="4937" y="21600"/>
                </a:lnTo>
                <a:lnTo>
                  <a:pt x="4937" y="12158"/>
                </a:lnTo>
                <a:cubicBezTo>
                  <a:pt x="4937" y="10134"/>
                  <a:pt x="8290" y="8494"/>
                  <a:pt x="12427" y="8494"/>
                </a:cubicBezTo>
                <a:lnTo>
                  <a:pt x="16719" y="8494"/>
                </a:lnTo>
                <a:lnTo>
                  <a:pt x="16719" y="12158"/>
                </a:lnTo>
                <a:close/>
              </a:path>
            </a:pathLst>
          </a:cu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bIns="0" anchor="ctr"/>
          <a:lstStyle/>
          <a:p>
            <a:endParaRPr lang="en-US"/>
          </a:p>
        </p:txBody>
      </p:sp>
      <p:sp>
        <p:nvSpPr>
          <p:cNvPr id="143385" name="AutoShape 25">
            <a:extLst>
              <a:ext uri="{FF2B5EF4-FFF2-40B4-BE49-F238E27FC236}">
                <a16:creationId xmlns:a16="http://schemas.microsoft.com/office/drawing/2014/main" id="{7E7D5B97-B1C3-4364-8F67-62485FDE9E4F}"/>
              </a:ext>
            </a:extLst>
          </p:cNvPr>
          <p:cNvSpPr>
            <a:spLocks noChangeArrowheads="1"/>
          </p:cNvSpPr>
          <p:nvPr/>
        </p:nvSpPr>
        <p:spPr bwMode="auto">
          <a:xfrm>
            <a:off x="3168651" y="5378450"/>
            <a:ext cx="631825" cy="579438"/>
          </a:xfrm>
          <a:prstGeom prst="rightArrow">
            <a:avLst>
              <a:gd name="adj1" fmla="val 50000"/>
              <a:gd name="adj2" fmla="val 2726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bIns="0" anchor="ctr"/>
          <a:lstStyle/>
          <a:p>
            <a:endParaRPr lang="en-US"/>
          </a:p>
        </p:txBody>
      </p:sp>
      <p:sp>
        <p:nvSpPr>
          <p:cNvPr id="143386" name="AutoShape 26">
            <a:extLst>
              <a:ext uri="{FF2B5EF4-FFF2-40B4-BE49-F238E27FC236}">
                <a16:creationId xmlns:a16="http://schemas.microsoft.com/office/drawing/2014/main" id="{95B13DB2-F2F6-4B48-88B7-65B7951CC0CB}"/>
              </a:ext>
            </a:extLst>
          </p:cNvPr>
          <p:cNvSpPr>
            <a:spLocks noChangeArrowheads="1"/>
          </p:cNvSpPr>
          <p:nvPr/>
        </p:nvSpPr>
        <p:spPr bwMode="auto">
          <a:xfrm>
            <a:off x="8405814" y="5378450"/>
            <a:ext cx="631825" cy="579438"/>
          </a:xfrm>
          <a:prstGeom prst="rightArrow">
            <a:avLst>
              <a:gd name="adj1" fmla="val 50000"/>
              <a:gd name="adj2" fmla="val 2726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bIns="0" anchor="ctr"/>
          <a:lstStyle/>
          <a:p>
            <a:endParaRPr lang="en-US"/>
          </a:p>
        </p:txBody>
      </p:sp>
      <p:sp>
        <p:nvSpPr>
          <p:cNvPr id="143387" name="Text Box 27">
            <a:extLst>
              <a:ext uri="{FF2B5EF4-FFF2-40B4-BE49-F238E27FC236}">
                <a16:creationId xmlns:a16="http://schemas.microsoft.com/office/drawing/2014/main" id="{68B916C2-AFAC-4DF0-8C65-14F891A3FC60}"/>
              </a:ext>
            </a:extLst>
          </p:cNvPr>
          <p:cNvSpPr txBox="1">
            <a:spLocks noChangeArrowheads="1"/>
          </p:cNvSpPr>
          <p:nvPr/>
        </p:nvSpPr>
        <p:spPr bwMode="auto">
          <a:xfrm>
            <a:off x="1905000" y="5211764"/>
            <a:ext cx="1354138"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solidFill>
                  <a:schemeClr val="bg1"/>
                </a:solidFill>
                <a:cs typeface="Arial" panose="020B0604020202020204" pitchFamily="34" charset="0"/>
              </a:rPr>
              <a:t>Information security requirements and expectations </a:t>
            </a:r>
            <a:r>
              <a:rPr lang="en-US" altLang="en-US" sz="1600">
                <a:solidFill>
                  <a:schemeClr val="bg1"/>
                </a:solidFill>
                <a:cs typeface="Arial" panose="020B0604020202020204" pitchFamily="34" charset="0"/>
              </a:rPr>
              <a:t> </a:t>
            </a:r>
          </a:p>
        </p:txBody>
      </p:sp>
      <p:sp>
        <p:nvSpPr>
          <p:cNvPr id="143388" name="Text Box 28">
            <a:extLst>
              <a:ext uri="{FF2B5EF4-FFF2-40B4-BE49-F238E27FC236}">
                <a16:creationId xmlns:a16="http://schemas.microsoft.com/office/drawing/2014/main" id="{C0B642D2-0F41-413A-B2D0-337F53045C5A}"/>
              </a:ext>
            </a:extLst>
          </p:cNvPr>
          <p:cNvSpPr txBox="1">
            <a:spLocks noChangeArrowheads="1"/>
          </p:cNvSpPr>
          <p:nvPr/>
        </p:nvSpPr>
        <p:spPr bwMode="auto">
          <a:xfrm>
            <a:off x="8856664" y="5281613"/>
            <a:ext cx="13541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dirty="0">
                <a:solidFill>
                  <a:schemeClr val="bg1"/>
                </a:solidFill>
                <a:cs typeface="Arial" panose="020B0604020202020204" pitchFamily="34" charset="0"/>
              </a:rPr>
              <a:t>Managed  information  security </a:t>
            </a:r>
            <a:r>
              <a:rPr lang="en-US" altLang="en-US" sz="1600" dirty="0">
                <a:solidFill>
                  <a:schemeClr val="bg1"/>
                </a:solidFill>
                <a:cs typeface="Arial" panose="020B0604020202020204" pitchFamily="34" charset="0"/>
              </a:rPr>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502164" y="296658"/>
            <a:ext cx="8596668" cy="1320800"/>
          </a:xfrm>
        </p:spPr>
        <p:txBody>
          <a:bodyPr>
            <a:normAutofit/>
          </a:bodyPr>
          <a:lstStyle/>
          <a:p>
            <a:r>
              <a:rPr lang="en-US" sz="2800" b="1" i="1" dirty="0">
                <a:solidFill>
                  <a:schemeClr val="tx1"/>
                </a:solidFill>
              </a:rPr>
              <a:t>Sarbanes-Oxley Act</a:t>
            </a:r>
            <a:endParaRPr lang="en-US" altLang="en-US" sz="2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1116083"/>
            <a:ext cx="8246329" cy="4965032"/>
          </a:xfrm>
        </p:spPr>
        <p:txBody>
          <a:bodyPr>
            <a:normAutofit lnSpcReduction="10000"/>
          </a:bodyPr>
          <a:lstStyle/>
          <a:p>
            <a:pPr algn="just">
              <a:spcBef>
                <a:spcPct val="80000"/>
              </a:spcBef>
            </a:pPr>
            <a:r>
              <a:rPr lang="en-IN" altLang="en-US" sz="2000" dirty="0" err="1">
                <a:latin typeface="Arial" panose="020B0604020202020204" pitchFamily="34" charset="0"/>
                <a:cs typeface="Arial" panose="020B0604020202020204" pitchFamily="34" charset="0"/>
              </a:rPr>
              <a:t>SoX</a:t>
            </a:r>
            <a:r>
              <a:rPr lang="en-IN" altLang="en-US" sz="2000" dirty="0">
                <a:latin typeface="Arial" panose="020B0604020202020204" pitchFamily="34" charset="0"/>
                <a:cs typeface="Arial" panose="020B0604020202020204" pitchFamily="34" charset="0"/>
              </a:rPr>
              <a:t> Act of 2002, is U.S. Law meant to protect investors from fraudulent accounting activities by Corporations. </a:t>
            </a:r>
          </a:p>
          <a:p>
            <a:pPr lvl="1" algn="just">
              <a:spcBef>
                <a:spcPct val="80000"/>
              </a:spcBef>
            </a:pPr>
            <a:r>
              <a:rPr lang="en-IN" altLang="en-US" sz="1800" dirty="0">
                <a:latin typeface="Arial" panose="020B0604020202020204" pitchFamily="34" charset="0"/>
                <a:cs typeface="Arial" panose="020B0604020202020204" pitchFamily="34" charset="0"/>
              </a:rPr>
              <a:t>Covers issues such as auditor independence, corporate governance, internal control assessment and enhanced financial disclosure</a:t>
            </a:r>
          </a:p>
          <a:p>
            <a:pPr algn="just">
              <a:spcBef>
                <a:spcPct val="80000"/>
              </a:spcBef>
            </a:pPr>
            <a:r>
              <a:rPr lang="en-IN" altLang="en-US" sz="2000" dirty="0">
                <a:latin typeface="Arial" panose="020B0604020202020204" pitchFamily="34" charset="0"/>
                <a:cs typeface="Arial" panose="020B0604020202020204" pitchFamily="34" charset="0"/>
              </a:rPr>
              <a:t>Prolonged corporate scandals e.g. Enron and WorldCom, Act was enacted </a:t>
            </a:r>
            <a:r>
              <a:rPr lang="en-IN" altLang="en-US" sz="2000" b="1" dirty="0">
                <a:solidFill>
                  <a:srgbClr val="FF0000"/>
                </a:solidFill>
                <a:latin typeface="Arial" panose="020B0604020202020204" pitchFamily="34" charset="0"/>
                <a:cs typeface="Arial" panose="020B0604020202020204" pitchFamily="34" charset="0"/>
              </a:rPr>
              <a:t>to restore investors confidence</a:t>
            </a:r>
            <a:r>
              <a:rPr lang="en-IN" altLang="en-US" sz="2000" dirty="0">
                <a:latin typeface="Arial" panose="020B0604020202020204" pitchFamily="34" charset="0"/>
                <a:cs typeface="Arial" panose="020B0604020202020204" pitchFamily="34" charset="0"/>
              </a:rPr>
              <a:t> in the financial markets and close loopholes that allowed public companies to defraud investors</a:t>
            </a:r>
          </a:p>
          <a:p>
            <a:pPr lvl="1" algn="just">
              <a:spcBef>
                <a:spcPct val="80000"/>
              </a:spcBef>
            </a:pPr>
            <a:r>
              <a:rPr lang="en-IN" b="1" dirty="0"/>
              <a:t>Enron</a:t>
            </a:r>
            <a:r>
              <a:rPr lang="en-IN" dirty="0"/>
              <a:t> scandal accounting and corporate fraud as its shareholders lost $74 billion in the four years leading up to its bankruptcy, and its employees lost billions in pension benefits</a:t>
            </a:r>
            <a:endParaRPr lang="en-IN" altLang="en-US" sz="1800" dirty="0">
              <a:latin typeface="Arial" panose="020B0604020202020204" pitchFamily="34" charset="0"/>
              <a:cs typeface="Arial" panose="020B0604020202020204" pitchFamily="34" charset="0"/>
            </a:endParaRPr>
          </a:p>
          <a:p>
            <a:pPr algn="just">
              <a:spcBef>
                <a:spcPct val="80000"/>
              </a:spcBef>
            </a:pPr>
            <a:r>
              <a:rPr lang="en-IN" sz="2000" dirty="0">
                <a:latin typeface="Arial" panose="020B0604020202020204" pitchFamily="34" charset="0"/>
                <a:cs typeface="Arial" panose="020B0604020202020204" pitchFamily="34" charset="0"/>
              </a:rPr>
              <a:t>Corporations must save all business records, including electronic records and electronic messages, for “not less than five years.” Consequences for noncompliance include fines or imprisonment, or both</a:t>
            </a:r>
            <a:endParaRPr lang="en-IN" altLang="en-US" sz="2000" dirty="0">
              <a:latin typeface="Arial" panose="020B0604020202020204" pitchFamily="34" charset="0"/>
              <a:cs typeface="Arial" panose="020B0604020202020204" pitchFamily="34" charset="0"/>
            </a:endParaRPr>
          </a:p>
          <a:p>
            <a:pPr algn="just">
              <a:spcBef>
                <a:spcPct val="80000"/>
              </a:spcBef>
            </a:pPr>
            <a:endParaRPr lang="en-IN" altLang="en-US" sz="2000" dirty="0">
              <a:latin typeface="Arial" panose="020B0604020202020204" pitchFamily="34" charset="0"/>
              <a:cs typeface="Arial" panose="020B0604020202020204" pitchFamily="34" charset="0"/>
            </a:endParaRPr>
          </a:p>
          <a:p>
            <a:pPr algn="just">
              <a:spcBef>
                <a:spcPct val="80000"/>
              </a:spcBef>
            </a:pPr>
            <a:endParaRPr lang="en-IN" altLang="en-US" sz="2000" dirty="0">
              <a:latin typeface="Arial" panose="020B0604020202020204" pitchFamily="34" charset="0"/>
              <a:cs typeface="Arial" panose="020B0604020202020204" pitchFamily="34" charset="0"/>
            </a:endParaRPr>
          </a:p>
          <a:p>
            <a:pPr algn="just">
              <a:spcBef>
                <a:spcPct val="80000"/>
              </a:spcBef>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978598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7225" name="Picture 9">
            <a:extLst>
              <a:ext uri="{FF2B5EF4-FFF2-40B4-BE49-F238E27FC236}">
                <a16:creationId xmlns:a16="http://schemas.microsoft.com/office/drawing/2014/main" id="{163CE4D0-4CA2-4F44-A06E-63F7F4B75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417" y="1220228"/>
            <a:ext cx="2971800" cy="2763838"/>
          </a:xfrm>
          <a:prstGeom prst="rect">
            <a:avLst/>
          </a:prstGeom>
          <a:noFill/>
          <a:extLst>
            <a:ext uri="{909E8E84-426E-40DD-AFC4-6F175D3DCCD1}">
              <a14:hiddenFill xmlns:a14="http://schemas.microsoft.com/office/drawing/2010/main">
                <a:solidFill>
                  <a:srgbClr val="FFFFFF"/>
                </a:solidFill>
              </a14:hiddenFill>
            </a:ext>
          </a:extLst>
        </p:spPr>
      </p:pic>
      <p:sp>
        <p:nvSpPr>
          <p:cNvPr id="137221" name="Rectangle 5">
            <a:extLst>
              <a:ext uri="{FF2B5EF4-FFF2-40B4-BE49-F238E27FC236}">
                <a16:creationId xmlns:a16="http://schemas.microsoft.com/office/drawing/2014/main" id="{22494702-3075-495A-BB4C-49C065413D93}"/>
              </a:ext>
            </a:extLst>
          </p:cNvPr>
          <p:cNvSpPr>
            <a:spLocks noGrp="1" noChangeArrowheads="1"/>
          </p:cNvSpPr>
          <p:nvPr>
            <p:ph type="title"/>
          </p:nvPr>
        </p:nvSpPr>
        <p:spPr>
          <a:xfrm>
            <a:off x="970723" y="287199"/>
            <a:ext cx="8474075" cy="1116013"/>
          </a:xfrm>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a:lstStyle/>
          <a:p>
            <a:r>
              <a:rPr lang="en-US" altLang="en-US" b="1" dirty="0">
                <a:solidFill>
                  <a:schemeClr val="tx1"/>
                </a:solidFill>
              </a:rPr>
              <a:t>ISO 27001:2005 Structure</a:t>
            </a:r>
          </a:p>
        </p:txBody>
      </p:sp>
      <p:sp>
        <p:nvSpPr>
          <p:cNvPr id="137222" name="Rectangle 6">
            <a:extLst>
              <a:ext uri="{FF2B5EF4-FFF2-40B4-BE49-F238E27FC236}">
                <a16:creationId xmlns:a16="http://schemas.microsoft.com/office/drawing/2014/main" id="{A8A242BF-2B60-4BF6-9751-0A50BFAD8D61}"/>
              </a:ext>
            </a:extLst>
          </p:cNvPr>
          <p:cNvSpPr>
            <a:spLocks noChangeArrowheads="1"/>
          </p:cNvSpPr>
          <p:nvPr/>
        </p:nvSpPr>
        <p:spPr bwMode="auto">
          <a:xfrm>
            <a:off x="1136650" y="1066800"/>
            <a:ext cx="64071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rgbClr val="333333"/>
                </a:solidFill>
                <a:latin typeface="Trebuchet MS" panose="020B0603020202020204" pitchFamily="34" charset="0"/>
              </a:defRPr>
            </a:lvl1pPr>
            <a:lvl2pPr marL="742950" indent="-285750">
              <a:spcBef>
                <a:spcPct val="20000"/>
              </a:spcBef>
              <a:buClr>
                <a:srgbClr val="CC0000"/>
              </a:buClr>
              <a:buSzPct val="90000"/>
              <a:buChar char="•"/>
              <a:defRPr sz="2400">
                <a:solidFill>
                  <a:srgbClr val="333333"/>
                </a:solidFill>
                <a:latin typeface="Trebuchet MS" panose="020B0603020202020204" pitchFamily="34" charset="0"/>
              </a:defRPr>
            </a:lvl2pPr>
            <a:lvl3pPr marL="1143000" indent="-228600">
              <a:spcBef>
                <a:spcPct val="20000"/>
              </a:spcBef>
              <a:buClr>
                <a:schemeClr val="bg2"/>
              </a:buClr>
              <a:buSzPct val="80000"/>
              <a:buFont typeface="Wingdings" panose="05000000000000000000" pitchFamily="2" charset="2"/>
              <a:buChar char="Ø"/>
              <a:defRPr sz="2000">
                <a:solidFill>
                  <a:srgbClr val="333333"/>
                </a:solidFill>
                <a:latin typeface="Trebuchet MS" panose="020B0603020202020204" pitchFamily="34" charset="0"/>
              </a:defRPr>
            </a:lvl3pPr>
            <a:lvl4pPr marL="1600200" indent="-228600">
              <a:spcBef>
                <a:spcPct val="20000"/>
              </a:spcBef>
              <a:buChar char="–"/>
              <a:defRPr>
                <a:solidFill>
                  <a:srgbClr val="333333"/>
                </a:solidFill>
                <a:latin typeface="Trebuchet MS" panose="020B0603020202020204" pitchFamily="34" charset="0"/>
              </a:defRPr>
            </a:lvl4pPr>
            <a:lvl5pPr marL="2057400" indent="-228600">
              <a:spcBef>
                <a:spcPct val="20000"/>
              </a:spcBef>
              <a:buChar char="»"/>
              <a:defRPr>
                <a:solidFill>
                  <a:srgbClr val="333333"/>
                </a:solidFill>
                <a:latin typeface="Trebuchet MS" panose="020B0603020202020204" pitchFamily="34" charset="0"/>
              </a:defRPr>
            </a:lvl5pPr>
            <a:lvl6pPr marL="2514600" indent="-228600" fontAlgn="base">
              <a:spcBef>
                <a:spcPct val="20000"/>
              </a:spcBef>
              <a:spcAft>
                <a:spcPct val="0"/>
              </a:spcAft>
              <a:buChar char="»"/>
              <a:defRPr>
                <a:solidFill>
                  <a:srgbClr val="333333"/>
                </a:solidFill>
                <a:latin typeface="Trebuchet MS" panose="020B0603020202020204" pitchFamily="34" charset="0"/>
              </a:defRPr>
            </a:lvl6pPr>
            <a:lvl7pPr marL="2971800" indent="-228600" fontAlgn="base">
              <a:spcBef>
                <a:spcPct val="20000"/>
              </a:spcBef>
              <a:spcAft>
                <a:spcPct val="0"/>
              </a:spcAft>
              <a:buChar char="»"/>
              <a:defRPr>
                <a:solidFill>
                  <a:srgbClr val="333333"/>
                </a:solidFill>
                <a:latin typeface="Trebuchet MS" panose="020B0603020202020204" pitchFamily="34" charset="0"/>
              </a:defRPr>
            </a:lvl7pPr>
            <a:lvl8pPr marL="3429000" indent="-228600" fontAlgn="base">
              <a:spcBef>
                <a:spcPct val="20000"/>
              </a:spcBef>
              <a:spcAft>
                <a:spcPct val="0"/>
              </a:spcAft>
              <a:buChar char="»"/>
              <a:defRPr>
                <a:solidFill>
                  <a:srgbClr val="333333"/>
                </a:solidFill>
                <a:latin typeface="Trebuchet MS" panose="020B0603020202020204" pitchFamily="34" charset="0"/>
              </a:defRPr>
            </a:lvl8pPr>
            <a:lvl9pPr marL="3886200" indent="-228600" fontAlgn="base">
              <a:spcBef>
                <a:spcPct val="20000"/>
              </a:spcBef>
              <a:spcAft>
                <a:spcPct val="0"/>
              </a:spcAft>
              <a:buChar char="»"/>
              <a:defRPr>
                <a:solidFill>
                  <a:srgbClr val="333333"/>
                </a:solidFill>
                <a:latin typeface="Trebuchet MS" panose="020B0603020202020204" pitchFamily="34" charset="0"/>
              </a:defRPr>
            </a:lvl9pPr>
          </a:lstStyle>
          <a:p>
            <a:pPr>
              <a:lnSpc>
                <a:spcPct val="95000"/>
              </a:lnSpc>
            </a:pPr>
            <a:r>
              <a:rPr lang="en-US" altLang="en-US" dirty="0"/>
              <a:t>Section 5 - </a:t>
            </a:r>
            <a:r>
              <a:rPr lang="en-US" altLang="en-US" sz="2500" dirty="0"/>
              <a:t>Management Responsibility</a:t>
            </a:r>
          </a:p>
          <a:p>
            <a:pPr lvl="2">
              <a:lnSpc>
                <a:spcPct val="95000"/>
              </a:lnSpc>
            </a:pPr>
            <a:r>
              <a:rPr lang="en-US" altLang="en-US" dirty="0"/>
              <a:t>Management Commitment</a:t>
            </a:r>
          </a:p>
          <a:p>
            <a:pPr lvl="2">
              <a:lnSpc>
                <a:spcPct val="95000"/>
              </a:lnSpc>
            </a:pPr>
            <a:r>
              <a:rPr lang="en-US" altLang="en-US" dirty="0"/>
              <a:t>Resource Management</a:t>
            </a:r>
          </a:p>
          <a:p>
            <a:r>
              <a:rPr lang="en-US" altLang="en-US" dirty="0"/>
              <a:t>Section 6 – </a:t>
            </a:r>
            <a:r>
              <a:rPr lang="en-US" altLang="en-US" sz="2500" dirty="0"/>
              <a:t>Internal ISMS Audits</a:t>
            </a:r>
          </a:p>
          <a:p>
            <a:r>
              <a:rPr lang="en-US" altLang="en-US" dirty="0"/>
              <a:t>Section 7 - Management Review of the ISMS</a:t>
            </a:r>
          </a:p>
          <a:p>
            <a:pPr lvl="2"/>
            <a:r>
              <a:rPr lang="en-US" altLang="en-US" dirty="0"/>
              <a:t>Review Input</a:t>
            </a:r>
          </a:p>
          <a:p>
            <a:pPr lvl="2"/>
            <a:r>
              <a:rPr lang="en-US" altLang="en-US" dirty="0"/>
              <a:t>Review Output</a:t>
            </a:r>
          </a:p>
          <a:p>
            <a:r>
              <a:rPr lang="en-US" altLang="en-US" dirty="0"/>
              <a:t>Section 8 - ISMS Improvement</a:t>
            </a:r>
          </a:p>
          <a:p>
            <a:pPr lvl="1">
              <a:buClr>
                <a:srgbClr val="AABAA5"/>
              </a:buClr>
              <a:buSzPct val="140000"/>
            </a:pPr>
            <a:r>
              <a:rPr lang="en-US" altLang="en-US" dirty="0"/>
              <a:t>Continual Improvement</a:t>
            </a:r>
          </a:p>
          <a:p>
            <a:pPr lvl="1">
              <a:buClr>
                <a:srgbClr val="AABAA5"/>
              </a:buClr>
              <a:buSzPct val="140000"/>
            </a:pPr>
            <a:r>
              <a:rPr lang="en-US" altLang="en-US" dirty="0"/>
              <a:t>Corrective Action</a:t>
            </a:r>
          </a:p>
          <a:p>
            <a:pPr lvl="1">
              <a:buClr>
                <a:srgbClr val="AABAA5"/>
              </a:buClr>
              <a:buSzPct val="140000"/>
            </a:pPr>
            <a:r>
              <a:rPr lang="en-US" altLang="en-US" dirty="0"/>
              <a:t>Preventive Action</a:t>
            </a:r>
          </a:p>
        </p:txBody>
      </p:sp>
      <p:pic>
        <p:nvPicPr>
          <p:cNvPr id="137226" name="Picture 10">
            <a:extLst>
              <a:ext uri="{FF2B5EF4-FFF2-40B4-BE49-F238E27FC236}">
                <a16:creationId xmlns:a16="http://schemas.microsoft.com/office/drawing/2014/main" id="{6B218EA8-3345-4703-98F2-32DDD5BCE0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02" y="4130254"/>
            <a:ext cx="2438400" cy="198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6" name="Rectangle 8">
            <a:extLst>
              <a:ext uri="{FF2B5EF4-FFF2-40B4-BE49-F238E27FC236}">
                <a16:creationId xmlns:a16="http://schemas.microsoft.com/office/drawing/2014/main" id="{EF619522-77EE-4792-8D7E-026C730A9DA6}"/>
              </a:ext>
            </a:extLst>
          </p:cNvPr>
          <p:cNvSpPr>
            <a:spLocks noChangeArrowheads="1"/>
          </p:cNvSpPr>
          <p:nvPr/>
        </p:nvSpPr>
        <p:spPr bwMode="auto">
          <a:xfrm>
            <a:off x="770638" y="419100"/>
            <a:ext cx="7820025" cy="533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92075" tIns="46038" rIns="92075" bIns="46038"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US" altLang="en-US" b="1" dirty="0">
                <a:solidFill>
                  <a:schemeClr val="tx1"/>
                </a:solidFill>
                <a:latin typeface="Arial" panose="020B0604020202020204" pitchFamily="34" charset="0"/>
                <a:cs typeface="Arial" panose="020B0604020202020204" pitchFamily="34" charset="0"/>
              </a:rPr>
              <a:t>Important Areas of Concern</a:t>
            </a:r>
          </a:p>
        </p:txBody>
      </p:sp>
      <p:sp>
        <p:nvSpPr>
          <p:cNvPr id="145418" name="Rectangle 10">
            <a:extLst>
              <a:ext uri="{FF2B5EF4-FFF2-40B4-BE49-F238E27FC236}">
                <a16:creationId xmlns:a16="http://schemas.microsoft.com/office/drawing/2014/main" id="{4282073D-2FB4-4197-AAFD-7EA9D676483D}"/>
              </a:ext>
            </a:extLst>
          </p:cNvPr>
          <p:cNvSpPr>
            <a:spLocks noChangeArrowheads="1"/>
          </p:cNvSpPr>
          <p:nvPr/>
        </p:nvSpPr>
        <p:spPr bwMode="auto">
          <a:xfrm>
            <a:off x="1089991" y="1318591"/>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123" tIns="47697" rIns="30123" bIns="47697"/>
          <a:lstStyle>
            <a:lvl1pPr marL="533400" indent="-533400" defTabSz="785813">
              <a:spcBef>
                <a:spcPct val="20000"/>
              </a:spcBef>
              <a:buChar char="•"/>
              <a:defRPr sz="2400">
                <a:solidFill>
                  <a:srgbClr val="333333"/>
                </a:solidFill>
                <a:latin typeface="Trebuchet MS" panose="020B0603020202020204" pitchFamily="34" charset="0"/>
              </a:defRPr>
            </a:lvl1pPr>
            <a:lvl2pPr marL="1130300" indent="-457200" defTabSz="785813">
              <a:spcBef>
                <a:spcPct val="20000"/>
              </a:spcBef>
              <a:buClr>
                <a:srgbClr val="CC0000"/>
              </a:buClr>
              <a:buSzPct val="90000"/>
              <a:buChar char="•"/>
              <a:defRPr sz="2000">
                <a:solidFill>
                  <a:srgbClr val="333333"/>
                </a:solidFill>
                <a:latin typeface="Trebuchet MS" panose="020B0603020202020204" pitchFamily="34" charset="0"/>
              </a:defRPr>
            </a:lvl2pPr>
            <a:lvl3pPr marL="1625600" indent="-381000" defTabSz="785813">
              <a:spcBef>
                <a:spcPct val="20000"/>
              </a:spcBef>
              <a:buClr>
                <a:schemeClr val="bg2"/>
              </a:buClr>
              <a:buSzPct val="80000"/>
              <a:buFont typeface="Wingdings" panose="05000000000000000000" pitchFamily="2" charset="2"/>
              <a:buChar char="Ø"/>
              <a:defRPr>
                <a:solidFill>
                  <a:srgbClr val="333333"/>
                </a:solidFill>
                <a:latin typeface="Trebuchet MS" panose="020B0603020202020204" pitchFamily="34" charset="0"/>
              </a:defRPr>
            </a:lvl3pPr>
            <a:lvl4pPr marL="2197100" indent="-381000" defTabSz="785813">
              <a:spcBef>
                <a:spcPct val="20000"/>
              </a:spcBef>
              <a:buChar char="–"/>
              <a:defRPr sz="1600">
                <a:solidFill>
                  <a:srgbClr val="333333"/>
                </a:solidFill>
                <a:latin typeface="Trebuchet MS" panose="020B0603020202020204" pitchFamily="34" charset="0"/>
              </a:defRPr>
            </a:lvl4pPr>
            <a:lvl5pPr marL="2768600" indent="-381000" defTabSz="785813">
              <a:spcBef>
                <a:spcPct val="20000"/>
              </a:spcBef>
              <a:buChar char="»"/>
              <a:defRPr sz="1600">
                <a:solidFill>
                  <a:srgbClr val="333333"/>
                </a:solidFill>
                <a:latin typeface="Trebuchet MS" panose="020B0603020202020204" pitchFamily="34" charset="0"/>
              </a:defRPr>
            </a:lvl5pPr>
            <a:lvl6pPr marL="3225800" indent="-381000" defTabSz="785813" fontAlgn="base">
              <a:spcBef>
                <a:spcPct val="20000"/>
              </a:spcBef>
              <a:spcAft>
                <a:spcPct val="0"/>
              </a:spcAft>
              <a:buChar char="»"/>
              <a:defRPr sz="1600">
                <a:solidFill>
                  <a:srgbClr val="333333"/>
                </a:solidFill>
                <a:latin typeface="Trebuchet MS" panose="020B0603020202020204" pitchFamily="34" charset="0"/>
              </a:defRPr>
            </a:lvl6pPr>
            <a:lvl7pPr marL="3683000" indent="-381000" defTabSz="785813" fontAlgn="base">
              <a:spcBef>
                <a:spcPct val="20000"/>
              </a:spcBef>
              <a:spcAft>
                <a:spcPct val="0"/>
              </a:spcAft>
              <a:buChar char="»"/>
              <a:defRPr sz="1600">
                <a:solidFill>
                  <a:srgbClr val="333333"/>
                </a:solidFill>
                <a:latin typeface="Trebuchet MS" panose="020B0603020202020204" pitchFamily="34" charset="0"/>
              </a:defRPr>
            </a:lvl7pPr>
            <a:lvl8pPr marL="4140200" indent="-381000" defTabSz="785813" fontAlgn="base">
              <a:spcBef>
                <a:spcPct val="20000"/>
              </a:spcBef>
              <a:spcAft>
                <a:spcPct val="0"/>
              </a:spcAft>
              <a:buChar char="»"/>
              <a:defRPr sz="1600">
                <a:solidFill>
                  <a:srgbClr val="333333"/>
                </a:solidFill>
                <a:latin typeface="Trebuchet MS" panose="020B0603020202020204" pitchFamily="34" charset="0"/>
              </a:defRPr>
            </a:lvl8pPr>
            <a:lvl9pPr marL="4597400" indent="-381000" defTabSz="785813" fontAlgn="base">
              <a:spcBef>
                <a:spcPct val="20000"/>
              </a:spcBef>
              <a:spcAft>
                <a:spcPct val="0"/>
              </a:spcAft>
              <a:buChar char="»"/>
              <a:defRPr sz="1600">
                <a:solidFill>
                  <a:srgbClr val="333333"/>
                </a:solidFill>
                <a:latin typeface="Trebuchet MS" panose="020B0603020202020204" pitchFamily="34" charset="0"/>
              </a:defRPr>
            </a:lvl9pPr>
          </a:lstStyle>
          <a:p>
            <a:pPr>
              <a:lnSpc>
                <a:spcPct val="80000"/>
              </a:lnSpc>
              <a:buClr>
                <a:srgbClr val="CC3300"/>
              </a:buClr>
              <a:buFontTx/>
              <a:buNone/>
            </a:pPr>
            <a:r>
              <a:rPr lang="en-US" altLang="en-US" b="1" dirty="0"/>
              <a:t>ISO27001</a:t>
            </a:r>
          </a:p>
          <a:p>
            <a:pPr>
              <a:lnSpc>
                <a:spcPct val="80000"/>
              </a:lnSpc>
              <a:buClr>
                <a:srgbClr val="CC3300"/>
              </a:buClr>
              <a:buFontTx/>
              <a:buAutoNum type="arabicPeriod"/>
            </a:pPr>
            <a:r>
              <a:rPr lang="en-US" altLang="en-US" dirty="0"/>
              <a:t>Security policy (5)</a:t>
            </a:r>
          </a:p>
          <a:p>
            <a:pPr>
              <a:lnSpc>
                <a:spcPct val="80000"/>
              </a:lnSpc>
              <a:buClr>
                <a:srgbClr val="CC3300"/>
              </a:buClr>
              <a:buFontTx/>
              <a:buAutoNum type="arabicPeriod"/>
            </a:pPr>
            <a:r>
              <a:rPr lang="en-US" altLang="en-US" dirty="0"/>
              <a:t>Organization of information security (6)</a:t>
            </a:r>
          </a:p>
          <a:p>
            <a:pPr>
              <a:lnSpc>
                <a:spcPct val="80000"/>
              </a:lnSpc>
              <a:buClr>
                <a:srgbClr val="CC3300"/>
              </a:buClr>
              <a:buFontTx/>
              <a:buAutoNum type="arabicPeriod"/>
            </a:pPr>
            <a:r>
              <a:rPr lang="en-US" altLang="en-US" dirty="0"/>
              <a:t>Asset management(7)</a:t>
            </a:r>
          </a:p>
          <a:p>
            <a:pPr>
              <a:lnSpc>
                <a:spcPct val="80000"/>
              </a:lnSpc>
              <a:buClr>
                <a:srgbClr val="CC3300"/>
              </a:buClr>
              <a:buFontTx/>
              <a:buAutoNum type="arabicPeriod"/>
            </a:pPr>
            <a:r>
              <a:rPr lang="en-US" altLang="en-US" dirty="0"/>
              <a:t>Human resources security (8)</a:t>
            </a:r>
          </a:p>
          <a:p>
            <a:pPr>
              <a:lnSpc>
                <a:spcPct val="80000"/>
              </a:lnSpc>
              <a:buClr>
                <a:srgbClr val="CC3300"/>
              </a:buClr>
              <a:buFontTx/>
              <a:buAutoNum type="arabicPeriod"/>
            </a:pPr>
            <a:r>
              <a:rPr lang="en-US" altLang="en-US" dirty="0"/>
              <a:t>Physical and environmental security (9)</a:t>
            </a:r>
          </a:p>
          <a:p>
            <a:pPr>
              <a:lnSpc>
                <a:spcPct val="80000"/>
              </a:lnSpc>
              <a:buClr>
                <a:srgbClr val="CC3300"/>
              </a:buClr>
              <a:buFontTx/>
              <a:buAutoNum type="arabicPeriod"/>
            </a:pPr>
            <a:r>
              <a:rPr lang="en-US" altLang="en-US" dirty="0"/>
              <a:t>Communications and operations management (10)</a:t>
            </a:r>
          </a:p>
          <a:p>
            <a:pPr>
              <a:lnSpc>
                <a:spcPct val="80000"/>
              </a:lnSpc>
              <a:buClr>
                <a:srgbClr val="CC3300"/>
              </a:buClr>
              <a:buFontTx/>
              <a:buAutoNum type="arabicPeriod"/>
            </a:pPr>
            <a:r>
              <a:rPr lang="en-US" altLang="en-US" dirty="0"/>
              <a:t>Access control (11)</a:t>
            </a:r>
          </a:p>
          <a:p>
            <a:pPr>
              <a:lnSpc>
                <a:spcPct val="80000"/>
              </a:lnSpc>
              <a:buClr>
                <a:srgbClr val="CC3300"/>
              </a:buClr>
              <a:buFontTx/>
              <a:buAutoNum type="arabicPeriod"/>
            </a:pPr>
            <a:r>
              <a:rPr lang="en-US" altLang="en-US" dirty="0"/>
              <a:t>Information systems acquisition, development and maintenance (12)</a:t>
            </a:r>
          </a:p>
          <a:p>
            <a:pPr>
              <a:lnSpc>
                <a:spcPct val="80000"/>
              </a:lnSpc>
              <a:buClr>
                <a:srgbClr val="CC3300"/>
              </a:buClr>
              <a:buFontTx/>
              <a:buAutoNum type="arabicPeriod"/>
            </a:pPr>
            <a:r>
              <a:rPr lang="en-US" altLang="en-US" dirty="0"/>
              <a:t>Information security incident management (13)</a:t>
            </a:r>
          </a:p>
          <a:p>
            <a:pPr>
              <a:lnSpc>
                <a:spcPct val="80000"/>
              </a:lnSpc>
              <a:buClr>
                <a:srgbClr val="CC3300"/>
              </a:buClr>
              <a:buFontTx/>
              <a:buAutoNum type="arabicPeriod"/>
            </a:pPr>
            <a:r>
              <a:rPr lang="en-US" altLang="en-US" dirty="0"/>
              <a:t>Business continuity (14) management</a:t>
            </a:r>
          </a:p>
          <a:p>
            <a:pPr>
              <a:lnSpc>
                <a:spcPct val="80000"/>
              </a:lnSpc>
              <a:buClr>
                <a:srgbClr val="CC3300"/>
              </a:buClr>
              <a:buFontTx/>
              <a:buAutoNum type="arabicPeriod"/>
            </a:pPr>
            <a:r>
              <a:rPr lang="en-US" altLang="en-US" dirty="0"/>
              <a:t>Compliance (15)</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a:extLst>
              <a:ext uri="{FF2B5EF4-FFF2-40B4-BE49-F238E27FC236}">
                <a16:creationId xmlns:a16="http://schemas.microsoft.com/office/drawing/2014/main" id="{40B99C77-A6D5-4A73-BCCE-6CC0D82E13C3}"/>
              </a:ext>
            </a:extLst>
          </p:cNvPr>
          <p:cNvSpPr>
            <a:spLocks noGrp="1" noChangeArrowheads="1"/>
          </p:cNvSpPr>
          <p:nvPr>
            <p:ph type="title"/>
          </p:nvPr>
        </p:nvSpPr>
        <p:spPr>
          <a:xfrm>
            <a:off x="699293" y="396874"/>
            <a:ext cx="7943850" cy="59531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2075" tIns="46038" rIns="92075" bIns="46038" rtlCol="0" anchor="t">
            <a:normAutofit/>
          </a:bodyPr>
          <a:lstStyle/>
          <a:p>
            <a:pPr algn="ctr"/>
            <a:r>
              <a:rPr lang="en-GB" altLang="en-US" sz="2400" b="1" dirty="0">
                <a:solidFill>
                  <a:schemeClr val="tx1"/>
                </a:solidFill>
                <a:latin typeface="Arial" panose="020B0604020202020204" pitchFamily="34" charset="0"/>
                <a:cs typeface="Arial" panose="020B0604020202020204" pitchFamily="34" charset="0"/>
              </a:rPr>
              <a:t>ISO17799:2005 Framework</a:t>
            </a:r>
          </a:p>
        </p:txBody>
      </p:sp>
      <p:grpSp>
        <p:nvGrpSpPr>
          <p:cNvPr id="153605" name="Group 5">
            <a:extLst>
              <a:ext uri="{FF2B5EF4-FFF2-40B4-BE49-F238E27FC236}">
                <a16:creationId xmlns:a16="http://schemas.microsoft.com/office/drawing/2014/main" id="{A2AEDE63-8D93-48F5-8F83-3EEDE3F54889}"/>
              </a:ext>
            </a:extLst>
          </p:cNvPr>
          <p:cNvGrpSpPr>
            <a:grpSpLocks/>
          </p:cNvGrpSpPr>
          <p:nvPr/>
        </p:nvGrpSpPr>
        <p:grpSpPr bwMode="auto">
          <a:xfrm>
            <a:off x="548481" y="1385887"/>
            <a:ext cx="8351837" cy="4176713"/>
            <a:chOff x="295" y="1071"/>
            <a:chExt cx="5261" cy="2631"/>
          </a:xfrm>
        </p:grpSpPr>
        <p:sp>
          <p:nvSpPr>
            <p:cNvPr id="153606" name="Text Box 6">
              <a:extLst>
                <a:ext uri="{FF2B5EF4-FFF2-40B4-BE49-F238E27FC236}">
                  <a16:creationId xmlns:a16="http://schemas.microsoft.com/office/drawing/2014/main" id="{C98ADB56-5AC1-496E-8136-C2A04F4A631E}"/>
                </a:ext>
              </a:extLst>
            </p:cNvPr>
            <p:cNvSpPr txBox="1">
              <a:spLocks noChangeArrowheads="1"/>
            </p:cNvSpPr>
            <p:nvPr/>
          </p:nvSpPr>
          <p:spPr bwMode="auto">
            <a:xfrm>
              <a:off x="2382" y="1071"/>
              <a:ext cx="1043" cy="363"/>
            </a:xfrm>
            <a:prstGeom prst="rect">
              <a:avLst/>
            </a:prstGeom>
            <a:solidFill>
              <a:schemeClr val="accent1"/>
            </a:solidFill>
            <a:ln w="9525">
              <a:solidFill>
                <a:schemeClr val="tx1"/>
              </a:solidFill>
              <a:miter lim="800000"/>
              <a:headEnd/>
              <a:tailEnd/>
            </a:ln>
            <a:effectLst>
              <a:outerShdw dist="71842" dir="2700000" algn="ctr" rotWithShape="0">
                <a:schemeClr val="bg2">
                  <a:alpha val="50000"/>
                </a:schemeClr>
              </a:outerShdw>
            </a:effectLst>
          </p:spPr>
          <p:txBody>
            <a:bodyPr anchor="ctr" anchorCtr="1"/>
            <a:lstStyle/>
            <a:p>
              <a:pPr algn="ctr"/>
              <a:r>
                <a:rPr lang="en-GB" altLang="en-US" sz="1500"/>
                <a:t>Security Policy</a:t>
              </a:r>
            </a:p>
          </p:txBody>
        </p:sp>
        <p:sp>
          <p:nvSpPr>
            <p:cNvPr id="153607" name="Text Box 7">
              <a:extLst>
                <a:ext uri="{FF2B5EF4-FFF2-40B4-BE49-F238E27FC236}">
                  <a16:creationId xmlns:a16="http://schemas.microsoft.com/office/drawing/2014/main" id="{A9E7A217-74FC-4429-968D-C55B69240D7D}"/>
                </a:ext>
              </a:extLst>
            </p:cNvPr>
            <p:cNvSpPr txBox="1">
              <a:spLocks noChangeArrowheads="1"/>
            </p:cNvSpPr>
            <p:nvPr/>
          </p:nvSpPr>
          <p:spPr bwMode="auto">
            <a:xfrm>
              <a:off x="3697" y="1207"/>
              <a:ext cx="1043" cy="363"/>
            </a:xfrm>
            <a:prstGeom prst="rect">
              <a:avLst/>
            </a:prstGeom>
            <a:solidFill>
              <a:schemeClr val="accent1"/>
            </a:solidFill>
            <a:ln w="9525">
              <a:solidFill>
                <a:schemeClr val="tx1"/>
              </a:solidFill>
              <a:miter lim="800000"/>
              <a:headEnd/>
              <a:tailEnd/>
            </a:ln>
            <a:effectLst>
              <a:outerShdw dist="71842" dir="2700000" algn="ctr" rotWithShape="0">
                <a:schemeClr val="bg2">
                  <a:alpha val="50000"/>
                </a:schemeClr>
              </a:outerShdw>
            </a:effectLst>
          </p:spPr>
          <p:txBody>
            <a:bodyPr anchor="ctr" anchorCtr="1"/>
            <a:lstStyle/>
            <a:p>
              <a:pPr algn="ctr"/>
              <a:r>
                <a:rPr lang="en-GB" altLang="en-US" sz="1500"/>
                <a:t>Security Organisation</a:t>
              </a:r>
            </a:p>
          </p:txBody>
        </p:sp>
        <p:sp>
          <p:nvSpPr>
            <p:cNvPr id="153608" name="Text Box 8">
              <a:extLst>
                <a:ext uri="{FF2B5EF4-FFF2-40B4-BE49-F238E27FC236}">
                  <a16:creationId xmlns:a16="http://schemas.microsoft.com/office/drawing/2014/main" id="{663F5793-1E85-4E24-8D2F-9CD6F55A155B}"/>
                </a:ext>
              </a:extLst>
            </p:cNvPr>
            <p:cNvSpPr txBox="1">
              <a:spLocks noChangeArrowheads="1"/>
            </p:cNvSpPr>
            <p:nvPr/>
          </p:nvSpPr>
          <p:spPr bwMode="auto">
            <a:xfrm>
              <a:off x="318" y="1819"/>
              <a:ext cx="1180" cy="363"/>
            </a:xfrm>
            <a:prstGeom prst="rect">
              <a:avLst/>
            </a:prstGeom>
            <a:solidFill>
              <a:schemeClr val="accent1"/>
            </a:solidFill>
            <a:ln w="9525">
              <a:solidFill>
                <a:schemeClr val="tx1"/>
              </a:solidFill>
              <a:miter lim="800000"/>
              <a:headEnd/>
              <a:tailEnd/>
            </a:ln>
            <a:effectLst>
              <a:outerShdw dist="71842" dir="2700000" algn="ctr" rotWithShape="0">
                <a:schemeClr val="bg2">
                  <a:alpha val="50000"/>
                </a:schemeClr>
              </a:outerShdw>
            </a:effectLst>
          </p:spPr>
          <p:txBody>
            <a:bodyPr anchor="ctr" anchorCtr="1"/>
            <a:lstStyle/>
            <a:p>
              <a:pPr algn="ctr"/>
              <a:r>
                <a:rPr lang="en-GB" altLang="en-US" sz="1500"/>
                <a:t>Business Continuity Management</a:t>
              </a:r>
            </a:p>
          </p:txBody>
        </p:sp>
        <p:sp>
          <p:nvSpPr>
            <p:cNvPr id="153609" name="Text Box 9">
              <a:extLst>
                <a:ext uri="{FF2B5EF4-FFF2-40B4-BE49-F238E27FC236}">
                  <a16:creationId xmlns:a16="http://schemas.microsoft.com/office/drawing/2014/main" id="{44C579DF-8033-4498-8E1D-D46D4D769F73}"/>
                </a:ext>
              </a:extLst>
            </p:cNvPr>
            <p:cNvSpPr txBox="1">
              <a:spLocks noChangeArrowheads="1"/>
            </p:cNvSpPr>
            <p:nvPr/>
          </p:nvSpPr>
          <p:spPr bwMode="auto">
            <a:xfrm>
              <a:off x="4286" y="1818"/>
              <a:ext cx="1270" cy="363"/>
            </a:xfrm>
            <a:prstGeom prst="rect">
              <a:avLst/>
            </a:prstGeom>
            <a:solidFill>
              <a:schemeClr val="accent1"/>
            </a:solidFill>
            <a:ln w="9525">
              <a:solidFill>
                <a:schemeClr val="tx1"/>
              </a:solidFill>
              <a:miter lim="800000"/>
              <a:headEnd/>
              <a:tailEnd/>
            </a:ln>
            <a:effectLst>
              <a:outerShdw dist="71842" dir="2700000" algn="ctr" rotWithShape="0">
                <a:schemeClr val="bg2">
                  <a:alpha val="50000"/>
                </a:schemeClr>
              </a:outerShdw>
            </a:effectLst>
          </p:spPr>
          <p:txBody>
            <a:bodyPr anchor="ctr" anchorCtr="1"/>
            <a:lstStyle/>
            <a:p>
              <a:pPr algn="ctr"/>
              <a:r>
                <a:rPr lang="en-GB" altLang="en-US" sz="1500"/>
                <a:t>Asset Classification &amp; Control</a:t>
              </a:r>
            </a:p>
          </p:txBody>
        </p:sp>
        <p:sp>
          <p:nvSpPr>
            <p:cNvPr id="153610" name="Text Box 10">
              <a:extLst>
                <a:ext uri="{FF2B5EF4-FFF2-40B4-BE49-F238E27FC236}">
                  <a16:creationId xmlns:a16="http://schemas.microsoft.com/office/drawing/2014/main" id="{C1D28717-B61E-4265-A0B2-C0DB6B4FCAEA}"/>
                </a:ext>
              </a:extLst>
            </p:cNvPr>
            <p:cNvSpPr txBox="1">
              <a:spLocks noChangeArrowheads="1"/>
            </p:cNvSpPr>
            <p:nvPr/>
          </p:nvSpPr>
          <p:spPr bwMode="auto">
            <a:xfrm>
              <a:off x="1067" y="1207"/>
              <a:ext cx="1043" cy="363"/>
            </a:xfrm>
            <a:prstGeom prst="rect">
              <a:avLst/>
            </a:prstGeom>
            <a:solidFill>
              <a:schemeClr val="accent1"/>
            </a:solidFill>
            <a:ln w="9525">
              <a:solidFill>
                <a:schemeClr val="tx1"/>
              </a:solidFill>
              <a:miter lim="800000"/>
              <a:headEnd/>
              <a:tailEnd/>
            </a:ln>
            <a:effectLst>
              <a:outerShdw dist="71842" dir="2700000" algn="ctr" rotWithShape="0">
                <a:schemeClr val="bg2">
                  <a:alpha val="50000"/>
                </a:schemeClr>
              </a:outerShdw>
            </a:effectLst>
          </p:spPr>
          <p:txBody>
            <a:bodyPr anchor="ctr" anchorCtr="1"/>
            <a:lstStyle/>
            <a:p>
              <a:pPr algn="ctr"/>
              <a:r>
                <a:rPr lang="en-GB" altLang="en-US" sz="1500"/>
                <a:t>Compliance</a:t>
              </a:r>
            </a:p>
          </p:txBody>
        </p:sp>
        <p:sp>
          <p:nvSpPr>
            <p:cNvPr id="153611" name="Text Box 11">
              <a:extLst>
                <a:ext uri="{FF2B5EF4-FFF2-40B4-BE49-F238E27FC236}">
                  <a16:creationId xmlns:a16="http://schemas.microsoft.com/office/drawing/2014/main" id="{C4C6B7BC-8750-4282-910C-9B63EA6EBEE0}"/>
                </a:ext>
              </a:extLst>
            </p:cNvPr>
            <p:cNvSpPr txBox="1">
              <a:spLocks noChangeArrowheads="1"/>
            </p:cNvSpPr>
            <p:nvPr/>
          </p:nvSpPr>
          <p:spPr bwMode="auto">
            <a:xfrm>
              <a:off x="4286" y="2521"/>
              <a:ext cx="1270" cy="363"/>
            </a:xfrm>
            <a:prstGeom prst="rect">
              <a:avLst/>
            </a:prstGeom>
            <a:solidFill>
              <a:schemeClr val="accent1"/>
            </a:solidFill>
            <a:ln w="9525">
              <a:solidFill>
                <a:schemeClr val="tx1"/>
              </a:solidFill>
              <a:miter lim="800000"/>
              <a:headEnd/>
              <a:tailEnd/>
            </a:ln>
            <a:effectLst>
              <a:outerShdw dist="71842" dir="2700000" algn="ctr" rotWithShape="0">
                <a:schemeClr val="bg2">
                  <a:alpha val="50000"/>
                </a:schemeClr>
              </a:outerShdw>
            </a:effectLst>
          </p:spPr>
          <p:txBody>
            <a:bodyPr anchor="ctr" anchorCtr="1"/>
            <a:lstStyle/>
            <a:p>
              <a:pPr algn="ctr"/>
              <a:r>
                <a:rPr lang="en-GB" altLang="en-US" sz="1500"/>
                <a:t>Personnel Security/ HR Security</a:t>
              </a:r>
            </a:p>
          </p:txBody>
        </p:sp>
        <p:sp>
          <p:nvSpPr>
            <p:cNvPr id="153612" name="Text Box 12">
              <a:extLst>
                <a:ext uri="{FF2B5EF4-FFF2-40B4-BE49-F238E27FC236}">
                  <a16:creationId xmlns:a16="http://schemas.microsoft.com/office/drawing/2014/main" id="{7DB9F7A4-0CF3-4292-92E0-F6E70F24B480}"/>
                </a:ext>
              </a:extLst>
            </p:cNvPr>
            <p:cNvSpPr txBox="1">
              <a:spLocks noChangeArrowheads="1"/>
            </p:cNvSpPr>
            <p:nvPr/>
          </p:nvSpPr>
          <p:spPr bwMode="auto">
            <a:xfrm>
              <a:off x="295" y="2522"/>
              <a:ext cx="1224" cy="363"/>
            </a:xfrm>
            <a:prstGeom prst="rect">
              <a:avLst/>
            </a:prstGeom>
            <a:solidFill>
              <a:schemeClr val="accent1"/>
            </a:solidFill>
            <a:ln w="9525">
              <a:solidFill>
                <a:schemeClr val="tx1"/>
              </a:solidFill>
              <a:miter lim="800000"/>
              <a:headEnd/>
              <a:tailEnd/>
            </a:ln>
            <a:effectLst>
              <a:outerShdw dist="71842" dir="2700000" algn="ctr" rotWithShape="0">
                <a:schemeClr val="bg2">
                  <a:alpha val="50000"/>
                </a:schemeClr>
              </a:outerShdw>
            </a:effectLst>
          </p:spPr>
          <p:txBody>
            <a:bodyPr anchor="ctr" anchorCtr="1"/>
            <a:lstStyle/>
            <a:p>
              <a:pPr algn="ctr"/>
              <a:r>
                <a:rPr lang="en-GB" altLang="en-US" sz="1500"/>
                <a:t>System Development</a:t>
              </a:r>
            </a:p>
          </p:txBody>
        </p:sp>
        <p:sp>
          <p:nvSpPr>
            <p:cNvPr id="153613" name="Text Box 13">
              <a:extLst>
                <a:ext uri="{FF2B5EF4-FFF2-40B4-BE49-F238E27FC236}">
                  <a16:creationId xmlns:a16="http://schemas.microsoft.com/office/drawing/2014/main" id="{1D8F5AF7-0158-4CFA-9F4F-CE86EDD75622}"/>
                </a:ext>
              </a:extLst>
            </p:cNvPr>
            <p:cNvSpPr txBox="1">
              <a:spLocks noChangeArrowheads="1"/>
            </p:cNvSpPr>
            <p:nvPr/>
          </p:nvSpPr>
          <p:spPr bwMode="auto">
            <a:xfrm>
              <a:off x="1066" y="3157"/>
              <a:ext cx="1043" cy="363"/>
            </a:xfrm>
            <a:prstGeom prst="rect">
              <a:avLst/>
            </a:prstGeom>
            <a:solidFill>
              <a:schemeClr val="accent1"/>
            </a:solidFill>
            <a:ln w="9525">
              <a:solidFill>
                <a:schemeClr val="tx1"/>
              </a:solidFill>
              <a:miter lim="800000"/>
              <a:headEnd/>
              <a:tailEnd/>
            </a:ln>
            <a:effectLst>
              <a:outerShdw dist="71842" dir="2700000" algn="ctr" rotWithShape="0">
                <a:schemeClr val="bg2">
                  <a:alpha val="50000"/>
                </a:schemeClr>
              </a:outerShdw>
            </a:effectLst>
          </p:spPr>
          <p:txBody>
            <a:bodyPr anchor="ctr" anchorCtr="1"/>
            <a:lstStyle/>
            <a:p>
              <a:pPr algn="ctr"/>
              <a:r>
                <a:rPr lang="en-GB" altLang="en-US" sz="1500"/>
                <a:t>Access Control</a:t>
              </a:r>
            </a:p>
          </p:txBody>
        </p:sp>
        <p:sp>
          <p:nvSpPr>
            <p:cNvPr id="153614" name="Text Box 14">
              <a:extLst>
                <a:ext uri="{FF2B5EF4-FFF2-40B4-BE49-F238E27FC236}">
                  <a16:creationId xmlns:a16="http://schemas.microsoft.com/office/drawing/2014/main" id="{A615C628-F47E-42DA-A36B-06807E216E69}"/>
                </a:ext>
              </a:extLst>
            </p:cNvPr>
            <p:cNvSpPr txBox="1">
              <a:spLocks noChangeArrowheads="1"/>
            </p:cNvSpPr>
            <p:nvPr/>
          </p:nvSpPr>
          <p:spPr bwMode="auto">
            <a:xfrm>
              <a:off x="2382" y="3339"/>
              <a:ext cx="1043" cy="363"/>
            </a:xfrm>
            <a:prstGeom prst="rect">
              <a:avLst/>
            </a:prstGeom>
            <a:solidFill>
              <a:schemeClr val="accent1"/>
            </a:solidFill>
            <a:ln w="9525">
              <a:solidFill>
                <a:schemeClr val="tx1"/>
              </a:solidFill>
              <a:miter lim="800000"/>
              <a:headEnd/>
              <a:tailEnd/>
            </a:ln>
            <a:effectLst>
              <a:outerShdw dist="71842" dir="2700000" algn="ctr" rotWithShape="0">
                <a:schemeClr val="bg2">
                  <a:alpha val="50000"/>
                </a:schemeClr>
              </a:outerShdw>
            </a:effectLst>
          </p:spPr>
          <p:txBody>
            <a:bodyPr anchor="ctr" anchorCtr="1"/>
            <a:lstStyle/>
            <a:p>
              <a:pPr algn="ctr"/>
              <a:r>
                <a:rPr lang="en-GB" altLang="en-US" sz="1500"/>
                <a:t>Communications &amp; Operations</a:t>
              </a:r>
            </a:p>
          </p:txBody>
        </p:sp>
        <p:sp>
          <p:nvSpPr>
            <p:cNvPr id="153615" name="Text Box 15">
              <a:extLst>
                <a:ext uri="{FF2B5EF4-FFF2-40B4-BE49-F238E27FC236}">
                  <a16:creationId xmlns:a16="http://schemas.microsoft.com/office/drawing/2014/main" id="{AA71EDF7-30B1-4CC4-A3D1-BB0554A809F9}"/>
                </a:ext>
              </a:extLst>
            </p:cNvPr>
            <p:cNvSpPr txBox="1">
              <a:spLocks noChangeArrowheads="1"/>
            </p:cNvSpPr>
            <p:nvPr/>
          </p:nvSpPr>
          <p:spPr bwMode="auto">
            <a:xfrm>
              <a:off x="3697" y="3158"/>
              <a:ext cx="1043" cy="363"/>
            </a:xfrm>
            <a:prstGeom prst="rect">
              <a:avLst/>
            </a:prstGeom>
            <a:solidFill>
              <a:schemeClr val="accent1"/>
            </a:solidFill>
            <a:ln w="9525">
              <a:solidFill>
                <a:schemeClr val="tx1"/>
              </a:solidFill>
              <a:miter lim="800000"/>
              <a:headEnd/>
              <a:tailEnd/>
            </a:ln>
            <a:effectLst>
              <a:outerShdw dist="71842" dir="2700000" algn="ctr" rotWithShape="0">
                <a:schemeClr val="bg2">
                  <a:alpha val="50000"/>
                </a:schemeClr>
              </a:outerShdw>
            </a:effectLst>
          </p:spPr>
          <p:txBody>
            <a:bodyPr anchor="ctr" anchorCtr="1"/>
            <a:lstStyle/>
            <a:p>
              <a:pPr algn="ctr"/>
              <a:r>
                <a:rPr lang="en-GB" altLang="en-US" sz="1500"/>
                <a:t>Physical and Environmental</a:t>
              </a:r>
            </a:p>
          </p:txBody>
        </p:sp>
        <p:cxnSp>
          <p:nvCxnSpPr>
            <p:cNvPr id="153616" name="AutoShape 16">
              <a:extLst>
                <a:ext uri="{FF2B5EF4-FFF2-40B4-BE49-F238E27FC236}">
                  <a16:creationId xmlns:a16="http://schemas.microsoft.com/office/drawing/2014/main" id="{3034BD2F-DB6A-4D0A-8E59-ABC026D1B908}"/>
                </a:ext>
              </a:extLst>
            </p:cNvPr>
            <p:cNvCxnSpPr>
              <a:cxnSpLocks noChangeShapeType="1"/>
              <a:stCxn id="153610" idx="2"/>
              <a:endCxn id="153615" idx="0"/>
            </p:cNvCxnSpPr>
            <p:nvPr/>
          </p:nvCxnSpPr>
          <p:spPr bwMode="auto">
            <a:xfrm>
              <a:off x="1589" y="1570"/>
              <a:ext cx="2630" cy="15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17" name="AutoShape 17">
              <a:extLst>
                <a:ext uri="{FF2B5EF4-FFF2-40B4-BE49-F238E27FC236}">
                  <a16:creationId xmlns:a16="http://schemas.microsoft.com/office/drawing/2014/main" id="{A6FF1297-D3C4-49BF-A238-B7F1F86A188C}"/>
                </a:ext>
              </a:extLst>
            </p:cNvPr>
            <p:cNvCxnSpPr>
              <a:cxnSpLocks noChangeShapeType="1"/>
              <a:stCxn id="153614" idx="0"/>
              <a:endCxn id="153606" idx="2"/>
            </p:cNvCxnSpPr>
            <p:nvPr/>
          </p:nvCxnSpPr>
          <p:spPr bwMode="auto">
            <a:xfrm flipV="1">
              <a:off x="2904" y="1434"/>
              <a:ext cx="0" cy="1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18" name="AutoShape 18">
              <a:extLst>
                <a:ext uri="{FF2B5EF4-FFF2-40B4-BE49-F238E27FC236}">
                  <a16:creationId xmlns:a16="http://schemas.microsoft.com/office/drawing/2014/main" id="{139891F2-CE37-431E-8CC3-B745915B940D}"/>
                </a:ext>
              </a:extLst>
            </p:cNvPr>
            <p:cNvCxnSpPr>
              <a:cxnSpLocks noChangeShapeType="1"/>
              <a:stCxn id="153607" idx="2"/>
              <a:endCxn id="153613" idx="0"/>
            </p:cNvCxnSpPr>
            <p:nvPr/>
          </p:nvCxnSpPr>
          <p:spPr bwMode="auto">
            <a:xfrm flipH="1">
              <a:off x="1588" y="1570"/>
              <a:ext cx="2631" cy="15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19" name="AutoShape 19">
              <a:extLst>
                <a:ext uri="{FF2B5EF4-FFF2-40B4-BE49-F238E27FC236}">
                  <a16:creationId xmlns:a16="http://schemas.microsoft.com/office/drawing/2014/main" id="{D799C8B1-D2A7-44CE-AB9D-DD6A65607A12}"/>
                </a:ext>
              </a:extLst>
            </p:cNvPr>
            <p:cNvCxnSpPr>
              <a:cxnSpLocks noChangeShapeType="1"/>
              <a:stCxn id="153608" idx="3"/>
              <a:endCxn id="153611" idx="1"/>
            </p:cNvCxnSpPr>
            <p:nvPr/>
          </p:nvCxnSpPr>
          <p:spPr bwMode="auto">
            <a:xfrm>
              <a:off x="1498" y="2001"/>
              <a:ext cx="2788" cy="70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20" name="AutoShape 20">
              <a:extLst>
                <a:ext uri="{FF2B5EF4-FFF2-40B4-BE49-F238E27FC236}">
                  <a16:creationId xmlns:a16="http://schemas.microsoft.com/office/drawing/2014/main" id="{CCFE5E1E-8EA2-48BA-9439-58A20F36126B}"/>
                </a:ext>
              </a:extLst>
            </p:cNvPr>
            <p:cNvCxnSpPr>
              <a:cxnSpLocks noChangeShapeType="1"/>
              <a:stCxn id="153612" idx="3"/>
              <a:endCxn id="153609" idx="1"/>
            </p:cNvCxnSpPr>
            <p:nvPr/>
          </p:nvCxnSpPr>
          <p:spPr bwMode="auto">
            <a:xfrm flipV="1">
              <a:off x="1519" y="2000"/>
              <a:ext cx="2767" cy="7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3621" name="Oval 21">
            <a:extLst>
              <a:ext uri="{FF2B5EF4-FFF2-40B4-BE49-F238E27FC236}">
                <a16:creationId xmlns:a16="http://schemas.microsoft.com/office/drawing/2014/main" id="{8E2195A8-BD71-40B7-A0DA-AAF07CAB8A0D}"/>
              </a:ext>
            </a:extLst>
          </p:cNvPr>
          <p:cNvSpPr>
            <a:spLocks noChangeArrowheads="1"/>
          </p:cNvSpPr>
          <p:nvPr/>
        </p:nvSpPr>
        <p:spPr bwMode="auto">
          <a:xfrm>
            <a:off x="3340099" y="2672556"/>
            <a:ext cx="2808288" cy="1512888"/>
          </a:xfrm>
          <a:prstGeom prst="ellipse">
            <a:avLst/>
          </a:prstGeom>
          <a:solidFill>
            <a:srgbClr val="339966"/>
          </a:solidFill>
          <a:ln w="9525">
            <a:solidFill>
              <a:schemeClr val="tx1"/>
            </a:solidFill>
            <a:round/>
            <a:headEnd/>
            <a:tailEnd/>
          </a:ln>
          <a:effectLst>
            <a:outerShdw dist="35921" dir="2700000" algn="ctr" rotWithShape="0">
              <a:schemeClr val="bg2"/>
            </a:outerShdw>
          </a:effectLst>
        </p:spPr>
        <p:txBody>
          <a:bodyPr anchor="ctr"/>
          <a:lstStyle/>
          <a:p>
            <a:pPr algn="ctr"/>
            <a:r>
              <a:rPr lang="en-GB" altLang="en-US">
                <a:solidFill>
                  <a:schemeClr val="bg1"/>
                </a:solidFill>
              </a:rPr>
              <a:t>Information Security Management System </a:t>
            </a:r>
          </a:p>
        </p:txBody>
      </p:sp>
      <p:sp>
        <p:nvSpPr>
          <p:cNvPr id="153623" name="Rectangle 23">
            <a:extLst>
              <a:ext uri="{FF2B5EF4-FFF2-40B4-BE49-F238E27FC236}">
                <a16:creationId xmlns:a16="http://schemas.microsoft.com/office/drawing/2014/main" id="{5D0DAA78-3E5F-4195-9B19-D54B5816B9A2}"/>
              </a:ext>
            </a:extLst>
          </p:cNvPr>
          <p:cNvSpPr>
            <a:spLocks noChangeArrowheads="1"/>
          </p:cNvSpPr>
          <p:nvPr/>
        </p:nvSpPr>
        <p:spPr bwMode="auto">
          <a:xfrm>
            <a:off x="294482" y="1389062"/>
            <a:ext cx="13716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Incident </a:t>
            </a:r>
          </a:p>
          <a:p>
            <a:pPr algn="ctr"/>
            <a:r>
              <a:rPr lang="en-US" altLang="en-US" dirty="0"/>
              <a:t>Management</a:t>
            </a:r>
          </a:p>
        </p:txBody>
      </p:sp>
      <p:sp>
        <p:nvSpPr>
          <p:cNvPr id="153624" name="Line 24">
            <a:extLst>
              <a:ext uri="{FF2B5EF4-FFF2-40B4-BE49-F238E27FC236}">
                <a16:creationId xmlns:a16="http://schemas.microsoft.com/office/drawing/2014/main" id="{F0C73F21-5F52-4D84-BA06-7FBC7F3EA935}"/>
              </a:ext>
            </a:extLst>
          </p:cNvPr>
          <p:cNvSpPr>
            <a:spLocks noChangeShapeType="1"/>
          </p:cNvSpPr>
          <p:nvPr/>
        </p:nvSpPr>
        <p:spPr bwMode="auto">
          <a:xfrm>
            <a:off x="1666082" y="2300287"/>
            <a:ext cx="1981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0DA3B04-0067-433B-BBDC-1CE078507401}"/>
              </a:ext>
            </a:extLst>
          </p:cNvPr>
          <p:cNvSpPr>
            <a:spLocks noGrp="1" noChangeArrowheads="1"/>
          </p:cNvSpPr>
          <p:nvPr>
            <p:ph type="body" idx="1"/>
          </p:nvPr>
        </p:nvSpPr>
        <p:spPr>
          <a:xfrm>
            <a:off x="1785938" y="1157288"/>
            <a:ext cx="7789862" cy="5167312"/>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2500" lnSpcReduction="20000"/>
          </a:bodyPr>
          <a:lstStyle/>
          <a:p>
            <a:pPr marL="228600" indent="-228600">
              <a:lnSpc>
                <a:spcPct val="80000"/>
              </a:lnSpc>
              <a:tabLst>
                <a:tab pos="1082675" algn="l"/>
              </a:tabLst>
            </a:pPr>
            <a:r>
              <a:rPr lang="en-CA" altLang="en-US" sz="2500"/>
              <a:t>Objective:</a:t>
            </a:r>
          </a:p>
          <a:p>
            <a:pPr marL="685800" lvl="1" indent="-228600">
              <a:lnSpc>
                <a:spcPct val="80000"/>
              </a:lnSpc>
              <a:tabLst>
                <a:tab pos="1082675" algn="l"/>
              </a:tabLst>
            </a:pPr>
            <a:r>
              <a:rPr lang="en-AU" altLang="en-US" sz="2000"/>
              <a:t>Internal Organization</a:t>
            </a:r>
            <a:r>
              <a:rPr lang="en-US" altLang="en-US" sz="2000"/>
              <a:t> </a:t>
            </a:r>
            <a:endParaRPr lang="en-CA" altLang="en-US" sz="2000"/>
          </a:p>
          <a:p>
            <a:pPr marL="685800" lvl="1" indent="-228600">
              <a:lnSpc>
                <a:spcPct val="80000"/>
              </a:lnSpc>
              <a:tabLst>
                <a:tab pos="1082675" algn="l"/>
              </a:tabLst>
            </a:pPr>
            <a:r>
              <a:rPr lang="en-AU" altLang="en-US" sz="2000"/>
              <a:t>External Parties</a:t>
            </a:r>
            <a:r>
              <a:rPr lang="en-US" altLang="en-US"/>
              <a:t> </a:t>
            </a:r>
            <a:endParaRPr lang="en-CA" altLang="en-US" sz="2000"/>
          </a:p>
          <a:p>
            <a:pPr marL="685800" lvl="1" indent="-228600">
              <a:lnSpc>
                <a:spcPct val="80000"/>
              </a:lnSpc>
              <a:tabLst>
                <a:tab pos="1082675" algn="l"/>
              </a:tabLst>
            </a:pPr>
            <a:endParaRPr lang="en-CA" altLang="en-US" sz="2000"/>
          </a:p>
          <a:p>
            <a:pPr marL="228600" indent="-228600">
              <a:lnSpc>
                <a:spcPct val="80000"/>
              </a:lnSpc>
              <a:tabLst>
                <a:tab pos="1082675" algn="l"/>
              </a:tabLst>
            </a:pPr>
            <a:r>
              <a:rPr lang="en-CA" altLang="en-US" sz="2500"/>
              <a:t>Covers:</a:t>
            </a:r>
          </a:p>
          <a:p>
            <a:pPr marL="685800" lvl="1" indent="-228600">
              <a:lnSpc>
                <a:spcPct val="80000"/>
              </a:lnSpc>
              <a:tabLst>
                <a:tab pos="1082675" algn="l"/>
              </a:tabLst>
            </a:pPr>
            <a:r>
              <a:rPr lang="en-AU" altLang="en-US" sz="2000"/>
              <a:t>Management commitment to information security</a:t>
            </a:r>
            <a:endParaRPr lang="en-CA" altLang="en-US" sz="2000"/>
          </a:p>
          <a:p>
            <a:pPr marL="685800" lvl="1" indent="-228600">
              <a:lnSpc>
                <a:spcPct val="80000"/>
              </a:lnSpc>
              <a:tabLst>
                <a:tab pos="1082675" algn="l"/>
              </a:tabLst>
            </a:pPr>
            <a:r>
              <a:rPr lang="en-AU" altLang="en-US" sz="2000"/>
              <a:t>Information security coordination</a:t>
            </a:r>
            <a:r>
              <a:rPr lang="en-US" altLang="en-US" sz="2000"/>
              <a:t> </a:t>
            </a:r>
            <a:endParaRPr lang="en-CA" altLang="en-US" sz="2000"/>
          </a:p>
          <a:p>
            <a:pPr marL="685800" lvl="1" indent="-228600">
              <a:lnSpc>
                <a:spcPct val="80000"/>
              </a:lnSpc>
              <a:tabLst>
                <a:tab pos="1082675" algn="l"/>
              </a:tabLst>
            </a:pPr>
            <a:r>
              <a:rPr lang="en-AU" altLang="en-US" sz="2000"/>
              <a:t>Allocation of information security responsibilities</a:t>
            </a:r>
            <a:r>
              <a:rPr lang="en-CA" altLang="en-US" sz="2000"/>
              <a:t> </a:t>
            </a:r>
          </a:p>
          <a:p>
            <a:pPr marL="685800" lvl="1" indent="-228600">
              <a:lnSpc>
                <a:spcPct val="80000"/>
              </a:lnSpc>
              <a:tabLst>
                <a:tab pos="1082675" algn="l"/>
              </a:tabLst>
            </a:pPr>
            <a:r>
              <a:rPr lang="en-AU" altLang="en-US" sz="2000"/>
              <a:t>Authorization process for information processing facilities</a:t>
            </a:r>
            <a:endParaRPr lang="en-US" altLang="en-US" sz="2000"/>
          </a:p>
          <a:p>
            <a:pPr marL="685800" lvl="1" indent="-228600">
              <a:lnSpc>
                <a:spcPct val="80000"/>
              </a:lnSpc>
              <a:tabLst>
                <a:tab pos="1082675" algn="l"/>
              </a:tabLst>
            </a:pPr>
            <a:r>
              <a:rPr lang="en-AU" altLang="en-US" sz="2000"/>
              <a:t>Confidentiality agreements</a:t>
            </a:r>
          </a:p>
          <a:p>
            <a:pPr marL="685800" lvl="1" indent="-228600">
              <a:lnSpc>
                <a:spcPct val="80000"/>
              </a:lnSpc>
              <a:tabLst>
                <a:tab pos="1082675" algn="l"/>
              </a:tabLst>
            </a:pPr>
            <a:r>
              <a:rPr lang="en-AU" altLang="en-US" sz="2000"/>
              <a:t>Contact with authorities</a:t>
            </a:r>
            <a:endParaRPr lang="en-US" altLang="en-US" sz="2000"/>
          </a:p>
          <a:p>
            <a:pPr marL="685800" lvl="1" indent="-228600">
              <a:lnSpc>
                <a:spcPct val="80000"/>
              </a:lnSpc>
              <a:tabLst>
                <a:tab pos="1082675" algn="l"/>
              </a:tabLst>
            </a:pPr>
            <a:r>
              <a:rPr lang="en-AU" altLang="en-US" sz="2000"/>
              <a:t>Contact with special interest groups</a:t>
            </a:r>
            <a:endParaRPr lang="en-US" altLang="en-US" sz="2000"/>
          </a:p>
          <a:p>
            <a:pPr marL="685800" lvl="1" indent="-228600">
              <a:lnSpc>
                <a:spcPct val="80000"/>
              </a:lnSpc>
              <a:tabLst>
                <a:tab pos="1082675" algn="l"/>
              </a:tabLst>
            </a:pPr>
            <a:r>
              <a:rPr lang="en-AU" altLang="en-US" sz="2000"/>
              <a:t>Independent review of information security</a:t>
            </a:r>
          </a:p>
          <a:p>
            <a:pPr marL="685800" lvl="1" indent="-228600">
              <a:lnSpc>
                <a:spcPct val="80000"/>
              </a:lnSpc>
              <a:tabLst>
                <a:tab pos="1082675" algn="l"/>
              </a:tabLst>
            </a:pPr>
            <a:r>
              <a:rPr lang="en-AU" altLang="en-US" sz="2000"/>
              <a:t>Identification of risks related to external parties</a:t>
            </a:r>
            <a:r>
              <a:rPr lang="en-US" altLang="en-US" sz="2000"/>
              <a:t> </a:t>
            </a:r>
          </a:p>
          <a:p>
            <a:pPr marL="685800" lvl="1" indent="-228600">
              <a:lnSpc>
                <a:spcPct val="80000"/>
              </a:lnSpc>
              <a:tabLst>
                <a:tab pos="1082675" algn="l"/>
              </a:tabLst>
            </a:pPr>
            <a:r>
              <a:rPr lang="en-AU" altLang="en-US" sz="2000"/>
              <a:t>Addressing security when dealing with customers</a:t>
            </a:r>
            <a:r>
              <a:rPr lang="en-US" altLang="en-US" sz="2000"/>
              <a:t> </a:t>
            </a:r>
          </a:p>
          <a:p>
            <a:pPr marL="685800" lvl="1" indent="-228600">
              <a:lnSpc>
                <a:spcPct val="80000"/>
              </a:lnSpc>
              <a:tabLst>
                <a:tab pos="1082675" algn="l"/>
              </a:tabLst>
            </a:pPr>
            <a:r>
              <a:rPr lang="en-AU" altLang="en-US" sz="2000"/>
              <a:t>Addressing Security in third party agreements</a:t>
            </a:r>
            <a:r>
              <a:rPr lang="en-US" altLang="en-US" sz="2000"/>
              <a:t> </a:t>
            </a:r>
            <a:endParaRPr lang="en-CA" altLang="en-US" sz="2000"/>
          </a:p>
        </p:txBody>
      </p:sp>
      <p:sp>
        <p:nvSpPr>
          <p:cNvPr id="73731" name="Rectangle 3">
            <a:extLst>
              <a:ext uri="{FF2B5EF4-FFF2-40B4-BE49-F238E27FC236}">
                <a16:creationId xmlns:a16="http://schemas.microsoft.com/office/drawing/2014/main" id="{883398E6-EF9B-484D-B795-6192E0635894}"/>
              </a:ext>
            </a:extLst>
          </p:cNvPr>
          <p:cNvSpPr>
            <a:spLocks noChangeArrowheads="1"/>
          </p:cNvSpPr>
          <p:nvPr/>
        </p:nvSpPr>
        <p:spPr bwMode="auto">
          <a:xfrm>
            <a:off x="1755776" y="0"/>
            <a:ext cx="699065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CA" altLang="en-US" sz="2800" b="1" dirty="0">
                <a:solidFill>
                  <a:schemeClr val="tx1"/>
                </a:solidFill>
                <a:effectLst>
                  <a:outerShdw blurRad="38100" dist="38100" dir="2700000" algn="tl">
                    <a:srgbClr val="C0C0C0"/>
                  </a:outerShdw>
                </a:effectLst>
                <a:latin typeface="Arial" panose="020B0604020202020204" pitchFamily="34" charset="0"/>
                <a:cs typeface="Arial" panose="020B0604020202020204" pitchFamily="34" charset="0"/>
              </a:rPr>
              <a:t>2. Organization of information security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a:extLst>
              <a:ext uri="{FF2B5EF4-FFF2-40B4-BE49-F238E27FC236}">
                <a16:creationId xmlns:a16="http://schemas.microsoft.com/office/drawing/2014/main" id="{E46A8CD0-B858-4749-8F56-2A876158EFB4}"/>
              </a:ext>
            </a:extLst>
          </p:cNvPr>
          <p:cNvSpPr>
            <a:spLocks noChangeArrowheads="1"/>
          </p:cNvSpPr>
          <p:nvPr/>
        </p:nvSpPr>
        <p:spPr bwMode="auto">
          <a:xfrm>
            <a:off x="1276913" y="209862"/>
            <a:ext cx="731678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CA" altLang="en-US" sz="2400" b="1" dirty="0">
                <a:solidFill>
                  <a:schemeClr val="tx1"/>
                </a:solidFill>
                <a:effectLst>
                  <a:outerShdw blurRad="38100" dist="38100" dir="2700000" algn="tl">
                    <a:srgbClr val="C0C0C0"/>
                  </a:outerShdw>
                </a:effectLst>
                <a:latin typeface="Arial" panose="020B0604020202020204" pitchFamily="34" charset="0"/>
                <a:cs typeface="Arial" panose="020B0604020202020204" pitchFamily="34" charset="0"/>
              </a:rPr>
              <a:t>2. Organization of information security - Example</a:t>
            </a:r>
          </a:p>
        </p:txBody>
      </p:sp>
      <p:sp>
        <p:nvSpPr>
          <p:cNvPr id="149509" name="Rectangle 5">
            <a:extLst>
              <a:ext uri="{FF2B5EF4-FFF2-40B4-BE49-F238E27FC236}">
                <a16:creationId xmlns:a16="http://schemas.microsoft.com/office/drawing/2014/main" id="{CE1AA00A-B293-4E94-9F64-0AD7286E9D40}"/>
              </a:ext>
            </a:extLst>
          </p:cNvPr>
          <p:cNvSpPr>
            <a:spLocks noChangeArrowheads="1"/>
          </p:cNvSpPr>
          <p:nvPr/>
        </p:nvSpPr>
        <p:spPr bwMode="auto">
          <a:xfrm>
            <a:off x="2208213" y="2581276"/>
            <a:ext cx="4824412" cy="36671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GB" altLang="en-US" b="1"/>
          </a:p>
          <a:p>
            <a:pPr algn="ctr"/>
            <a:endParaRPr lang="en-GB" altLang="en-US" b="1"/>
          </a:p>
          <a:p>
            <a:pPr algn="ctr"/>
            <a:endParaRPr lang="en-GB" altLang="en-US" b="1"/>
          </a:p>
          <a:p>
            <a:pPr algn="ctr"/>
            <a:endParaRPr lang="en-GB" altLang="en-US" b="1"/>
          </a:p>
          <a:p>
            <a:pPr algn="ctr"/>
            <a:endParaRPr lang="en-GB" altLang="en-US" b="1"/>
          </a:p>
          <a:p>
            <a:pPr algn="ctr"/>
            <a:endParaRPr lang="en-GB" altLang="en-US" b="1"/>
          </a:p>
          <a:p>
            <a:pPr algn="ctr"/>
            <a:endParaRPr lang="en-GB" altLang="en-US" b="1"/>
          </a:p>
          <a:p>
            <a:pPr algn="ctr"/>
            <a:endParaRPr lang="en-GB" altLang="en-US" b="1"/>
          </a:p>
          <a:p>
            <a:pPr algn="ctr"/>
            <a:endParaRPr lang="en-GB" altLang="en-US" b="1"/>
          </a:p>
          <a:p>
            <a:pPr algn="ctr"/>
            <a:endParaRPr lang="en-GB" altLang="en-US" b="1"/>
          </a:p>
          <a:p>
            <a:pPr algn="ctr"/>
            <a:endParaRPr lang="en-GB" altLang="en-US" b="1"/>
          </a:p>
          <a:p>
            <a:pPr algn="ctr"/>
            <a:endParaRPr lang="en-GB" altLang="en-US" b="1"/>
          </a:p>
          <a:p>
            <a:pPr algn="ctr"/>
            <a:r>
              <a:rPr lang="en-GB" altLang="en-US" b="1"/>
              <a:t>Information Security Group</a:t>
            </a:r>
          </a:p>
        </p:txBody>
      </p:sp>
      <p:sp>
        <p:nvSpPr>
          <p:cNvPr id="149510" name="Text Box 6">
            <a:extLst>
              <a:ext uri="{FF2B5EF4-FFF2-40B4-BE49-F238E27FC236}">
                <a16:creationId xmlns:a16="http://schemas.microsoft.com/office/drawing/2014/main" id="{0BC9F060-CF74-4D73-A33F-4F3D602A1E80}"/>
              </a:ext>
            </a:extLst>
          </p:cNvPr>
          <p:cNvSpPr txBox="1">
            <a:spLocks noChangeArrowheads="1"/>
          </p:cNvSpPr>
          <p:nvPr/>
        </p:nvSpPr>
        <p:spPr bwMode="auto">
          <a:xfrm>
            <a:off x="3533776" y="1484314"/>
            <a:ext cx="2036763" cy="650875"/>
          </a:xfrm>
          <a:prstGeom prst="rect">
            <a:avLst/>
          </a:prstGeom>
          <a:solidFill>
            <a:srgbClr val="00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b="1"/>
              <a:t>Management Security Forum</a:t>
            </a:r>
          </a:p>
        </p:txBody>
      </p:sp>
      <p:sp>
        <p:nvSpPr>
          <p:cNvPr id="149511" name="Text Box 7">
            <a:extLst>
              <a:ext uri="{FF2B5EF4-FFF2-40B4-BE49-F238E27FC236}">
                <a16:creationId xmlns:a16="http://schemas.microsoft.com/office/drawing/2014/main" id="{8C40D03E-1A63-4343-92A5-B87E693A5114}"/>
              </a:ext>
            </a:extLst>
          </p:cNvPr>
          <p:cNvSpPr txBox="1">
            <a:spLocks noChangeArrowheads="1"/>
          </p:cNvSpPr>
          <p:nvPr/>
        </p:nvSpPr>
        <p:spPr bwMode="auto">
          <a:xfrm>
            <a:off x="3532188" y="2990850"/>
            <a:ext cx="2036762" cy="590550"/>
          </a:xfrm>
          <a:prstGeom prst="rect">
            <a:avLst/>
          </a:prstGeom>
          <a:solidFill>
            <a:srgbClr val="00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1600" b="1"/>
              <a:t>Chief Information Security Officer</a:t>
            </a:r>
          </a:p>
        </p:txBody>
      </p:sp>
      <p:sp>
        <p:nvSpPr>
          <p:cNvPr id="149512" name="Text Box 8">
            <a:extLst>
              <a:ext uri="{FF2B5EF4-FFF2-40B4-BE49-F238E27FC236}">
                <a16:creationId xmlns:a16="http://schemas.microsoft.com/office/drawing/2014/main" id="{7DFF5B18-B628-49F5-B5C7-4CE91F704B08}"/>
              </a:ext>
            </a:extLst>
          </p:cNvPr>
          <p:cNvSpPr txBox="1">
            <a:spLocks noChangeArrowheads="1"/>
          </p:cNvSpPr>
          <p:nvPr/>
        </p:nvSpPr>
        <p:spPr bwMode="auto">
          <a:xfrm>
            <a:off x="2520950" y="3925888"/>
            <a:ext cx="1898650" cy="180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r>
              <a:rPr lang="en-GB" altLang="en-US" sz="1400" b="1"/>
              <a:t>Location Security Managers</a:t>
            </a:r>
          </a:p>
          <a:p>
            <a:pPr>
              <a:buFontTx/>
              <a:buChar char="•"/>
            </a:pPr>
            <a:r>
              <a:rPr lang="en-GB" altLang="en-US" sz="1400"/>
              <a:t>Security Incident handling</a:t>
            </a:r>
          </a:p>
          <a:p>
            <a:pPr>
              <a:buFontTx/>
              <a:buChar char="•"/>
            </a:pPr>
            <a:r>
              <a:rPr lang="en-GB" altLang="en-US" sz="1400"/>
              <a:t>MIS and dash boards</a:t>
            </a:r>
          </a:p>
          <a:p>
            <a:pPr>
              <a:buFontTx/>
              <a:buChar char="•"/>
            </a:pPr>
            <a:r>
              <a:rPr lang="en-GB" altLang="en-US" sz="1400"/>
              <a:t>Security Coordination</a:t>
            </a:r>
          </a:p>
        </p:txBody>
      </p:sp>
      <p:sp>
        <p:nvSpPr>
          <p:cNvPr id="149513" name="Text Box 9">
            <a:extLst>
              <a:ext uri="{FF2B5EF4-FFF2-40B4-BE49-F238E27FC236}">
                <a16:creationId xmlns:a16="http://schemas.microsoft.com/office/drawing/2014/main" id="{337C6029-AAB6-428A-8A7E-33C6CAC0BD96}"/>
              </a:ext>
            </a:extLst>
          </p:cNvPr>
          <p:cNvSpPr txBox="1">
            <a:spLocks noChangeArrowheads="1"/>
          </p:cNvSpPr>
          <p:nvPr/>
        </p:nvSpPr>
        <p:spPr bwMode="auto">
          <a:xfrm>
            <a:off x="4681539" y="3925888"/>
            <a:ext cx="2016125" cy="180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r>
              <a:rPr lang="en-GB" altLang="en-US" sz="1400" b="1"/>
              <a:t>Specialised staff:</a:t>
            </a:r>
          </a:p>
          <a:p>
            <a:pPr>
              <a:buFontTx/>
              <a:buChar char="•"/>
            </a:pPr>
            <a:r>
              <a:rPr lang="en-GB" altLang="en-US" sz="1400"/>
              <a:t>Risk Assessment</a:t>
            </a:r>
          </a:p>
          <a:p>
            <a:pPr>
              <a:buFontTx/>
              <a:buChar char="•"/>
            </a:pPr>
            <a:r>
              <a:rPr lang="en-GB" altLang="en-US" sz="1400"/>
              <a:t>BCP/DRP</a:t>
            </a:r>
          </a:p>
          <a:p>
            <a:pPr>
              <a:buFontTx/>
              <a:buChar char="•"/>
            </a:pPr>
            <a:r>
              <a:rPr lang="en-GB" altLang="en-US" sz="1400"/>
              <a:t>Application Security</a:t>
            </a:r>
          </a:p>
          <a:p>
            <a:pPr>
              <a:buFontTx/>
              <a:buChar char="•"/>
            </a:pPr>
            <a:r>
              <a:rPr lang="en-GB" altLang="en-US" sz="1400"/>
              <a:t>Security audits and reviews</a:t>
            </a:r>
          </a:p>
          <a:p>
            <a:pPr>
              <a:buFontTx/>
              <a:buChar char="•"/>
            </a:pPr>
            <a:r>
              <a:rPr lang="en-GB" altLang="en-US" sz="1400"/>
              <a:t>Security Training &amp; Awareness</a:t>
            </a:r>
          </a:p>
        </p:txBody>
      </p:sp>
      <p:sp>
        <p:nvSpPr>
          <p:cNvPr id="149514" name="Text Box 10">
            <a:extLst>
              <a:ext uri="{FF2B5EF4-FFF2-40B4-BE49-F238E27FC236}">
                <a16:creationId xmlns:a16="http://schemas.microsoft.com/office/drawing/2014/main" id="{712CE339-2D0B-46AF-8849-99B79D202EC6}"/>
              </a:ext>
            </a:extLst>
          </p:cNvPr>
          <p:cNvSpPr txBox="1">
            <a:spLocks noChangeArrowheads="1"/>
          </p:cNvSpPr>
          <p:nvPr/>
        </p:nvSpPr>
        <p:spPr bwMode="auto">
          <a:xfrm>
            <a:off x="7751763" y="2286000"/>
            <a:ext cx="2089150" cy="952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r>
              <a:rPr lang="en-GB" altLang="en-US" sz="1400" b="1"/>
              <a:t>eSecurity Group</a:t>
            </a:r>
          </a:p>
          <a:p>
            <a:pPr>
              <a:buFontTx/>
              <a:buChar char="•"/>
            </a:pPr>
            <a:r>
              <a:rPr lang="en-GB" altLang="en-US" sz="1400"/>
              <a:t>Specialised services (e.g. Penetration testing)</a:t>
            </a:r>
          </a:p>
        </p:txBody>
      </p:sp>
      <p:sp>
        <p:nvSpPr>
          <p:cNvPr id="149515" name="Text Box 11">
            <a:extLst>
              <a:ext uri="{FF2B5EF4-FFF2-40B4-BE49-F238E27FC236}">
                <a16:creationId xmlns:a16="http://schemas.microsoft.com/office/drawing/2014/main" id="{3022C098-263D-4BE9-A02E-5A3765D6B6EA}"/>
              </a:ext>
            </a:extLst>
          </p:cNvPr>
          <p:cNvSpPr txBox="1">
            <a:spLocks noChangeArrowheads="1"/>
          </p:cNvSpPr>
          <p:nvPr/>
        </p:nvSpPr>
        <p:spPr bwMode="auto">
          <a:xfrm>
            <a:off x="7751763" y="3619500"/>
            <a:ext cx="2089150" cy="952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r>
              <a:rPr lang="en-GB" altLang="en-US" sz="1400" b="1"/>
              <a:t>QMG</a:t>
            </a:r>
          </a:p>
          <a:p>
            <a:pPr>
              <a:buFontTx/>
              <a:buChar char="•"/>
            </a:pPr>
            <a:r>
              <a:rPr lang="en-GB" altLang="en-US" sz="1400"/>
              <a:t>Audits and reviews</a:t>
            </a:r>
          </a:p>
          <a:p>
            <a:pPr>
              <a:buFontTx/>
              <a:buChar char="•"/>
            </a:pPr>
            <a:r>
              <a:rPr lang="en-GB" altLang="en-US" sz="1400"/>
              <a:t>Integration security processes in BMS</a:t>
            </a:r>
          </a:p>
        </p:txBody>
      </p:sp>
      <p:sp>
        <p:nvSpPr>
          <p:cNvPr id="149516" name="Text Box 12">
            <a:extLst>
              <a:ext uri="{FF2B5EF4-FFF2-40B4-BE49-F238E27FC236}">
                <a16:creationId xmlns:a16="http://schemas.microsoft.com/office/drawing/2014/main" id="{DC0E3F28-697A-4C16-98B8-4B6AE17AA421}"/>
              </a:ext>
            </a:extLst>
          </p:cNvPr>
          <p:cNvSpPr txBox="1">
            <a:spLocks noChangeArrowheads="1"/>
          </p:cNvSpPr>
          <p:nvPr/>
        </p:nvSpPr>
        <p:spPr bwMode="auto">
          <a:xfrm>
            <a:off x="7751763" y="4919663"/>
            <a:ext cx="2089150" cy="952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r>
              <a:rPr lang="en-GB" altLang="en-US" sz="1400" b="1"/>
              <a:t>TIM</a:t>
            </a:r>
          </a:p>
          <a:p>
            <a:pPr>
              <a:buFontTx/>
              <a:buChar char="•"/>
            </a:pPr>
            <a:r>
              <a:rPr lang="en-GB" altLang="en-US" sz="1400"/>
              <a:t>IT Operations</a:t>
            </a:r>
          </a:p>
          <a:p>
            <a:pPr>
              <a:buFontTx/>
              <a:buChar char="•"/>
            </a:pPr>
            <a:r>
              <a:rPr lang="en-GB" altLang="en-US" sz="1400"/>
              <a:t>Network Security</a:t>
            </a:r>
          </a:p>
          <a:p>
            <a:pPr>
              <a:buFontTx/>
              <a:buChar char="•"/>
            </a:pPr>
            <a:r>
              <a:rPr lang="en-GB" altLang="en-US" sz="1400"/>
              <a:t>Monitoring</a:t>
            </a:r>
          </a:p>
        </p:txBody>
      </p:sp>
      <p:cxnSp>
        <p:nvCxnSpPr>
          <p:cNvPr id="149517" name="AutoShape 13">
            <a:extLst>
              <a:ext uri="{FF2B5EF4-FFF2-40B4-BE49-F238E27FC236}">
                <a16:creationId xmlns:a16="http://schemas.microsoft.com/office/drawing/2014/main" id="{4CAFC7CA-C9C5-4099-8A16-304ADDDAD9B9}"/>
              </a:ext>
            </a:extLst>
          </p:cNvPr>
          <p:cNvCxnSpPr>
            <a:cxnSpLocks noChangeShapeType="1"/>
            <a:stCxn id="149511" idx="2"/>
            <a:endCxn id="149512" idx="0"/>
          </p:cNvCxnSpPr>
          <p:nvPr/>
        </p:nvCxnSpPr>
        <p:spPr bwMode="auto">
          <a:xfrm rot="5400000">
            <a:off x="3838575" y="3213100"/>
            <a:ext cx="344488" cy="1081088"/>
          </a:xfrm>
          <a:prstGeom prst="bentConnector3">
            <a:avLst>
              <a:gd name="adj1" fmla="val 497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18" name="AutoShape 14">
            <a:extLst>
              <a:ext uri="{FF2B5EF4-FFF2-40B4-BE49-F238E27FC236}">
                <a16:creationId xmlns:a16="http://schemas.microsoft.com/office/drawing/2014/main" id="{2130ED7F-DA7A-4BD0-9CF3-043F92B58E9C}"/>
              </a:ext>
            </a:extLst>
          </p:cNvPr>
          <p:cNvCxnSpPr>
            <a:cxnSpLocks noChangeShapeType="1"/>
            <a:stCxn id="149511" idx="2"/>
            <a:endCxn id="149513" idx="0"/>
          </p:cNvCxnSpPr>
          <p:nvPr/>
        </p:nvCxnSpPr>
        <p:spPr bwMode="auto">
          <a:xfrm rot="16200000" flipH="1">
            <a:off x="4948238" y="3184526"/>
            <a:ext cx="344488" cy="1138237"/>
          </a:xfrm>
          <a:prstGeom prst="bentConnector3">
            <a:avLst>
              <a:gd name="adj1" fmla="val 497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19" name="AutoShape 15">
            <a:extLst>
              <a:ext uri="{FF2B5EF4-FFF2-40B4-BE49-F238E27FC236}">
                <a16:creationId xmlns:a16="http://schemas.microsoft.com/office/drawing/2014/main" id="{3C31F00A-2638-47E1-BB1B-0564E821B1C1}"/>
              </a:ext>
            </a:extLst>
          </p:cNvPr>
          <p:cNvCxnSpPr>
            <a:cxnSpLocks noChangeShapeType="1"/>
            <a:stCxn id="149510" idx="2"/>
            <a:endCxn id="149511" idx="0"/>
          </p:cNvCxnSpPr>
          <p:nvPr/>
        </p:nvCxnSpPr>
        <p:spPr bwMode="auto">
          <a:xfrm flipH="1">
            <a:off x="4551364" y="2135188"/>
            <a:ext cx="1587" cy="8556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20" name="AutoShape 16">
            <a:extLst>
              <a:ext uri="{FF2B5EF4-FFF2-40B4-BE49-F238E27FC236}">
                <a16:creationId xmlns:a16="http://schemas.microsoft.com/office/drawing/2014/main" id="{03F5D952-D29A-41C1-9EC5-265562D6CCD7}"/>
              </a:ext>
            </a:extLst>
          </p:cNvPr>
          <p:cNvCxnSpPr>
            <a:cxnSpLocks noChangeShapeType="1"/>
            <a:stCxn id="149509" idx="3"/>
            <a:endCxn id="149514" idx="1"/>
          </p:cNvCxnSpPr>
          <p:nvPr/>
        </p:nvCxnSpPr>
        <p:spPr bwMode="auto">
          <a:xfrm flipV="1">
            <a:off x="7032625" y="2762250"/>
            <a:ext cx="719138" cy="1652588"/>
          </a:xfrm>
          <a:prstGeom prst="bentConnector3">
            <a:avLst>
              <a:gd name="adj1" fmla="val 4988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21" name="AutoShape 17">
            <a:extLst>
              <a:ext uri="{FF2B5EF4-FFF2-40B4-BE49-F238E27FC236}">
                <a16:creationId xmlns:a16="http://schemas.microsoft.com/office/drawing/2014/main" id="{126C7FAC-0F95-4076-AED6-BE15F2DD2939}"/>
              </a:ext>
            </a:extLst>
          </p:cNvPr>
          <p:cNvCxnSpPr>
            <a:cxnSpLocks noChangeShapeType="1"/>
            <a:stCxn id="149509" idx="3"/>
            <a:endCxn id="149515" idx="1"/>
          </p:cNvCxnSpPr>
          <p:nvPr/>
        </p:nvCxnSpPr>
        <p:spPr bwMode="auto">
          <a:xfrm flipV="1">
            <a:off x="7032625" y="4095750"/>
            <a:ext cx="719138" cy="319088"/>
          </a:xfrm>
          <a:prstGeom prst="bentConnector3">
            <a:avLst>
              <a:gd name="adj1" fmla="val 4988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22" name="AutoShape 18">
            <a:extLst>
              <a:ext uri="{FF2B5EF4-FFF2-40B4-BE49-F238E27FC236}">
                <a16:creationId xmlns:a16="http://schemas.microsoft.com/office/drawing/2014/main" id="{3FE50FA8-97F7-4B9A-8D5D-CDFA80D9ABC1}"/>
              </a:ext>
            </a:extLst>
          </p:cNvPr>
          <p:cNvCxnSpPr>
            <a:cxnSpLocks noChangeShapeType="1"/>
            <a:stCxn id="149509" idx="3"/>
            <a:endCxn id="149516" idx="1"/>
          </p:cNvCxnSpPr>
          <p:nvPr/>
        </p:nvCxnSpPr>
        <p:spPr bwMode="auto">
          <a:xfrm>
            <a:off x="7032625" y="4414839"/>
            <a:ext cx="719138" cy="981075"/>
          </a:xfrm>
          <a:prstGeom prst="bentConnector3">
            <a:avLst>
              <a:gd name="adj1" fmla="val 4988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23" name="Rectangle 19">
            <a:extLst>
              <a:ext uri="{FF2B5EF4-FFF2-40B4-BE49-F238E27FC236}">
                <a16:creationId xmlns:a16="http://schemas.microsoft.com/office/drawing/2014/main" id="{E66DEA4F-178C-4063-B64A-2759A97408F7}"/>
              </a:ext>
            </a:extLst>
          </p:cNvPr>
          <p:cNvSpPr>
            <a:spLocks noChangeArrowheads="1"/>
          </p:cNvSpPr>
          <p:nvPr/>
        </p:nvSpPr>
        <p:spPr bwMode="auto">
          <a:xfrm>
            <a:off x="6019800" y="14732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t>Chaired by </a:t>
            </a:r>
          </a:p>
          <a:p>
            <a:pPr algn="ctr"/>
            <a:r>
              <a:rPr lang="en-US" altLang="en-US" sz="1400" b="1"/>
              <a:t>CEO / COO</a:t>
            </a:r>
          </a:p>
        </p:txBody>
      </p:sp>
      <p:sp>
        <p:nvSpPr>
          <p:cNvPr id="149524" name="Line 20">
            <a:extLst>
              <a:ext uri="{FF2B5EF4-FFF2-40B4-BE49-F238E27FC236}">
                <a16:creationId xmlns:a16="http://schemas.microsoft.com/office/drawing/2014/main" id="{2C6A1833-373B-4670-AEC4-E246A67A9A2C}"/>
              </a:ext>
            </a:extLst>
          </p:cNvPr>
          <p:cNvSpPr>
            <a:spLocks noChangeShapeType="1"/>
          </p:cNvSpPr>
          <p:nvPr/>
        </p:nvSpPr>
        <p:spPr bwMode="auto">
          <a:xfrm>
            <a:off x="5562600" y="1752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300BC6A-F349-449C-8BB8-46668D55F46C}"/>
              </a:ext>
            </a:extLst>
          </p:cNvPr>
          <p:cNvSpPr>
            <a:spLocks noGrp="1" noChangeArrowheads="1"/>
          </p:cNvSpPr>
          <p:nvPr>
            <p:ph type="body" idx="1"/>
          </p:nvPr>
        </p:nvSpPr>
        <p:spPr>
          <a:xfrm>
            <a:off x="1416673" y="1486245"/>
            <a:ext cx="7723187" cy="360045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2500" lnSpcReduction="10000"/>
          </a:bodyPr>
          <a:lstStyle/>
          <a:p>
            <a:pPr marL="228600" indent="-228600">
              <a:lnSpc>
                <a:spcPct val="80000"/>
              </a:lnSpc>
            </a:pPr>
            <a:r>
              <a:rPr lang="en-CA" altLang="en-US" sz="2500" dirty="0"/>
              <a:t>Objective:</a:t>
            </a:r>
          </a:p>
          <a:p>
            <a:pPr marL="685800" lvl="1" indent="-228600"/>
            <a:r>
              <a:rPr lang="en-CA" altLang="en-US" sz="2000" dirty="0"/>
              <a:t>Responsibility for assets</a:t>
            </a:r>
          </a:p>
          <a:p>
            <a:pPr marL="685800" lvl="1" indent="-228600"/>
            <a:r>
              <a:rPr lang="en-AU" altLang="en-US" sz="2000" dirty="0"/>
              <a:t>Information classification</a:t>
            </a:r>
            <a:r>
              <a:rPr lang="en-US" altLang="en-US" dirty="0"/>
              <a:t> </a:t>
            </a:r>
            <a:endParaRPr lang="en-CA" altLang="en-US" dirty="0"/>
          </a:p>
          <a:p>
            <a:pPr marL="685800" lvl="1" indent="-228600"/>
            <a:endParaRPr lang="en-CA" altLang="en-US" dirty="0"/>
          </a:p>
          <a:p>
            <a:pPr marL="228600" indent="-228600">
              <a:spcBef>
                <a:spcPct val="25000"/>
              </a:spcBef>
            </a:pPr>
            <a:r>
              <a:rPr lang="en-CA" altLang="en-US" sz="2500" dirty="0"/>
              <a:t>Covers:</a:t>
            </a:r>
          </a:p>
          <a:p>
            <a:pPr marL="685800" lvl="1" indent="-228600">
              <a:spcBef>
                <a:spcPct val="25000"/>
              </a:spcBef>
            </a:pPr>
            <a:r>
              <a:rPr lang="en-AU" altLang="en-US" sz="2000" dirty="0"/>
              <a:t>Inventory of assets</a:t>
            </a:r>
            <a:r>
              <a:rPr lang="en-US" altLang="en-US" sz="2000" dirty="0"/>
              <a:t> </a:t>
            </a:r>
          </a:p>
          <a:p>
            <a:pPr marL="685800" lvl="1" indent="-228600">
              <a:spcBef>
                <a:spcPct val="25000"/>
              </a:spcBef>
            </a:pPr>
            <a:r>
              <a:rPr lang="en-AU" altLang="en-US" sz="2000" dirty="0"/>
              <a:t>Ownership of assets</a:t>
            </a:r>
            <a:r>
              <a:rPr lang="en-US" altLang="en-US" sz="2000" dirty="0"/>
              <a:t> </a:t>
            </a:r>
          </a:p>
          <a:p>
            <a:pPr marL="685800" lvl="1" indent="-228600">
              <a:spcBef>
                <a:spcPct val="25000"/>
              </a:spcBef>
            </a:pPr>
            <a:r>
              <a:rPr lang="en-AU" altLang="en-US" sz="2000" dirty="0"/>
              <a:t>Acceptable use of assets</a:t>
            </a:r>
            <a:r>
              <a:rPr lang="en-US" altLang="en-US" sz="2000" dirty="0"/>
              <a:t> </a:t>
            </a:r>
          </a:p>
          <a:p>
            <a:pPr marL="685800" lvl="1" indent="-228600">
              <a:spcBef>
                <a:spcPct val="25000"/>
              </a:spcBef>
            </a:pPr>
            <a:r>
              <a:rPr lang="en-AU" altLang="en-US" sz="2000" dirty="0"/>
              <a:t>Classification guidelines</a:t>
            </a:r>
            <a:r>
              <a:rPr lang="en-US" altLang="en-US" sz="2000" dirty="0"/>
              <a:t> </a:t>
            </a:r>
          </a:p>
          <a:p>
            <a:pPr marL="685800" lvl="1" indent="-228600">
              <a:spcBef>
                <a:spcPct val="25000"/>
              </a:spcBef>
            </a:pPr>
            <a:r>
              <a:rPr lang="en-AU" altLang="en-US" sz="2000" dirty="0"/>
              <a:t>Information labelling and handling</a:t>
            </a:r>
            <a:r>
              <a:rPr lang="en-US" altLang="en-US" dirty="0"/>
              <a:t> </a:t>
            </a:r>
            <a:endParaRPr lang="en-CA" altLang="en-US" dirty="0"/>
          </a:p>
        </p:txBody>
      </p:sp>
      <p:sp>
        <p:nvSpPr>
          <p:cNvPr id="75779" name="Rectangle 3">
            <a:extLst>
              <a:ext uri="{FF2B5EF4-FFF2-40B4-BE49-F238E27FC236}">
                <a16:creationId xmlns:a16="http://schemas.microsoft.com/office/drawing/2014/main" id="{56513DE7-6D41-482B-9B3C-9F7AA9C72E9D}"/>
              </a:ext>
            </a:extLst>
          </p:cNvPr>
          <p:cNvSpPr>
            <a:spLocks noChangeArrowheads="1"/>
          </p:cNvSpPr>
          <p:nvPr/>
        </p:nvSpPr>
        <p:spPr bwMode="auto">
          <a:xfrm>
            <a:off x="1299888" y="68263"/>
            <a:ext cx="667543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US" altLang="en-US" sz="2800" b="1" dirty="0">
                <a:solidFill>
                  <a:schemeClr val="tx1"/>
                </a:solidFill>
                <a:effectLst>
                  <a:outerShdw blurRad="38100" dist="38100" dir="2700000" algn="tl">
                    <a:srgbClr val="C0C0C0"/>
                  </a:outerShdw>
                </a:effectLst>
                <a:latin typeface="Arial" panose="020B0604020202020204" pitchFamily="34" charset="0"/>
                <a:cs typeface="Arial" panose="020B0604020202020204" pitchFamily="34" charset="0"/>
              </a:rPr>
              <a:t>3. Asset Management</a:t>
            </a:r>
          </a:p>
        </p:txBody>
      </p:sp>
      <p:pic>
        <p:nvPicPr>
          <p:cNvPr id="75780" name="Picture 4">
            <a:extLst>
              <a:ext uri="{FF2B5EF4-FFF2-40B4-BE49-F238E27FC236}">
                <a16:creationId xmlns:a16="http://schemas.microsoft.com/office/drawing/2014/main" id="{8614E487-B1E2-44CA-A53E-F9C0EFCFD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089" y="1591020"/>
            <a:ext cx="3363913" cy="3390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1" name="Rectangle 5">
            <a:extLst>
              <a:ext uri="{FF2B5EF4-FFF2-40B4-BE49-F238E27FC236}">
                <a16:creationId xmlns:a16="http://schemas.microsoft.com/office/drawing/2014/main" id="{FC739AC9-F567-4BD4-8243-8394E7BF71CC}"/>
              </a:ext>
            </a:extLst>
          </p:cNvPr>
          <p:cNvSpPr>
            <a:spLocks noGrp="1" noChangeArrowheads="1"/>
          </p:cNvSpPr>
          <p:nvPr>
            <p:ph type="title"/>
          </p:nvPr>
        </p:nvSpPr>
        <p:spPr>
          <a:noFill/>
          <a:ln/>
        </p:spPr>
        <p:txBody>
          <a:bodyPr vert="horz" lIns="92075" tIns="46038" rIns="92075" bIns="46038" rtlCol="0" anchor="t">
            <a:normAutofit/>
          </a:bodyPr>
          <a:lstStyle/>
          <a:p>
            <a:r>
              <a:rPr lang="en-GB" altLang="en-US" sz="2800" b="1" dirty="0">
                <a:solidFill>
                  <a:schemeClr val="tx1"/>
                </a:solidFill>
                <a:latin typeface="Arial" panose="020B0604020202020204" pitchFamily="34" charset="0"/>
                <a:cs typeface="Arial" panose="020B0604020202020204" pitchFamily="34" charset="0"/>
              </a:rPr>
              <a:t>Information Asset – (Sample)</a:t>
            </a:r>
            <a:endParaRPr lang="en-US" altLang="en-US" sz="2800" b="1" dirty="0">
              <a:solidFill>
                <a:schemeClr val="tx1"/>
              </a:solidFill>
              <a:latin typeface="Arial" panose="020B0604020202020204" pitchFamily="34" charset="0"/>
              <a:cs typeface="Arial" panose="020B0604020202020204" pitchFamily="34" charset="0"/>
            </a:endParaRPr>
          </a:p>
        </p:txBody>
      </p:sp>
      <p:sp>
        <p:nvSpPr>
          <p:cNvPr id="157702" name="Rectangle 6">
            <a:extLst>
              <a:ext uri="{FF2B5EF4-FFF2-40B4-BE49-F238E27FC236}">
                <a16:creationId xmlns:a16="http://schemas.microsoft.com/office/drawing/2014/main" id="{B6634D32-5CA2-4867-BA87-8D384B634781}"/>
              </a:ext>
            </a:extLst>
          </p:cNvPr>
          <p:cNvSpPr>
            <a:spLocks noChangeArrowheads="1"/>
          </p:cNvSpPr>
          <p:nvPr/>
        </p:nvSpPr>
        <p:spPr bwMode="auto">
          <a:xfrm>
            <a:off x="791817" y="940905"/>
            <a:ext cx="8763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2800">
                <a:solidFill>
                  <a:srgbClr val="333333"/>
                </a:solidFill>
                <a:latin typeface="Trebuchet MS" panose="020B0603020202020204" pitchFamily="34" charset="0"/>
              </a:defRPr>
            </a:lvl1pPr>
            <a:lvl2pPr marL="742950" indent="-285750">
              <a:spcBef>
                <a:spcPct val="20000"/>
              </a:spcBef>
              <a:buClr>
                <a:srgbClr val="CC0000"/>
              </a:buClr>
              <a:buSzPct val="90000"/>
              <a:buChar char="•"/>
              <a:defRPr sz="2400">
                <a:solidFill>
                  <a:srgbClr val="333333"/>
                </a:solidFill>
                <a:latin typeface="Trebuchet MS" panose="020B0603020202020204" pitchFamily="34" charset="0"/>
              </a:defRPr>
            </a:lvl2pPr>
            <a:lvl3pPr marL="1143000" indent="-228600">
              <a:spcBef>
                <a:spcPct val="20000"/>
              </a:spcBef>
              <a:buClr>
                <a:schemeClr val="bg2"/>
              </a:buClr>
              <a:buSzPct val="80000"/>
              <a:buFont typeface="Wingdings" panose="05000000000000000000" pitchFamily="2" charset="2"/>
              <a:buChar char="Ø"/>
              <a:defRPr sz="2000">
                <a:solidFill>
                  <a:srgbClr val="333333"/>
                </a:solidFill>
                <a:latin typeface="Trebuchet MS" panose="020B0603020202020204" pitchFamily="34" charset="0"/>
              </a:defRPr>
            </a:lvl3pPr>
            <a:lvl4pPr marL="1600200" indent="-228600">
              <a:spcBef>
                <a:spcPct val="20000"/>
              </a:spcBef>
              <a:buChar char="–"/>
              <a:defRPr>
                <a:solidFill>
                  <a:srgbClr val="333333"/>
                </a:solidFill>
                <a:latin typeface="Trebuchet MS" panose="020B0603020202020204" pitchFamily="34" charset="0"/>
              </a:defRPr>
            </a:lvl4pPr>
            <a:lvl5pPr marL="2057400" indent="-228600">
              <a:spcBef>
                <a:spcPct val="20000"/>
              </a:spcBef>
              <a:buChar char="»"/>
              <a:defRPr>
                <a:solidFill>
                  <a:srgbClr val="333333"/>
                </a:solidFill>
                <a:latin typeface="Trebuchet MS" panose="020B0603020202020204" pitchFamily="34" charset="0"/>
              </a:defRPr>
            </a:lvl5pPr>
            <a:lvl6pPr marL="2514600" indent="-228600" fontAlgn="base">
              <a:spcBef>
                <a:spcPct val="20000"/>
              </a:spcBef>
              <a:spcAft>
                <a:spcPct val="0"/>
              </a:spcAft>
              <a:buChar char="»"/>
              <a:defRPr>
                <a:solidFill>
                  <a:srgbClr val="333333"/>
                </a:solidFill>
                <a:latin typeface="Trebuchet MS" panose="020B0603020202020204" pitchFamily="34" charset="0"/>
              </a:defRPr>
            </a:lvl6pPr>
            <a:lvl7pPr marL="2971800" indent="-228600" fontAlgn="base">
              <a:spcBef>
                <a:spcPct val="20000"/>
              </a:spcBef>
              <a:spcAft>
                <a:spcPct val="0"/>
              </a:spcAft>
              <a:buChar char="»"/>
              <a:defRPr>
                <a:solidFill>
                  <a:srgbClr val="333333"/>
                </a:solidFill>
                <a:latin typeface="Trebuchet MS" panose="020B0603020202020204" pitchFamily="34" charset="0"/>
              </a:defRPr>
            </a:lvl7pPr>
            <a:lvl8pPr marL="3429000" indent="-228600" fontAlgn="base">
              <a:spcBef>
                <a:spcPct val="20000"/>
              </a:spcBef>
              <a:spcAft>
                <a:spcPct val="0"/>
              </a:spcAft>
              <a:buChar char="»"/>
              <a:defRPr>
                <a:solidFill>
                  <a:srgbClr val="333333"/>
                </a:solidFill>
                <a:latin typeface="Trebuchet MS" panose="020B0603020202020204" pitchFamily="34" charset="0"/>
              </a:defRPr>
            </a:lvl8pPr>
            <a:lvl9pPr marL="3886200" indent="-228600" fontAlgn="base">
              <a:spcBef>
                <a:spcPct val="20000"/>
              </a:spcBef>
              <a:spcAft>
                <a:spcPct val="0"/>
              </a:spcAft>
              <a:buChar char="»"/>
              <a:defRPr>
                <a:solidFill>
                  <a:srgbClr val="333333"/>
                </a:solidFill>
                <a:latin typeface="Trebuchet MS" panose="020B0603020202020204" pitchFamily="34" charset="0"/>
              </a:defRPr>
            </a:lvl9pPr>
          </a:lstStyle>
          <a:p>
            <a:endParaRPr lang="en-GB" altLang="en-US" sz="2000" dirty="0"/>
          </a:p>
          <a:p>
            <a:r>
              <a:rPr lang="en-GB" altLang="en-US" sz="2000" dirty="0"/>
              <a:t>Inventory of Information Assets are categorized &amp; classified as below</a:t>
            </a:r>
          </a:p>
        </p:txBody>
      </p:sp>
      <p:graphicFrame>
        <p:nvGraphicFramePr>
          <p:cNvPr id="157735" name="Group 39">
            <a:extLst>
              <a:ext uri="{FF2B5EF4-FFF2-40B4-BE49-F238E27FC236}">
                <a16:creationId xmlns:a16="http://schemas.microsoft.com/office/drawing/2014/main" id="{C4155D68-6C16-469E-8CBD-8254CC536FEF}"/>
              </a:ext>
            </a:extLst>
          </p:cNvPr>
          <p:cNvGraphicFramePr>
            <a:graphicFrameLocks noGrp="1"/>
          </p:cNvGraphicFramePr>
          <p:nvPr>
            <p:extLst>
              <p:ext uri="{D42A27DB-BD31-4B8C-83A1-F6EECF244321}">
                <p14:modId xmlns:p14="http://schemas.microsoft.com/office/powerpoint/2010/main" val="3289323784"/>
              </p:ext>
            </p:extLst>
          </p:nvPr>
        </p:nvGraphicFramePr>
        <p:xfrm>
          <a:off x="1082685" y="1841500"/>
          <a:ext cx="8305800" cy="2743200"/>
        </p:xfrm>
        <a:graphic>
          <a:graphicData uri="http://schemas.openxmlformats.org/drawingml/2006/table">
            <a:tbl>
              <a:tblPr/>
              <a:tblGrid>
                <a:gridCol w="533400">
                  <a:extLst>
                    <a:ext uri="{9D8B030D-6E8A-4147-A177-3AD203B41FA5}">
                      <a16:colId xmlns:a16="http://schemas.microsoft.com/office/drawing/2014/main" val="2166106396"/>
                    </a:ext>
                  </a:extLst>
                </a:gridCol>
                <a:gridCol w="3733800">
                  <a:extLst>
                    <a:ext uri="{9D8B030D-6E8A-4147-A177-3AD203B41FA5}">
                      <a16:colId xmlns:a16="http://schemas.microsoft.com/office/drawing/2014/main" val="2212921336"/>
                    </a:ext>
                  </a:extLst>
                </a:gridCol>
                <a:gridCol w="4038600">
                  <a:extLst>
                    <a:ext uri="{9D8B030D-6E8A-4147-A177-3AD203B41FA5}">
                      <a16:colId xmlns:a16="http://schemas.microsoft.com/office/drawing/2014/main" val="73848230"/>
                    </a:ext>
                  </a:extLst>
                </a:gridCol>
              </a:tblGrid>
              <a:tr h="381000">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outerShdw blurRad="38100" dist="38100" dir="2700000" algn="tl">
                              <a:srgbClr val="000000"/>
                            </a:outerShdw>
                          </a:effectLst>
                          <a:latin typeface="Trebuchet MS" panose="020B0603020202020204" pitchFamily="34" charset="0"/>
                        </a:rPr>
                        <a:t>Sr</a:t>
                      </a:r>
                      <a:endParaRPr kumimoji="0" lang="en-US" altLang="en-US" sz="2400" b="0" i="0" u="none" strike="noStrike" cap="none" normalizeH="0" baseline="0">
                        <a:ln>
                          <a:noFill/>
                        </a:ln>
                        <a:solidFill>
                          <a:srgbClr val="333333"/>
                        </a:solidFill>
                        <a:effectLst>
                          <a:outerShdw blurRad="38100" dist="38100" dir="2700000" algn="tl">
                            <a:srgbClr val="000000"/>
                          </a:outerShdw>
                        </a:effectLst>
                        <a:latin typeface="Trebuchet MS" panose="020B0603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outerShdw blurRad="38100" dist="38100" dir="2700000" algn="tl">
                              <a:srgbClr val="000000"/>
                            </a:outerShdw>
                          </a:effectLst>
                          <a:latin typeface="Trebuchet MS" panose="020B0603020202020204" pitchFamily="34" charset="0"/>
                        </a:rPr>
                        <a:t>Asset Category</a:t>
                      </a:r>
                      <a:endParaRPr kumimoji="0" lang="en-US" altLang="en-US" sz="2400" b="0" i="0" u="none" strike="noStrike" cap="none" normalizeH="0" baseline="0">
                        <a:ln>
                          <a:noFill/>
                        </a:ln>
                        <a:solidFill>
                          <a:srgbClr val="333333"/>
                        </a:solidFill>
                        <a:effectLst>
                          <a:outerShdw blurRad="38100" dist="38100" dir="2700000" algn="tl">
                            <a:srgbClr val="000000"/>
                          </a:outerShdw>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outerShdw blurRad="38100" dist="38100" dir="2700000" algn="tl">
                              <a:srgbClr val="000000"/>
                            </a:outerShdw>
                          </a:effectLst>
                          <a:latin typeface="Trebuchet MS" panose="020B0603020202020204" pitchFamily="34" charset="0"/>
                        </a:rPr>
                        <a:t>Classification</a:t>
                      </a:r>
                      <a:endParaRPr kumimoji="0" lang="en-US" altLang="en-US" sz="2400" b="0" i="0" u="none" strike="noStrike" cap="none" normalizeH="0" baseline="0">
                        <a:ln>
                          <a:noFill/>
                        </a:ln>
                        <a:solidFill>
                          <a:srgbClr val="333333"/>
                        </a:solidFill>
                        <a:effectLst>
                          <a:outerShdw blurRad="38100" dist="38100" dir="2700000" algn="tl">
                            <a:srgbClr val="000000"/>
                          </a:outerShdw>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2169914676"/>
                  </a:ext>
                </a:extLst>
              </a:tr>
              <a:tr h="323850">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1</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333333"/>
                          </a:solidFill>
                          <a:effectLst/>
                          <a:latin typeface="Trebuchet MS" panose="020B0603020202020204" pitchFamily="34" charset="0"/>
                        </a:rPr>
                        <a:t>Paper Assets</a:t>
                      </a:r>
                      <a:endParaRPr kumimoji="0" lang="en-US" altLang="en-US" sz="2400" b="0" i="0" u="none" strike="noStrike" cap="none" normalizeH="0" baseline="0" dirty="0">
                        <a:ln>
                          <a:noFill/>
                        </a:ln>
                        <a:solidFill>
                          <a:srgbClr val="333333"/>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Client Confidential</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3137196"/>
                  </a:ext>
                </a:extLst>
              </a:tr>
              <a:tr h="385763">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2</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Electronic Data</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Company Confidential</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7757231"/>
                  </a:ext>
                </a:extLst>
              </a:tr>
              <a:tr h="371475">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3</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Hardware</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Commercial in Confidence</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9674746"/>
                  </a:ext>
                </a:extLst>
              </a:tr>
              <a:tr h="357188">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4</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Software</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Restricted</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8749899"/>
                  </a:ext>
                </a:extLst>
              </a:tr>
              <a:tr h="342900">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5</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333333"/>
                          </a:solidFill>
                          <a:effectLst/>
                          <a:latin typeface="Trebuchet MS" panose="020B0603020202020204" pitchFamily="34" charset="0"/>
                        </a:rPr>
                        <a:t>People</a:t>
                      </a:r>
                      <a:endParaRPr kumimoji="0" lang="en-US" altLang="en-US" sz="2400" b="0" i="0" u="none" strike="noStrike" cap="none" normalizeH="0" baseline="0">
                        <a:ln>
                          <a:noFill/>
                        </a:ln>
                        <a:solidFill>
                          <a:srgbClr val="333333"/>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333333"/>
                          </a:solidFill>
                          <a:latin typeface="Trebuchet MS" panose="020B0603020202020204" pitchFamily="34" charset="0"/>
                        </a:defRPr>
                      </a:lvl1pPr>
                      <a:lvl2pPr>
                        <a:spcBef>
                          <a:spcPct val="20000"/>
                        </a:spcBef>
                        <a:buClr>
                          <a:srgbClr val="CC0000"/>
                        </a:buClr>
                        <a:buSzPct val="90000"/>
                        <a:defRPr sz="2000">
                          <a:solidFill>
                            <a:srgbClr val="333333"/>
                          </a:solidFill>
                          <a:latin typeface="Trebuchet MS" panose="020B0603020202020204" pitchFamily="34" charset="0"/>
                        </a:defRPr>
                      </a:lvl2pPr>
                      <a:lvl3pPr>
                        <a:spcBef>
                          <a:spcPct val="20000"/>
                        </a:spcBef>
                        <a:buClr>
                          <a:schemeClr val="bg2"/>
                        </a:buClr>
                        <a:buSzPct val="80000"/>
                        <a:buFont typeface="Wingdings" panose="05000000000000000000" pitchFamily="2" charset="2"/>
                        <a:defRPr>
                          <a:solidFill>
                            <a:srgbClr val="333333"/>
                          </a:solidFill>
                          <a:latin typeface="Trebuchet MS" panose="020B0603020202020204" pitchFamily="34" charset="0"/>
                        </a:defRPr>
                      </a:lvl3pPr>
                      <a:lvl4pPr>
                        <a:spcBef>
                          <a:spcPct val="20000"/>
                        </a:spcBef>
                        <a:defRPr sz="1600">
                          <a:solidFill>
                            <a:srgbClr val="333333"/>
                          </a:solidFill>
                          <a:latin typeface="Trebuchet MS" panose="020B0603020202020204" pitchFamily="34" charset="0"/>
                        </a:defRPr>
                      </a:lvl4pPr>
                      <a:lvl5pPr>
                        <a:spcBef>
                          <a:spcPct val="20000"/>
                        </a:spcBef>
                        <a:defRPr sz="1600">
                          <a:solidFill>
                            <a:srgbClr val="333333"/>
                          </a:solidFill>
                          <a:latin typeface="Trebuchet MS" panose="020B0603020202020204" pitchFamily="34" charset="0"/>
                        </a:defRPr>
                      </a:lvl5pPr>
                      <a:lvl6pPr fontAlgn="base">
                        <a:spcBef>
                          <a:spcPct val="20000"/>
                        </a:spcBef>
                        <a:spcAft>
                          <a:spcPct val="0"/>
                        </a:spcAft>
                        <a:defRPr sz="1600">
                          <a:solidFill>
                            <a:srgbClr val="333333"/>
                          </a:solidFill>
                          <a:latin typeface="Trebuchet MS" panose="020B0603020202020204" pitchFamily="34" charset="0"/>
                        </a:defRPr>
                      </a:lvl6pPr>
                      <a:lvl7pPr fontAlgn="base">
                        <a:spcBef>
                          <a:spcPct val="20000"/>
                        </a:spcBef>
                        <a:spcAft>
                          <a:spcPct val="0"/>
                        </a:spcAft>
                        <a:defRPr sz="1600">
                          <a:solidFill>
                            <a:srgbClr val="333333"/>
                          </a:solidFill>
                          <a:latin typeface="Trebuchet MS" panose="020B0603020202020204" pitchFamily="34" charset="0"/>
                        </a:defRPr>
                      </a:lvl7pPr>
                      <a:lvl8pPr fontAlgn="base">
                        <a:spcBef>
                          <a:spcPct val="20000"/>
                        </a:spcBef>
                        <a:spcAft>
                          <a:spcPct val="0"/>
                        </a:spcAft>
                        <a:defRPr sz="1600">
                          <a:solidFill>
                            <a:srgbClr val="333333"/>
                          </a:solidFill>
                          <a:latin typeface="Trebuchet MS" panose="020B0603020202020204" pitchFamily="34" charset="0"/>
                        </a:defRPr>
                      </a:lvl8pPr>
                      <a:lvl9pPr fontAlgn="base">
                        <a:spcBef>
                          <a:spcPct val="20000"/>
                        </a:spcBef>
                        <a:spcAft>
                          <a:spcPct val="0"/>
                        </a:spcAft>
                        <a:defRPr sz="1600">
                          <a:solidFill>
                            <a:srgbClr val="333333"/>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333333"/>
                          </a:solidFill>
                          <a:effectLst/>
                          <a:latin typeface="Trebuchet MS" panose="020B0603020202020204" pitchFamily="34" charset="0"/>
                        </a:rPr>
                        <a:t>Critical &amp; Non Critical</a:t>
                      </a:r>
                      <a:endParaRPr kumimoji="0" lang="en-US" altLang="en-US" sz="2400" b="0" i="0" u="none" strike="noStrike" cap="none" normalizeH="0" baseline="0" dirty="0">
                        <a:ln>
                          <a:noFill/>
                        </a:ln>
                        <a:solidFill>
                          <a:srgbClr val="333333"/>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6196853"/>
                  </a:ext>
                </a:extLst>
              </a:tr>
            </a:tbl>
          </a:graphicData>
        </a:graphic>
      </p:graphicFrame>
      <p:sp>
        <p:nvSpPr>
          <p:cNvPr id="157733" name="Text Box 37">
            <a:extLst>
              <a:ext uri="{FF2B5EF4-FFF2-40B4-BE49-F238E27FC236}">
                <a16:creationId xmlns:a16="http://schemas.microsoft.com/office/drawing/2014/main" id="{B7870CCF-78D9-4C8E-B821-B32DF9F0D2B4}"/>
              </a:ext>
            </a:extLst>
          </p:cNvPr>
          <p:cNvSpPr txBox="1">
            <a:spLocks noChangeArrowheads="1"/>
          </p:cNvSpPr>
          <p:nvPr/>
        </p:nvSpPr>
        <p:spPr bwMode="auto">
          <a:xfrm>
            <a:off x="1211100" y="4853057"/>
            <a:ext cx="8458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GB" altLang="en-US" dirty="0">
                <a:latin typeface="Arial Narrow" panose="020B0606020202030204" pitchFamily="34" charset="0"/>
              </a:rPr>
              <a:t> Valuation of Information Assets – Scale</a:t>
            </a:r>
          </a:p>
          <a:p>
            <a:pPr lvl="3"/>
            <a:r>
              <a:rPr lang="en-US" altLang="en-US" dirty="0">
                <a:latin typeface="Arial Narrow" panose="020B0606020202030204" pitchFamily="34" charset="0"/>
              </a:rPr>
              <a:t>    - Very High, High ,Medium ,Low , Negligible</a:t>
            </a:r>
          </a:p>
          <a:p>
            <a:pPr lvl="3"/>
            <a:endParaRPr lang="en-US" altLang="en-US" dirty="0">
              <a:latin typeface="Arial Narrow" panose="020B0606020202030204" pitchFamily="34" charset="0"/>
            </a:endParaRPr>
          </a:p>
          <a:p>
            <a:pPr>
              <a:buFontTx/>
              <a:buChar char="•"/>
            </a:pPr>
            <a:r>
              <a:rPr lang="en-GB" altLang="en-US" dirty="0">
                <a:latin typeface="Arial Narrow" panose="020B0606020202030204" pitchFamily="34" charset="0"/>
              </a:rPr>
              <a:t> Other Attributes of Inventory</a:t>
            </a:r>
          </a:p>
          <a:p>
            <a:pPr lvl="1"/>
            <a:r>
              <a:rPr lang="en-US" altLang="en-US" dirty="0">
                <a:latin typeface="Arial Narrow" panose="020B0606020202030204" pitchFamily="34" charset="0"/>
              </a:rPr>
              <a:t>    - Asset Group, Asset Classification, Value, Storage Area, Storage location ,</a:t>
            </a:r>
          </a:p>
          <a:p>
            <a:pPr lvl="1"/>
            <a:r>
              <a:rPr lang="en-US" altLang="en-US" dirty="0">
                <a:latin typeface="Arial Narrow" panose="020B0606020202030204" pitchFamily="34" charset="0"/>
              </a:rPr>
              <a:t>    - Asset Owner, Asset Retention, Remarks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5AD7E0BA-8257-401D-BF74-D41FD671F538}"/>
              </a:ext>
            </a:extLst>
          </p:cNvPr>
          <p:cNvSpPr>
            <a:spLocks noGrp="1" noChangeArrowheads="1"/>
          </p:cNvSpPr>
          <p:nvPr>
            <p:ph type="body" idx="1"/>
          </p:nvPr>
        </p:nvSpPr>
        <p:spPr>
          <a:xfrm>
            <a:off x="1142827" y="1199322"/>
            <a:ext cx="8131175" cy="53340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2500" lnSpcReduction="20000"/>
          </a:bodyPr>
          <a:lstStyle/>
          <a:p>
            <a:pPr marL="234950" indent="-234950"/>
            <a:r>
              <a:rPr lang="en-US" altLang="en-US" sz="2100" dirty="0"/>
              <a:t>Objective:</a:t>
            </a:r>
          </a:p>
          <a:p>
            <a:pPr marL="692150" lvl="1" indent="-234950"/>
            <a:r>
              <a:rPr lang="en-AU" altLang="en-US" sz="1800" dirty="0">
                <a:solidFill>
                  <a:srgbClr val="000000"/>
                </a:solidFill>
                <a:cs typeface="Times New Roman" panose="02020603050405020304" pitchFamily="18" charset="0"/>
              </a:rPr>
              <a:t>Prior to employment</a:t>
            </a:r>
            <a:r>
              <a:rPr lang="en-US" altLang="en-US" sz="1800" dirty="0"/>
              <a:t> </a:t>
            </a:r>
          </a:p>
          <a:p>
            <a:pPr marL="692150" lvl="1" indent="-234950"/>
            <a:r>
              <a:rPr lang="en-US" altLang="en-US" sz="1800" dirty="0"/>
              <a:t>During employment</a:t>
            </a:r>
          </a:p>
          <a:p>
            <a:pPr marL="692150" lvl="1" indent="-234950"/>
            <a:r>
              <a:rPr lang="en-US" altLang="en-US" sz="1800" dirty="0"/>
              <a:t>Termination or change of employment</a:t>
            </a:r>
          </a:p>
          <a:p>
            <a:pPr marL="234950" indent="-234950">
              <a:buNone/>
            </a:pPr>
            <a:endParaRPr lang="en-US" altLang="en-US" sz="2100" dirty="0"/>
          </a:p>
          <a:p>
            <a:pPr marL="234950" indent="-234950"/>
            <a:r>
              <a:rPr lang="en-US" altLang="en-US" sz="2100" dirty="0"/>
              <a:t>Covers:</a:t>
            </a:r>
          </a:p>
          <a:p>
            <a:pPr marL="692150" lvl="1" indent="-234950"/>
            <a:r>
              <a:rPr lang="en-AU" altLang="en-US" sz="1800" dirty="0"/>
              <a:t>Roles and responsibilities</a:t>
            </a:r>
            <a:r>
              <a:rPr lang="en-US" altLang="en-US" sz="1800" dirty="0"/>
              <a:t> </a:t>
            </a:r>
          </a:p>
          <a:p>
            <a:pPr marL="692150" lvl="1" indent="-234950"/>
            <a:r>
              <a:rPr lang="en-AU" altLang="en-US" sz="1800" dirty="0"/>
              <a:t>Screening</a:t>
            </a:r>
            <a:r>
              <a:rPr lang="en-US" altLang="en-US" sz="1800" dirty="0"/>
              <a:t> </a:t>
            </a:r>
          </a:p>
          <a:p>
            <a:pPr marL="692150" lvl="1" indent="-234950"/>
            <a:r>
              <a:rPr lang="en-AU" altLang="en-US" sz="1800" dirty="0"/>
              <a:t>Terms and conditions of employment</a:t>
            </a:r>
            <a:r>
              <a:rPr lang="en-US" altLang="en-US" sz="1800" dirty="0"/>
              <a:t> </a:t>
            </a:r>
          </a:p>
          <a:p>
            <a:pPr marL="692150" lvl="1" indent="-234950"/>
            <a:r>
              <a:rPr lang="en-AU" altLang="en-US" sz="1800" dirty="0"/>
              <a:t>Management responsibilities</a:t>
            </a:r>
            <a:r>
              <a:rPr lang="en-US" altLang="en-US" sz="1800" dirty="0"/>
              <a:t> </a:t>
            </a:r>
          </a:p>
          <a:p>
            <a:pPr marL="692150" lvl="1" indent="-234950"/>
            <a:r>
              <a:rPr lang="en-AU" altLang="en-US" sz="1800" dirty="0"/>
              <a:t>Information security awareness, education and training</a:t>
            </a:r>
            <a:r>
              <a:rPr lang="en-US" altLang="en-US" sz="1800" dirty="0"/>
              <a:t> </a:t>
            </a:r>
          </a:p>
          <a:p>
            <a:pPr marL="692150" lvl="1" indent="-234950"/>
            <a:r>
              <a:rPr lang="en-AU" altLang="en-US" sz="1800" dirty="0"/>
              <a:t>Disciplinary process</a:t>
            </a:r>
            <a:r>
              <a:rPr lang="en-US" altLang="en-US" sz="1800" dirty="0"/>
              <a:t> </a:t>
            </a:r>
          </a:p>
          <a:p>
            <a:pPr marL="692150" lvl="1" indent="-234950"/>
            <a:r>
              <a:rPr lang="en-AU" altLang="en-US" sz="1800" dirty="0"/>
              <a:t>Termination responsibilities</a:t>
            </a:r>
            <a:r>
              <a:rPr lang="en-US" altLang="en-US" sz="1800" dirty="0"/>
              <a:t> </a:t>
            </a:r>
          </a:p>
          <a:p>
            <a:pPr marL="692150" lvl="1" indent="-234950"/>
            <a:r>
              <a:rPr lang="en-AU" altLang="en-US" sz="1800" dirty="0"/>
              <a:t>Return of assets</a:t>
            </a:r>
            <a:r>
              <a:rPr lang="en-US" altLang="en-US" sz="1800" dirty="0"/>
              <a:t> </a:t>
            </a:r>
          </a:p>
          <a:p>
            <a:pPr marL="692150" lvl="1" indent="-234950"/>
            <a:r>
              <a:rPr lang="en-AU" altLang="en-US" sz="1800" dirty="0"/>
              <a:t>Removal of access rights</a:t>
            </a:r>
            <a:r>
              <a:rPr lang="en-US" altLang="en-US" sz="2000" dirty="0"/>
              <a:t> </a:t>
            </a:r>
          </a:p>
        </p:txBody>
      </p:sp>
      <p:sp>
        <p:nvSpPr>
          <p:cNvPr id="155651" name="Rectangle 3">
            <a:extLst>
              <a:ext uri="{FF2B5EF4-FFF2-40B4-BE49-F238E27FC236}">
                <a16:creationId xmlns:a16="http://schemas.microsoft.com/office/drawing/2014/main" id="{EF5F20FE-2868-43D6-99A1-02267404137F}"/>
              </a:ext>
            </a:extLst>
          </p:cNvPr>
          <p:cNvSpPr>
            <a:spLocks noChangeArrowheads="1"/>
          </p:cNvSpPr>
          <p:nvPr/>
        </p:nvSpPr>
        <p:spPr bwMode="auto">
          <a:xfrm>
            <a:off x="1760539" y="0"/>
            <a:ext cx="667543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US" altLang="en-US" sz="2800" b="1" dirty="0">
                <a:solidFill>
                  <a:schemeClr val="tx1"/>
                </a:solidFill>
                <a:effectLst>
                  <a:outerShdw blurRad="38100" dist="38100" dir="2700000" algn="tl">
                    <a:srgbClr val="C0C0C0"/>
                  </a:outerShdw>
                </a:effectLst>
                <a:latin typeface="Arial" panose="020B0604020202020204" pitchFamily="34" charset="0"/>
                <a:cs typeface="Arial" panose="020B0604020202020204" pitchFamily="34" charset="0"/>
              </a:rPr>
              <a:t>4. Human Resource Security</a:t>
            </a:r>
          </a:p>
        </p:txBody>
      </p:sp>
      <p:pic>
        <p:nvPicPr>
          <p:cNvPr id="155652" name="Picture 4">
            <a:extLst>
              <a:ext uri="{FF2B5EF4-FFF2-40B4-BE49-F238E27FC236}">
                <a16:creationId xmlns:a16="http://schemas.microsoft.com/office/drawing/2014/main" id="{9F69B820-45E7-414E-815E-35BAD098F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635" y="1739348"/>
            <a:ext cx="2571750"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94290C8-3A93-4791-8D3B-6AA56D7197C8}"/>
              </a:ext>
            </a:extLst>
          </p:cNvPr>
          <p:cNvSpPr>
            <a:spLocks noGrp="1" noChangeArrowheads="1"/>
          </p:cNvSpPr>
          <p:nvPr>
            <p:ph type="body" idx="1"/>
          </p:nvPr>
        </p:nvSpPr>
        <p:spPr>
          <a:xfrm>
            <a:off x="1473339" y="1311965"/>
            <a:ext cx="8207375" cy="51816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2500" lnSpcReduction="20000"/>
          </a:bodyPr>
          <a:lstStyle/>
          <a:p>
            <a:pPr marL="234950" indent="-234950">
              <a:lnSpc>
                <a:spcPct val="80000"/>
              </a:lnSpc>
            </a:pPr>
            <a:r>
              <a:rPr lang="en-US" altLang="en-US" sz="2500" dirty="0"/>
              <a:t>Objective:</a:t>
            </a:r>
          </a:p>
          <a:p>
            <a:pPr marL="692150" lvl="1" indent="-234950">
              <a:lnSpc>
                <a:spcPct val="80000"/>
              </a:lnSpc>
            </a:pPr>
            <a:r>
              <a:rPr lang="en-AU" altLang="en-US" sz="2000" dirty="0"/>
              <a:t>Secure Areas</a:t>
            </a:r>
            <a:r>
              <a:rPr lang="en-US" altLang="en-US" sz="2000" dirty="0"/>
              <a:t> </a:t>
            </a:r>
          </a:p>
          <a:p>
            <a:pPr marL="692150" lvl="1" indent="-234950">
              <a:lnSpc>
                <a:spcPct val="80000"/>
              </a:lnSpc>
            </a:pPr>
            <a:r>
              <a:rPr lang="en-AU" altLang="en-US" sz="2000" dirty="0"/>
              <a:t>Equipment Security</a:t>
            </a:r>
            <a:r>
              <a:rPr lang="en-US" altLang="en-US" sz="2000" dirty="0"/>
              <a:t> </a:t>
            </a:r>
          </a:p>
          <a:p>
            <a:pPr marL="692150" lvl="1" indent="-234950">
              <a:lnSpc>
                <a:spcPct val="80000"/>
              </a:lnSpc>
              <a:buNone/>
            </a:pPr>
            <a:endParaRPr lang="en-US" altLang="en-US" sz="2000" dirty="0"/>
          </a:p>
          <a:p>
            <a:pPr marL="234950" indent="-234950">
              <a:lnSpc>
                <a:spcPct val="80000"/>
              </a:lnSpc>
            </a:pPr>
            <a:r>
              <a:rPr lang="en-US" altLang="en-US" sz="2500" dirty="0"/>
              <a:t>Covers:</a:t>
            </a:r>
          </a:p>
          <a:p>
            <a:pPr marL="692150" lvl="1" indent="-234950">
              <a:lnSpc>
                <a:spcPct val="80000"/>
              </a:lnSpc>
            </a:pPr>
            <a:r>
              <a:rPr lang="en-AU" altLang="en-US" sz="2000" dirty="0"/>
              <a:t>Physical Security Perimeter</a:t>
            </a:r>
            <a:r>
              <a:rPr lang="en-US" altLang="en-US" sz="2000" dirty="0"/>
              <a:t> </a:t>
            </a:r>
          </a:p>
          <a:p>
            <a:pPr marL="692150" lvl="1" indent="-234950">
              <a:lnSpc>
                <a:spcPct val="80000"/>
              </a:lnSpc>
            </a:pPr>
            <a:r>
              <a:rPr lang="en-AU" altLang="en-US" sz="2000" dirty="0"/>
              <a:t>Physical entry Controls</a:t>
            </a:r>
            <a:r>
              <a:rPr lang="en-US" altLang="en-US" sz="2000" dirty="0"/>
              <a:t> </a:t>
            </a:r>
          </a:p>
          <a:p>
            <a:pPr marL="692150" lvl="1" indent="-234950">
              <a:lnSpc>
                <a:spcPct val="80000"/>
              </a:lnSpc>
            </a:pPr>
            <a:r>
              <a:rPr lang="en-AU" altLang="en-US" sz="2000" dirty="0"/>
              <a:t>Securing Offices, rooms and facilities</a:t>
            </a:r>
            <a:r>
              <a:rPr lang="en-US" altLang="en-US" sz="2000" dirty="0"/>
              <a:t> </a:t>
            </a:r>
          </a:p>
          <a:p>
            <a:pPr marL="692150" lvl="1" indent="-234950">
              <a:lnSpc>
                <a:spcPct val="80000"/>
              </a:lnSpc>
            </a:pPr>
            <a:r>
              <a:rPr lang="en-AU" altLang="en-US" sz="2000" dirty="0"/>
              <a:t>Protecting against external and environmental threats</a:t>
            </a:r>
            <a:r>
              <a:rPr lang="en-US" altLang="en-US" sz="2000" dirty="0"/>
              <a:t> </a:t>
            </a:r>
          </a:p>
          <a:p>
            <a:pPr marL="692150" lvl="1" indent="-234950">
              <a:lnSpc>
                <a:spcPct val="80000"/>
              </a:lnSpc>
            </a:pPr>
            <a:r>
              <a:rPr lang="en-AU" altLang="en-US" sz="2000" dirty="0"/>
              <a:t>Working in Secure Areas</a:t>
            </a:r>
            <a:r>
              <a:rPr lang="en-US" altLang="en-US" sz="2000" dirty="0"/>
              <a:t> </a:t>
            </a:r>
          </a:p>
          <a:p>
            <a:pPr marL="692150" lvl="1" indent="-234950">
              <a:lnSpc>
                <a:spcPct val="80000"/>
              </a:lnSpc>
            </a:pPr>
            <a:r>
              <a:rPr lang="en-AU" altLang="en-US" sz="2000" dirty="0"/>
              <a:t>Public access delivery and loading areas</a:t>
            </a:r>
            <a:r>
              <a:rPr lang="en-US" altLang="en-US" sz="2000" dirty="0"/>
              <a:t> </a:t>
            </a:r>
          </a:p>
          <a:p>
            <a:pPr marL="692150" lvl="1" indent="-234950">
              <a:lnSpc>
                <a:spcPct val="80000"/>
              </a:lnSpc>
            </a:pPr>
            <a:r>
              <a:rPr lang="en-AU" altLang="en-US" sz="2000" dirty="0"/>
              <a:t>Cabling Security</a:t>
            </a:r>
            <a:r>
              <a:rPr lang="en-US" altLang="en-US" sz="2000" dirty="0"/>
              <a:t> </a:t>
            </a:r>
          </a:p>
          <a:p>
            <a:pPr marL="692150" lvl="1" indent="-234950">
              <a:lnSpc>
                <a:spcPct val="80000"/>
              </a:lnSpc>
            </a:pPr>
            <a:r>
              <a:rPr lang="en-AU" altLang="en-US" sz="2000" dirty="0"/>
              <a:t>Equipment Maintenance</a:t>
            </a:r>
          </a:p>
          <a:p>
            <a:pPr marL="692150" lvl="1" indent="-234950">
              <a:lnSpc>
                <a:spcPct val="80000"/>
              </a:lnSpc>
            </a:pPr>
            <a:r>
              <a:rPr lang="en-AU" altLang="en-US" sz="2000" dirty="0"/>
              <a:t>Securing of equipment off-premises</a:t>
            </a:r>
            <a:r>
              <a:rPr lang="en-US" altLang="en-US" sz="2000" dirty="0"/>
              <a:t> </a:t>
            </a:r>
          </a:p>
          <a:p>
            <a:pPr marL="692150" lvl="1" indent="-234950">
              <a:lnSpc>
                <a:spcPct val="80000"/>
              </a:lnSpc>
            </a:pPr>
            <a:r>
              <a:rPr lang="en-AU" altLang="en-US" sz="2000" dirty="0"/>
              <a:t>Secure disposal or re-use of equipment </a:t>
            </a:r>
          </a:p>
          <a:p>
            <a:pPr marL="692150" lvl="1" indent="-234950">
              <a:lnSpc>
                <a:spcPct val="80000"/>
              </a:lnSpc>
            </a:pPr>
            <a:r>
              <a:rPr lang="en-AU" altLang="en-US" sz="2000" dirty="0"/>
              <a:t>Removal of property</a:t>
            </a:r>
            <a:r>
              <a:rPr lang="en-US" altLang="en-US" sz="2000" dirty="0"/>
              <a:t>  </a:t>
            </a:r>
            <a:endParaRPr lang="en-US" altLang="en-US" sz="1800" dirty="0"/>
          </a:p>
        </p:txBody>
      </p:sp>
      <p:sp>
        <p:nvSpPr>
          <p:cNvPr id="77827" name="Rectangle 3">
            <a:extLst>
              <a:ext uri="{FF2B5EF4-FFF2-40B4-BE49-F238E27FC236}">
                <a16:creationId xmlns:a16="http://schemas.microsoft.com/office/drawing/2014/main" id="{20573DA0-107F-48AA-93BE-5F4CD06E1BCD}"/>
              </a:ext>
            </a:extLst>
          </p:cNvPr>
          <p:cNvSpPr>
            <a:spLocks noChangeArrowheads="1"/>
          </p:cNvSpPr>
          <p:nvPr/>
        </p:nvSpPr>
        <p:spPr bwMode="auto">
          <a:xfrm>
            <a:off x="1298713" y="152400"/>
            <a:ext cx="71372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US" altLang="en-US" sz="2800" b="1" dirty="0">
                <a:solidFill>
                  <a:schemeClr val="tx1"/>
                </a:solidFill>
                <a:latin typeface="Arial" panose="020B0604020202020204" pitchFamily="34" charset="0"/>
                <a:cs typeface="Arial" panose="020B0604020202020204" pitchFamily="34" charset="0"/>
              </a:rPr>
              <a:t>5. Physical and Environmental Security</a:t>
            </a:r>
            <a:r>
              <a:rPr lang="en-US" altLang="en-US" b="1" dirty="0">
                <a:solidFill>
                  <a:schemeClr val="tx1"/>
                </a:solidFill>
                <a:effectLst>
                  <a:outerShdw blurRad="38100" dist="38100" dir="2700000" algn="tl">
                    <a:srgbClr val="C0C0C0"/>
                  </a:outerShdw>
                </a:effectLst>
                <a:latin typeface="Arial" panose="020B0604020202020204" pitchFamily="34" charset="0"/>
                <a:cs typeface="Arial" panose="020B0604020202020204" pitchFamily="34" charset="0"/>
              </a:rPr>
              <a:t>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0F1047C-4786-44DB-9F22-2871CF1B5A1E}"/>
              </a:ext>
            </a:extLst>
          </p:cNvPr>
          <p:cNvSpPr>
            <a:spLocks noGrp="1" noChangeArrowheads="1"/>
          </p:cNvSpPr>
          <p:nvPr>
            <p:ph type="body" idx="1"/>
          </p:nvPr>
        </p:nvSpPr>
        <p:spPr>
          <a:xfrm>
            <a:off x="1129748" y="1220139"/>
            <a:ext cx="7772400" cy="51054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2500" lnSpcReduction="20000"/>
          </a:bodyPr>
          <a:lstStyle/>
          <a:p>
            <a:pPr marL="234950" indent="-234950">
              <a:lnSpc>
                <a:spcPct val="80000"/>
              </a:lnSpc>
            </a:pPr>
            <a:r>
              <a:rPr lang="en-US" altLang="en-US" sz="2500" dirty="0"/>
              <a:t>   Objective:</a:t>
            </a:r>
          </a:p>
          <a:p>
            <a:pPr marL="692150" lvl="1" indent="-234950">
              <a:lnSpc>
                <a:spcPct val="80000"/>
              </a:lnSpc>
            </a:pPr>
            <a:r>
              <a:rPr lang="en-AU" altLang="en-US" sz="2000" dirty="0"/>
              <a:t>Operational Procedures and responsibilities</a:t>
            </a:r>
          </a:p>
          <a:p>
            <a:pPr marL="692150" lvl="1" indent="-234950">
              <a:lnSpc>
                <a:spcPct val="80000"/>
              </a:lnSpc>
            </a:pPr>
            <a:r>
              <a:rPr lang="en-AU" altLang="en-US" sz="2000" dirty="0"/>
              <a:t>Third party service delivery management</a:t>
            </a:r>
            <a:r>
              <a:rPr lang="en-US" altLang="en-US" sz="2000" dirty="0"/>
              <a:t> </a:t>
            </a:r>
          </a:p>
          <a:p>
            <a:pPr marL="692150" lvl="1" indent="-234950">
              <a:lnSpc>
                <a:spcPct val="80000"/>
              </a:lnSpc>
            </a:pPr>
            <a:r>
              <a:rPr lang="en-AU" altLang="en-US" sz="2000" dirty="0"/>
              <a:t>System planning and acceptance</a:t>
            </a:r>
            <a:r>
              <a:rPr lang="en-US" altLang="en-US" sz="2000" dirty="0"/>
              <a:t> </a:t>
            </a:r>
          </a:p>
          <a:p>
            <a:pPr marL="692150" lvl="1" indent="-234950">
              <a:lnSpc>
                <a:spcPct val="80000"/>
              </a:lnSpc>
            </a:pPr>
            <a:r>
              <a:rPr lang="en-AU" altLang="en-US" sz="2000" dirty="0"/>
              <a:t>Protection against malicious and mobile code</a:t>
            </a:r>
            <a:r>
              <a:rPr lang="en-US" altLang="en-US" sz="2000" dirty="0"/>
              <a:t> </a:t>
            </a:r>
          </a:p>
          <a:p>
            <a:pPr marL="692150" lvl="1" indent="-234950">
              <a:lnSpc>
                <a:spcPct val="80000"/>
              </a:lnSpc>
            </a:pPr>
            <a:r>
              <a:rPr lang="en-AU" altLang="en-US" sz="2000" dirty="0"/>
              <a:t>Backup</a:t>
            </a:r>
            <a:r>
              <a:rPr lang="en-US" altLang="en-US" sz="2000" dirty="0"/>
              <a:t> </a:t>
            </a:r>
          </a:p>
          <a:p>
            <a:pPr marL="692150" lvl="1" indent="-234950">
              <a:lnSpc>
                <a:spcPct val="80000"/>
              </a:lnSpc>
            </a:pPr>
            <a:r>
              <a:rPr lang="en-AU" altLang="en-US" sz="2000" dirty="0"/>
              <a:t>Network Security Management</a:t>
            </a:r>
            <a:r>
              <a:rPr lang="en-US" altLang="en-US" sz="2000" dirty="0"/>
              <a:t> </a:t>
            </a:r>
          </a:p>
          <a:p>
            <a:pPr marL="692150" lvl="1" indent="-234950">
              <a:lnSpc>
                <a:spcPct val="80000"/>
              </a:lnSpc>
            </a:pPr>
            <a:r>
              <a:rPr lang="en-AU" altLang="en-US" sz="2000" dirty="0"/>
              <a:t>Media handling</a:t>
            </a:r>
            <a:r>
              <a:rPr lang="en-US" altLang="en-US" sz="2000" dirty="0"/>
              <a:t> </a:t>
            </a:r>
          </a:p>
          <a:p>
            <a:pPr marL="692150" lvl="1" indent="-234950">
              <a:lnSpc>
                <a:spcPct val="80000"/>
              </a:lnSpc>
            </a:pPr>
            <a:r>
              <a:rPr lang="en-AU" altLang="en-US" sz="2000" dirty="0"/>
              <a:t>Exchange of Information</a:t>
            </a:r>
            <a:r>
              <a:rPr lang="en-US" altLang="en-US" sz="2000" dirty="0"/>
              <a:t> </a:t>
            </a:r>
          </a:p>
          <a:p>
            <a:pPr marL="692150" lvl="1" indent="-234950">
              <a:lnSpc>
                <a:spcPct val="80000"/>
              </a:lnSpc>
            </a:pPr>
            <a:r>
              <a:rPr lang="en-AU" altLang="en-US" sz="2000" dirty="0"/>
              <a:t>Electronic Commerce Services</a:t>
            </a:r>
            <a:r>
              <a:rPr lang="en-US" altLang="en-US" sz="2000" dirty="0"/>
              <a:t> </a:t>
            </a:r>
          </a:p>
          <a:p>
            <a:pPr marL="692150" lvl="1" indent="-234950">
              <a:lnSpc>
                <a:spcPct val="80000"/>
              </a:lnSpc>
            </a:pPr>
            <a:r>
              <a:rPr lang="en-AU" altLang="en-US" sz="2000" dirty="0"/>
              <a:t>Monitoring</a:t>
            </a:r>
            <a:r>
              <a:rPr lang="en-US" altLang="en-US" sz="2000" dirty="0"/>
              <a:t> </a:t>
            </a:r>
          </a:p>
          <a:p>
            <a:pPr marL="692150" lvl="1" indent="-234950">
              <a:lnSpc>
                <a:spcPct val="80000"/>
              </a:lnSpc>
            </a:pPr>
            <a:endParaRPr lang="en-US" altLang="en-US" sz="2000" dirty="0"/>
          </a:p>
          <a:p>
            <a:pPr marL="234950" indent="-234950">
              <a:lnSpc>
                <a:spcPct val="80000"/>
              </a:lnSpc>
            </a:pPr>
            <a:r>
              <a:rPr lang="en-US" altLang="en-US" sz="2500" dirty="0"/>
              <a:t>Covers:</a:t>
            </a:r>
          </a:p>
          <a:p>
            <a:pPr marL="692150" lvl="1" indent="-234950">
              <a:lnSpc>
                <a:spcPct val="80000"/>
              </a:lnSpc>
            </a:pPr>
            <a:r>
              <a:rPr lang="en-AU" altLang="en-US" sz="2000" dirty="0"/>
              <a:t>Documented Operating procedures</a:t>
            </a:r>
            <a:endParaRPr lang="en-US" altLang="en-US" sz="2000" dirty="0"/>
          </a:p>
          <a:p>
            <a:pPr marL="692150" lvl="1" indent="-234950">
              <a:lnSpc>
                <a:spcPct val="80000"/>
              </a:lnSpc>
            </a:pPr>
            <a:r>
              <a:rPr lang="en-AU" altLang="en-US" sz="2000" dirty="0"/>
              <a:t>Change management</a:t>
            </a:r>
            <a:r>
              <a:rPr lang="en-US" altLang="en-US" sz="2000" dirty="0"/>
              <a:t> </a:t>
            </a:r>
          </a:p>
          <a:p>
            <a:pPr marL="692150" lvl="1" indent="-234950">
              <a:lnSpc>
                <a:spcPct val="80000"/>
              </a:lnSpc>
            </a:pPr>
            <a:r>
              <a:rPr lang="en-AU" altLang="en-US" sz="2000" dirty="0"/>
              <a:t>Segregation of duties</a:t>
            </a:r>
            <a:r>
              <a:rPr lang="en-US" altLang="en-US" sz="2000" dirty="0"/>
              <a:t> </a:t>
            </a:r>
          </a:p>
        </p:txBody>
      </p:sp>
      <p:sp>
        <p:nvSpPr>
          <p:cNvPr id="81923" name="Rectangle 3">
            <a:extLst>
              <a:ext uri="{FF2B5EF4-FFF2-40B4-BE49-F238E27FC236}">
                <a16:creationId xmlns:a16="http://schemas.microsoft.com/office/drawing/2014/main" id="{1D340C61-8283-4A3B-BE28-CB1FBDE368C6}"/>
              </a:ext>
            </a:extLst>
          </p:cNvPr>
          <p:cNvSpPr>
            <a:spLocks noChangeArrowheads="1"/>
          </p:cNvSpPr>
          <p:nvPr/>
        </p:nvSpPr>
        <p:spPr bwMode="auto">
          <a:xfrm>
            <a:off x="898892" y="939"/>
            <a:ext cx="84969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US" altLang="en-US" sz="2800" b="1">
                <a:solidFill>
                  <a:schemeClr val="tx1"/>
                </a:solidFill>
                <a:latin typeface="Arial" panose="020B0604020202020204" pitchFamily="34" charset="0"/>
                <a:cs typeface="Arial" panose="020B0604020202020204" pitchFamily="34" charset="0"/>
              </a:rPr>
              <a:t>6. Communications &amp; Operations Management</a:t>
            </a:r>
            <a:r>
              <a:rPr lang="en-US" altLang="en-US" sz="2800" b="1">
                <a:solidFill>
                  <a:schemeClr val="tx1"/>
                </a:solidFill>
                <a:effectLst>
                  <a:outerShdw blurRad="38100" dist="38100" dir="2700000" algn="tl">
                    <a:srgbClr val="C0C0C0"/>
                  </a:outerShdw>
                </a:effectLst>
                <a:latin typeface="Arial" panose="020B0604020202020204" pitchFamily="34" charset="0"/>
                <a:cs typeface="Arial" panose="020B0604020202020204" pitchFamily="34" charset="0"/>
              </a:rPr>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dirty="0">
                <a:solidFill>
                  <a:schemeClr val="tx1"/>
                </a:solidFill>
              </a:rPr>
              <a:t>Sarbanes-Oxley Act</a:t>
            </a:r>
            <a:endParaRPr lang="en-US" altLang="en-US" sz="2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983562"/>
            <a:ext cx="8246329" cy="4965032"/>
          </a:xfrm>
        </p:spPr>
        <p:txBody>
          <a:bodyPr>
            <a:normAutofit/>
          </a:bodyPr>
          <a:lstStyle/>
          <a:p>
            <a:pPr algn="just">
              <a:spcBef>
                <a:spcPct val="80000"/>
              </a:spcBef>
            </a:pPr>
            <a:r>
              <a:rPr lang="en-IN" altLang="en-US" sz="2000" dirty="0" err="1">
                <a:latin typeface="Arial" panose="020B0604020202020204" pitchFamily="34" charset="0"/>
                <a:cs typeface="Arial" panose="020B0604020202020204" pitchFamily="34" charset="0"/>
              </a:rPr>
              <a:t>SoX</a:t>
            </a:r>
            <a:r>
              <a:rPr lang="en-IN" altLang="en-US" sz="2000" dirty="0">
                <a:latin typeface="Arial" panose="020B0604020202020204" pitchFamily="34" charset="0"/>
                <a:cs typeface="Arial" panose="020B0604020202020204" pitchFamily="34" charset="0"/>
              </a:rPr>
              <a:t> Act of 2002, ensures that corporate executives are held responsible for establishing, evaluating and monitoring the effectiveness of ‘Internal Controls’ over their financial reporting</a:t>
            </a:r>
          </a:p>
          <a:p>
            <a:pPr algn="just">
              <a:spcBef>
                <a:spcPct val="80000"/>
              </a:spcBef>
            </a:pPr>
            <a:r>
              <a:rPr lang="en-IN" altLang="en-US" sz="2000" dirty="0">
                <a:latin typeface="Arial" panose="020B0604020202020204" pitchFamily="34" charset="0"/>
                <a:cs typeface="Arial" panose="020B0604020202020204" pitchFamily="34" charset="0"/>
              </a:rPr>
              <a:t>SOX has provisions that include both criminal and civil penalties for any violations </a:t>
            </a:r>
          </a:p>
          <a:p>
            <a:pPr lvl="1" algn="just">
              <a:spcBef>
                <a:spcPct val="80000"/>
              </a:spcBef>
            </a:pPr>
            <a:r>
              <a:rPr lang="en-IN" altLang="en-US" sz="1400" b="1" dirty="0">
                <a:solidFill>
                  <a:srgbClr val="FF0000"/>
                </a:solidFill>
                <a:latin typeface="Arial" panose="020B0604020202020204" pitchFamily="34" charset="0"/>
                <a:cs typeface="Arial" panose="020B0604020202020204" pitchFamily="34" charset="0"/>
              </a:rPr>
              <a:t>Sec. 302: CEO and CFO to certify that the financial reports are true and accurate. Adequate controls exists over financial reporting. </a:t>
            </a:r>
          </a:p>
          <a:p>
            <a:pPr lvl="1" algn="just">
              <a:spcBef>
                <a:spcPct val="80000"/>
              </a:spcBef>
            </a:pPr>
            <a:r>
              <a:rPr lang="en-IN" altLang="en-US" sz="1400" b="1" dirty="0">
                <a:solidFill>
                  <a:srgbClr val="FF0000"/>
                </a:solidFill>
                <a:latin typeface="Arial" panose="020B0604020202020204" pitchFamily="34" charset="0"/>
                <a:cs typeface="Arial" panose="020B0604020202020204" pitchFamily="34" charset="0"/>
              </a:rPr>
              <a:t>Sec. 404: External auditors certify that these controls are adequate </a:t>
            </a:r>
          </a:p>
          <a:p>
            <a:pPr lvl="1" algn="just">
              <a:spcBef>
                <a:spcPct val="80000"/>
              </a:spcBef>
            </a:pPr>
            <a:r>
              <a:rPr lang="en-IN" altLang="en-US" sz="1400" b="1" dirty="0">
                <a:solidFill>
                  <a:srgbClr val="FF0000"/>
                </a:solidFill>
                <a:latin typeface="Arial" panose="020B0604020202020204" pitchFamily="34" charset="0"/>
                <a:cs typeface="Arial" panose="020B0604020202020204" pitchFamily="34" charset="0"/>
              </a:rPr>
              <a:t>Sec. 409: Prompt reporting of any changes in financial conditions </a:t>
            </a:r>
          </a:p>
          <a:p>
            <a:pPr lvl="1" algn="just">
              <a:spcBef>
                <a:spcPct val="80000"/>
              </a:spcBef>
            </a:pPr>
            <a:r>
              <a:rPr lang="en-IN" altLang="en-US" sz="1400" b="1" dirty="0">
                <a:solidFill>
                  <a:srgbClr val="FF0000"/>
                </a:solidFill>
                <a:latin typeface="Arial" panose="020B0604020202020204" pitchFamily="34" charset="0"/>
                <a:cs typeface="Arial" panose="020B0604020202020204" pitchFamily="34" charset="0"/>
              </a:rPr>
              <a:t>Sec. 802: mandate to retain accounting documents and work papers for a minimum of seven years</a:t>
            </a:r>
          </a:p>
          <a:p>
            <a:pPr algn="just">
              <a:spcBef>
                <a:spcPct val="80000"/>
              </a:spcBef>
            </a:pPr>
            <a:r>
              <a:rPr lang="en-IN" altLang="en-US" sz="2000" dirty="0">
                <a:latin typeface="Arial" panose="020B0604020202020204" pitchFamily="34" charset="0"/>
                <a:cs typeface="Arial" panose="020B0604020202020204" pitchFamily="34" charset="0"/>
              </a:rPr>
              <a:t>Network security is a fundamental component of SOX compliance</a:t>
            </a:r>
          </a:p>
          <a:p>
            <a:pPr algn="just">
              <a:spcBef>
                <a:spcPct val="80000"/>
              </a:spcBef>
            </a:pPr>
            <a:endParaRPr lang="en-IN" altLang="en-US" sz="2000" dirty="0">
              <a:latin typeface="Arial" panose="020B0604020202020204" pitchFamily="34" charset="0"/>
              <a:cs typeface="Arial" panose="020B0604020202020204" pitchFamily="34" charset="0"/>
            </a:endParaRPr>
          </a:p>
          <a:p>
            <a:pPr algn="just">
              <a:spcBef>
                <a:spcPct val="80000"/>
              </a:spcBef>
            </a:pPr>
            <a:endParaRPr lang="en-IN" altLang="en-US" sz="2000" dirty="0">
              <a:latin typeface="Arial" panose="020B0604020202020204" pitchFamily="34" charset="0"/>
              <a:cs typeface="Arial" panose="020B0604020202020204" pitchFamily="34" charset="0"/>
            </a:endParaRPr>
          </a:p>
          <a:p>
            <a:pPr algn="just">
              <a:spcBef>
                <a:spcPct val="80000"/>
              </a:spcBef>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97264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4B5A28E-B1E8-4E35-9868-93E67B937507}"/>
              </a:ext>
            </a:extLst>
          </p:cNvPr>
          <p:cNvSpPr>
            <a:spLocks noGrp="1" noChangeArrowheads="1"/>
          </p:cNvSpPr>
          <p:nvPr>
            <p:ph type="body" idx="1"/>
          </p:nvPr>
        </p:nvSpPr>
        <p:spPr>
          <a:xfrm>
            <a:off x="1828800" y="1295400"/>
            <a:ext cx="8356600" cy="50292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85000" lnSpcReduction="20000"/>
          </a:bodyPr>
          <a:lstStyle/>
          <a:p>
            <a:pPr marL="692150" lvl="1" indent="-234950">
              <a:lnSpc>
                <a:spcPct val="95000"/>
              </a:lnSpc>
            </a:pPr>
            <a:r>
              <a:rPr lang="en-AU" altLang="en-US" dirty="0"/>
              <a:t>Separation of development, test and operational facilities</a:t>
            </a:r>
            <a:endParaRPr lang="en-US" altLang="en-US" dirty="0"/>
          </a:p>
          <a:p>
            <a:pPr marL="692150" lvl="1" indent="-234950">
              <a:lnSpc>
                <a:spcPct val="95000"/>
              </a:lnSpc>
            </a:pPr>
            <a:r>
              <a:rPr lang="en-AU" altLang="en-US" dirty="0"/>
              <a:t>Service delivery</a:t>
            </a:r>
            <a:r>
              <a:rPr lang="en-US" altLang="en-US" dirty="0"/>
              <a:t> </a:t>
            </a:r>
          </a:p>
          <a:p>
            <a:pPr marL="692150" lvl="1" indent="-234950">
              <a:lnSpc>
                <a:spcPct val="95000"/>
              </a:lnSpc>
            </a:pPr>
            <a:r>
              <a:rPr lang="en-AU" altLang="en-US" dirty="0"/>
              <a:t>Monitoring and review of third party services</a:t>
            </a:r>
            <a:r>
              <a:rPr lang="en-US" altLang="en-US" dirty="0"/>
              <a:t> </a:t>
            </a:r>
          </a:p>
          <a:p>
            <a:pPr marL="692150" lvl="1" indent="-234950">
              <a:lnSpc>
                <a:spcPct val="95000"/>
              </a:lnSpc>
            </a:pPr>
            <a:r>
              <a:rPr lang="en-AU" altLang="en-US" dirty="0"/>
              <a:t>Managing changes to third party services</a:t>
            </a:r>
            <a:r>
              <a:rPr lang="en-US" altLang="en-US" dirty="0"/>
              <a:t> </a:t>
            </a:r>
          </a:p>
          <a:p>
            <a:pPr marL="692150" lvl="1" indent="-234950">
              <a:lnSpc>
                <a:spcPct val="95000"/>
              </a:lnSpc>
            </a:pPr>
            <a:r>
              <a:rPr lang="en-AU" altLang="en-US" dirty="0"/>
              <a:t>Capacity Management</a:t>
            </a:r>
            <a:r>
              <a:rPr lang="en-US" altLang="en-US" dirty="0"/>
              <a:t> </a:t>
            </a:r>
          </a:p>
          <a:p>
            <a:pPr marL="692150" lvl="1" indent="-234950">
              <a:lnSpc>
                <a:spcPct val="95000"/>
              </a:lnSpc>
            </a:pPr>
            <a:r>
              <a:rPr lang="en-AU" altLang="en-US" dirty="0"/>
              <a:t>System acceptance</a:t>
            </a:r>
            <a:r>
              <a:rPr lang="en-US" altLang="en-US" dirty="0"/>
              <a:t> </a:t>
            </a:r>
          </a:p>
          <a:p>
            <a:pPr marL="692150" lvl="1" indent="-234950">
              <a:lnSpc>
                <a:spcPct val="95000"/>
              </a:lnSpc>
            </a:pPr>
            <a:r>
              <a:rPr lang="en-AU" altLang="en-US" dirty="0"/>
              <a:t>Controls against malicious code</a:t>
            </a:r>
            <a:r>
              <a:rPr lang="en-US" altLang="en-US" dirty="0"/>
              <a:t> </a:t>
            </a:r>
          </a:p>
          <a:p>
            <a:pPr marL="692150" lvl="1" indent="-234950">
              <a:lnSpc>
                <a:spcPct val="95000"/>
              </a:lnSpc>
            </a:pPr>
            <a:r>
              <a:rPr lang="en-AU" altLang="en-US" dirty="0"/>
              <a:t>Controls against mobile code</a:t>
            </a:r>
            <a:r>
              <a:rPr lang="en-US" altLang="en-US" dirty="0"/>
              <a:t> </a:t>
            </a:r>
          </a:p>
          <a:p>
            <a:pPr marL="692150" lvl="1" indent="-234950">
              <a:lnSpc>
                <a:spcPct val="95000"/>
              </a:lnSpc>
            </a:pPr>
            <a:r>
              <a:rPr lang="en-AU" altLang="en-US" dirty="0"/>
              <a:t>Information backup</a:t>
            </a:r>
            <a:r>
              <a:rPr lang="en-US" altLang="en-US" dirty="0"/>
              <a:t> </a:t>
            </a:r>
          </a:p>
          <a:p>
            <a:pPr marL="692150" lvl="1" indent="-234950">
              <a:lnSpc>
                <a:spcPct val="95000"/>
              </a:lnSpc>
            </a:pPr>
            <a:r>
              <a:rPr lang="en-AU" altLang="en-US" dirty="0"/>
              <a:t>Network Controls </a:t>
            </a:r>
          </a:p>
          <a:p>
            <a:pPr marL="692150" lvl="1" indent="-234950">
              <a:lnSpc>
                <a:spcPct val="95000"/>
              </a:lnSpc>
            </a:pPr>
            <a:r>
              <a:rPr lang="en-AU" altLang="en-US" dirty="0"/>
              <a:t>Security of network services</a:t>
            </a:r>
            <a:r>
              <a:rPr lang="en-US" altLang="en-US" dirty="0"/>
              <a:t> </a:t>
            </a:r>
          </a:p>
          <a:p>
            <a:pPr marL="692150" lvl="1" indent="-234950">
              <a:lnSpc>
                <a:spcPct val="95000"/>
              </a:lnSpc>
            </a:pPr>
            <a:r>
              <a:rPr lang="en-AU" altLang="en-US" dirty="0"/>
              <a:t>Management of removable media</a:t>
            </a:r>
            <a:r>
              <a:rPr lang="en-US" altLang="en-US" dirty="0"/>
              <a:t> </a:t>
            </a:r>
          </a:p>
          <a:p>
            <a:pPr marL="692150" lvl="1" indent="-234950">
              <a:lnSpc>
                <a:spcPct val="95000"/>
              </a:lnSpc>
            </a:pPr>
            <a:r>
              <a:rPr lang="en-AU" altLang="en-US" dirty="0"/>
              <a:t>Disposal of Media</a:t>
            </a:r>
            <a:r>
              <a:rPr lang="en-US" altLang="en-US" dirty="0"/>
              <a:t> </a:t>
            </a:r>
          </a:p>
          <a:p>
            <a:pPr marL="692150" lvl="1" indent="-234950">
              <a:lnSpc>
                <a:spcPct val="95000"/>
              </a:lnSpc>
            </a:pPr>
            <a:r>
              <a:rPr lang="en-AU" altLang="en-US" dirty="0"/>
              <a:t>Information handling procedures</a:t>
            </a:r>
            <a:r>
              <a:rPr lang="en-US" altLang="en-US" dirty="0"/>
              <a:t> </a:t>
            </a:r>
          </a:p>
          <a:p>
            <a:pPr marL="692150" lvl="1" indent="-234950">
              <a:lnSpc>
                <a:spcPct val="95000"/>
              </a:lnSpc>
            </a:pPr>
            <a:r>
              <a:rPr lang="en-AU" altLang="en-US" dirty="0"/>
              <a:t>Security of system documentation</a:t>
            </a:r>
            <a:r>
              <a:rPr lang="en-US" altLang="en-US" dirty="0"/>
              <a:t> </a:t>
            </a:r>
          </a:p>
          <a:p>
            <a:pPr marL="692150" lvl="1" indent="-234950">
              <a:lnSpc>
                <a:spcPct val="95000"/>
              </a:lnSpc>
            </a:pPr>
            <a:r>
              <a:rPr lang="en-AU" altLang="en-US" dirty="0"/>
              <a:t>Information exchange policies and procedures</a:t>
            </a:r>
            <a:r>
              <a:rPr lang="en-US" altLang="en-US" dirty="0"/>
              <a:t> </a:t>
            </a:r>
          </a:p>
          <a:p>
            <a:pPr marL="692150" lvl="1" indent="-234950">
              <a:lnSpc>
                <a:spcPct val="95000"/>
              </a:lnSpc>
            </a:pPr>
            <a:r>
              <a:rPr lang="en-AU" altLang="en-US" dirty="0"/>
              <a:t>Exchange agreements</a:t>
            </a:r>
            <a:endParaRPr lang="en-US" altLang="en-US" dirty="0"/>
          </a:p>
        </p:txBody>
      </p:sp>
      <p:sp>
        <p:nvSpPr>
          <p:cNvPr id="83971" name="Rectangle 3">
            <a:extLst>
              <a:ext uri="{FF2B5EF4-FFF2-40B4-BE49-F238E27FC236}">
                <a16:creationId xmlns:a16="http://schemas.microsoft.com/office/drawing/2014/main" id="{FDF10D2F-E720-48BE-8198-5775CD33B346}"/>
              </a:ext>
            </a:extLst>
          </p:cNvPr>
          <p:cNvSpPr>
            <a:spLocks noChangeArrowheads="1"/>
          </p:cNvSpPr>
          <p:nvPr/>
        </p:nvSpPr>
        <p:spPr bwMode="auto">
          <a:xfrm>
            <a:off x="848140" y="195263"/>
            <a:ext cx="88483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US" altLang="en-US" sz="2400" b="1" dirty="0">
                <a:solidFill>
                  <a:schemeClr val="tx1"/>
                </a:solidFill>
                <a:latin typeface="Arial" panose="020B0604020202020204" pitchFamily="34" charset="0"/>
                <a:cs typeface="Arial" panose="020B0604020202020204" pitchFamily="34" charset="0"/>
              </a:rPr>
              <a:t>6. Communications &amp; Operations Management (contd..)</a:t>
            </a:r>
          </a:p>
        </p:txBody>
      </p:sp>
      <p:pic>
        <p:nvPicPr>
          <p:cNvPr id="83972" name="Picture 4">
            <a:extLst>
              <a:ext uri="{FF2B5EF4-FFF2-40B4-BE49-F238E27FC236}">
                <a16:creationId xmlns:a16="http://schemas.microsoft.com/office/drawing/2014/main" id="{A5201EC1-8E47-4C6F-ACEC-9D8A9B5BE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418" y="2786271"/>
            <a:ext cx="2476500" cy="1857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DF26B78C-CFA2-4712-A012-CC6512B0F8C4}"/>
              </a:ext>
            </a:extLst>
          </p:cNvPr>
          <p:cNvSpPr>
            <a:spLocks noGrp="1" noChangeArrowheads="1"/>
          </p:cNvSpPr>
          <p:nvPr>
            <p:ph type="title"/>
          </p:nvPr>
        </p:nvSpPr>
        <p:spPr>
          <a:xfrm>
            <a:off x="872781" y="345150"/>
            <a:ext cx="8229600" cy="792163"/>
          </a:xfrm>
        </p:spPr>
        <p:txBody>
          <a:bodyPr/>
          <a:lstStyle/>
          <a:p>
            <a:r>
              <a:rPr lang="en-US" altLang="en-US" sz="2400" dirty="0">
                <a:effectLst>
                  <a:outerShdw blurRad="38100" dist="38100" dir="2700000" algn="tl">
                    <a:srgbClr val="C0C0C0"/>
                  </a:outerShdw>
                </a:effectLst>
              </a:rPr>
              <a:t>6. Communications &amp; Operations Management (contd..)</a:t>
            </a:r>
          </a:p>
        </p:txBody>
      </p:sp>
      <p:sp>
        <p:nvSpPr>
          <p:cNvPr id="160771" name="Rectangle 3">
            <a:extLst>
              <a:ext uri="{FF2B5EF4-FFF2-40B4-BE49-F238E27FC236}">
                <a16:creationId xmlns:a16="http://schemas.microsoft.com/office/drawing/2014/main" id="{32129027-6E4D-49B6-A8FF-F50E7F24B70D}"/>
              </a:ext>
            </a:extLst>
          </p:cNvPr>
          <p:cNvSpPr>
            <a:spLocks noGrp="1" noChangeArrowheads="1"/>
          </p:cNvSpPr>
          <p:nvPr>
            <p:ph type="body" idx="1"/>
          </p:nvPr>
        </p:nvSpPr>
        <p:spPr>
          <a:xfrm>
            <a:off x="1007165" y="1137313"/>
            <a:ext cx="4419600" cy="5257800"/>
          </a:xfrm>
        </p:spPr>
        <p:txBody>
          <a:bodyPr>
            <a:normAutofit lnSpcReduction="10000"/>
          </a:bodyPr>
          <a:lstStyle/>
          <a:p>
            <a:pPr marL="692150" lvl="1" indent="-234950"/>
            <a:r>
              <a:rPr lang="en-AU" altLang="en-US" sz="2000" dirty="0"/>
              <a:t>Exchange agreements</a:t>
            </a:r>
            <a:r>
              <a:rPr lang="en-US" altLang="en-US" sz="2000" dirty="0"/>
              <a:t> </a:t>
            </a:r>
          </a:p>
          <a:p>
            <a:pPr marL="692150" lvl="1" indent="-234950"/>
            <a:r>
              <a:rPr lang="en-AU" altLang="en-US" sz="2000" dirty="0"/>
              <a:t>Electronic Messaging</a:t>
            </a:r>
            <a:r>
              <a:rPr lang="en-US" altLang="en-US" sz="2000" dirty="0"/>
              <a:t> </a:t>
            </a:r>
          </a:p>
          <a:p>
            <a:pPr marL="692150" lvl="1" indent="-234950"/>
            <a:r>
              <a:rPr lang="en-AU" altLang="en-US" sz="2000" dirty="0"/>
              <a:t>Business information systems</a:t>
            </a:r>
            <a:r>
              <a:rPr lang="en-US" altLang="en-US" sz="2000" dirty="0"/>
              <a:t> </a:t>
            </a:r>
          </a:p>
          <a:p>
            <a:pPr marL="692150" lvl="1" indent="-234950"/>
            <a:r>
              <a:rPr lang="en-AU" altLang="en-US" sz="2000" dirty="0"/>
              <a:t>Electronic Commerce</a:t>
            </a:r>
          </a:p>
          <a:p>
            <a:pPr marL="692150" lvl="1" indent="-234950"/>
            <a:r>
              <a:rPr lang="en-AU" altLang="en-US" sz="2000" dirty="0"/>
              <a:t>On-Line Transactions</a:t>
            </a:r>
            <a:r>
              <a:rPr lang="en-US" altLang="en-US" sz="2000" dirty="0"/>
              <a:t> </a:t>
            </a:r>
          </a:p>
          <a:p>
            <a:pPr marL="692150" lvl="1" indent="-234950"/>
            <a:r>
              <a:rPr lang="en-AU" altLang="en-US" sz="2000" dirty="0"/>
              <a:t>Publicly available information</a:t>
            </a:r>
            <a:r>
              <a:rPr lang="en-US" altLang="en-US" sz="2000" dirty="0"/>
              <a:t> </a:t>
            </a:r>
          </a:p>
          <a:p>
            <a:pPr marL="692150" lvl="1" indent="-234950"/>
            <a:r>
              <a:rPr lang="en-AU" altLang="en-US" sz="2000" dirty="0"/>
              <a:t>Audit logging</a:t>
            </a:r>
            <a:r>
              <a:rPr lang="en-US" altLang="en-US" sz="2000" dirty="0"/>
              <a:t> </a:t>
            </a:r>
          </a:p>
          <a:p>
            <a:pPr marL="692150" lvl="1" indent="-234950"/>
            <a:r>
              <a:rPr lang="en-AU" altLang="en-US" sz="2000" dirty="0"/>
              <a:t>Monitoring system use</a:t>
            </a:r>
            <a:r>
              <a:rPr lang="en-US" altLang="en-US" sz="2000" dirty="0"/>
              <a:t> </a:t>
            </a:r>
          </a:p>
          <a:p>
            <a:pPr marL="692150" lvl="1" indent="-234950"/>
            <a:r>
              <a:rPr lang="en-AU" altLang="en-US" sz="2000" dirty="0"/>
              <a:t>Protection of log information</a:t>
            </a:r>
            <a:r>
              <a:rPr lang="en-US" altLang="en-US" sz="2000" dirty="0"/>
              <a:t> </a:t>
            </a:r>
          </a:p>
          <a:p>
            <a:pPr marL="692150" lvl="1" indent="-234950"/>
            <a:r>
              <a:rPr lang="en-AU" altLang="en-US" sz="2000" dirty="0"/>
              <a:t>Administrator and operator logs</a:t>
            </a:r>
            <a:r>
              <a:rPr lang="en-US" altLang="en-US" sz="2000" dirty="0"/>
              <a:t> </a:t>
            </a:r>
          </a:p>
          <a:p>
            <a:pPr marL="692150" lvl="1" indent="-234950"/>
            <a:r>
              <a:rPr lang="en-AU" altLang="en-US" sz="2000" dirty="0"/>
              <a:t>Fault logging</a:t>
            </a:r>
            <a:r>
              <a:rPr lang="en-US" altLang="en-US" sz="2000" dirty="0"/>
              <a:t> </a:t>
            </a:r>
          </a:p>
          <a:p>
            <a:pPr marL="692150" lvl="1" indent="-234950"/>
            <a:r>
              <a:rPr lang="en-AU" altLang="en-US" sz="2000" dirty="0"/>
              <a:t>Clock synchronisation</a:t>
            </a:r>
            <a:r>
              <a:rPr lang="en-US" altLang="en-US" sz="2000" dirty="0"/>
              <a:t> </a:t>
            </a:r>
          </a:p>
          <a:p>
            <a:pPr marL="692150" lvl="1" indent="-234950">
              <a:buNone/>
            </a:pPr>
            <a:endParaRPr lang="en-US" altLang="en-US" sz="2000" dirty="0"/>
          </a:p>
        </p:txBody>
      </p:sp>
      <p:pic>
        <p:nvPicPr>
          <p:cNvPr id="160773" name="Picture 5">
            <a:extLst>
              <a:ext uri="{FF2B5EF4-FFF2-40B4-BE49-F238E27FC236}">
                <a16:creationId xmlns:a16="http://schemas.microsoft.com/office/drawing/2014/main" id="{144B07AF-2A57-44D6-9AE9-EB2DF1C6E2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903" y="1929476"/>
            <a:ext cx="4953000" cy="2924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F3C1161E-3774-4197-9103-24007D6C5118}"/>
              </a:ext>
            </a:extLst>
          </p:cNvPr>
          <p:cNvSpPr>
            <a:spLocks noGrp="1" noChangeArrowheads="1"/>
          </p:cNvSpPr>
          <p:nvPr>
            <p:ph type="body" idx="1"/>
          </p:nvPr>
        </p:nvSpPr>
        <p:spPr>
          <a:xfrm>
            <a:off x="1227198" y="1060450"/>
            <a:ext cx="5867400" cy="5392738"/>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234950" indent="-234950">
              <a:lnSpc>
                <a:spcPct val="80000"/>
              </a:lnSpc>
            </a:pPr>
            <a:r>
              <a:rPr lang="en-US" altLang="en-US" sz="2500" b="1" dirty="0"/>
              <a:t>Objective:</a:t>
            </a:r>
          </a:p>
          <a:p>
            <a:pPr marL="692150" lvl="1" indent="-234950">
              <a:lnSpc>
                <a:spcPct val="80000"/>
              </a:lnSpc>
              <a:spcBef>
                <a:spcPct val="15000"/>
              </a:spcBef>
            </a:pPr>
            <a:r>
              <a:rPr lang="en-AU" altLang="en-US" sz="2000" dirty="0"/>
              <a:t>Business Requirement for Access Control</a:t>
            </a:r>
            <a:r>
              <a:rPr lang="en-US" altLang="en-US" sz="2000" dirty="0"/>
              <a:t> </a:t>
            </a:r>
          </a:p>
          <a:p>
            <a:pPr marL="692150" lvl="1" indent="-234950">
              <a:lnSpc>
                <a:spcPct val="80000"/>
              </a:lnSpc>
              <a:spcBef>
                <a:spcPct val="15000"/>
              </a:spcBef>
            </a:pPr>
            <a:r>
              <a:rPr lang="en-AU" altLang="en-US" sz="2000" dirty="0"/>
              <a:t>User Access Management</a:t>
            </a:r>
            <a:r>
              <a:rPr lang="en-US" altLang="en-US" sz="2000" dirty="0"/>
              <a:t> </a:t>
            </a:r>
          </a:p>
          <a:p>
            <a:pPr marL="692150" lvl="1" indent="-234950">
              <a:lnSpc>
                <a:spcPct val="80000"/>
              </a:lnSpc>
              <a:spcBef>
                <a:spcPct val="15000"/>
              </a:spcBef>
            </a:pPr>
            <a:r>
              <a:rPr lang="en-AU" altLang="en-US" sz="2000" dirty="0"/>
              <a:t>User Responsibilities</a:t>
            </a:r>
            <a:r>
              <a:rPr lang="en-US" altLang="en-US" sz="2000" dirty="0"/>
              <a:t> </a:t>
            </a:r>
          </a:p>
          <a:p>
            <a:pPr marL="692150" lvl="1" indent="-234950">
              <a:lnSpc>
                <a:spcPct val="80000"/>
              </a:lnSpc>
              <a:spcBef>
                <a:spcPct val="15000"/>
              </a:spcBef>
            </a:pPr>
            <a:r>
              <a:rPr lang="en-AU" altLang="en-US" sz="2000" dirty="0"/>
              <a:t>Network Access Control</a:t>
            </a:r>
            <a:r>
              <a:rPr lang="en-US" altLang="en-US" sz="2000" dirty="0"/>
              <a:t> </a:t>
            </a:r>
          </a:p>
          <a:p>
            <a:pPr marL="692150" lvl="1" indent="-234950">
              <a:lnSpc>
                <a:spcPct val="80000"/>
              </a:lnSpc>
              <a:spcBef>
                <a:spcPct val="15000"/>
              </a:spcBef>
            </a:pPr>
            <a:r>
              <a:rPr lang="en-AU" altLang="en-US" sz="2000" dirty="0"/>
              <a:t>Operating system access control</a:t>
            </a:r>
            <a:r>
              <a:rPr lang="en-US" altLang="en-US" sz="2000" dirty="0"/>
              <a:t> </a:t>
            </a:r>
          </a:p>
          <a:p>
            <a:pPr marL="692150" lvl="1" indent="-234950">
              <a:lnSpc>
                <a:spcPct val="80000"/>
              </a:lnSpc>
              <a:spcBef>
                <a:spcPct val="15000"/>
              </a:spcBef>
            </a:pPr>
            <a:r>
              <a:rPr lang="en-AU" altLang="en-US" sz="2000" dirty="0"/>
              <a:t>Application and Information Access Control</a:t>
            </a:r>
            <a:r>
              <a:rPr lang="en-US" altLang="en-US" sz="2000" dirty="0"/>
              <a:t> </a:t>
            </a:r>
          </a:p>
          <a:p>
            <a:pPr marL="692150" lvl="1" indent="-234950">
              <a:lnSpc>
                <a:spcPct val="80000"/>
              </a:lnSpc>
              <a:spcBef>
                <a:spcPct val="15000"/>
              </a:spcBef>
            </a:pPr>
            <a:r>
              <a:rPr lang="en-AU" altLang="en-US" sz="2000" dirty="0"/>
              <a:t>Mobile Computing and teleworking</a:t>
            </a:r>
            <a:r>
              <a:rPr lang="en-US" altLang="en-US" dirty="0"/>
              <a:t> </a:t>
            </a:r>
          </a:p>
          <a:p>
            <a:pPr marL="692150" lvl="1" indent="-234950">
              <a:lnSpc>
                <a:spcPct val="80000"/>
              </a:lnSpc>
              <a:spcBef>
                <a:spcPct val="15000"/>
              </a:spcBef>
              <a:buNone/>
            </a:pPr>
            <a:endParaRPr lang="en-US" altLang="en-US" dirty="0"/>
          </a:p>
          <a:p>
            <a:pPr marL="234950" indent="-234950">
              <a:lnSpc>
                <a:spcPct val="80000"/>
              </a:lnSpc>
              <a:spcBef>
                <a:spcPct val="15000"/>
              </a:spcBef>
            </a:pPr>
            <a:r>
              <a:rPr lang="en-US" altLang="en-US" sz="2500" b="1" dirty="0"/>
              <a:t>Covers:</a:t>
            </a:r>
            <a:r>
              <a:rPr lang="en-US" altLang="en-US" sz="3200" b="1" dirty="0"/>
              <a:t> </a:t>
            </a:r>
          </a:p>
          <a:p>
            <a:pPr marL="692150" lvl="1" indent="-234950">
              <a:lnSpc>
                <a:spcPct val="80000"/>
              </a:lnSpc>
            </a:pPr>
            <a:r>
              <a:rPr lang="en-AU" altLang="en-US" sz="2000" dirty="0"/>
              <a:t>Access Control Policy</a:t>
            </a:r>
            <a:r>
              <a:rPr lang="en-US" altLang="en-US" sz="2000" dirty="0"/>
              <a:t> </a:t>
            </a:r>
          </a:p>
          <a:p>
            <a:pPr marL="692150" lvl="1" indent="-234950">
              <a:lnSpc>
                <a:spcPct val="80000"/>
              </a:lnSpc>
            </a:pPr>
            <a:r>
              <a:rPr lang="en-AU" altLang="en-US" sz="2000" dirty="0"/>
              <a:t>User Registration</a:t>
            </a:r>
            <a:r>
              <a:rPr lang="en-US" altLang="en-US" sz="2000" dirty="0"/>
              <a:t> </a:t>
            </a:r>
          </a:p>
          <a:p>
            <a:pPr marL="692150" lvl="1" indent="-234950">
              <a:lnSpc>
                <a:spcPct val="80000"/>
              </a:lnSpc>
            </a:pPr>
            <a:r>
              <a:rPr lang="en-AU" altLang="en-US" sz="2000" dirty="0"/>
              <a:t>Privilege Management</a:t>
            </a:r>
            <a:r>
              <a:rPr lang="en-US" altLang="en-US" sz="2000" dirty="0"/>
              <a:t> </a:t>
            </a:r>
          </a:p>
          <a:p>
            <a:pPr marL="692150" lvl="1" indent="-234950">
              <a:lnSpc>
                <a:spcPct val="80000"/>
              </a:lnSpc>
            </a:pPr>
            <a:r>
              <a:rPr lang="en-AU" altLang="en-US" sz="2000" dirty="0"/>
              <a:t>User Password Management</a:t>
            </a:r>
            <a:r>
              <a:rPr lang="en-US" altLang="en-US" sz="2000" dirty="0"/>
              <a:t> </a:t>
            </a:r>
          </a:p>
          <a:p>
            <a:pPr marL="692150" lvl="1" indent="-234950">
              <a:lnSpc>
                <a:spcPct val="80000"/>
              </a:lnSpc>
            </a:pPr>
            <a:r>
              <a:rPr lang="en-AU" altLang="en-US" sz="2000" dirty="0"/>
              <a:t>Review of user access rights</a:t>
            </a:r>
            <a:r>
              <a:rPr lang="en-US" altLang="en-US" sz="2000" dirty="0"/>
              <a:t> </a:t>
            </a:r>
          </a:p>
          <a:p>
            <a:pPr marL="692150" lvl="1" indent="-234950">
              <a:lnSpc>
                <a:spcPct val="80000"/>
              </a:lnSpc>
            </a:pPr>
            <a:r>
              <a:rPr lang="en-AU" altLang="en-US" sz="2000" dirty="0"/>
              <a:t>Password use</a:t>
            </a:r>
            <a:r>
              <a:rPr lang="en-US" altLang="en-US" sz="2000" dirty="0"/>
              <a:t> </a:t>
            </a:r>
          </a:p>
        </p:txBody>
      </p:sp>
      <p:sp>
        <p:nvSpPr>
          <p:cNvPr id="86019" name="Rectangle 3">
            <a:extLst>
              <a:ext uri="{FF2B5EF4-FFF2-40B4-BE49-F238E27FC236}">
                <a16:creationId xmlns:a16="http://schemas.microsoft.com/office/drawing/2014/main" id="{C511AD7A-86DA-468A-B4E2-E55D92C07986}"/>
              </a:ext>
            </a:extLst>
          </p:cNvPr>
          <p:cNvSpPr>
            <a:spLocks noChangeArrowheads="1"/>
          </p:cNvSpPr>
          <p:nvPr/>
        </p:nvSpPr>
        <p:spPr bwMode="auto">
          <a:xfrm>
            <a:off x="1256956" y="0"/>
            <a:ext cx="6675437" cy="1219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US" altLang="en-US" sz="2800" b="1">
                <a:solidFill>
                  <a:schemeClr val="tx1"/>
                </a:solidFill>
                <a:effectLst>
                  <a:outerShdw blurRad="38100" dist="38100" dir="2700000" algn="tl">
                    <a:srgbClr val="C0C0C0"/>
                  </a:outerShdw>
                </a:effectLst>
                <a:latin typeface="Arial" panose="020B0604020202020204" pitchFamily="34" charset="0"/>
                <a:cs typeface="Arial" panose="020B0604020202020204" pitchFamily="34" charset="0"/>
              </a:rPr>
              <a:t>7. Access Controls</a:t>
            </a:r>
          </a:p>
        </p:txBody>
      </p:sp>
      <p:pic>
        <p:nvPicPr>
          <p:cNvPr id="86020" name="Picture 4">
            <a:extLst>
              <a:ext uri="{FF2B5EF4-FFF2-40B4-BE49-F238E27FC236}">
                <a16:creationId xmlns:a16="http://schemas.microsoft.com/office/drawing/2014/main" id="{D59A2289-31F8-44BD-907C-4899EE47B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593" y="3723516"/>
            <a:ext cx="4419600" cy="2535238"/>
          </a:xfrm>
          <a:prstGeom prst="rect">
            <a:avLst/>
          </a:prstGeom>
          <a:noFill/>
          <a:extLst>
            <a:ext uri="{909E8E84-426E-40DD-AFC4-6F175D3DCCD1}">
              <a14:hiddenFill xmlns:a14="http://schemas.microsoft.com/office/drawing/2010/main">
                <a:solidFill>
                  <a:srgbClr val="FFFFFF"/>
                </a:solidFill>
              </a14:hiddenFill>
            </a:ext>
          </a:extLst>
        </p:spPr>
      </p:pic>
      <p:pic>
        <p:nvPicPr>
          <p:cNvPr id="86021" name="Picture 5">
            <a:extLst>
              <a:ext uri="{FF2B5EF4-FFF2-40B4-BE49-F238E27FC236}">
                <a16:creationId xmlns:a16="http://schemas.microsoft.com/office/drawing/2014/main" id="{5C1DD718-0386-4626-A421-2BE8A961A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1" y="1219200"/>
            <a:ext cx="1876425"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7CD47E71-12A5-46D7-AFAE-4CDD341285EC}"/>
              </a:ext>
            </a:extLst>
          </p:cNvPr>
          <p:cNvSpPr>
            <a:spLocks noGrp="1" noChangeArrowheads="1"/>
          </p:cNvSpPr>
          <p:nvPr>
            <p:ph type="title"/>
          </p:nvPr>
        </p:nvSpPr>
        <p:spPr/>
        <p:txBody>
          <a:bodyPr>
            <a:normAutofit/>
          </a:bodyPr>
          <a:lstStyle/>
          <a:p>
            <a:r>
              <a:rPr lang="en-US" altLang="en-US" sz="2800" b="1" dirty="0">
                <a:solidFill>
                  <a:schemeClr val="tx1"/>
                </a:solidFill>
                <a:effectLst>
                  <a:outerShdw blurRad="38100" dist="38100" dir="2700000" algn="tl">
                    <a:srgbClr val="C0C0C0"/>
                  </a:outerShdw>
                </a:effectLst>
                <a:latin typeface="Arial" panose="020B0604020202020204" pitchFamily="34" charset="0"/>
                <a:cs typeface="Arial" panose="020B0604020202020204" pitchFamily="34" charset="0"/>
              </a:rPr>
              <a:t>7. Access Controls (contd..)</a:t>
            </a:r>
          </a:p>
        </p:txBody>
      </p:sp>
      <p:sp>
        <p:nvSpPr>
          <p:cNvPr id="161795" name="Rectangle 3">
            <a:extLst>
              <a:ext uri="{FF2B5EF4-FFF2-40B4-BE49-F238E27FC236}">
                <a16:creationId xmlns:a16="http://schemas.microsoft.com/office/drawing/2014/main" id="{B9D617F2-EF1C-4FD5-9F51-1FACEA7E23E5}"/>
              </a:ext>
            </a:extLst>
          </p:cNvPr>
          <p:cNvSpPr>
            <a:spLocks noGrp="1" noChangeArrowheads="1"/>
          </p:cNvSpPr>
          <p:nvPr>
            <p:ph type="body" idx="1"/>
          </p:nvPr>
        </p:nvSpPr>
        <p:spPr>
          <a:xfrm>
            <a:off x="796604" y="1488613"/>
            <a:ext cx="8596668" cy="3880773"/>
          </a:xfrm>
        </p:spPr>
        <p:txBody>
          <a:bodyPr>
            <a:noAutofit/>
          </a:bodyPr>
          <a:lstStyle/>
          <a:p>
            <a:pPr marL="692150" lvl="1" indent="-234950">
              <a:lnSpc>
                <a:spcPct val="80000"/>
              </a:lnSpc>
            </a:pPr>
            <a:r>
              <a:rPr lang="en-AU" altLang="en-US" sz="1200" dirty="0">
                <a:latin typeface="Arial" panose="020B0604020202020204" pitchFamily="34" charset="0"/>
                <a:cs typeface="Arial" panose="020B0604020202020204" pitchFamily="34" charset="0"/>
              </a:rPr>
              <a:t>Unattended user equipment</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Clear desk and clear screen policy</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Policy on use of network services</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User authentication for external connections</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Equipment identification in networks</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Remote diagnostic and configuration port protection</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Segregation in networks</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Network connection control</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Network routing control</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Secure log-on procedures</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User identification and authentication</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Password management system</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Use of system utilities</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Session time-out</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Limitation of connection time</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Information access restriction</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Sensitive system isolation</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Mobile computing and communications</a:t>
            </a:r>
            <a:r>
              <a:rPr lang="en-US" altLang="en-US" sz="1200" dirty="0">
                <a:latin typeface="Arial" panose="020B0604020202020204" pitchFamily="34" charset="0"/>
                <a:cs typeface="Arial" panose="020B0604020202020204" pitchFamily="34" charset="0"/>
              </a:rPr>
              <a:t> </a:t>
            </a:r>
          </a:p>
          <a:p>
            <a:pPr marL="692150" lvl="1" indent="-234950">
              <a:lnSpc>
                <a:spcPct val="80000"/>
              </a:lnSpc>
            </a:pPr>
            <a:r>
              <a:rPr lang="en-AU" altLang="en-US" sz="1200" dirty="0">
                <a:latin typeface="Arial" panose="020B0604020202020204" pitchFamily="34" charset="0"/>
                <a:cs typeface="Arial" panose="020B0604020202020204" pitchFamily="34" charset="0"/>
              </a:rPr>
              <a:t>Teleworking</a:t>
            </a:r>
            <a:r>
              <a:rPr lang="en-US" altLang="en-US" sz="1200" dirty="0">
                <a:latin typeface="Arial" panose="020B0604020202020204" pitchFamily="34" charset="0"/>
                <a:cs typeface="Arial" panose="020B0604020202020204" pitchFamily="34" charset="0"/>
              </a:rPr>
              <a:t> </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1C26E24-B1AC-43F8-A6B5-6DD4E24C6E02}"/>
              </a:ext>
            </a:extLst>
          </p:cNvPr>
          <p:cNvSpPr>
            <a:spLocks noGrp="1" noChangeArrowheads="1"/>
          </p:cNvSpPr>
          <p:nvPr>
            <p:ph type="body" idx="1"/>
          </p:nvPr>
        </p:nvSpPr>
        <p:spPr>
          <a:xfrm>
            <a:off x="983490" y="1042324"/>
            <a:ext cx="7696200" cy="51816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234950" indent="-234950">
              <a:lnSpc>
                <a:spcPct val="90000"/>
              </a:lnSpc>
            </a:pPr>
            <a:r>
              <a:rPr lang="en-US" altLang="en-US" sz="2100" dirty="0"/>
              <a:t>Objective:</a:t>
            </a:r>
          </a:p>
          <a:p>
            <a:pPr marL="692150" lvl="1" indent="-234950">
              <a:lnSpc>
                <a:spcPct val="90000"/>
              </a:lnSpc>
              <a:spcBef>
                <a:spcPct val="10000"/>
              </a:spcBef>
            </a:pPr>
            <a:r>
              <a:rPr lang="en-AU" altLang="en-US" sz="1800" dirty="0"/>
              <a:t>Security requirements of information systems</a:t>
            </a:r>
            <a:r>
              <a:rPr lang="en-US" altLang="en-US" sz="1800" dirty="0"/>
              <a:t> </a:t>
            </a:r>
          </a:p>
          <a:p>
            <a:pPr marL="692150" lvl="1" indent="-234950">
              <a:lnSpc>
                <a:spcPct val="90000"/>
              </a:lnSpc>
              <a:spcBef>
                <a:spcPct val="10000"/>
              </a:spcBef>
            </a:pPr>
            <a:r>
              <a:rPr lang="en-AU" altLang="en-US" sz="1800" dirty="0"/>
              <a:t>Correct processing in applications</a:t>
            </a:r>
            <a:r>
              <a:rPr lang="en-US" altLang="en-US" sz="1800" dirty="0"/>
              <a:t> </a:t>
            </a:r>
          </a:p>
          <a:p>
            <a:pPr marL="692150" lvl="1" indent="-234950">
              <a:lnSpc>
                <a:spcPct val="90000"/>
              </a:lnSpc>
              <a:spcBef>
                <a:spcPct val="10000"/>
              </a:spcBef>
            </a:pPr>
            <a:r>
              <a:rPr lang="en-AU" altLang="en-US" sz="1800" dirty="0"/>
              <a:t>Cryptographic controls</a:t>
            </a:r>
            <a:r>
              <a:rPr lang="en-US" altLang="en-US" sz="1800" dirty="0"/>
              <a:t> </a:t>
            </a:r>
          </a:p>
          <a:p>
            <a:pPr marL="692150" lvl="1" indent="-234950">
              <a:lnSpc>
                <a:spcPct val="90000"/>
              </a:lnSpc>
              <a:spcBef>
                <a:spcPct val="10000"/>
              </a:spcBef>
            </a:pPr>
            <a:r>
              <a:rPr lang="en-AU" altLang="en-US" sz="1800" dirty="0"/>
              <a:t>Security of system files</a:t>
            </a:r>
            <a:r>
              <a:rPr lang="en-US" altLang="en-US" sz="1800" dirty="0"/>
              <a:t> </a:t>
            </a:r>
          </a:p>
          <a:p>
            <a:pPr marL="692150" lvl="1" indent="-234950">
              <a:lnSpc>
                <a:spcPct val="90000"/>
              </a:lnSpc>
              <a:spcBef>
                <a:spcPct val="10000"/>
              </a:spcBef>
            </a:pPr>
            <a:r>
              <a:rPr lang="en-AU" altLang="en-US" sz="1800" dirty="0"/>
              <a:t>Security in development and support processes </a:t>
            </a:r>
          </a:p>
          <a:p>
            <a:pPr marL="692150" lvl="1" indent="-234950">
              <a:lnSpc>
                <a:spcPct val="90000"/>
              </a:lnSpc>
              <a:spcBef>
                <a:spcPct val="10000"/>
              </a:spcBef>
            </a:pPr>
            <a:r>
              <a:rPr lang="en-AU" altLang="en-US" sz="1800" dirty="0"/>
              <a:t>Technical Vulnerability Management</a:t>
            </a:r>
            <a:r>
              <a:rPr lang="en-US" altLang="en-US" sz="2000" dirty="0"/>
              <a:t> </a:t>
            </a:r>
            <a:r>
              <a:rPr lang="en-US" altLang="en-US" sz="1800" dirty="0"/>
              <a:t> </a:t>
            </a:r>
          </a:p>
          <a:p>
            <a:pPr marL="692150" lvl="1" indent="-234950">
              <a:lnSpc>
                <a:spcPct val="90000"/>
              </a:lnSpc>
              <a:spcBef>
                <a:spcPct val="10000"/>
              </a:spcBef>
              <a:buNone/>
            </a:pPr>
            <a:endParaRPr lang="en-US" altLang="en-US" sz="1800" dirty="0"/>
          </a:p>
          <a:p>
            <a:pPr marL="234950" indent="-234950">
              <a:lnSpc>
                <a:spcPct val="90000"/>
              </a:lnSpc>
              <a:spcBef>
                <a:spcPct val="10000"/>
              </a:spcBef>
            </a:pPr>
            <a:r>
              <a:rPr lang="en-US" altLang="en-US" sz="2100" dirty="0"/>
              <a:t> Covers</a:t>
            </a:r>
            <a:r>
              <a:rPr lang="en-US" altLang="en-US" sz="2100" b="1" dirty="0"/>
              <a:t>:</a:t>
            </a:r>
          </a:p>
          <a:p>
            <a:pPr marL="692150" lvl="1" indent="-234950">
              <a:lnSpc>
                <a:spcPct val="90000"/>
              </a:lnSpc>
              <a:spcBef>
                <a:spcPct val="10000"/>
              </a:spcBef>
            </a:pPr>
            <a:r>
              <a:rPr lang="en-AU" altLang="en-US" sz="1800" dirty="0"/>
              <a:t>Security requirements analysis and specification</a:t>
            </a:r>
            <a:r>
              <a:rPr lang="en-US" altLang="en-US" sz="1800" dirty="0"/>
              <a:t> </a:t>
            </a:r>
          </a:p>
          <a:p>
            <a:pPr marL="692150" lvl="1" indent="-234950">
              <a:lnSpc>
                <a:spcPct val="90000"/>
              </a:lnSpc>
              <a:spcBef>
                <a:spcPct val="10000"/>
              </a:spcBef>
            </a:pPr>
            <a:r>
              <a:rPr lang="en-AU" altLang="en-US" sz="1800" dirty="0"/>
              <a:t>Input data validation</a:t>
            </a:r>
            <a:r>
              <a:rPr lang="en-US" altLang="en-US" sz="1800" dirty="0"/>
              <a:t> </a:t>
            </a:r>
          </a:p>
          <a:p>
            <a:pPr marL="692150" lvl="1" indent="-234950">
              <a:lnSpc>
                <a:spcPct val="90000"/>
              </a:lnSpc>
              <a:spcBef>
                <a:spcPct val="10000"/>
              </a:spcBef>
            </a:pPr>
            <a:r>
              <a:rPr lang="en-AU" altLang="en-US" sz="1800" dirty="0"/>
              <a:t>Control of internal processing</a:t>
            </a:r>
            <a:r>
              <a:rPr lang="en-US" altLang="en-US" sz="1800" dirty="0"/>
              <a:t> </a:t>
            </a:r>
          </a:p>
          <a:p>
            <a:pPr marL="692150" lvl="1" indent="-234950">
              <a:lnSpc>
                <a:spcPct val="90000"/>
              </a:lnSpc>
              <a:spcBef>
                <a:spcPct val="10000"/>
              </a:spcBef>
            </a:pPr>
            <a:r>
              <a:rPr lang="en-AU" altLang="en-US" sz="1800" dirty="0"/>
              <a:t>Message integrity</a:t>
            </a:r>
            <a:r>
              <a:rPr lang="en-US" altLang="en-US" sz="1800" dirty="0"/>
              <a:t> </a:t>
            </a:r>
          </a:p>
          <a:p>
            <a:pPr marL="692150" lvl="1" indent="-234950">
              <a:lnSpc>
                <a:spcPct val="90000"/>
              </a:lnSpc>
              <a:spcBef>
                <a:spcPct val="10000"/>
              </a:spcBef>
            </a:pPr>
            <a:r>
              <a:rPr lang="en-AU" altLang="en-US" sz="1800" dirty="0"/>
              <a:t>Output data validation</a:t>
            </a:r>
            <a:r>
              <a:rPr lang="en-US" altLang="en-US" sz="1800" dirty="0"/>
              <a:t> </a:t>
            </a:r>
          </a:p>
          <a:p>
            <a:pPr marL="692150" lvl="1" indent="-234950">
              <a:lnSpc>
                <a:spcPct val="90000"/>
              </a:lnSpc>
              <a:spcBef>
                <a:spcPct val="10000"/>
              </a:spcBef>
            </a:pPr>
            <a:r>
              <a:rPr lang="en-AU" altLang="en-US" sz="1800" dirty="0"/>
              <a:t>Policy on use of cryptographic controls</a:t>
            </a:r>
            <a:r>
              <a:rPr lang="en-US" altLang="en-US" sz="1800" dirty="0"/>
              <a:t> </a:t>
            </a:r>
          </a:p>
          <a:p>
            <a:pPr marL="692150" lvl="1" indent="-234950">
              <a:lnSpc>
                <a:spcPct val="90000"/>
              </a:lnSpc>
              <a:spcBef>
                <a:spcPct val="10000"/>
              </a:spcBef>
            </a:pPr>
            <a:r>
              <a:rPr lang="en-AU" altLang="en-US" sz="1800" dirty="0"/>
              <a:t>Key management</a:t>
            </a:r>
            <a:r>
              <a:rPr lang="en-US" altLang="en-US" sz="1800" dirty="0"/>
              <a:t> </a:t>
            </a:r>
          </a:p>
          <a:p>
            <a:pPr marL="692150" lvl="1" indent="-234950">
              <a:lnSpc>
                <a:spcPct val="90000"/>
              </a:lnSpc>
              <a:spcBef>
                <a:spcPct val="10000"/>
              </a:spcBef>
            </a:pPr>
            <a:r>
              <a:rPr lang="en-AU" altLang="en-US" sz="1800" dirty="0"/>
              <a:t>Control of operational software</a:t>
            </a:r>
            <a:r>
              <a:rPr lang="en-US" altLang="en-US" sz="1800" dirty="0"/>
              <a:t> </a:t>
            </a:r>
          </a:p>
          <a:p>
            <a:pPr marL="692150" lvl="1" indent="-234950">
              <a:lnSpc>
                <a:spcPct val="90000"/>
              </a:lnSpc>
              <a:spcBef>
                <a:spcPct val="10000"/>
              </a:spcBef>
            </a:pPr>
            <a:r>
              <a:rPr lang="en-AU" altLang="en-US" sz="1800" dirty="0"/>
              <a:t>Protection of system test data</a:t>
            </a:r>
            <a:endParaRPr lang="en-US" altLang="en-US" sz="1800" dirty="0"/>
          </a:p>
          <a:p>
            <a:pPr marL="692150" lvl="1" indent="-234950">
              <a:lnSpc>
                <a:spcPct val="90000"/>
              </a:lnSpc>
            </a:pPr>
            <a:endParaRPr lang="en-US" altLang="en-US" sz="1800" dirty="0"/>
          </a:p>
        </p:txBody>
      </p:sp>
      <p:sp>
        <p:nvSpPr>
          <p:cNvPr id="88067" name="Rectangle 3">
            <a:extLst>
              <a:ext uri="{FF2B5EF4-FFF2-40B4-BE49-F238E27FC236}">
                <a16:creationId xmlns:a16="http://schemas.microsoft.com/office/drawing/2014/main" id="{5F5CB680-14A1-44A5-9E5E-74593764F210}"/>
              </a:ext>
            </a:extLst>
          </p:cNvPr>
          <p:cNvSpPr>
            <a:spLocks noChangeArrowheads="1"/>
          </p:cNvSpPr>
          <p:nvPr/>
        </p:nvSpPr>
        <p:spPr bwMode="auto">
          <a:xfrm>
            <a:off x="306273" y="0"/>
            <a:ext cx="10371666"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US" altLang="en-US" sz="2400" b="1" dirty="0">
                <a:solidFill>
                  <a:schemeClr val="tx1"/>
                </a:solidFill>
                <a:latin typeface="Arial" panose="020B0604020202020204" pitchFamily="34" charset="0"/>
                <a:cs typeface="Arial" panose="020B0604020202020204" pitchFamily="34" charset="0"/>
              </a:rPr>
              <a:t>8. </a:t>
            </a:r>
            <a:r>
              <a:rPr lang="en-AU" altLang="en-US" sz="2400" b="1" dirty="0">
                <a:solidFill>
                  <a:schemeClr val="tx1"/>
                </a:solidFill>
                <a:latin typeface="Arial" panose="020B0604020202020204" pitchFamily="34" charset="0"/>
                <a:cs typeface="Arial" panose="020B0604020202020204" pitchFamily="34" charset="0"/>
              </a:rPr>
              <a:t>Information systems acquisition, development and maintenance</a:t>
            </a:r>
            <a:r>
              <a:rPr lang="en-US" altLang="en-US" sz="2400" b="1" dirty="0">
                <a:solidFill>
                  <a:schemeClr val="tx1"/>
                </a:solidFill>
                <a:latin typeface="Arial" panose="020B0604020202020204" pitchFamily="34" charset="0"/>
                <a:cs typeface="Arial" panose="020B0604020202020204" pitchFamily="34" charset="0"/>
              </a:rPr>
              <a:t> </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75683766-28E5-4DE8-B69F-C65CE3634195}"/>
              </a:ext>
            </a:extLst>
          </p:cNvPr>
          <p:cNvSpPr>
            <a:spLocks noGrp="1" noChangeArrowheads="1"/>
          </p:cNvSpPr>
          <p:nvPr>
            <p:ph type="title"/>
          </p:nvPr>
        </p:nvSpPr>
        <p:spPr>
          <a:xfrm>
            <a:off x="503583" y="451513"/>
            <a:ext cx="9707217" cy="609600"/>
          </a:xfrm>
        </p:spPr>
        <p:txBody>
          <a:bodyPr>
            <a:noAutofit/>
          </a:bodyPr>
          <a:lstStyle/>
          <a:p>
            <a:r>
              <a:rPr lang="en-US" altLang="en-US" sz="2400" b="1" dirty="0">
                <a:solidFill>
                  <a:schemeClr val="tx1"/>
                </a:solidFill>
                <a:latin typeface="Arial" panose="020B0604020202020204" pitchFamily="34" charset="0"/>
                <a:cs typeface="Arial" panose="020B0604020202020204" pitchFamily="34" charset="0"/>
              </a:rPr>
              <a:t>8. </a:t>
            </a:r>
            <a:r>
              <a:rPr lang="en-AU" altLang="en-US" sz="2400" b="1" dirty="0">
                <a:solidFill>
                  <a:schemeClr val="tx1"/>
                </a:solidFill>
                <a:latin typeface="Arial" panose="020B0604020202020204" pitchFamily="34" charset="0"/>
                <a:cs typeface="Arial" panose="020B0604020202020204" pitchFamily="34" charset="0"/>
              </a:rPr>
              <a:t>Information systems acquisition, development and maintenance (</a:t>
            </a:r>
            <a:r>
              <a:rPr lang="en-AU" altLang="en-US" sz="2400" b="1" dirty="0" err="1">
                <a:solidFill>
                  <a:schemeClr val="tx1"/>
                </a:solidFill>
                <a:latin typeface="Arial" panose="020B0604020202020204" pitchFamily="34" charset="0"/>
                <a:cs typeface="Arial" panose="020B0604020202020204" pitchFamily="34" charset="0"/>
              </a:rPr>
              <a:t>contd</a:t>
            </a:r>
            <a:r>
              <a:rPr lang="en-AU" altLang="en-US" sz="2400" b="1" dirty="0">
                <a:solidFill>
                  <a:schemeClr val="tx1"/>
                </a:solidFill>
                <a:latin typeface="Arial" panose="020B0604020202020204" pitchFamily="34" charset="0"/>
                <a:cs typeface="Arial" panose="020B0604020202020204" pitchFamily="34" charset="0"/>
              </a:rPr>
              <a:t>)</a:t>
            </a:r>
            <a:endParaRPr lang="en-US" altLang="en-US" sz="2400" b="1" dirty="0">
              <a:solidFill>
                <a:schemeClr val="tx1"/>
              </a:solidFill>
              <a:latin typeface="Arial" panose="020B0604020202020204" pitchFamily="34" charset="0"/>
              <a:cs typeface="Arial" panose="020B0604020202020204" pitchFamily="34" charset="0"/>
            </a:endParaRPr>
          </a:p>
        </p:txBody>
      </p:sp>
      <p:sp>
        <p:nvSpPr>
          <p:cNvPr id="163843" name="Rectangle 3">
            <a:extLst>
              <a:ext uri="{FF2B5EF4-FFF2-40B4-BE49-F238E27FC236}">
                <a16:creationId xmlns:a16="http://schemas.microsoft.com/office/drawing/2014/main" id="{2B0C1E75-796E-4002-9A4B-860D47F6BC33}"/>
              </a:ext>
            </a:extLst>
          </p:cNvPr>
          <p:cNvSpPr>
            <a:spLocks noGrp="1" noChangeArrowheads="1"/>
          </p:cNvSpPr>
          <p:nvPr>
            <p:ph type="body" idx="1"/>
          </p:nvPr>
        </p:nvSpPr>
        <p:spPr>
          <a:xfrm>
            <a:off x="654626" y="2019300"/>
            <a:ext cx="8458200" cy="2819400"/>
          </a:xfrm>
        </p:spPr>
        <p:txBody>
          <a:bodyPr>
            <a:normAutofit lnSpcReduction="10000"/>
          </a:bodyPr>
          <a:lstStyle/>
          <a:p>
            <a:pPr marL="692150" lvl="1" indent="-234950"/>
            <a:r>
              <a:rPr lang="en-AU" altLang="en-US" sz="2000" dirty="0"/>
              <a:t>Access Control to program source code</a:t>
            </a:r>
            <a:r>
              <a:rPr lang="en-US" altLang="en-US" sz="2000" dirty="0"/>
              <a:t> </a:t>
            </a:r>
          </a:p>
          <a:p>
            <a:pPr marL="692150" lvl="1" indent="-234950"/>
            <a:r>
              <a:rPr lang="en-AU" altLang="en-US" sz="2000" dirty="0"/>
              <a:t>Change control procedures</a:t>
            </a:r>
            <a:r>
              <a:rPr lang="en-US" altLang="en-US" sz="2000" dirty="0"/>
              <a:t> </a:t>
            </a:r>
          </a:p>
          <a:p>
            <a:pPr marL="692150" lvl="1" indent="-234950"/>
            <a:r>
              <a:rPr lang="en-AU" altLang="en-US" sz="2000" dirty="0"/>
              <a:t>Technical review of applications after operating system changes</a:t>
            </a:r>
            <a:r>
              <a:rPr lang="en-US" altLang="en-US" sz="2000" dirty="0"/>
              <a:t> </a:t>
            </a:r>
          </a:p>
          <a:p>
            <a:pPr marL="692150" lvl="1" indent="-234950"/>
            <a:r>
              <a:rPr lang="en-AU" altLang="en-US" sz="2000" dirty="0"/>
              <a:t>Restriction on changes to software packages</a:t>
            </a:r>
            <a:r>
              <a:rPr lang="en-US" altLang="en-US" sz="2000" dirty="0"/>
              <a:t> </a:t>
            </a:r>
          </a:p>
          <a:p>
            <a:pPr marL="692150" lvl="1" indent="-234950"/>
            <a:r>
              <a:rPr lang="en-AU" altLang="en-US" sz="2000" dirty="0"/>
              <a:t>Information leakage</a:t>
            </a:r>
            <a:r>
              <a:rPr lang="en-US" altLang="en-US" sz="2000" dirty="0"/>
              <a:t> </a:t>
            </a:r>
          </a:p>
          <a:p>
            <a:pPr marL="692150" lvl="1" indent="-234950"/>
            <a:r>
              <a:rPr lang="en-AU" altLang="en-US" sz="2000" dirty="0"/>
              <a:t>Outsourced software development</a:t>
            </a:r>
            <a:r>
              <a:rPr lang="en-US" altLang="en-US" sz="2000" dirty="0"/>
              <a:t> </a:t>
            </a:r>
          </a:p>
          <a:p>
            <a:pPr marL="692150" lvl="1" indent="-234950"/>
            <a:r>
              <a:rPr lang="en-AU" altLang="en-US" sz="2000" dirty="0"/>
              <a:t>Control of technical vulnerabilities</a:t>
            </a:r>
            <a:r>
              <a:rPr lang="en-US" altLang="en-US" sz="2000" dirty="0"/>
              <a:t> </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BFBCFB43-20EE-4A03-B32C-565C7528AB00}"/>
              </a:ext>
            </a:extLst>
          </p:cNvPr>
          <p:cNvSpPr>
            <a:spLocks noGrp="1" noChangeArrowheads="1"/>
          </p:cNvSpPr>
          <p:nvPr>
            <p:ph type="body" idx="1"/>
          </p:nvPr>
        </p:nvSpPr>
        <p:spPr>
          <a:xfrm>
            <a:off x="927652" y="1460962"/>
            <a:ext cx="7723188" cy="4176713"/>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2500" lnSpcReduction="10000"/>
          </a:bodyPr>
          <a:lstStyle/>
          <a:p>
            <a:pPr marL="234950" indent="-234950"/>
            <a:r>
              <a:rPr lang="en-US" altLang="en-US" sz="3200" b="1" dirty="0"/>
              <a:t>   </a:t>
            </a:r>
            <a:r>
              <a:rPr lang="en-US" altLang="en-US" sz="2500" dirty="0"/>
              <a:t>Objective:</a:t>
            </a:r>
          </a:p>
          <a:p>
            <a:pPr marL="692150" lvl="1" indent="-234950"/>
            <a:r>
              <a:rPr lang="en-AU" altLang="en-US" sz="2000" dirty="0"/>
              <a:t>Reporting information security events and weaknesses </a:t>
            </a:r>
          </a:p>
          <a:p>
            <a:pPr marL="692150" lvl="1" indent="-234950"/>
            <a:r>
              <a:rPr lang="en-AU" altLang="en-US" sz="2000" dirty="0"/>
              <a:t>Management of information security incidents and improvements</a:t>
            </a:r>
            <a:r>
              <a:rPr lang="en-US" altLang="en-US" sz="2000" dirty="0"/>
              <a:t> </a:t>
            </a:r>
          </a:p>
          <a:p>
            <a:pPr marL="234950" indent="-234950"/>
            <a:r>
              <a:rPr lang="en-US" altLang="en-US" dirty="0"/>
              <a:t>Covers:</a:t>
            </a:r>
            <a:r>
              <a:rPr lang="en-US" altLang="en-US" sz="3600" b="1" dirty="0"/>
              <a:t> </a:t>
            </a:r>
          </a:p>
          <a:p>
            <a:pPr marL="692150" lvl="1" indent="-234950"/>
            <a:r>
              <a:rPr lang="en-AU" altLang="en-US" sz="2000" dirty="0"/>
              <a:t>Reporting information security events</a:t>
            </a:r>
            <a:r>
              <a:rPr lang="en-US" altLang="en-US" sz="2000" dirty="0"/>
              <a:t> </a:t>
            </a:r>
          </a:p>
          <a:p>
            <a:pPr marL="692150" lvl="1" indent="-234950"/>
            <a:r>
              <a:rPr lang="en-AU" altLang="en-US" sz="2000" dirty="0"/>
              <a:t>Reporting security weaknesses</a:t>
            </a:r>
            <a:r>
              <a:rPr lang="en-US" altLang="en-US" sz="2000" dirty="0"/>
              <a:t> </a:t>
            </a:r>
          </a:p>
          <a:p>
            <a:pPr marL="692150" lvl="1" indent="-234950"/>
            <a:r>
              <a:rPr lang="en-AU" altLang="en-US" sz="2000" dirty="0"/>
              <a:t>Responsibilities and procedures</a:t>
            </a:r>
            <a:r>
              <a:rPr lang="en-US" altLang="en-US" sz="2000" dirty="0"/>
              <a:t> </a:t>
            </a:r>
          </a:p>
          <a:p>
            <a:pPr marL="692150" lvl="1" indent="-234950"/>
            <a:r>
              <a:rPr lang="en-AU" altLang="en-US" sz="2000" dirty="0"/>
              <a:t>Learning from information security incidents</a:t>
            </a:r>
            <a:r>
              <a:rPr lang="en-US" altLang="en-US" sz="2000" dirty="0"/>
              <a:t> </a:t>
            </a:r>
          </a:p>
          <a:p>
            <a:pPr marL="692150" lvl="1" indent="-234950"/>
            <a:r>
              <a:rPr lang="en-AU" altLang="en-US" sz="2000" dirty="0"/>
              <a:t>Collection of evidence</a:t>
            </a:r>
            <a:r>
              <a:rPr lang="en-US" altLang="en-US" sz="2000" dirty="0"/>
              <a:t> </a:t>
            </a:r>
          </a:p>
        </p:txBody>
      </p:sp>
      <p:sp>
        <p:nvSpPr>
          <p:cNvPr id="90115" name="Rectangle 3">
            <a:extLst>
              <a:ext uri="{FF2B5EF4-FFF2-40B4-BE49-F238E27FC236}">
                <a16:creationId xmlns:a16="http://schemas.microsoft.com/office/drawing/2014/main" id="{4C249618-91DD-4C58-8713-F4D9673AA33A}"/>
              </a:ext>
            </a:extLst>
          </p:cNvPr>
          <p:cNvSpPr>
            <a:spLocks noChangeArrowheads="1"/>
          </p:cNvSpPr>
          <p:nvPr/>
        </p:nvSpPr>
        <p:spPr bwMode="auto">
          <a:xfrm>
            <a:off x="927652" y="142875"/>
            <a:ext cx="7494036"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US" altLang="en-US" sz="2400" b="1">
                <a:solidFill>
                  <a:schemeClr val="tx1"/>
                </a:solidFill>
                <a:latin typeface="Arial" panose="020B0604020202020204" pitchFamily="34" charset="0"/>
                <a:cs typeface="Arial" panose="020B0604020202020204" pitchFamily="34" charset="0"/>
              </a:rPr>
              <a:t>9. </a:t>
            </a:r>
            <a:r>
              <a:rPr lang="en-AU" altLang="en-US" sz="2400" b="1">
                <a:solidFill>
                  <a:schemeClr val="tx1"/>
                </a:solidFill>
                <a:latin typeface="Arial" panose="020B0604020202020204" pitchFamily="34" charset="0"/>
                <a:cs typeface="Arial" panose="020B0604020202020204" pitchFamily="34" charset="0"/>
              </a:rPr>
              <a:t>Information Security Incident Management</a:t>
            </a:r>
            <a:r>
              <a:rPr lang="en-US" altLang="en-US" b="1">
                <a:solidFill>
                  <a:schemeClr val="tx1"/>
                </a:solidFill>
                <a:latin typeface="Arial" panose="020B0604020202020204" pitchFamily="34" charset="0"/>
                <a:cs typeface="Arial" panose="020B0604020202020204" pitchFamily="34" charset="0"/>
              </a:rPr>
              <a:t>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A11286B0-80B5-4B0F-A6E0-5C447EAD818B}"/>
              </a:ext>
            </a:extLst>
          </p:cNvPr>
          <p:cNvSpPr>
            <a:spLocks noGrp="1" noChangeArrowheads="1"/>
          </p:cNvSpPr>
          <p:nvPr>
            <p:ph type="body" idx="1"/>
          </p:nvPr>
        </p:nvSpPr>
        <p:spPr>
          <a:xfrm>
            <a:off x="867475" y="1340643"/>
            <a:ext cx="7723188" cy="4176713"/>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2500" lnSpcReduction="20000"/>
          </a:bodyPr>
          <a:lstStyle/>
          <a:p>
            <a:pPr marL="234950" indent="-234950"/>
            <a:r>
              <a:rPr lang="en-CA" altLang="en-US" dirty="0"/>
              <a:t>Objective:</a:t>
            </a:r>
          </a:p>
          <a:p>
            <a:pPr marL="692150" lvl="1" indent="-234950"/>
            <a:r>
              <a:rPr lang="en-AU" altLang="en-US" sz="2000" dirty="0"/>
              <a:t>Information security aspects of business continuity management</a:t>
            </a:r>
          </a:p>
          <a:p>
            <a:pPr marL="692150" lvl="1" indent="-234950"/>
            <a:endParaRPr lang="en-AU" altLang="en-US" sz="2000" dirty="0"/>
          </a:p>
          <a:p>
            <a:pPr marL="234950" indent="-234950"/>
            <a:r>
              <a:rPr lang="en-CA" altLang="en-US" dirty="0"/>
              <a:t>Covers: </a:t>
            </a:r>
          </a:p>
          <a:p>
            <a:pPr marL="692150" lvl="1" indent="-234950"/>
            <a:r>
              <a:rPr lang="en-AU" altLang="en-US" sz="2000" dirty="0"/>
              <a:t>Including information security in the business continuity management process</a:t>
            </a:r>
            <a:r>
              <a:rPr lang="en-US" altLang="en-US" sz="2000" dirty="0"/>
              <a:t> </a:t>
            </a:r>
          </a:p>
          <a:p>
            <a:pPr marL="692150" lvl="1" indent="-234950"/>
            <a:r>
              <a:rPr lang="en-AU" altLang="en-US" sz="2000" dirty="0"/>
              <a:t>Business continuity and risk assessment</a:t>
            </a:r>
            <a:r>
              <a:rPr lang="en-US" altLang="en-US" sz="2000" dirty="0"/>
              <a:t> </a:t>
            </a:r>
          </a:p>
          <a:p>
            <a:pPr marL="692150" lvl="1" indent="-234950"/>
            <a:r>
              <a:rPr lang="en-AU" altLang="en-US" sz="2000" dirty="0"/>
              <a:t>Developing and implementing continuity plans including information security</a:t>
            </a:r>
            <a:r>
              <a:rPr lang="en-US" altLang="en-US" sz="2000" dirty="0"/>
              <a:t> </a:t>
            </a:r>
          </a:p>
          <a:p>
            <a:pPr marL="692150" lvl="1" indent="-234950"/>
            <a:r>
              <a:rPr lang="en-AU" altLang="en-US" sz="2000" dirty="0"/>
              <a:t>Business continuity planning framework</a:t>
            </a:r>
            <a:r>
              <a:rPr lang="en-US" altLang="en-US" sz="2000" dirty="0"/>
              <a:t> </a:t>
            </a:r>
          </a:p>
          <a:p>
            <a:pPr marL="692150" lvl="1" indent="-234950"/>
            <a:r>
              <a:rPr lang="en-AU" altLang="en-US" sz="2000" dirty="0"/>
              <a:t>Testing, maintaining and re-assessing business continuity plans</a:t>
            </a:r>
            <a:r>
              <a:rPr lang="en-US" altLang="en-US" dirty="0"/>
              <a:t> </a:t>
            </a:r>
            <a:r>
              <a:rPr lang="en-CA" altLang="en-US" dirty="0"/>
              <a:t> </a:t>
            </a:r>
          </a:p>
          <a:p>
            <a:pPr marL="692150" lvl="1" indent="-234950">
              <a:spcBef>
                <a:spcPct val="25000"/>
              </a:spcBef>
            </a:pPr>
            <a:endParaRPr lang="en-CA" altLang="en-US" dirty="0"/>
          </a:p>
        </p:txBody>
      </p:sp>
      <p:sp>
        <p:nvSpPr>
          <p:cNvPr id="92163" name="Rectangle 3">
            <a:extLst>
              <a:ext uri="{FF2B5EF4-FFF2-40B4-BE49-F238E27FC236}">
                <a16:creationId xmlns:a16="http://schemas.microsoft.com/office/drawing/2014/main" id="{FF686492-5A5E-4617-8F65-ED68F30B1C39}"/>
              </a:ext>
            </a:extLst>
          </p:cNvPr>
          <p:cNvSpPr>
            <a:spLocks noChangeArrowheads="1"/>
          </p:cNvSpPr>
          <p:nvPr/>
        </p:nvSpPr>
        <p:spPr bwMode="auto">
          <a:xfrm>
            <a:off x="772225" y="26504"/>
            <a:ext cx="667543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3200">
                <a:solidFill>
                  <a:schemeClr val="bg1"/>
                </a:solidFill>
                <a:latin typeface="Trebuchet MS" panose="020B0603020202020204" pitchFamily="34" charset="0"/>
              </a:defRPr>
            </a:lvl1pPr>
            <a:lvl2pPr>
              <a:defRPr sz="3200">
                <a:solidFill>
                  <a:schemeClr val="bg1"/>
                </a:solidFill>
                <a:latin typeface="Trebuchet MS" panose="020B0603020202020204" pitchFamily="34" charset="0"/>
              </a:defRPr>
            </a:lvl2pPr>
            <a:lvl3pPr>
              <a:defRPr sz="3200">
                <a:solidFill>
                  <a:schemeClr val="bg1"/>
                </a:solidFill>
                <a:latin typeface="Trebuchet MS" panose="020B0603020202020204" pitchFamily="34" charset="0"/>
              </a:defRPr>
            </a:lvl3pPr>
            <a:lvl4pPr>
              <a:defRPr sz="3200">
                <a:solidFill>
                  <a:schemeClr val="bg1"/>
                </a:solidFill>
                <a:latin typeface="Trebuchet MS" panose="020B0603020202020204" pitchFamily="34" charset="0"/>
              </a:defRPr>
            </a:lvl4pPr>
            <a:lvl5pPr>
              <a:defRPr sz="3200">
                <a:solidFill>
                  <a:schemeClr val="bg1"/>
                </a:solidFill>
                <a:latin typeface="Trebuchet MS" panose="020B0603020202020204" pitchFamily="34" charset="0"/>
              </a:defRPr>
            </a:lvl5pPr>
            <a:lvl6pPr marL="457200" fontAlgn="base">
              <a:spcBef>
                <a:spcPct val="0"/>
              </a:spcBef>
              <a:spcAft>
                <a:spcPct val="0"/>
              </a:spcAft>
              <a:defRPr sz="3200">
                <a:solidFill>
                  <a:schemeClr val="bg1"/>
                </a:solidFill>
                <a:latin typeface="Trebuchet MS" panose="020B0603020202020204" pitchFamily="34" charset="0"/>
              </a:defRPr>
            </a:lvl6pPr>
            <a:lvl7pPr marL="914400" fontAlgn="base">
              <a:spcBef>
                <a:spcPct val="0"/>
              </a:spcBef>
              <a:spcAft>
                <a:spcPct val="0"/>
              </a:spcAft>
              <a:defRPr sz="3200">
                <a:solidFill>
                  <a:schemeClr val="bg1"/>
                </a:solidFill>
                <a:latin typeface="Trebuchet MS" panose="020B0603020202020204" pitchFamily="34" charset="0"/>
              </a:defRPr>
            </a:lvl7pPr>
            <a:lvl8pPr marL="1371600" fontAlgn="base">
              <a:spcBef>
                <a:spcPct val="0"/>
              </a:spcBef>
              <a:spcAft>
                <a:spcPct val="0"/>
              </a:spcAft>
              <a:defRPr sz="3200">
                <a:solidFill>
                  <a:schemeClr val="bg1"/>
                </a:solidFill>
                <a:latin typeface="Trebuchet MS" panose="020B0603020202020204" pitchFamily="34" charset="0"/>
              </a:defRPr>
            </a:lvl8pPr>
            <a:lvl9pPr marL="1828800" fontAlgn="base">
              <a:spcBef>
                <a:spcPct val="0"/>
              </a:spcBef>
              <a:spcAft>
                <a:spcPct val="0"/>
              </a:spcAft>
              <a:defRPr sz="3200">
                <a:solidFill>
                  <a:schemeClr val="bg1"/>
                </a:solidFill>
                <a:latin typeface="Trebuchet MS" panose="020B0603020202020204" pitchFamily="34" charset="0"/>
              </a:defRPr>
            </a:lvl9pPr>
          </a:lstStyle>
          <a:p>
            <a:r>
              <a:rPr lang="en-US" altLang="en-US" sz="2800" b="1" dirty="0">
                <a:solidFill>
                  <a:schemeClr val="tx1"/>
                </a:solidFill>
                <a:effectLst>
                  <a:outerShdw blurRad="38100" dist="38100" dir="2700000" algn="tl">
                    <a:srgbClr val="C0C0C0"/>
                  </a:outerShdw>
                </a:effectLst>
                <a:latin typeface="Arial" panose="020B0604020202020204" pitchFamily="34" charset="0"/>
                <a:cs typeface="Arial" panose="020B0604020202020204" pitchFamily="34" charset="0"/>
              </a:rPr>
              <a:t>10. </a:t>
            </a:r>
            <a:r>
              <a:rPr lang="en-AU" altLang="en-US" sz="2400" b="1" dirty="0">
                <a:solidFill>
                  <a:schemeClr val="tx1"/>
                </a:solidFill>
                <a:effectLst>
                  <a:outerShdw blurRad="38100" dist="38100" dir="2700000" algn="tl">
                    <a:srgbClr val="C0C0C0"/>
                  </a:outerShdw>
                </a:effectLst>
                <a:latin typeface="Arial" panose="020B0604020202020204" pitchFamily="34" charset="0"/>
                <a:cs typeface="Arial" panose="020B0604020202020204" pitchFamily="34" charset="0"/>
              </a:rPr>
              <a:t>Business</a:t>
            </a:r>
            <a:r>
              <a:rPr lang="en-AU" altLang="en-US" sz="2800" b="1" dirty="0">
                <a:solidFill>
                  <a:schemeClr val="tx1"/>
                </a:solidFill>
                <a:effectLst>
                  <a:outerShdw blurRad="38100" dist="38100" dir="2700000" algn="tl">
                    <a:srgbClr val="C0C0C0"/>
                  </a:outerShdw>
                </a:effectLst>
                <a:latin typeface="Arial" panose="020B0604020202020204" pitchFamily="34" charset="0"/>
                <a:cs typeface="Arial" panose="020B0604020202020204" pitchFamily="34" charset="0"/>
              </a:rPr>
              <a:t> Continuity Management</a:t>
            </a:r>
            <a:r>
              <a:rPr lang="en-US" altLang="en-US" b="1" dirty="0">
                <a:solidFill>
                  <a:schemeClr val="tx1"/>
                </a:solidFill>
                <a:latin typeface="Arial" panose="020B0604020202020204" pitchFamily="34" charset="0"/>
                <a:cs typeface="Arial" panose="020B0604020202020204" pitchFamily="34" charset="0"/>
              </a:rPr>
              <a:t> </a:t>
            </a:r>
          </a:p>
        </p:txBody>
      </p:sp>
      <p:pic>
        <p:nvPicPr>
          <p:cNvPr id="92164" name="Picture 4">
            <a:extLst>
              <a:ext uri="{FF2B5EF4-FFF2-40B4-BE49-F238E27FC236}">
                <a16:creationId xmlns:a16="http://schemas.microsoft.com/office/drawing/2014/main" id="{B9D425FA-F22A-4BFD-AB5D-7CFD07B32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228" y="5125279"/>
            <a:ext cx="2286000"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71CAB747-08E4-49FA-97E4-625626190437}"/>
              </a:ext>
            </a:extLst>
          </p:cNvPr>
          <p:cNvSpPr>
            <a:spLocks noGrp="1" noChangeArrowheads="1"/>
          </p:cNvSpPr>
          <p:nvPr>
            <p:ph type="title"/>
          </p:nvPr>
        </p:nvSpPr>
        <p:spPr>
          <a:xfrm>
            <a:off x="677334" y="119269"/>
            <a:ext cx="8596668" cy="1007165"/>
          </a:xfrm>
        </p:spPr>
        <p:txBody>
          <a:bodyPr/>
          <a:lstStyle/>
          <a:p>
            <a:r>
              <a:rPr lang="en-US" altLang="en-US" b="1" dirty="0">
                <a:solidFill>
                  <a:schemeClr val="tx1"/>
                </a:solidFill>
                <a:latin typeface="Arial" panose="020B0604020202020204" pitchFamily="34" charset="0"/>
                <a:cs typeface="Arial" panose="020B0604020202020204" pitchFamily="34" charset="0"/>
              </a:rPr>
              <a:t>11. </a:t>
            </a:r>
            <a:r>
              <a:rPr lang="en-AU" altLang="en-US" b="1" dirty="0">
                <a:solidFill>
                  <a:schemeClr val="tx1"/>
                </a:solidFill>
                <a:latin typeface="Arial" panose="020B0604020202020204" pitchFamily="34" charset="0"/>
                <a:cs typeface="Arial" panose="020B0604020202020204" pitchFamily="34" charset="0"/>
              </a:rPr>
              <a:t>Compliance</a:t>
            </a:r>
            <a:r>
              <a:rPr lang="en-US" altLang="en-US" b="1" dirty="0">
                <a:solidFill>
                  <a:schemeClr val="tx1"/>
                </a:solidFill>
                <a:latin typeface="Arial" panose="020B0604020202020204" pitchFamily="34" charset="0"/>
                <a:cs typeface="Arial" panose="020B0604020202020204" pitchFamily="34" charset="0"/>
              </a:rPr>
              <a:t>  </a:t>
            </a:r>
          </a:p>
        </p:txBody>
      </p:sp>
      <p:sp>
        <p:nvSpPr>
          <p:cNvPr id="164867" name="Rectangle 3">
            <a:extLst>
              <a:ext uri="{FF2B5EF4-FFF2-40B4-BE49-F238E27FC236}">
                <a16:creationId xmlns:a16="http://schemas.microsoft.com/office/drawing/2014/main" id="{0E7CDEDF-7232-4804-9D0E-4D194E6885D8}"/>
              </a:ext>
            </a:extLst>
          </p:cNvPr>
          <p:cNvSpPr>
            <a:spLocks noGrp="1" noChangeArrowheads="1"/>
          </p:cNvSpPr>
          <p:nvPr>
            <p:ph type="body" idx="1"/>
          </p:nvPr>
        </p:nvSpPr>
        <p:spPr>
          <a:xfrm>
            <a:off x="1008638" y="1126434"/>
            <a:ext cx="8596668" cy="3880773"/>
          </a:xfrm>
        </p:spPr>
        <p:txBody>
          <a:bodyPr>
            <a:noAutofit/>
          </a:bodyPr>
          <a:lstStyle/>
          <a:p>
            <a:pPr marL="234950" indent="-234950">
              <a:lnSpc>
                <a:spcPct val="90000"/>
              </a:lnSpc>
            </a:pPr>
            <a:r>
              <a:rPr lang="en-US" altLang="en-US" sz="1600" dirty="0">
                <a:latin typeface="Arial" panose="020B0604020202020204" pitchFamily="34" charset="0"/>
                <a:cs typeface="Arial" panose="020B0604020202020204" pitchFamily="34" charset="0"/>
              </a:rPr>
              <a:t>Objective</a:t>
            </a:r>
          </a:p>
          <a:p>
            <a:pPr marL="692150" lvl="1" indent="-234950">
              <a:lnSpc>
                <a:spcPct val="90000"/>
              </a:lnSpc>
            </a:pPr>
            <a:r>
              <a:rPr lang="en-AU" altLang="en-US" dirty="0">
                <a:latin typeface="Arial" panose="020B0604020202020204" pitchFamily="34" charset="0"/>
                <a:cs typeface="Arial" panose="020B0604020202020204" pitchFamily="34" charset="0"/>
              </a:rPr>
              <a:t>Compliance with legal requirements</a:t>
            </a:r>
            <a:r>
              <a:rPr lang="en-US" altLang="en-US" dirty="0">
                <a:latin typeface="Arial" panose="020B0604020202020204" pitchFamily="34" charset="0"/>
                <a:cs typeface="Arial" panose="020B0604020202020204" pitchFamily="34" charset="0"/>
              </a:rPr>
              <a:t> </a:t>
            </a:r>
          </a:p>
          <a:p>
            <a:pPr marL="692150" lvl="1" indent="-234950">
              <a:lnSpc>
                <a:spcPct val="90000"/>
              </a:lnSpc>
            </a:pPr>
            <a:r>
              <a:rPr lang="en-AU" altLang="en-US" dirty="0">
                <a:latin typeface="Arial" panose="020B0604020202020204" pitchFamily="34" charset="0"/>
                <a:cs typeface="Arial" panose="020B0604020202020204" pitchFamily="34" charset="0"/>
              </a:rPr>
              <a:t>Compliance with security policies and standards, and technical compliance</a:t>
            </a:r>
            <a:r>
              <a:rPr lang="en-US" altLang="en-US" dirty="0">
                <a:latin typeface="Arial" panose="020B0604020202020204" pitchFamily="34" charset="0"/>
                <a:cs typeface="Arial" panose="020B0604020202020204" pitchFamily="34" charset="0"/>
              </a:rPr>
              <a:t> </a:t>
            </a:r>
          </a:p>
          <a:p>
            <a:pPr marL="692150" lvl="1" indent="-234950">
              <a:lnSpc>
                <a:spcPct val="90000"/>
              </a:lnSpc>
            </a:pPr>
            <a:r>
              <a:rPr lang="en-AU" altLang="en-US" dirty="0">
                <a:latin typeface="Arial" panose="020B0604020202020204" pitchFamily="34" charset="0"/>
                <a:cs typeface="Arial" panose="020B0604020202020204" pitchFamily="34" charset="0"/>
              </a:rPr>
              <a:t>Information Systems audit considerations</a:t>
            </a:r>
            <a:r>
              <a:rPr lang="en-US" altLang="en-US" dirty="0">
                <a:latin typeface="Arial" panose="020B0604020202020204" pitchFamily="34" charset="0"/>
                <a:cs typeface="Arial" panose="020B0604020202020204" pitchFamily="34" charset="0"/>
              </a:rPr>
              <a:t> </a:t>
            </a:r>
          </a:p>
          <a:p>
            <a:pPr marL="692150" lvl="1" indent="-234950">
              <a:lnSpc>
                <a:spcPct val="90000"/>
              </a:lnSpc>
              <a:buNone/>
            </a:pPr>
            <a:endParaRPr lang="en-US" altLang="en-US" dirty="0">
              <a:latin typeface="Arial" panose="020B0604020202020204" pitchFamily="34" charset="0"/>
              <a:cs typeface="Arial" panose="020B0604020202020204" pitchFamily="34" charset="0"/>
            </a:endParaRPr>
          </a:p>
          <a:p>
            <a:pPr marL="234950" indent="-234950">
              <a:lnSpc>
                <a:spcPct val="90000"/>
              </a:lnSpc>
            </a:pPr>
            <a:r>
              <a:rPr lang="en-US" altLang="en-US" sz="1600" dirty="0">
                <a:latin typeface="Arial" panose="020B0604020202020204" pitchFamily="34" charset="0"/>
                <a:cs typeface="Arial" panose="020B0604020202020204" pitchFamily="34" charset="0"/>
              </a:rPr>
              <a:t>Covers:</a:t>
            </a:r>
          </a:p>
          <a:p>
            <a:pPr marL="692150" lvl="1" indent="-234950">
              <a:lnSpc>
                <a:spcPct val="90000"/>
              </a:lnSpc>
            </a:pPr>
            <a:r>
              <a:rPr lang="en-AU" altLang="en-US" dirty="0">
                <a:latin typeface="Arial" panose="020B0604020202020204" pitchFamily="34" charset="0"/>
                <a:cs typeface="Arial" panose="020B0604020202020204" pitchFamily="34" charset="0"/>
              </a:rPr>
              <a:t>Identification of applicable legislation</a:t>
            </a:r>
            <a:r>
              <a:rPr lang="en-US" altLang="en-US" dirty="0">
                <a:latin typeface="Arial" panose="020B0604020202020204" pitchFamily="34" charset="0"/>
                <a:cs typeface="Arial" panose="020B0604020202020204" pitchFamily="34" charset="0"/>
              </a:rPr>
              <a:t> </a:t>
            </a:r>
          </a:p>
          <a:p>
            <a:pPr marL="692150" lvl="1" indent="-234950">
              <a:lnSpc>
                <a:spcPct val="90000"/>
              </a:lnSpc>
            </a:pPr>
            <a:r>
              <a:rPr lang="en-AU" altLang="en-US" dirty="0">
                <a:latin typeface="Arial" panose="020B0604020202020204" pitchFamily="34" charset="0"/>
                <a:cs typeface="Arial" panose="020B0604020202020204" pitchFamily="34" charset="0"/>
              </a:rPr>
              <a:t>Intellectual property rights (IPR)</a:t>
            </a:r>
            <a:r>
              <a:rPr lang="en-US" altLang="en-US" dirty="0">
                <a:latin typeface="Arial" panose="020B0604020202020204" pitchFamily="34" charset="0"/>
                <a:cs typeface="Arial" panose="020B0604020202020204" pitchFamily="34" charset="0"/>
              </a:rPr>
              <a:t> </a:t>
            </a:r>
          </a:p>
          <a:p>
            <a:pPr marL="692150" lvl="1" indent="-234950">
              <a:lnSpc>
                <a:spcPct val="90000"/>
              </a:lnSpc>
            </a:pPr>
            <a:r>
              <a:rPr lang="en-AU" altLang="en-US" dirty="0">
                <a:latin typeface="Arial" panose="020B0604020202020204" pitchFamily="34" charset="0"/>
                <a:cs typeface="Arial" panose="020B0604020202020204" pitchFamily="34" charset="0"/>
              </a:rPr>
              <a:t>Protection of organizational records</a:t>
            </a:r>
            <a:r>
              <a:rPr lang="en-US" altLang="en-US" dirty="0">
                <a:latin typeface="Arial" panose="020B0604020202020204" pitchFamily="34" charset="0"/>
                <a:cs typeface="Arial" panose="020B0604020202020204" pitchFamily="34" charset="0"/>
              </a:rPr>
              <a:t> </a:t>
            </a:r>
          </a:p>
          <a:p>
            <a:pPr marL="692150" lvl="1" indent="-234950">
              <a:lnSpc>
                <a:spcPct val="90000"/>
              </a:lnSpc>
            </a:pPr>
            <a:r>
              <a:rPr lang="en-AU" altLang="en-US" dirty="0">
                <a:latin typeface="Arial" panose="020B0604020202020204" pitchFamily="34" charset="0"/>
                <a:cs typeface="Arial" panose="020B0604020202020204" pitchFamily="34" charset="0"/>
              </a:rPr>
              <a:t>Data protection and privacy of personal information</a:t>
            </a:r>
            <a:r>
              <a:rPr lang="en-US" altLang="en-US" dirty="0">
                <a:latin typeface="Arial" panose="020B0604020202020204" pitchFamily="34" charset="0"/>
                <a:cs typeface="Arial" panose="020B0604020202020204" pitchFamily="34" charset="0"/>
              </a:rPr>
              <a:t> </a:t>
            </a:r>
          </a:p>
          <a:p>
            <a:pPr marL="692150" lvl="1" indent="-234950">
              <a:lnSpc>
                <a:spcPct val="90000"/>
              </a:lnSpc>
            </a:pPr>
            <a:r>
              <a:rPr lang="en-AU" altLang="en-US" dirty="0">
                <a:latin typeface="Arial" panose="020B0604020202020204" pitchFamily="34" charset="0"/>
                <a:cs typeface="Arial" panose="020B0604020202020204" pitchFamily="34" charset="0"/>
              </a:rPr>
              <a:t>Prevention of misuse of information processing facilities</a:t>
            </a:r>
            <a:r>
              <a:rPr lang="en-US" altLang="en-US" dirty="0">
                <a:latin typeface="Arial" panose="020B0604020202020204" pitchFamily="34" charset="0"/>
                <a:cs typeface="Arial" panose="020B0604020202020204" pitchFamily="34" charset="0"/>
              </a:rPr>
              <a:t> </a:t>
            </a:r>
          </a:p>
          <a:p>
            <a:pPr marL="692150" lvl="1" indent="-234950">
              <a:lnSpc>
                <a:spcPct val="90000"/>
              </a:lnSpc>
            </a:pPr>
            <a:r>
              <a:rPr lang="en-AU" altLang="en-US" dirty="0">
                <a:latin typeface="Arial" panose="020B0604020202020204" pitchFamily="34" charset="0"/>
                <a:cs typeface="Arial" panose="020B0604020202020204" pitchFamily="34" charset="0"/>
              </a:rPr>
              <a:t>Regulation of cryptographic controls</a:t>
            </a:r>
            <a:r>
              <a:rPr lang="en-US" altLang="en-US" dirty="0">
                <a:latin typeface="Arial" panose="020B0604020202020204" pitchFamily="34" charset="0"/>
                <a:cs typeface="Arial" panose="020B0604020202020204" pitchFamily="34" charset="0"/>
              </a:rPr>
              <a:t> </a:t>
            </a:r>
          </a:p>
          <a:p>
            <a:pPr marL="692150" lvl="1" indent="-234950">
              <a:lnSpc>
                <a:spcPct val="90000"/>
              </a:lnSpc>
            </a:pPr>
            <a:r>
              <a:rPr lang="en-AU" altLang="en-US" dirty="0">
                <a:latin typeface="Arial" panose="020B0604020202020204" pitchFamily="34" charset="0"/>
                <a:cs typeface="Arial" panose="020B0604020202020204" pitchFamily="34" charset="0"/>
              </a:rPr>
              <a:t>Compliance with security policies and standards</a:t>
            </a:r>
            <a:r>
              <a:rPr lang="en-US" altLang="en-US" dirty="0">
                <a:latin typeface="Arial" panose="020B0604020202020204" pitchFamily="34" charset="0"/>
                <a:cs typeface="Arial" panose="020B0604020202020204" pitchFamily="34" charset="0"/>
              </a:rPr>
              <a:t> </a:t>
            </a:r>
          </a:p>
          <a:p>
            <a:pPr marL="692150" lvl="1" indent="-234950">
              <a:lnSpc>
                <a:spcPct val="90000"/>
              </a:lnSpc>
            </a:pPr>
            <a:r>
              <a:rPr lang="en-AU" altLang="en-US" dirty="0">
                <a:latin typeface="Arial" panose="020B0604020202020204" pitchFamily="34" charset="0"/>
                <a:cs typeface="Arial" panose="020B0604020202020204" pitchFamily="34" charset="0"/>
              </a:rPr>
              <a:t>Technical compliance checking</a:t>
            </a:r>
            <a:r>
              <a:rPr lang="en-US" altLang="en-US" dirty="0">
                <a:latin typeface="Arial" panose="020B0604020202020204" pitchFamily="34" charset="0"/>
                <a:cs typeface="Arial" panose="020B0604020202020204" pitchFamily="34" charset="0"/>
              </a:rPr>
              <a:t> </a:t>
            </a:r>
          </a:p>
          <a:p>
            <a:pPr marL="692150" lvl="1" indent="-234950">
              <a:lnSpc>
                <a:spcPct val="90000"/>
              </a:lnSpc>
            </a:pPr>
            <a:r>
              <a:rPr lang="en-AU" altLang="en-US" dirty="0">
                <a:latin typeface="Arial" panose="020B0604020202020204" pitchFamily="34" charset="0"/>
                <a:cs typeface="Arial" panose="020B0604020202020204" pitchFamily="34" charset="0"/>
              </a:rPr>
              <a:t>Information systems audit controls</a:t>
            </a:r>
            <a:r>
              <a:rPr lang="en-US" altLang="en-US" dirty="0">
                <a:latin typeface="Arial" panose="020B0604020202020204" pitchFamily="34" charset="0"/>
                <a:cs typeface="Arial" panose="020B0604020202020204" pitchFamily="34" charset="0"/>
              </a:rPr>
              <a:t> </a:t>
            </a:r>
          </a:p>
          <a:p>
            <a:pPr marL="692150" lvl="1" indent="-234950">
              <a:lnSpc>
                <a:spcPct val="90000"/>
              </a:lnSpc>
            </a:pPr>
            <a:r>
              <a:rPr lang="en-AU" altLang="en-US" dirty="0">
                <a:latin typeface="Arial" panose="020B0604020202020204" pitchFamily="34" charset="0"/>
                <a:cs typeface="Arial" panose="020B0604020202020204" pitchFamily="34" charset="0"/>
              </a:rPr>
              <a:t>Protection of information system audit tools</a:t>
            </a:r>
            <a:r>
              <a:rPr lang="en-US" altLang="en-US" dirty="0">
                <a:latin typeface="Arial" panose="020B0604020202020204" pitchFamily="34" charset="0"/>
                <a:cs typeface="Arial" panose="020B0604020202020204" pitchFamily="34" charset="0"/>
              </a:rPr>
              <a:t> </a:t>
            </a: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63174F60-CA8C-442E-B9E0-AA5FF8CADD11}"/>
              </a:ext>
            </a:extLst>
          </p:cNvPr>
          <p:cNvSpPr>
            <a:spLocks noGrp="1" noChangeArrowheads="1"/>
          </p:cNvSpPr>
          <p:nvPr>
            <p:ph type="title"/>
          </p:nvPr>
        </p:nvSpPr>
        <p:spPr>
          <a:xfrm>
            <a:off x="686071" y="247982"/>
            <a:ext cx="8596668" cy="1320800"/>
          </a:xfrm>
          <a:noFill/>
          <a:ln/>
        </p:spPr>
        <p:txBody>
          <a:bodyPr vert="horz" lIns="92075" tIns="46038" rIns="92075" bIns="46038" rtlCol="0" anchor="t">
            <a:normAutofit/>
          </a:bodyPr>
          <a:lstStyle/>
          <a:p>
            <a:r>
              <a:rPr lang="en-US" altLang="en-US" sz="2800" b="1" dirty="0">
                <a:solidFill>
                  <a:schemeClr val="tx1"/>
                </a:solidFill>
                <a:latin typeface="Arial" panose="020B0604020202020204" pitchFamily="34" charset="0"/>
                <a:cs typeface="Arial" panose="020B0604020202020204" pitchFamily="34" charset="0"/>
              </a:rPr>
              <a:t>Compliance Management</a:t>
            </a:r>
          </a:p>
        </p:txBody>
      </p:sp>
      <p:sp>
        <p:nvSpPr>
          <p:cNvPr id="174083" name="Rectangle 3">
            <a:extLst>
              <a:ext uri="{FF2B5EF4-FFF2-40B4-BE49-F238E27FC236}">
                <a16:creationId xmlns:a16="http://schemas.microsoft.com/office/drawing/2014/main" id="{CBAE5B82-6717-407E-BA2A-8F2816C5EDD7}"/>
              </a:ext>
            </a:extLst>
          </p:cNvPr>
          <p:cNvSpPr>
            <a:spLocks noGrp="1" noChangeArrowheads="1"/>
          </p:cNvSpPr>
          <p:nvPr>
            <p:ph type="body" sz="half" idx="1"/>
          </p:nvPr>
        </p:nvSpPr>
        <p:spPr>
          <a:xfrm>
            <a:off x="1752601" y="1143000"/>
            <a:ext cx="4156075" cy="5257800"/>
          </a:xfrm>
          <a:noFill/>
          <a:ln/>
        </p:spPr>
        <p:txBody>
          <a:bodyPr vert="horz" lIns="92075" tIns="46038" rIns="92075" bIns="46038" rtlCol="0">
            <a:normAutofit lnSpcReduction="10000"/>
          </a:bodyPr>
          <a:lstStyle/>
          <a:p>
            <a:r>
              <a:rPr lang="en-US" altLang="en-US" sz="2000" dirty="0"/>
              <a:t>Company policies</a:t>
            </a:r>
          </a:p>
          <a:p>
            <a:endParaRPr lang="en-US" altLang="en-US" sz="2000" dirty="0"/>
          </a:p>
          <a:p>
            <a:r>
              <a:rPr lang="en-US" altLang="en-US" sz="2000" dirty="0"/>
              <a:t>Regulatory concerns </a:t>
            </a:r>
          </a:p>
          <a:p>
            <a:endParaRPr lang="en-US" altLang="en-US" sz="2000" dirty="0"/>
          </a:p>
          <a:p>
            <a:r>
              <a:rPr lang="en-US" altLang="en-US" sz="2000" dirty="0"/>
              <a:t>Contractual requirements</a:t>
            </a:r>
          </a:p>
          <a:p>
            <a:endParaRPr lang="en-US" altLang="en-US" sz="2000" dirty="0"/>
          </a:p>
          <a:p>
            <a:r>
              <a:rPr lang="en-US" altLang="en-US" sz="2000" dirty="0"/>
              <a:t>Distribution and awareness</a:t>
            </a:r>
          </a:p>
          <a:p>
            <a:endParaRPr lang="en-US" altLang="en-US" sz="2000" dirty="0"/>
          </a:p>
          <a:p>
            <a:r>
              <a:rPr lang="en-US" altLang="en-US" sz="2000" dirty="0"/>
              <a:t>Enforcement</a:t>
            </a:r>
          </a:p>
          <a:p>
            <a:endParaRPr lang="en-US" altLang="en-US" sz="2000" dirty="0"/>
          </a:p>
          <a:p>
            <a:pPr lvl="1"/>
            <a:r>
              <a:rPr lang="en-US" altLang="en-US" sz="1800" dirty="0"/>
              <a:t>Deterrence</a:t>
            </a:r>
          </a:p>
          <a:p>
            <a:pPr lvl="1"/>
            <a:endParaRPr lang="en-US" altLang="en-US" sz="1800" dirty="0"/>
          </a:p>
          <a:p>
            <a:pPr lvl="1"/>
            <a:r>
              <a:rPr lang="en-US" altLang="en-US" sz="1800" dirty="0"/>
              <a:t>Technology means</a:t>
            </a:r>
          </a:p>
        </p:txBody>
      </p:sp>
      <p:pic>
        <p:nvPicPr>
          <p:cNvPr id="174084" name="Picture 4">
            <a:extLst>
              <a:ext uri="{FF2B5EF4-FFF2-40B4-BE49-F238E27FC236}">
                <a16:creationId xmlns:a16="http://schemas.microsoft.com/office/drawing/2014/main" id="{C886A506-B9AA-4A73-BDD6-ABA719AFD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893" y="3093114"/>
            <a:ext cx="1208087" cy="1981200"/>
          </a:xfrm>
          <a:prstGeom prst="rect">
            <a:avLst/>
          </a:prstGeom>
          <a:noFill/>
          <a:extLst>
            <a:ext uri="{909E8E84-426E-40DD-AFC4-6F175D3DCCD1}">
              <a14:hiddenFill xmlns:a14="http://schemas.microsoft.com/office/drawing/2010/main">
                <a:solidFill>
                  <a:srgbClr val="FFFFFF"/>
                </a:solidFill>
              </a14:hiddenFill>
            </a:ext>
          </a:extLst>
        </p:spPr>
      </p:pic>
      <p:grpSp>
        <p:nvGrpSpPr>
          <p:cNvPr id="174085" name="Group 5">
            <a:extLst>
              <a:ext uri="{FF2B5EF4-FFF2-40B4-BE49-F238E27FC236}">
                <a16:creationId xmlns:a16="http://schemas.microsoft.com/office/drawing/2014/main" id="{C930F5F7-E9B6-427D-AA4F-F12ECFD4FA76}"/>
              </a:ext>
            </a:extLst>
          </p:cNvPr>
          <p:cNvGrpSpPr>
            <a:grpSpLocks/>
          </p:cNvGrpSpPr>
          <p:nvPr/>
        </p:nvGrpSpPr>
        <p:grpSpPr bwMode="auto">
          <a:xfrm>
            <a:off x="6549587" y="984582"/>
            <a:ext cx="3257550" cy="2038350"/>
            <a:chOff x="2880" y="672"/>
            <a:chExt cx="2052" cy="1284"/>
          </a:xfrm>
        </p:grpSpPr>
        <p:sp>
          <p:nvSpPr>
            <p:cNvPr id="174086" name="Documents">
              <a:extLst>
                <a:ext uri="{FF2B5EF4-FFF2-40B4-BE49-F238E27FC236}">
                  <a16:creationId xmlns:a16="http://schemas.microsoft.com/office/drawing/2014/main" id="{5B3D3568-02BE-4897-9AFE-8A887D732659}"/>
                </a:ext>
              </a:extLst>
            </p:cNvPr>
            <p:cNvSpPr>
              <a:spLocks noEditPoints="1" noChangeArrowheads="1"/>
            </p:cNvSpPr>
            <p:nvPr/>
          </p:nvSpPr>
          <p:spPr bwMode="auto">
            <a:xfrm>
              <a:off x="2880" y="672"/>
              <a:ext cx="804" cy="94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a:endParaRPr lang="en-US" altLang="en-US" sz="1200" b="1" dirty="0"/>
            </a:p>
            <a:p>
              <a:pPr algn="ctr"/>
              <a:r>
                <a:rPr lang="en-US" altLang="en-US" sz="1200" b="1" dirty="0"/>
                <a:t>Security </a:t>
              </a:r>
            </a:p>
            <a:p>
              <a:pPr algn="ctr"/>
              <a:r>
                <a:rPr lang="en-US" altLang="en-US" sz="1200" b="1" dirty="0"/>
                <a:t>Policies</a:t>
              </a:r>
            </a:p>
          </p:txBody>
        </p:sp>
        <p:sp>
          <p:nvSpPr>
            <p:cNvPr id="174087" name="Documents">
              <a:extLst>
                <a:ext uri="{FF2B5EF4-FFF2-40B4-BE49-F238E27FC236}">
                  <a16:creationId xmlns:a16="http://schemas.microsoft.com/office/drawing/2014/main" id="{72ACBFC1-F023-4687-AD5E-ED71B1EFFB58}"/>
                </a:ext>
              </a:extLst>
            </p:cNvPr>
            <p:cNvSpPr>
              <a:spLocks noEditPoints="1" noChangeArrowheads="1"/>
            </p:cNvSpPr>
            <p:nvPr/>
          </p:nvSpPr>
          <p:spPr bwMode="auto">
            <a:xfrm>
              <a:off x="3600" y="816"/>
              <a:ext cx="804" cy="94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CCCC00"/>
            </a:solidFill>
            <a:ln w="9525">
              <a:solidFill>
                <a:srgbClr val="000000"/>
              </a:solidFill>
              <a:miter lim="800000"/>
              <a:headEnd/>
              <a:tailEnd/>
            </a:ln>
            <a:effectLst>
              <a:outerShdw dist="107763" dir="2700000" algn="ctr" rotWithShape="0">
                <a:srgbClr val="808080"/>
              </a:outerShdw>
            </a:effectLst>
          </p:spPr>
          <p:txBody>
            <a:bodyPr/>
            <a:lstStyle/>
            <a:p>
              <a:pPr algn="ctr"/>
              <a:r>
                <a:rPr lang="en-US" altLang="en-US" sz="1200" b="1"/>
                <a:t>Clause 49</a:t>
              </a:r>
            </a:p>
            <a:p>
              <a:pPr algn="ctr"/>
              <a:endParaRPr lang="en-US" altLang="en-US" sz="1200" b="1"/>
            </a:p>
            <a:p>
              <a:pPr algn="ctr"/>
              <a:r>
                <a:rPr lang="en-US" altLang="en-US" sz="1200" b="1"/>
                <a:t>SOX</a:t>
              </a:r>
            </a:p>
            <a:p>
              <a:pPr algn="ctr"/>
              <a:endParaRPr lang="en-US" altLang="en-US" sz="1200" b="1"/>
            </a:p>
            <a:p>
              <a:pPr algn="ctr"/>
              <a:r>
                <a:rPr lang="en-US" altLang="en-US" sz="1200" b="1"/>
                <a:t>DPA</a:t>
              </a:r>
            </a:p>
          </p:txBody>
        </p:sp>
        <p:sp>
          <p:nvSpPr>
            <p:cNvPr id="174088" name="Documents">
              <a:extLst>
                <a:ext uri="{FF2B5EF4-FFF2-40B4-BE49-F238E27FC236}">
                  <a16:creationId xmlns:a16="http://schemas.microsoft.com/office/drawing/2014/main" id="{50EDE8E3-48FB-4C4D-A894-E58A66A7EA53}"/>
                </a:ext>
              </a:extLst>
            </p:cNvPr>
            <p:cNvSpPr>
              <a:spLocks noEditPoints="1" noChangeArrowheads="1"/>
            </p:cNvSpPr>
            <p:nvPr/>
          </p:nvSpPr>
          <p:spPr bwMode="auto">
            <a:xfrm>
              <a:off x="4176" y="1008"/>
              <a:ext cx="756" cy="94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lgn="ctr"/>
              <a:r>
                <a:rPr lang="en-US" altLang="en-US" sz="1200" b="1" dirty="0"/>
                <a:t>MSA</a:t>
              </a:r>
            </a:p>
            <a:p>
              <a:pPr algn="ctr"/>
              <a:endParaRPr lang="en-US" altLang="en-US" sz="1200" b="1" dirty="0"/>
            </a:p>
            <a:p>
              <a:pPr algn="ctr"/>
              <a:r>
                <a:rPr lang="en-US" altLang="en-US" sz="1200" b="1" dirty="0"/>
                <a:t>STRADA</a:t>
              </a:r>
            </a:p>
          </p:txBody>
        </p:sp>
      </p:grpSp>
      <p:pic>
        <p:nvPicPr>
          <p:cNvPr id="174089" name="Picture 9">
            <a:extLst>
              <a:ext uri="{FF2B5EF4-FFF2-40B4-BE49-F238E27FC236}">
                <a16:creationId xmlns:a16="http://schemas.microsoft.com/office/drawing/2014/main" id="{77809FAA-73A8-4B36-B393-1349102B0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7762" y="5205080"/>
            <a:ext cx="1585913" cy="133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dirty="0">
                <a:solidFill>
                  <a:schemeClr val="tx1"/>
                </a:solidFill>
              </a:rPr>
              <a:t>Sarbanes-Oxley Act</a:t>
            </a:r>
            <a:endParaRPr lang="en-US" altLang="en-US" sz="2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983562"/>
            <a:ext cx="8246329" cy="4965032"/>
          </a:xfrm>
        </p:spPr>
        <p:txBody>
          <a:bodyPr>
            <a:normAutofit/>
          </a:bodyPr>
          <a:lstStyle/>
          <a:p>
            <a:pPr algn="just">
              <a:spcBef>
                <a:spcPct val="80000"/>
              </a:spcBef>
            </a:pPr>
            <a:r>
              <a:rPr lang="en-IN" altLang="en-US" sz="2000" dirty="0">
                <a:latin typeface="Arial" panose="020B0604020202020204" pitchFamily="34" charset="0"/>
                <a:cs typeface="Arial" panose="020B0604020202020204" pitchFamily="34" charset="0"/>
              </a:rPr>
              <a:t>(PCAOB) Public Companies Accounting Oversight Board was created as a result of SOX to define auditing standards </a:t>
            </a:r>
          </a:p>
          <a:p>
            <a:pPr algn="just">
              <a:spcBef>
                <a:spcPct val="80000"/>
              </a:spcBef>
            </a:pPr>
            <a:r>
              <a:rPr lang="en-IN" altLang="en-US" sz="2000" dirty="0">
                <a:latin typeface="Arial" panose="020B0604020202020204" pitchFamily="34" charset="0"/>
                <a:cs typeface="Arial" panose="020B0604020202020204" pitchFamily="34" charset="0"/>
              </a:rPr>
              <a:t>Management is not only responsible for financial information but also for the way that information is generated, accessed, collected, stored processed and transmitted</a:t>
            </a:r>
          </a:p>
          <a:p>
            <a:pPr algn="just">
              <a:spcBef>
                <a:spcPct val="80000"/>
              </a:spcBef>
            </a:pPr>
            <a:r>
              <a:rPr lang="en-IN" altLang="en-US" sz="2000" dirty="0">
                <a:latin typeface="Arial" panose="020B0604020202020204" pitchFamily="34" charset="0"/>
                <a:cs typeface="Arial" panose="020B0604020202020204" pitchFamily="34" charset="0"/>
              </a:rPr>
              <a:t>Any publicly traded company in United States is subject to SOX</a:t>
            </a:r>
          </a:p>
          <a:p>
            <a:pPr algn="just">
              <a:spcBef>
                <a:spcPct val="80000"/>
              </a:spcBef>
            </a:pPr>
            <a:r>
              <a:rPr lang="en-IN" altLang="en-US" sz="2000" dirty="0">
                <a:latin typeface="Arial" panose="020B0604020202020204" pitchFamily="34" charset="0"/>
                <a:cs typeface="Arial" panose="020B0604020202020204" pitchFamily="34" charset="0"/>
              </a:rPr>
              <a:t>SOX compliance can be achieved by adopting a controls framework such as </a:t>
            </a:r>
          </a:p>
          <a:p>
            <a:pPr lvl="1" algn="just">
              <a:spcBef>
                <a:spcPct val="80000"/>
              </a:spcBef>
            </a:pPr>
            <a:r>
              <a:rPr lang="en-IN" altLang="en-US" sz="1800" dirty="0">
                <a:latin typeface="Arial" panose="020B0604020202020204" pitchFamily="34" charset="0"/>
                <a:cs typeface="Arial" panose="020B0604020202020204" pitchFamily="34" charset="0"/>
              </a:rPr>
              <a:t>ISO 27001 or </a:t>
            </a:r>
          </a:p>
          <a:p>
            <a:pPr lvl="1" algn="just">
              <a:spcBef>
                <a:spcPct val="80000"/>
              </a:spcBef>
            </a:pPr>
            <a:r>
              <a:rPr lang="en-IN" altLang="en-US" sz="1800" dirty="0">
                <a:latin typeface="Arial" panose="020B0604020202020204" pitchFamily="34" charset="0"/>
                <a:cs typeface="Arial" panose="020B0604020202020204" pitchFamily="34" charset="0"/>
              </a:rPr>
              <a:t>Process Framework such as COBIT (Control Objective for Information and Related Technology)</a:t>
            </a:r>
          </a:p>
          <a:p>
            <a:pPr algn="just">
              <a:spcBef>
                <a:spcPct val="80000"/>
              </a:spcBef>
            </a:pPr>
            <a:endParaRPr lang="en-IN" altLang="en-US" sz="2000" dirty="0">
              <a:latin typeface="Arial" panose="020B0604020202020204" pitchFamily="34" charset="0"/>
              <a:cs typeface="Arial" panose="020B0604020202020204" pitchFamily="34" charset="0"/>
            </a:endParaRPr>
          </a:p>
          <a:p>
            <a:pPr algn="just">
              <a:spcBef>
                <a:spcPct val="80000"/>
              </a:spcBef>
            </a:pPr>
            <a:endParaRPr lang="en-IN" altLang="en-US" sz="2000" dirty="0">
              <a:latin typeface="Arial" panose="020B0604020202020204" pitchFamily="34" charset="0"/>
              <a:cs typeface="Arial" panose="020B0604020202020204" pitchFamily="34" charset="0"/>
            </a:endParaRPr>
          </a:p>
          <a:p>
            <a:pPr algn="just">
              <a:spcBef>
                <a:spcPct val="80000"/>
              </a:spcBef>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66716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82BE853-2608-4746-A854-681BAA64D487}"/>
              </a:ext>
            </a:extLst>
          </p:cNvPr>
          <p:cNvSpPr>
            <a:spLocks noGrp="1"/>
          </p:cNvSpPr>
          <p:nvPr>
            <p:ph type="title"/>
          </p:nvPr>
        </p:nvSpPr>
        <p:spPr>
          <a:xfrm>
            <a:off x="225287" y="2757488"/>
            <a:ext cx="9085446" cy="671512"/>
          </a:xfrm>
        </p:spPr>
        <p:txBody>
          <a:bodyPr vert="horz" lIns="91440" tIns="45720" rIns="91440" bIns="45720" rtlCol="0" anchor="t">
            <a:normAutofit/>
          </a:bodyPr>
          <a:lstStyle/>
          <a:p>
            <a:pPr algn="r">
              <a:lnSpc>
                <a:spcPct val="80000"/>
              </a:lnSpc>
              <a:spcBef>
                <a:spcPts val="1000"/>
              </a:spcBef>
              <a:buClr>
                <a:schemeClr val="accent1"/>
              </a:buClr>
              <a:buSzPct val="80000"/>
            </a:pPr>
            <a:r>
              <a:rPr lang="en-MY" altLang="en-US" sz="2400" b="1" i="1" dirty="0">
                <a:solidFill>
                  <a:srgbClr val="3223BE"/>
                </a:solidFill>
                <a:latin typeface="Arial" panose="020B0604020202020204" pitchFamily="34" charset="0"/>
                <a:ea typeface="+mn-ea"/>
                <a:cs typeface="Arial" panose="020B0604020202020204" pitchFamily="34" charset="0"/>
              </a:rPr>
              <a:t>FISMA – Federal Information Security Management Act</a:t>
            </a:r>
          </a:p>
        </p:txBody>
      </p:sp>
    </p:spTree>
    <p:extLst>
      <p:ext uri="{BB962C8B-B14F-4D97-AF65-F5344CB8AC3E}">
        <p14:creationId xmlns:p14="http://schemas.microsoft.com/office/powerpoint/2010/main" val="6734066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3101" y="604446"/>
            <a:ext cx="2847340" cy="514350"/>
          </a:xfrm>
          <a:prstGeom prst="rect">
            <a:avLst/>
          </a:prstGeom>
        </p:spPr>
        <p:txBody>
          <a:bodyPr vert="horz" wrap="square" lIns="0" tIns="13335" rIns="0" bIns="0" rtlCol="0" anchor="t">
            <a:spAutoFit/>
          </a:bodyPr>
          <a:lstStyle/>
          <a:p>
            <a:pPr marL="12700">
              <a:spcBef>
                <a:spcPts val="105"/>
              </a:spcBef>
            </a:pPr>
            <a:r>
              <a:rPr sz="3200" b="1" dirty="0">
                <a:solidFill>
                  <a:srgbClr val="000000"/>
                </a:solidFill>
                <a:latin typeface="Arial"/>
                <a:cs typeface="Arial"/>
              </a:rPr>
              <a:t>FISMA</a:t>
            </a:r>
            <a:endParaRPr sz="3200" dirty="0">
              <a:latin typeface="Arial"/>
              <a:cs typeface="Arial"/>
            </a:endParaRPr>
          </a:p>
        </p:txBody>
      </p:sp>
      <p:sp>
        <p:nvSpPr>
          <p:cNvPr id="3" name="object 3"/>
          <p:cNvSpPr txBox="1"/>
          <p:nvPr/>
        </p:nvSpPr>
        <p:spPr>
          <a:xfrm>
            <a:off x="823101" y="1597495"/>
            <a:ext cx="8140694" cy="3127843"/>
          </a:xfrm>
          <a:prstGeom prst="rect">
            <a:avLst/>
          </a:prstGeom>
        </p:spPr>
        <p:txBody>
          <a:bodyPr vert="horz" wrap="square" lIns="0" tIns="58419" rIns="0" bIns="0" rtlCol="0">
            <a:spAutoFit/>
          </a:bodyPr>
          <a:lstStyle/>
          <a:p>
            <a:pPr marL="354965" marR="5080" indent="-342900" algn="just">
              <a:lnSpc>
                <a:spcPts val="2920"/>
              </a:lnSpc>
              <a:spcBef>
                <a:spcPts val="459"/>
              </a:spcBef>
              <a:buFont typeface="Wingdings" panose="05000000000000000000" pitchFamily="2" charset="2"/>
              <a:buChar char="Ø"/>
              <a:tabLst>
                <a:tab pos="354965" algn="l"/>
                <a:tab pos="355600" algn="l"/>
              </a:tabLst>
            </a:pPr>
            <a:r>
              <a:rPr lang="en-US" sz="2000" dirty="0">
                <a:solidFill>
                  <a:schemeClr val="tx1">
                    <a:lumMod val="75000"/>
                    <a:lumOff val="25000"/>
                  </a:schemeClr>
                </a:solidFill>
                <a:latin typeface="Arial" panose="020B0604020202020204" pitchFamily="34" charset="0"/>
                <a:cs typeface="Arial" panose="020B0604020202020204" pitchFamily="34" charset="0"/>
              </a:rPr>
              <a:t>Aftermath of 9 / 11 (2001) tragedy in USA, Congress passed and President signed, the e-Governance Act </a:t>
            </a:r>
          </a:p>
          <a:p>
            <a:pPr marL="354965" marR="5080" indent="-342900" algn="just">
              <a:lnSpc>
                <a:spcPts val="2920"/>
              </a:lnSpc>
              <a:spcBef>
                <a:spcPts val="459"/>
              </a:spcBef>
              <a:buFont typeface="Wingdings" panose="05000000000000000000" pitchFamily="2" charset="2"/>
              <a:buChar char="Ø"/>
              <a:tabLst>
                <a:tab pos="354965" algn="l"/>
                <a:tab pos="355600" algn="l"/>
              </a:tabLst>
            </a:pPr>
            <a:r>
              <a:rPr lang="en-US" sz="2000" dirty="0">
                <a:solidFill>
                  <a:schemeClr val="tx1">
                    <a:lumMod val="75000"/>
                    <a:lumOff val="25000"/>
                  </a:schemeClr>
                </a:solidFill>
                <a:effectLst>
                  <a:outerShdw blurRad="38100" dist="38100" dir="2700000" algn="tl">
                    <a:srgbClr val="FFFFFF"/>
                  </a:outerShdw>
                </a:effectLst>
                <a:latin typeface="Arial" panose="020B0604020202020204" pitchFamily="34" charset="0"/>
                <a:cs typeface="Arial" panose="020B0604020202020204" pitchFamily="34" charset="0"/>
              </a:rPr>
              <a:t>Act recognized the importance of InfoSec to US economic and national security interests </a:t>
            </a:r>
          </a:p>
          <a:p>
            <a:pPr marL="354965" marR="5080" indent="-342900" algn="just">
              <a:lnSpc>
                <a:spcPts val="2920"/>
              </a:lnSpc>
              <a:spcBef>
                <a:spcPts val="459"/>
              </a:spcBef>
              <a:buFont typeface="Wingdings" panose="05000000000000000000" pitchFamily="2" charset="2"/>
              <a:buChar char="Ø"/>
              <a:tabLst>
                <a:tab pos="354965" algn="l"/>
                <a:tab pos="355600" algn="l"/>
              </a:tabLst>
            </a:pPr>
            <a:r>
              <a:rPr lang="en-US" sz="2000" dirty="0">
                <a:solidFill>
                  <a:schemeClr val="tx1">
                    <a:lumMod val="75000"/>
                    <a:lumOff val="25000"/>
                  </a:schemeClr>
                </a:solidFill>
                <a:effectLst>
                  <a:outerShdw blurRad="38100" dist="38100" dir="2700000" algn="tl">
                    <a:srgbClr val="FFFFFF"/>
                  </a:outerShdw>
                </a:effectLst>
                <a:latin typeface="Arial" panose="020B0604020202020204" pitchFamily="34" charset="0"/>
                <a:cs typeface="Arial" panose="020B0604020202020204" pitchFamily="34" charset="0"/>
              </a:rPr>
              <a:t>Act requires federal agencies to develop, document and implement organization wide InfoSec programs to protect the CIA of information and systems that support the operations and assets of the organization</a:t>
            </a:r>
            <a:endParaRPr sz="2000" dirty="0">
              <a:solidFill>
                <a:schemeClr val="tx1">
                  <a:lumMod val="75000"/>
                  <a:lumOff val="25000"/>
                </a:schemeClr>
              </a:solidFill>
              <a:effectLst>
                <a:outerShdw blurRad="38100" dist="38100" dir="2700000" algn="tl">
                  <a:srgbClr val="FFFFFF"/>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666009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3101" y="604446"/>
            <a:ext cx="2847340" cy="514350"/>
          </a:xfrm>
          <a:prstGeom prst="rect">
            <a:avLst/>
          </a:prstGeom>
        </p:spPr>
        <p:txBody>
          <a:bodyPr vert="horz" wrap="square" lIns="0" tIns="13335" rIns="0" bIns="0" rtlCol="0" anchor="t">
            <a:spAutoFit/>
          </a:bodyPr>
          <a:lstStyle/>
          <a:p>
            <a:pPr marL="12700">
              <a:spcBef>
                <a:spcPts val="105"/>
              </a:spcBef>
            </a:pPr>
            <a:r>
              <a:rPr sz="3200" b="1" dirty="0">
                <a:solidFill>
                  <a:srgbClr val="000000"/>
                </a:solidFill>
                <a:latin typeface="Arial"/>
                <a:cs typeface="Arial"/>
              </a:rPr>
              <a:t>What is</a:t>
            </a:r>
            <a:r>
              <a:rPr sz="3200" b="1" spc="-110" dirty="0">
                <a:solidFill>
                  <a:srgbClr val="000000"/>
                </a:solidFill>
                <a:latin typeface="Arial"/>
                <a:cs typeface="Arial"/>
              </a:rPr>
              <a:t> </a:t>
            </a:r>
            <a:r>
              <a:rPr sz="3200" b="1" dirty="0">
                <a:solidFill>
                  <a:srgbClr val="000000"/>
                </a:solidFill>
                <a:latin typeface="Arial"/>
                <a:cs typeface="Arial"/>
              </a:rPr>
              <a:t>FISMA</a:t>
            </a:r>
            <a:endParaRPr sz="3200" dirty="0">
              <a:latin typeface="Arial"/>
              <a:cs typeface="Arial"/>
            </a:endParaRPr>
          </a:p>
        </p:txBody>
      </p:sp>
      <p:sp>
        <p:nvSpPr>
          <p:cNvPr id="3" name="object 3"/>
          <p:cNvSpPr txBox="1"/>
          <p:nvPr/>
        </p:nvSpPr>
        <p:spPr>
          <a:xfrm>
            <a:off x="823101" y="1597495"/>
            <a:ext cx="8140694" cy="4819908"/>
          </a:xfrm>
          <a:prstGeom prst="rect">
            <a:avLst/>
          </a:prstGeom>
        </p:spPr>
        <p:txBody>
          <a:bodyPr vert="horz" wrap="square" lIns="0" tIns="58419" rIns="0" bIns="0" rtlCol="0">
            <a:spAutoFit/>
          </a:bodyPr>
          <a:lstStyle/>
          <a:p>
            <a:pPr marL="355600" marR="5080" indent="-342900" algn="just">
              <a:lnSpc>
                <a:spcPts val="2920"/>
              </a:lnSpc>
              <a:spcBef>
                <a:spcPts val="320"/>
              </a:spcBef>
              <a:buFont typeface="Arial"/>
              <a:buChar char="•"/>
              <a:tabLst>
                <a:tab pos="354965" algn="l"/>
                <a:tab pos="355600" algn="l"/>
              </a:tabLst>
            </a:pPr>
            <a:r>
              <a:rPr b="1" spc="-5" dirty="0">
                <a:solidFill>
                  <a:srgbClr val="44484E"/>
                </a:solidFill>
                <a:latin typeface="Arial" panose="020B0604020202020204" pitchFamily="34" charset="0"/>
                <a:cs typeface="Arial" panose="020B0604020202020204" pitchFamily="34" charset="0"/>
              </a:rPr>
              <a:t>Federal Information Security Management Act (FISMA) of 2002</a:t>
            </a:r>
            <a:endParaRPr lang="en-US" b="1" spc="-5" dirty="0">
              <a:solidFill>
                <a:srgbClr val="44484E"/>
              </a:solidFill>
              <a:latin typeface="Arial" panose="020B0604020202020204" pitchFamily="34" charset="0"/>
              <a:cs typeface="Arial" panose="020B0604020202020204" pitchFamily="34" charset="0"/>
            </a:endParaRPr>
          </a:p>
          <a:p>
            <a:pPr marL="812165" marR="5080" lvl="1" indent="-342900" algn="just">
              <a:lnSpc>
                <a:spcPts val="2920"/>
              </a:lnSpc>
              <a:spcBef>
                <a:spcPts val="459"/>
              </a:spcBef>
              <a:buFont typeface="Arial"/>
              <a:buChar char="•"/>
              <a:tabLst>
                <a:tab pos="354965" algn="l"/>
                <a:tab pos="355600" algn="l"/>
              </a:tabLst>
            </a:pPr>
            <a:r>
              <a:rPr spc="-5" dirty="0">
                <a:solidFill>
                  <a:srgbClr val="44484E"/>
                </a:solidFill>
                <a:latin typeface="Arial" panose="020B0604020202020204" pitchFamily="34" charset="0"/>
                <a:cs typeface="Arial" panose="020B0604020202020204" pitchFamily="34" charset="0"/>
              </a:rPr>
              <a:t>Requires federal </a:t>
            </a:r>
            <a:r>
              <a:rPr dirty="0">
                <a:solidFill>
                  <a:srgbClr val="44484E"/>
                </a:solidFill>
                <a:latin typeface="Arial" panose="020B0604020202020204" pitchFamily="34" charset="0"/>
                <a:cs typeface="Arial" panose="020B0604020202020204" pitchFamily="34" charset="0"/>
              </a:rPr>
              <a:t>agencies to </a:t>
            </a:r>
            <a:r>
              <a:rPr spc="-5" dirty="0">
                <a:solidFill>
                  <a:srgbClr val="44484E"/>
                </a:solidFill>
                <a:latin typeface="Arial" panose="020B0604020202020204" pitchFamily="34" charset="0"/>
                <a:cs typeface="Arial" panose="020B0604020202020204" pitchFamily="34" charset="0"/>
              </a:rPr>
              <a:t>implement </a:t>
            </a:r>
            <a:r>
              <a:rPr dirty="0">
                <a:solidFill>
                  <a:srgbClr val="44484E"/>
                </a:solidFill>
                <a:latin typeface="Arial" panose="020B0604020202020204" pitchFamily="34" charset="0"/>
                <a:cs typeface="Arial" panose="020B0604020202020204" pitchFamily="34" charset="0"/>
              </a:rPr>
              <a:t>a  mandatory </a:t>
            </a:r>
            <a:r>
              <a:rPr spc="-5" dirty="0">
                <a:solidFill>
                  <a:srgbClr val="44484E"/>
                </a:solidFill>
                <a:latin typeface="Arial" panose="020B0604020202020204" pitchFamily="34" charset="0"/>
                <a:cs typeface="Arial" panose="020B0604020202020204" pitchFamily="34" charset="0"/>
              </a:rPr>
              <a:t>set of processes, security controls</a:t>
            </a:r>
            <a:r>
              <a:rPr spc="-155" dirty="0">
                <a:solidFill>
                  <a:srgbClr val="44484E"/>
                </a:solidFill>
                <a:latin typeface="Arial" panose="020B0604020202020204" pitchFamily="34" charset="0"/>
                <a:cs typeface="Arial" panose="020B0604020202020204" pitchFamily="34" charset="0"/>
              </a:rPr>
              <a:t> </a:t>
            </a:r>
            <a:r>
              <a:rPr dirty="0">
                <a:solidFill>
                  <a:srgbClr val="44484E"/>
                </a:solidFill>
                <a:latin typeface="Arial" panose="020B0604020202020204" pitchFamily="34" charset="0"/>
                <a:cs typeface="Arial" panose="020B0604020202020204" pitchFamily="34" charset="0"/>
              </a:rPr>
              <a:t>and  information </a:t>
            </a:r>
            <a:r>
              <a:rPr spc="-5" dirty="0">
                <a:solidFill>
                  <a:srgbClr val="44484E"/>
                </a:solidFill>
                <a:latin typeface="Arial" panose="020B0604020202020204" pitchFamily="34" charset="0"/>
                <a:cs typeface="Arial" panose="020B0604020202020204" pitchFamily="34" charset="0"/>
              </a:rPr>
              <a:t>security</a:t>
            </a:r>
            <a:r>
              <a:rPr spc="-35" dirty="0">
                <a:solidFill>
                  <a:srgbClr val="44484E"/>
                </a:solidFill>
                <a:latin typeface="Arial" panose="020B0604020202020204" pitchFamily="34" charset="0"/>
                <a:cs typeface="Arial" panose="020B0604020202020204" pitchFamily="34" charset="0"/>
              </a:rPr>
              <a:t> </a:t>
            </a:r>
            <a:r>
              <a:rPr spc="-5" dirty="0">
                <a:solidFill>
                  <a:srgbClr val="44484E"/>
                </a:solidFill>
                <a:latin typeface="Arial" panose="020B0604020202020204" pitchFamily="34" charset="0"/>
                <a:cs typeface="Arial" panose="020B0604020202020204" pitchFamily="34" charset="0"/>
              </a:rPr>
              <a:t>governance</a:t>
            </a:r>
            <a:endParaRPr dirty="0">
              <a:latin typeface="Arial" panose="020B0604020202020204" pitchFamily="34" charset="0"/>
              <a:cs typeface="Arial" panose="020B0604020202020204" pitchFamily="34" charset="0"/>
            </a:endParaRPr>
          </a:p>
          <a:p>
            <a:pPr marL="355600" indent="-342900" algn="just">
              <a:spcBef>
                <a:spcPts val="320"/>
              </a:spcBef>
              <a:buFont typeface="Arial"/>
              <a:buChar char="•"/>
              <a:tabLst>
                <a:tab pos="354965" algn="l"/>
                <a:tab pos="355600" algn="l"/>
              </a:tabLst>
            </a:pPr>
            <a:endParaRPr lang="en-US" spc="-5" dirty="0">
              <a:solidFill>
                <a:srgbClr val="44484E"/>
              </a:solidFill>
              <a:latin typeface="Arial" panose="020B0604020202020204" pitchFamily="34" charset="0"/>
              <a:cs typeface="Arial" panose="020B0604020202020204" pitchFamily="34" charset="0"/>
            </a:endParaRPr>
          </a:p>
          <a:p>
            <a:pPr marL="355600" indent="-342900" algn="just">
              <a:spcBef>
                <a:spcPts val="320"/>
              </a:spcBef>
              <a:buFont typeface="Arial"/>
              <a:buChar char="•"/>
              <a:tabLst>
                <a:tab pos="354965" algn="l"/>
                <a:tab pos="355600" algn="l"/>
              </a:tabLst>
            </a:pPr>
            <a:r>
              <a:rPr b="1" spc="-5" dirty="0">
                <a:solidFill>
                  <a:srgbClr val="44484E"/>
                </a:solidFill>
                <a:latin typeface="Arial" panose="020B0604020202020204" pitchFamily="34" charset="0"/>
                <a:cs typeface="Arial" panose="020B0604020202020204" pitchFamily="34" charset="0"/>
              </a:rPr>
              <a:t>FISMA</a:t>
            </a:r>
            <a:r>
              <a:rPr b="1" spc="-15" dirty="0">
                <a:solidFill>
                  <a:srgbClr val="44484E"/>
                </a:solidFill>
                <a:latin typeface="Arial" panose="020B0604020202020204" pitchFamily="34" charset="0"/>
                <a:cs typeface="Arial" panose="020B0604020202020204" pitchFamily="34" charset="0"/>
              </a:rPr>
              <a:t> </a:t>
            </a:r>
            <a:r>
              <a:rPr b="1" spc="-5" dirty="0">
                <a:solidFill>
                  <a:srgbClr val="44484E"/>
                </a:solidFill>
                <a:latin typeface="Arial" panose="020B0604020202020204" pitchFamily="34" charset="0"/>
                <a:cs typeface="Arial" panose="020B0604020202020204" pitchFamily="34" charset="0"/>
              </a:rPr>
              <a:t>objectives:</a:t>
            </a:r>
            <a:endParaRPr b="1" dirty="0">
              <a:latin typeface="Arial" panose="020B0604020202020204" pitchFamily="34" charset="0"/>
              <a:cs typeface="Arial" panose="020B0604020202020204" pitchFamily="34" charset="0"/>
            </a:endParaRPr>
          </a:p>
          <a:p>
            <a:pPr marL="796290" lvl="1" indent="-327025" algn="just">
              <a:spcBef>
                <a:spcPts val="385"/>
              </a:spcBef>
              <a:buFont typeface="Arial" panose="020B0604020202020204" pitchFamily="34" charset="0"/>
              <a:buChar char="•"/>
              <a:tabLst>
                <a:tab pos="796290" algn="l"/>
              </a:tabLst>
            </a:pPr>
            <a:r>
              <a:rPr dirty="0">
                <a:solidFill>
                  <a:srgbClr val="44484E"/>
                </a:solidFill>
                <a:latin typeface="Arial" panose="020B0604020202020204" pitchFamily="34" charset="0"/>
                <a:cs typeface="Arial" panose="020B0604020202020204" pitchFamily="34" charset="0"/>
              </a:rPr>
              <a:t>Align </a:t>
            </a:r>
            <a:r>
              <a:rPr spc="-5" dirty="0">
                <a:solidFill>
                  <a:srgbClr val="44484E"/>
                </a:solidFill>
                <a:latin typeface="Arial" panose="020B0604020202020204" pitchFamily="34" charset="0"/>
                <a:cs typeface="Arial" panose="020B0604020202020204" pitchFamily="34" charset="0"/>
              </a:rPr>
              <a:t>security protections </a:t>
            </a:r>
            <a:r>
              <a:rPr dirty="0">
                <a:solidFill>
                  <a:srgbClr val="44484E"/>
                </a:solidFill>
                <a:latin typeface="Arial" panose="020B0604020202020204" pitchFamily="34" charset="0"/>
                <a:cs typeface="Arial" panose="020B0604020202020204" pitchFamily="34" charset="0"/>
              </a:rPr>
              <a:t>with risk and</a:t>
            </a:r>
            <a:r>
              <a:rPr spc="-90" dirty="0">
                <a:solidFill>
                  <a:srgbClr val="44484E"/>
                </a:solidFill>
                <a:latin typeface="Arial" panose="020B0604020202020204" pitchFamily="34" charset="0"/>
                <a:cs typeface="Arial" panose="020B0604020202020204" pitchFamily="34" charset="0"/>
              </a:rPr>
              <a:t> </a:t>
            </a:r>
            <a:r>
              <a:rPr dirty="0">
                <a:solidFill>
                  <a:srgbClr val="44484E"/>
                </a:solidFill>
                <a:latin typeface="Arial" panose="020B0604020202020204" pitchFamily="34" charset="0"/>
                <a:cs typeface="Arial" panose="020B0604020202020204" pitchFamily="34" charset="0"/>
              </a:rPr>
              <a:t>impact</a:t>
            </a:r>
            <a:endParaRPr dirty="0">
              <a:latin typeface="Arial" panose="020B0604020202020204" pitchFamily="34" charset="0"/>
              <a:cs typeface="Arial" panose="020B0604020202020204" pitchFamily="34" charset="0"/>
            </a:endParaRPr>
          </a:p>
          <a:p>
            <a:pPr marL="796290" lvl="1" indent="-327025" algn="just">
              <a:spcBef>
                <a:spcPts val="370"/>
              </a:spcBef>
              <a:buFont typeface="Arial" panose="020B0604020202020204" pitchFamily="34" charset="0"/>
              <a:buChar char="•"/>
              <a:tabLst>
                <a:tab pos="796290" algn="l"/>
              </a:tabLst>
            </a:pPr>
            <a:r>
              <a:rPr spc="-5" dirty="0">
                <a:solidFill>
                  <a:srgbClr val="44484E"/>
                </a:solidFill>
                <a:latin typeface="Arial" panose="020B0604020202020204" pitchFamily="34" charset="0"/>
                <a:cs typeface="Arial" panose="020B0604020202020204" pitchFamily="34" charset="0"/>
              </a:rPr>
              <a:t>Establish </a:t>
            </a:r>
            <a:r>
              <a:rPr dirty="0">
                <a:solidFill>
                  <a:srgbClr val="44484E"/>
                </a:solidFill>
                <a:latin typeface="Arial" panose="020B0604020202020204" pitchFamily="34" charset="0"/>
                <a:cs typeface="Arial" panose="020B0604020202020204" pitchFamily="34" charset="0"/>
              </a:rPr>
              <a:t>accountability and </a:t>
            </a:r>
            <a:r>
              <a:rPr spc="-5" dirty="0">
                <a:solidFill>
                  <a:srgbClr val="44484E"/>
                </a:solidFill>
                <a:latin typeface="Arial" panose="020B0604020202020204" pitchFamily="34" charset="0"/>
                <a:cs typeface="Arial" panose="020B0604020202020204" pitchFamily="34" charset="0"/>
              </a:rPr>
              <a:t>performance</a:t>
            </a:r>
            <a:r>
              <a:rPr spc="-160" dirty="0">
                <a:solidFill>
                  <a:srgbClr val="44484E"/>
                </a:solidFill>
                <a:latin typeface="Arial" panose="020B0604020202020204" pitchFamily="34" charset="0"/>
                <a:cs typeface="Arial" panose="020B0604020202020204" pitchFamily="34" charset="0"/>
              </a:rPr>
              <a:t> </a:t>
            </a:r>
            <a:r>
              <a:rPr dirty="0">
                <a:solidFill>
                  <a:srgbClr val="44484E"/>
                </a:solidFill>
                <a:latin typeface="Arial" panose="020B0604020202020204" pitchFamily="34" charset="0"/>
                <a:cs typeface="Arial" panose="020B0604020202020204" pitchFamily="34" charset="0"/>
              </a:rPr>
              <a:t>measures</a:t>
            </a:r>
            <a:endParaRPr dirty="0">
              <a:latin typeface="Arial" panose="020B0604020202020204" pitchFamily="34" charset="0"/>
              <a:cs typeface="Arial" panose="020B0604020202020204" pitchFamily="34" charset="0"/>
            </a:endParaRPr>
          </a:p>
          <a:p>
            <a:pPr marL="795655" marR="1174115" lvl="1" indent="-326390" algn="just">
              <a:lnSpc>
                <a:spcPts val="2920"/>
              </a:lnSpc>
              <a:spcBef>
                <a:spcPts val="735"/>
              </a:spcBef>
              <a:buFont typeface="Arial" panose="020B0604020202020204" pitchFamily="34" charset="0"/>
              <a:buChar char="•"/>
              <a:tabLst>
                <a:tab pos="796290" algn="l"/>
              </a:tabLst>
            </a:pPr>
            <a:r>
              <a:rPr spc="-5" dirty="0">
                <a:solidFill>
                  <a:srgbClr val="44484E"/>
                </a:solidFill>
                <a:latin typeface="Arial" panose="020B0604020202020204" pitchFamily="34" charset="0"/>
                <a:cs typeface="Arial" panose="020B0604020202020204" pitchFamily="34" charset="0"/>
              </a:rPr>
              <a:t>Empower executives </a:t>
            </a:r>
            <a:r>
              <a:rPr dirty="0">
                <a:solidFill>
                  <a:srgbClr val="44484E"/>
                </a:solidFill>
                <a:latin typeface="Arial" panose="020B0604020202020204" pitchFamily="34" charset="0"/>
                <a:cs typeface="Arial" panose="020B0604020202020204" pitchFamily="34" charset="0"/>
              </a:rPr>
              <a:t>to make informed</a:t>
            </a:r>
            <a:r>
              <a:rPr spc="-105" dirty="0">
                <a:solidFill>
                  <a:srgbClr val="44484E"/>
                </a:solidFill>
                <a:latin typeface="Arial" panose="020B0604020202020204" pitchFamily="34" charset="0"/>
                <a:cs typeface="Arial" panose="020B0604020202020204" pitchFamily="34" charset="0"/>
              </a:rPr>
              <a:t> </a:t>
            </a:r>
            <a:r>
              <a:rPr dirty="0">
                <a:solidFill>
                  <a:srgbClr val="44484E"/>
                </a:solidFill>
                <a:latin typeface="Arial" panose="020B0604020202020204" pitchFamily="34" charset="0"/>
                <a:cs typeface="Arial" panose="020B0604020202020204" pitchFamily="34" charset="0"/>
              </a:rPr>
              <a:t>risk  </a:t>
            </a:r>
            <a:r>
              <a:rPr spc="-5" dirty="0">
                <a:solidFill>
                  <a:srgbClr val="44484E"/>
                </a:solidFill>
                <a:latin typeface="Arial" panose="020B0604020202020204" pitchFamily="34" charset="0"/>
                <a:cs typeface="Arial" panose="020B0604020202020204" pitchFamily="34" charset="0"/>
              </a:rPr>
              <a:t>decisions</a:t>
            </a:r>
            <a:endParaRPr lang="en-US" spc="-5" dirty="0">
              <a:solidFill>
                <a:srgbClr val="44484E"/>
              </a:solidFill>
              <a:latin typeface="Arial" panose="020B0604020202020204" pitchFamily="34" charset="0"/>
              <a:cs typeface="Arial" panose="020B0604020202020204" pitchFamily="34" charset="0"/>
            </a:endParaRPr>
          </a:p>
          <a:p>
            <a:pPr marL="354965" marR="1174115" indent="-342900" algn="just">
              <a:lnSpc>
                <a:spcPts val="2920"/>
              </a:lnSpc>
              <a:spcBef>
                <a:spcPts val="735"/>
              </a:spcBef>
              <a:buFont typeface="Arial" panose="020B0604020202020204" pitchFamily="34" charset="0"/>
              <a:buChar char="•"/>
              <a:tabLst>
                <a:tab pos="796290" algn="l"/>
              </a:tabLst>
            </a:pPr>
            <a:endParaRPr lang="en-US" spc="-5" dirty="0">
              <a:solidFill>
                <a:srgbClr val="44484E"/>
              </a:solidFill>
              <a:latin typeface="Arial" panose="020B0604020202020204" pitchFamily="34" charset="0"/>
              <a:cs typeface="Arial" panose="020B0604020202020204" pitchFamily="34" charset="0"/>
            </a:endParaRPr>
          </a:p>
          <a:p>
            <a:pPr marL="354965" marR="1174115" indent="-342900" algn="just">
              <a:lnSpc>
                <a:spcPts val="2920"/>
              </a:lnSpc>
              <a:spcBef>
                <a:spcPts val="735"/>
              </a:spcBef>
              <a:buFont typeface="Arial" panose="020B0604020202020204" pitchFamily="34" charset="0"/>
              <a:buChar char="•"/>
              <a:tabLst>
                <a:tab pos="796290" algn="l"/>
              </a:tabLst>
            </a:pPr>
            <a:r>
              <a:rPr lang="en-US" b="1" spc="-5" dirty="0">
                <a:solidFill>
                  <a:srgbClr val="44484E"/>
                </a:solidFill>
                <a:latin typeface="Arial" panose="020B0604020202020204" pitchFamily="34" charset="0"/>
                <a:cs typeface="Arial" panose="020B0604020202020204" pitchFamily="34" charset="0"/>
              </a:rPr>
              <a:t>NIST Special Publication</a:t>
            </a:r>
          </a:p>
          <a:p>
            <a:pPr marL="812165" marR="1174115" lvl="1" indent="-342900" algn="just">
              <a:lnSpc>
                <a:spcPts val="2920"/>
              </a:lnSpc>
              <a:spcBef>
                <a:spcPts val="735"/>
              </a:spcBef>
              <a:buFont typeface="Arial" panose="020B0604020202020204" pitchFamily="34" charset="0"/>
              <a:buChar char="•"/>
              <a:tabLst>
                <a:tab pos="796290" algn="l"/>
              </a:tabLst>
            </a:pPr>
            <a:r>
              <a:rPr lang="en-US" spc="-5" dirty="0">
                <a:solidFill>
                  <a:srgbClr val="44484E"/>
                </a:solidFill>
                <a:latin typeface="Arial" panose="020B0604020202020204" pitchFamily="34" charset="0"/>
                <a:cs typeface="Arial" panose="020B0604020202020204" pitchFamily="34" charset="0"/>
              </a:rPr>
              <a:t>(SP) 800-53Technical guide to deploy appropriate controls </a:t>
            </a:r>
          </a:p>
          <a:p>
            <a:pPr marL="812165" marR="1174115" lvl="1" indent="-342900" algn="just">
              <a:lnSpc>
                <a:spcPts val="2920"/>
              </a:lnSpc>
              <a:spcBef>
                <a:spcPts val="735"/>
              </a:spcBef>
              <a:buFont typeface="Arial" panose="020B0604020202020204" pitchFamily="34" charset="0"/>
              <a:buChar char="•"/>
              <a:tabLst>
                <a:tab pos="796290" algn="l"/>
              </a:tabLst>
            </a:pPr>
            <a:r>
              <a:rPr lang="en-US" spc="-5" dirty="0">
                <a:solidFill>
                  <a:srgbClr val="44484E"/>
                </a:solidFill>
                <a:latin typeface="Arial" panose="020B0604020202020204" pitchFamily="34" charset="0"/>
                <a:cs typeface="Arial" panose="020B0604020202020204" pitchFamily="34" charset="0"/>
              </a:rPr>
              <a:t>NIST risk management is at the core of FISMA</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82BE853-2608-4746-A854-681BAA64D487}"/>
              </a:ext>
            </a:extLst>
          </p:cNvPr>
          <p:cNvSpPr>
            <a:spLocks noGrp="1"/>
          </p:cNvSpPr>
          <p:nvPr>
            <p:ph type="title"/>
          </p:nvPr>
        </p:nvSpPr>
        <p:spPr>
          <a:xfrm>
            <a:off x="251792" y="2757488"/>
            <a:ext cx="9085446" cy="671512"/>
          </a:xfrm>
        </p:spPr>
        <p:txBody>
          <a:bodyPr vert="horz" lIns="91440" tIns="45720" rIns="91440" bIns="45720" rtlCol="0" anchor="t">
            <a:normAutofit/>
          </a:bodyPr>
          <a:lstStyle/>
          <a:p>
            <a:pPr algn="r">
              <a:lnSpc>
                <a:spcPct val="80000"/>
              </a:lnSpc>
              <a:spcBef>
                <a:spcPts val="1000"/>
              </a:spcBef>
              <a:buClr>
                <a:schemeClr val="accent1"/>
              </a:buClr>
              <a:buSzPct val="80000"/>
            </a:pPr>
            <a:r>
              <a:rPr lang="en-MY" altLang="en-US" sz="2400" b="1" i="1" dirty="0">
                <a:solidFill>
                  <a:srgbClr val="3223BE"/>
                </a:solidFill>
                <a:latin typeface="Arial" panose="020B0604020202020204" pitchFamily="34" charset="0"/>
                <a:ea typeface="+mn-ea"/>
                <a:cs typeface="Arial" panose="020B0604020202020204" pitchFamily="34" charset="0"/>
              </a:rPr>
              <a:t>NERC – North American Electric Reliability Corporation</a:t>
            </a:r>
          </a:p>
        </p:txBody>
      </p:sp>
    </p:spTree>
    <p:extLst>
      <p:ext uri="{BB962C8B-B14F-4D97-AF65-F5344CB8AC3E}">
        <p14:creationId xmlns:p14="http://schemas.microsoft.com/office/powerpoint/2010/main" val="98422329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4892" y="611901"/>
            <a:ext cx="3956050" cy="514350"/>
          </a:xfrm>
          <a:prstGeom prst="rect">
            <a:avLst/>
          </a:prstGeom>
        </p:spPr>
        <p:txBody>
          <a:bodyPr vert="horz" wrap="square" lIns="0" tIns="13335" rIns="0" bIns="0" rtlCol="0" anchor="t">
            <a:spAutoFit/>
          </a:bodyPr>
          <a:lstStyle/>
          <a:p>
            <a:pPr marL="12700">
              <a:spcBef>
                <a:spcPts val="105"/>
              </a:spcBef>
            </a:pPr>
            <a:r>
              <a:rPr sz="3200" b="1" dirty="0">
                <a:solidFill>
                  <a:srgbClr val="000000"/>
                </a:solidFill>
                <a:latin typeface="Arial"/>
                <a:cs typeface="Arial"/>
              </a:rPr>
              <a:t>What is</a:t>
            </a:r>
            <a:r>
              <a:rPr sz="3200" b="1" spc="-95" dirty="0">
                <a:solidFill>
                  <a:srgbClr val="000000"/>
                </a:solidFill>
                <a:latin typeface="Arial"/>
                <a:cs typeface="Arial"/>
              </a:rPr>
              <a:t> </a:t>
            </a:r>
            <a:r>
              <a:rPr sz="3200" b="1" dirty="0">
                <a:solidFill>
                  <a:srgbClr val="000000"/>
                </a:solidFill>
                <a:latin typeface="Arial"/>
                <a:cs typeface="Arial"/>
              </a:rPr>
              <a:t>NERC</a:t>
            </a:r>
            <a:endParaRPr sz="3200" dirty="0">
              <a:latin typeface="Arial"/>
              <a:cs typeface="Arial"/>
            </a:endParaRPr>
          </a:p>
        </p:txBody>
      </p:sp>
      <p:sp>
        <p:nvSpPr>
          <p:cNvPr id="3" name="object 3"/>
          <p:cNvSpPr txBox="1"/>
          <p:nvPr/>
        </p:nvSpPr>
        <p:spPr>
          <a:xfrm>
            <a:off x="1074892" y="1386802"/>
            <a:ext cx="7966075" cy="4750435"/>
          </a:xfrm>
          <a:prstGeom prst="rect">
            <a:avLst/>
          </a:prstGeom>
        </p:spPr>
        <p:txBody>
          <a:bodyPr vert="horz" wrap="square" lIns="0" tIns="64135" rIns="0" bIns="0" rtlCol="0">
            <a:spAutoFit/>
          </a:bodyPr>
          <a:lstStyle/>
          <a:p>
            <a:pPr marL="355600" indent="-342900" algn="just">
              <a:spcBef>
                <a:spcPts val="505"/>
              </a:spcBef>
              <a:buFont typeface="Arial"/>
              <a:buChar char="•"/>
              <a:tabLst>
                <a:tab pos="354965" algn="l"/>
                <a:tab pos="355600" algn="l"/>
              </a:tabLst>
            </a:pPr>
            <a:r>
              <a:rPr sz="2800" b="1" spc="-20" dirty="0">
                <a:solidFill>
                  <a:srgbClr val="001F5F"/>
                </a:solidFill>
                <a:latin typeface="Calibri"/>
                <a:cs typeface="Calibri"/>
              </a:rPr>
              <a:t>Federal </a:t>
            </a:r>
            <a:r>
              <a:rPr sz="2800" b="1" spc="-10" dirty="0">
                <a:solidFill>
                  <a:srgbClr val="001F5F"/>
                </a:solidFill>
                <a:latin typeface="Calibri"/>
                <a:cs typeface="Calibri"/>
              </a:rPr>
              <a:t>Energy </a:t>
            </a:r>
            <a:r>
              <a:rPr sz="2800" b="1" spc="-15" dirty="0">
                <a:solidFill>
                  <a:srgbClr val="001F5F"/>
                </a:solidFill>
                <a:latin typeface="Calibri"/>
                <a:cs typeface="Calibri"/>
              </a:rPr>
              <a:t>Regulatory </a:t>
            </a:r>
            <a:r>
              <a:rPr sz="2800" b="1" spc="-5" dirty="0">
                <a:solidFill>
                  <a:srgbClr val="001F5F"/>
                </a:solidFill>
                <a:latin typeface="Calibri"/>
                <a:cs typeface="Calibri"/>
              </a:rPr>
              <a:t>Commission</a:t>
            </a:r>
            <a:r>
              <a:rPr sz="2800" b="1" spc="90" dirty="0">
                <a:solidFill>
                  <a:srgbClr val="001F5F"/>
                </a:solidFill>
                <a:latin typeface="Calibri"/>
                <a:cs typeface="Calibri"/>
              </a:rPr>
              <a:t> </a:t>
            </a:r>
            <a:r>
              <a:rPr sz="2800" b="1" spc="-10" dirty="0">
                <a:solidFill>
                  <a:srgbClr val="001F5F"/>
                </a:solidFill>
                <a:latin typeface="Calibri"/>
                <a:cs typeface="Calibri"/>
              </a:rPr>
              <a:t>(FERC)</a:t>
            </a:r>
            <a:endParaRPr sz="2800" dirty="0">
              <a:latin typeface="Calibri"/>
              <a:cs typeface="Calibri"/>
            </a:endParaRPr>
          </a:p>
          <a:p>
            <a:pPr marL="756285" marR="5080" indent="-287020" algn="just">
              <a:lnSpc>
                <a:spcPts val="2380"/>
              </a:lnSpc>
              <a:spcBef>
                <a:spcPts val="610"/>
              </a:spcBef>
              <a:tabLst>
                <a:tab pos="756285" algn="l"/>
              </a:tabLst>
            </a:pPr>
            <a:r>
              <a:rPr sz="2200" spc="-5" dirty="0">
                <a:solidFill>
                  <a:srgbClr val="212427"/>
                </a:solidFill>
                <a:latin typeface="Arial"/>
                <a:cs typeface="Arial"/>
              </a:rPr>
              <a:t>›	</a:t>
            </a:r>
            <a:r>
              <a:rPr sz="2200" spc="-10" dirty="0">
                <a:solidFill>
                  <a:srgbClr val="212427"/>
                </a:solidFill>
                <a:latin typeface="Calibri"/>
                <a:cs typeface="Calibri"/>
              </a:rPr>
              <a:t>The </a:t>
            </a:r>
            <a:r>
              <a:rPr sz="2200" spc="-15" dirty="0">
                <a:solidFill>
                  <a:srgbClr val="212427"/>
                </a:solidFill>
                <a:latin typeface="Calibri"/>
                <a:cs typeface="Calibri"/>
              </a:rPr>
              <a:t>Federal </a:t>
            </a:r>
            <a:r>
              <a:rPr sz="2200" spc="-10" dirty="0">
                <a:solidFill>
                  <a:srgbClr val="212427"/>
                </a:solidFill>
                <a:latin typeface="Calibri"/>
                <a:cs typeface="Calibri"/>
              </a:rPr>
              <a:t>Energy </a:t>
            </a:r>
            <a:r>
              <a:rPr sz="2200" spc="-15" dirty="0">
                <a:solidFill>
                  <a:srgbClr val="212427"/>
                </a:solidFill>
                <a:latin typeface="Calibri"/>
                <a:cs typeface="Calibri"/>
              </a:rPr>
              <a:t>Regulatory </a:t>
            </a:r>
            <a:r>
              <a:rPr sz="2200" spc="-5" dirty="0">
                <a:solidFill>
                  <a:srgbClr val="212427"/>
                </a:solidFill>
                <a:latin typeface="Calibri"/>
                <a:cs typeface="Calibri"/>
              </a:rPr>
              <a:t>Commission </a:t>
            </a:r>
            <a:r>
              <a:rPr sz="2200" spc="-15" dirty="0">
                <a:solidFill>
                  <a:srgbClr val="212427"/>
                </a:solidFill>
                <a:latin typeface="Calibri"/>
                <a:cs typeface="Calibri"/>
              </a:rPr>
              <a:t>(FERC) </a:t>
            </a:r>
            <a:r>
              <a:rPr sz="2200" spc="-5" dirty="0">
                <a:solidFill>
                  <a:srgbClr val="212427"/>
                </a:solidFill>
                <a:latin typeface="Calibri"/>
                <a:cs typeface="Calibri"/>
              </a:rPr>
              <a:t>is the </a:t>
            </a:r>
            <a:r>
              <a:rPr sz="2200" spc="-10" dirty="0">
                <a:solidFill>
                  <a:srgbClr val="212427"/>
                </a:solidFill>
                <a:latin typeface="Calibri"/>
                <a:cs typeface="Calibri"/>
              </a:rPr>
              <a:t>United  </a:t>
            </a:r>
            <a:r>
              <a:rPr sz="2200" spc="-20" dirty="0">
                <a:solidFill>
                  <a:srgbClr val="212427"/>
                </a:solidFill>
                <a:latin typeface="Calibri"/>
                <a:cs typeface="Calibri"/>
              </a:rPr>
              <a:t>States federal </a:t>
            </a:r>
            <a:r>
              <a:rPr sz="2200" spc="-10" dirty="0">
                <a:solidFill>
                  <a:srgbClr val="212427"/>
                </a:solidFill>
                <a:latin typeface="Calibri"/>
                <a:cs typeface="Calibri"/>
              </a:rPr>
              <a:t>agency </a:t>
            </a:r>
            <a:r>
              <a:rPr sz="2200" spc="-5" dirty="0">
                <a:solidFill>
                  <a:srgbClr val="212427"/>
                </a:solidFill>
                <a:latin typeface="Calibri"/>
                <a:cs typeface="Calibri"/>
              </a:rPr>
              <a:t>with jurisdiction </a:t>
            </a:r>
            <a:r>
              <a:rPr sz="2200" spc="-15" dirty="0">
                <a:solidFill>
                  <a:srgbClr val="212427"/>
                </a:solidFill>
                <a:latin typeface="Calibri"/>
                <a:cs typeface="Calibri"/>
              </a:rPr>
              <a:t>over </a:t>
            </a:r>
            <a:r>
              <a:rPr sz="2200" spc="-25" dirty="0">
                <a:solidFill>
                  <a:srgbClr val="212427"/>
                </a:solidFill>
                <a:latin typeface="Calibri"/>
                <a:cs typeface="Calibri"/>
              </a:rPr>
              <a:t>interstate </a:t>
            </a:r>
            <a:r>
              <a:rPr sz="2200" spc="-5" dirty="0">
                <a:solidFill>
                  <a:srgbClr val="212427"/>
                </a:solidFill>
                <a:latin typeface="Calibri"/>
                <a:cs typeface="Calibri"/>
              </a:rPr>
              <a:t>electricity  sales, wholesale electric </a:t>
            </a:r>
            <a:r>
              <a:rPr sz="2200" spc="-20" dirty="0">
                <a:solidFill>
                  <a:srgbClr val="212427"/>
                </a:solidFill>
                <a:latin typeface="Calibri"/>
                <a:cs typeface="Calibri"/>
              </a:rPr>
              <a:t>rates, </a:t>
            </a:r>
            <a:r>
              <a:rPr sz="2200" spc="-15" dirty="0">
                <a:solidFill>
                  <a:srgbClr val="212427"/>
                </a:solidFill>
                <a:latin typeface="Calibri"/>
                <a:cs typeface="Calibri"/>
              </a:rPr>
              <a:t>hydroelectric </a:t>
            </a:r>
            <a:r>
              <a:rPr sz="2200" spc="-5" dirty="0">
                <a:solidFill>
                  <a:srgbClr val="212427"/>
                </a:solidFill>
                <a:latin typeface="Calibri"/>
                <a:cs typeface="Calibri"/>
              </a:rPr>
              <a:t>licensing, </a:t>
            </a:r>
            <a:r>
              <a:rPr sz="2200" spc="-15" dirty="0">
                <a:solidFill>
                  <a:srgbClr val="212427"/>
                </a:solidFill>
                <a:latin typeface="Calibri"/>
                <a:cs typeface="Calibri"/>
              </a:rPr>
              <a:t>natural  </a:t>
            </a:r>
            <a:r>
              <a:rPr sz="2200" spc="-20" dirty="0">
                <a:solidFill>
                  <a:srgbClr val="212427"/>
                </a:solidFill>
                <a:latin typeface="Calibri"/>
                <a:cs typeface="Calibri"/>
              </a:rPr>
              <a:t>gas </a:t>
            </a:r>
            <a:r>
              <a:rPr sz="2200" spc="-5" dirty="0">
                <a:solidFill>
                  <a:srgbClr val="212427"/>
                </a:solidFill>
                <a:latin typeface="Calibri"/>
                <a:cs typeface="Calibri"/>
              </a:rPr>
              <a:t>pricing, and oil </a:t>
            </a:r>
            <a:r>
              <a:rPr sz="2200" spc="-10" dirty="0">
                <a:solidFill>
                  <a:srgbClr val="212427"/>
                </a:solidFill>
                <a:latin typeface="Calibri"/>
                <a:cs typeface="Calibri"/>
              </a:rPr>
              <a:t>pipeline</a:t>
            </a:r>
            <a:r>
              <a:rPr sz="2200" spc="5" dirty="0">
                <a:solidFill>
                  <a:srgbClr val="212427"/>
                </a:solidFill>
                <a:latin typeface="Calibri"/>
                <a:cs typeface="Calibri"/>
              </a:rPr>
              <a:t> </a:t>
            </a:r>
            <a:r>
              <a:rPr sz="2200" spc="-20" dirty="0">
                <a:solidFill>
                  <a:srgbClr val="212427"/>
                </a:solidFill>
                <a:latin typeface="Calibri"/>
                <a:cs typeface="Calibri"/>
              </a:rPr>
              <a:t>rates.</a:t>
            </a:r>
            <a:endParaRPr sz="2200" dirty="0">
              <a:latin typeface="Calibri"/>
              <a:cs typeface="Calibri"/>
            </a:endParaRPr>
          </a:p>
          <a:p>
            <a:pPr marL="355600" marR="685800" indent="-342900" algn="just">
              <a:lnSpc>
                <a:spcPts val="3020"/>
              </a:lnSpc>
              <a:spcBef>
                <a:spcPts val="625"/>
              </a:spcBef>
              <a:buFont typeface="Arial"/>
              <a:buChar char="•"/>
              <a:tabLst>
                <a:tab pos="354965" algn="l"/>
                <a:tab pos="355600" algn="l"/>
              </a:tabLst>
            </a:pPr>
            <a:r>
              <a:rPr sz="2800" b="1" spc="-10" dirty="0">
                <a:solidFill>
                  <a:srgbClr val="001F5F"/>
                </a:solidFill>
                <a:latin typeface="Calibri"/>
                <a:cs typeface="Calibri"/>
              </a:rPr>
              <a:t>North </a:t>
            </a:r>
            <a:r>
              <a:rPr sz="2800" b="1" spc="-5" dirty="0">
                <a:solidFill>
                  <a:srgbClr val="001F5F"/>
                </a:solidFill>
                <a:latin typeface="Calibri"/>
                <a:cs typeface="Calibri"/>
              </a:rPr>
              <a:t>American Electric </a:t>
            </a:r>
            <a:r>
              <a:rPr sz="2800" b="1" spc="-10" dirty="0">
                <a:solidFill>
                  <a:srgbClr val="001F5F"/>
                </a:solidFill>
                <a:latin typeface="Calibri"/>
                <a:cs typeface="Calibri"/>
              </a:rPr>
              <a:t>Reliability </a:t>
            </a:r>
            <a:r>
              <a:rPr sz="2800" b="1" spc="-15" dirty="0">
                <a:solidFill>
                  <a:srgbClr val="001F5F"/>
                </a:solidFill>
                <a:latin typeface="Calibri"/>
                <a:cs typeface="Calibri"/>
              </a:rPr>
              <a:t>Corporation  </a:t>
            </a:r>
            <a:r>
              <a:rPr sz="2800" b="1" spc="-10" dirty="0">
                <a:solidFill>
                  <a:srgbClr val="001F5F"/>
                </a:solidFill>
                <a:latin typeface="Calibri"/>
                <a:cs typeface="Calibri"/>
              </a:rPr>
              <a:t>(NERC):</a:t>
            </a:r>
            <a:endParaRPr sz="2800" dirty="0">
              <a:latin typeface="Calibri"/>
              <a:cs typeface="Calibri"/>
            </a:endParaRPr>
          </a:p>
          <a:p>
            <a:pPr marL="756285" marR="90805" indent="-287020" algn="just">
              <a:lnSpc>
                <a:spcPct val="90000"/>
              </a:lnSpc>
              <a:spcBef>
                <a:spcPts val="535"/>
              </a:spcBef>
              <a:tabLst>
                <a:tab pos="756285" algn="l"/>
              </a:tabLst>
            </a:pPr>
            <a:r>
              <a:rPr sz="2200" spc="-5" dirty="0">
                <a:solidFill>
                  <a:srgbClr val="212427"/>
                </a:solidFill>
                <a:latin typeface="Arial"/>
                <a:cs typeface="Arial"/>
              </a:rPr>
              <a:t>›	</a:t>
            </a:r>
            <a:r>
              <a:rPr sz="2200" spc="-10" dirty="0">
                <a:solidFill>
                  <a:srgbClr val="212427"/>
                </a:solidFill>
                <a:latin typeface="Calibri"/>
                <a:cs typeface="Calibri"/>
              </a:rPr>
              <a:t>The </a:t>
            </a:r>
            <a:r>
              <a:rPr sz="2200" spc="-5" dirty="0">
                <a:solidFill>
                  <a:srgbClr val="212427"/>
                </a:solidFill>
                <a:latin typeface="Calibri"/>
                <a:cs typeface="Calibri"/>
              </a:rPr>
              <a:t>North </a:t>
            </a:r>
            <a:r>
              <a:rPr sz="2200" spc="-10" dirty="0">
                <a:solidFill>
                  <a:srgbClr val="212427"/>
                </a:solidFill>
                <a:latin typeface="Calibri"/>
                <a:cs typeface="Calibri"/>
              </a:rPr>
              <a:t>American Electric Reliability Corporation </a:t>
            </a:r>
            <a:r>
              <a:rPr sz="2200" spc="-15" dirty="0">
                <a:solidFill>
                  <a:srgbClr val="212427"/>
                </a:solidFill>
                <a:latin typeface="Calibri"/>
                <a:cs typeface="Calibri"/>
              </a:rPr>
              <a:t>(NERC) </a:t>
            </a:r>
            <a:r>
              <a:rPr sz="2200" spc="-5" dirty="0">
                <a:solidFill>
                  <a:srgbClr val="212427"/>
                </a:solidFill>
                <a:latin typeface="Calibri"/>
                <a:cs typeface="Calibri"/>
              </a:rPr>
              <a:t>is a  </a:t>
            </a:r>
            <a:r>
              <a:rPr sz="2200" spc="-15" dirty="0">
                <a:solidFill>
                  <a:srgbClr val="212427"/>
                </a:solidFill>
                <a:latin typeface="Calibri"/>
                <a:cs typeface="Calibri"/>
              </a:rPr>
              <a:t>not-for-profit </a:t>
            </a:r>
            <a:r>
              <a:rPr sz="2200" spc="-10" dirty="0">
                <a:solidFill>
                  <a:srgbClr val="212427"/>
                </a:solidFill>
                <a:latin typeface="Calibri"/>
                <a:cs typeface="Calibri"/>
              </a:rPr>
              <a:t>international regulatory </a:t>
            </a:r>
            <a:r>
              <a:rPr sz="2200" spc="-5" dirty="0">
                <a:solidFill>
                  <a:srgbClr val="212427"/>
                </a:solidFill>
                <a:latin typeface="Calibri"/>
                <a:cs typeface="Calibri"/>
              </a:rPr>
              <a:t>authority whose mission  is </a:t>
            </a:r>
            <a:r>
              <a:rPr sz="2200" spc="-20" dirty="0">
                <a:solidFill>
                  <a:srgbClr val="212427"/>
                </a:solidFill>
                <a:latin typeface="Calibri"/>
                <a:cs typeface="Calibri"/>
              </a:rPr>
              <a:t>to </a:t>
            </a:r>
            <a:r>
              <a:rPr sz="2200" spc="-10" dirty="0">
                <a:solidFill>
                  <a:srgbClr val="212427"/>
                </a:solidFill>
                <a:latin typeface="Calibri"/>
                <a:cs typeface="Calibri"/>
              </a:rPr>
              <a:t>ensure </a:t>
            </a:r>
            <a:r>
              <a:rPr sz="2200" spc="-5" dirty="0">
                <a:solidFill>
                  <a:srgbClr val="212427"/>
                </a:solidFill>
                <a:latin typeface="Calibri"/>
                <a:cs typeface="Calibri"/>
              </a:rPr>
              <a:t>the reliability of </a:t>
            </a:r>
            <a:r>
              <a:rPr sz="2200" spc="-10" dirty="0">
                <a:solidFill>
                  <a:srgbClr val="212427"/>
                </a:solidFill>
                <a:latin typeface="Calibri"/>
                <a:cs typeface="Calibri"/>
              </a:rPr>
              <a:t>the </a:t>
            </a:r>
            <a:r>
              <a:rPr sz="2200" spc="-5" dirty="0">
                <a:solidFill>
                  <a:srgbClr val="212427"/>
                </a:solidFill>
                <a:latin typeface="Calibri"/>
                <a:cs typeface="Calibri"/>
              </a:rPr>
              <a:t>bulk </a:t>
            </a:r>
            <a:r>
              <a:rPr sz="2200" spc="-15" dirty="0">
                <a:solidFill>
                  <a:srgbClr val="212427"/>
                </a:solidFill>
                <a:latin typeface="Calibri"/>
                <a:cs typeface="Calibri"/>
              </a:rPr>
              <a:t>power </a:t>
            </a:r>
            <a:r>
              <a:rPr sz="2200" spc="-20" dirty="0">
                <a:solidFill>
                  <a:srgbClr val="212427"/>
                </a:solidFill>
                <a:latin typeface="Calibri"/>
                <a:cs typeface="Calibri"/>
              </a:rPr>
              <a:t>system </a:t>
            </a:r>
            <a:r>
              <a:rPr sz="2200" spc="-5" dirty="0">
                <a:solidFill>
                  <a:srgbClr val="212427"/>
                </a:solidFill>
                <a:latin typeface="Calibri"/>
                <a:cs typeface="Calibri"/>
              </a:rPr>
              <a:t>in North  </a:t>
            </a:r>
            <a:r>
              <a:rPr sz="2200" spc="-10" dirty="0">
                <a:solidFill>
                  <a:srgbClr val="212427"/>
                </a:solidFill>
                <a:latin typeface="Calibri"/>
                <a:cs typeface="Calibri"/>
              </a:rPr>
              <a:t>America.</a:t>
            </a:r>
            <a:endParaRPr sz="2200" dirty="0">
              <a:latin typeface="Calibri"/>
              <a:cs typeface="Calibri"/>
            </a:endParaRPr>
          </a:p>
          <a:p>
            <a:pPr marL="355600" indent="-342900" algn="just">
              <a:spcBef>
                <a:spcPts val="285"/>
              </a:spcBef>
              <a:buFont typeface="Arial"/>
              <a:buChar char="•"/>
              <a:tabLst>
                <a:tab pos="354965" algn="l"/>
                <a:tab pos="355600" algn="l"/>
              </a:tabLst>
            </a:pPr>
            <a:r>
              <a:rPr sz="2800" b="1" spc="-10" dirty="0">
                <a:solidFill>
                  <a:srgbClr val="001F5F"/>
                </a:solidFill>
                <a:latin typeface="Calibri"/>
                <a:cs typeface="Calibri"/>
              </a:rPr>
              <a:t>Critical </a:t>
            </a:r>
            <a:r>
              <a:rPr sz="2800" b="1" spc="-15" dirty="0">
                <a:solidFill>
                  <a:srgbClr val="001F5F"/>
                </a:solidFill>
                <a:latin typeface="Calibri"/>
                <a:cs typeface="Calibri"/>
              </a:rPr>
              <a:t>Infrastructure Protection</a:t>
            </a:r>
            <a:r>
              <a:rPr sz="2800" b="1" spc="100" dirty="0">
                <a:solidFill>
                  <a:srgbClr val="001F5F"/>
                </a:solidFill>
                <a:latin typeface="Calibri"/>
                <a:cs typeface="Calibri"/>
              </a:rPr>
              <a:t> </a:t>
            </a:r>
            <a:r>
              <a:rPr sz="2800" b="1" spc="-10" dirty="0">
                <a:solidFill>
                  <a:srgbClr val="001F5F"/>
                </a:solidFill>
                <a:latin typeface="Calibri"/>
                <a:cs typeface="Calibri"/>
              </a:rPr>
              <a:t>Standards</a:t>
            </a:r>
            <a:endParaRPr sz="2800" dirty="0">
              <a:latin typeface="Calibri"/>
              <a:cs typeface="Calibri"/>
            </a:endParaRPr>
          </a:p>
          <a:p>
            <a:pPr marL="469265" algn="just">
              <a:spcBef>
                <a:spcPts val="315"/>
              </a:spcBef>
              <a:tabLst>
                <a:tab pos="756285" algn="l"/>
              </a:tabLst>
            </a:pPr>
            <a:r>
              <a:rPr sz="2200" spc="-5" dirty="0">
                <a:solidFill>
                  <a:srgbClr val="212427"/>
                </a:solidFill>
                <a:latin typeface="Arial"/>
                <a:cs typeface="Arial"/>
              </a:rPr>
              <a:t>›	</a:t>
            </a:r>
            <a:r>
              <a:rPr sz="2200" spc="-10" dirty="0">
                <a:solidFill>
                  <a:srgbClr val="212427"/>
                </a:solidFill>
                <a:latin typeface="Calibri"/>
                <a:cs typeface="Calibri"/>
              </a:rPr>
              <a:t>Standards </a:t>
            </a:r>
            <a:r>
              <a:rPr sz="2200" spc="-20" dirty="0">
                <a:solidFill>
                  <a:srgbClr val="212427"/>
                </a:solidFill>
                <a:latin typeface="Calibri"/>
                <a:cs typeface="Calibri"/>
              </a:rPr>
              <a:t>for </a:t>
            </a:r>
            <a:r>
              <a:rPr sz="2200" spc="-5" dirty="0">
                <a:solidFill>
                  <a:srgbClr val="212427"/>
                </a:solidFill>
                <a:latin typeface="Calibri"/>
                <a:cs typeface="Calibri"/>
              </a:rPr>
              <a:t>cyber </a:t>
            </a:r>
            <a:r>
              <a:rPr sz="2200" spc="-10" dirty="0">
                <a:solidFill>
                  <a:srgbClr val="212427"/>
                </a:solidFill>
                <a:latin typeface="Calibri"/>
                <a:cs typeface="Calibri"/>
              </a:rPr>
              <a:t>security</a:t>
            </a:r>
            <a:r>
              <a:rPr sz="2200" spc="15" dirty="0">
                <a:solidFill>
                  <a:srgbClr val="212427"/>
                </a:solidFill>
                <a:latin typeface="Calibri"/>
                <a:cs typeface="Calibri"/>
              </a:rPr>
              <a:t> </a:t>
            </a:r>
            <a:r>
              <a:rPr sz="2200" spc="-10" dirty="0">
                <a:solidFill>
                  <a:srgbClr val="212427"/>
                </a:solidFill>
                <a:latin typeface="Calibri"/>
                <a:cs typeface="Calibri"/>
              </a:rPr>
              <a:t>protection</a:t>
            </a:r>
            <a:endParaRPr sz="2200" dirty="0">
              <a:latin typeface="Calibri"/>
              <a:cs typeface="Calibri"/>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4CE32559-1A00-4A1B-9A5D-3B6904FB4422}"/>
              </a:ext>
            </a:extLst>
          </p:cNvPr>
          <p:cNvSpPr>
            <a:spLocks noGrp="1" noChangeArrowheads="1"/>
          </p:cNvSpPr>
          <p:nvPr>
            <p:ph type="title"/>
          </p:nvPr>
        </p:nvSpPr>
        <p:spPr>
          <a:xfrm>
            <a:off x="927652" y="261385"/>
            <a:ext cx="8001000" cy="1112838"/>
          </a:xfrm>
        </p:spPr>
        <p:txBody>
          <a:bodyPr>
            <a:normAutofit/>
          </a:bodyPr>
          <a:lstStyle/>
          <a:p>
            <a:pPr algn="ctr"/>
            <a:r>
              <a:rPr lang="en-US" altLang="en-US" sz="2400" b="1" dirty="0">
                <a:solidFill>
                  <a:schemeClr val="tx1"/>
                </a:solidFill>
                <a:latin typeface="Arial" panose="020B0604020202020204" pitchFamily="34" charset="0"/>
                <a:cs typeface="Arial" panose="020B0604020202020204" pitchFamily="34" charset="0"/>
              </a:rPr>
              <a:t>Purpose of NERC - CIP Cyber Security Standards</a:t>
            </a:r>
            <a:br>
              <a:rPr lang="en-US" altLang="en-US" sz="2400" b="1" dirty="0">
                <a:solidFill>
                  <a:schemeClr val="tx1"/>
                </a:solidFill>
                <a:latin typeface="Arial" panose="020B0604020202020204" pitchFamily="34" charset="0"/>
                <a:cs typeface="Arial" panose="020B0604020202020204" pitchFamily="34" charset="0"/>
              </a:rPr>
            </a:br>
            <a:r>
              <a:rPr lang="en-US" altLang="en-US" sz="1600" b="1" dirty="0">
                <a:solidFill>
                  <a:schemeClr val="tx1"/>
                </a:solidFill>
                <a:latin typeface="Arial" panose="020B0604020202020204" pitchFamily="34" charset="0"/>
                <a:cs typeface="Arial" panose="020B0604020202020204" pitchFamily="34" charset="0"/>
              </a:rPr>
              <a:t>(Critical Infra Protection)</a:t>
            </a:r>
          </a:p>
        </p:txBody>
      </p:sp>
      <p:sp>
        <p:nvSpPr>
          <p:cNvPr id="437251" name="Rectangle 3">
            <a:extLst>
              <a:ext uri="{FF2B5EF4-FFF2-40B4-BE49-F238E27FC236}">
                <a16:creationId xmlns:a16="http://schemas.microsoft.com/office/drawing/2014/main" id="{780A5049-38EC-4F88-AAC7-5A30C083DD8C}"/>
              </a:ext>
            </a:extLst>
          </p:cNvPr>
          <p:cNvSpPr>
            <a:spLocks noGrp="1" noChangeArrowheads="1"/>
          </p:cNvSpPr>
          <p:nvPr>
            <p:ph type="body" idx="1"/>
          </p:nvPr>
        </p:nvSpPr>
        <p:spPr>
          <a:xfrm>
            <a:off x="1036982" y="1097447"/>
            <a:ext cx="8001000" cy="4932292"/>
          </a:xfrm>
        </p:spPr>
        <p:txBody>
          <a:bodyPr>
            <a:normAutofit/>
          </a:bodyPr>
          <a:lstStyle/>
          <a:p>
            <a:pPr algn="just"/>
            <a:endParaRPr lang="en-US" altLang="en-US" sz="1900" dirty="0">
              <a:solidFill>
                <a:schemeClr val="tx1"/>
              </a:solidFill>
              <a:latin typeface="Arial" panose="020B0604020202020204" pitchFamily="34" charset="0"/>
              <a:cs typeface="Arial" panose="020B0604020202020204" pitchFamily="34" charset="0"/>
            </a:endParaRPr>
          </a:p>
          <a:p>
            <a:pPr algn="just"/>
            <a:r>
              <a:rPr lang="en-US" altLang="en-US" sz="1900" dirty="0">
                <a:solidFill>
                  <a:schemeClr val="tx1"/>
                </a:solidFill>
                <a:latin typeface="Arial" panose="020B0604020202020204" pitchFamily="34" charset="0"/>
                <a:cs typeface="Arial" panose="020B0604020202020204" pitchFamily="34" charset="0"/>
              </a:rPr>
              <a:t>Ensure that all entities responsible for the reliability of the Bulk Electric Systems in North America identify and protect Critical Cyber Assets that control or could impact the reliability of the Bulk Electric Systems.</a:t>
            </a:r>
          </a:p>
          <a:p>
            <a:pPr algn="just"/>
            <a:endParaRPr lang="en-US" altLang="en-US" sz="1900" dirty="0">
              <a:solidFill>
                <a:schemeClr val="tx1"/>
              </a:solidFill>
              <a:latin typeface="Arial" panose="020B0604020202020204" pitchFamily="34" charset="0"/>
              <a:cs typeface="Arial" panose="020B0604020202020204" pitchFamily="34" charset="0"/>
            </a:endParaRPr>
          </a:p>
          <a:p>
            <a:pPr algn="just"/>
            <a:r>
              <a:rPr lang="en-US" altLang="en-US" sz="1900" dirty="0">
                <a:solidFill>
                  <a:schemeClr val="tx1"/>
                </a:solidFill>
                <a:latin typeface="Arial" panose="020B0604020202020204" pitchFamily="34" charset="0"/>
                <a:cs typeface="Arial" panose="020B0604020202020204" pitchFamily="34" charset="0"/>
              </a:rPr>
              <a:t>Applicability </a:t>
            </a:r>
          </a:p>
          <a:p>
            <a:pPr lvl="1" algn="just"/>
            <a:r>
              <a:rPr lang="en-US" altLang="en-US" sz="1700" dirty="0">
                <a:solidFill>
                  <a:schemeClr val="tx1"/>
                </a:solidFill>
                <a:latin typeface="Arial" panose="020B0604020202020204" pitchFamily="34" charset="0"/>
                <a:cs typeface="Arial" panose="020B0604020202020204" pitchFamily="34" charset="0"/>
              </a:rPr>
              <a:t>Generation Owner </a:t>
            </a:r>
          </a:p>
          <a:p>
            <a:pPr lvl="1" algn="just"/>
            <a:r>
              <a:rPr lang="en-US" altLang="en-US" sz="1700" dirty="0">
                <a:solidFill>
                  <a:schemeClr val="tx1"/>
                </a:solidFill>
                <a:latin typeface="Arial" panose="020B0604020202020204" pitchFamily="34" charset="0"/>
                <a:cs typeface="Arial" panose="020B0604020202020204" pitchFamily="34" charset="0"/>
              </a:rPr>
              <a:t>Generation Operator</a:t>
            </a:r>
          </a:p>
          <a:p>
            <a:pPr lvl="1" algn="just"/>
            <a:r>
              <a:rPr lang="en-US" altLang="en-US" sz="1700" dirty="0">
                <a:solidFill>
                  <a:schemeClr val="tx1"/>
                </a:solidFill>
                <a:latin typeface="Arial" panose="020B0604020202020204" pitchFamily="34" charset="0"/>
                <a:cs typeface="Arial" panose="020B0604020202020204" pitchFamily="34" charset="0"/>
              </a:rPr>
              <a:t>Transmission Owner</a:t>
            </a:r>
          </a:p>
          <a:p>
            <a:pPr lvl="1" algn="just"/>
            <a:r>
              <a:rPr lang="en-US" altLang="en-US" sz="1700" dirty="0">
                <a:solidFill>
                  <a:schemeClr val="tx1"/>
                </a:solidFill>
                <a:latin typeface="Arial" panose="020B0604020202020204" pitchFamily="34" charset="0"/>
                <a:cs typeface="Arial" panose="020B0604020202020204" pitchFamily="34" charset="0"/>
              </a:rPr>
              <a:t>Transmission Operator</a:t>
            </a:r>
          </a:p>
          <a:p>
            <a:pPr lvl="1" algn="just"/>
            <a:r>
              <a:rPr lang="en-US" altLang="en-US" sz="1700" dirty="0">
                <a:solidFill>
                  <a:schemeClr val="tx1"/>
                </a:solidFill>
                <a:latin typeface="Arial" panose="020B0604020202020204" pitchFamily="34" charset="0"/>
                <a:cs typeface="Arial" panose="020B0604020202020204" pitchFamily="34" charset="0"/>
              </a:rPr>
              <a:t>Load Serving Entity </a:t>
            </a:r>
          </a:p>
          <a:p>
            <a:pPr lvl="1" algn="just"/>
            <a:endParaRPr lang="en-US" altLang="en-US" sz="1700" dirty="0">
              <a:solidFill>
                <a:schemeClr val="tx1"/>
              </a:solidFill>
              <a:latin typeface="Arial" panose="020B0604020202020204" pitchFamily="34" charset="0"/>
              <a:cs typeface="Arial" panose="020B0604020202020204" pitchFamily="34" charset="0"/>
            </a:endParaRPr>
          </a:p>
          <a:p>
            <a:pPr lvl="1" algn="just"/>
            <a:endParaRPr lang="en-US" altLang="en-US" sz="1700" dirty="0">
              <a:solidFill>
                <a:schemeClr val="tx1"/>
              </a:solidFill>
              <a:latin typeface="Arial" panose="020B0604020202020204" pitchFamily="34" charset="0"/>
              <a:cs typeface="Arial" panose="020B0604020202020204" pitchFamily="34" charset="0"/>
            </a:endParaRPr>
          </a:p>
          <a:p>
            <a:pPr lvl="1" algn="just"/>
            <a:endParaRPr lang="en-US" altLang="en-US" sz="1700" dirty="0">
              <a:solidFill>
                <a:schemeClr val="tx1"/>
              </a:solidFill>
              <a:latin typeface="Arial" panose="020B0604020202020204" pitchFamily="34" charset="0"/>
              <a:cs typeface="Arial" panose="020B0604020202020204" pitchFamily="34" charset="0"/>
            </a:endParaRPr>
          </a:p>
          <a:p>
            <a:pPr lvl="1" algn="just"/>
            <a:endParaRPr lang="en-US" altLang="en-US" sz="1700" dirty="0">
              <a:solidFill>
                <a:schemeClr val="tx1"/>
              </a:solidFill>
              <a:latin typeface="Arial" panose="020B0604020202020204" pitchFamily="34" charset="0"/>
              <a:cs typeface="Arial" panose="020B0604020202020204" pitchFamily="34" charset="0"/>
            </a:endParaRPr>
          </a:p>
          <a:p>
            <a:pPr lvl="1" algn="just"/>
            <a:endParaRPr lang="en-US" altLang="en-US" sz="1700" dirty="0">
              <a:solidFill>
                <a:schemeClr val="tx1"/>
              </a:solidFill>
              <a:latin typeface="Arial" panose="020B0604020202020204" pitchFamily="34" charset="0"/>
              <a:cs typeface="Arial" panose="020B0604020202020204" pitchFamily="34" charset="0"/>
            </a:endParaRPr>
          </a:p>
          <a:p>
            <a:pPr lvl="1" algn="just"/>
            <a:endParaRPr lang="en-US" altLang="en-US" sz="1700" dirty="0">
              <a:solidFill>
                <a:schemeClr val="tx1"/>
              </a:solidFill>
              <a:latin typeface="Arial" panose="020B0604020202020204" pitchFamily="34" charset="0"/>
              <a:cs typeface="Arial" panose="020B0604020202020204" pitchFamily="34" charset="0"/>
            </a:endParaRPr>
          </a:p>
          <a:p>
            <a:endParaRPr lang="en-US" altLang="en-US" sz="3600" dirty="0">
              <a:effectLst>
                <a:outerShdw blurRad="38100" dist="38100" dir="2700000" algn="tl">
                  <a:srgbClr val="000000"/>
                </a:outerShdw>
              </a:effectLst>
            </a:endParaRPr>
          </a:p>
        </p:txBody>
      </p:sp>
      <p:pic>
        <p:nvPicPr>
          <p:cNvPr id="4" name="Picture 5">
            <a:extLst>
              <a:ext uri="{FF2B5EF4-FFF2-40B4-BE49-F238E27FC236}">
                <a16:creationId xmlns:a16="http://schemas.microsoft.com/office/drawing/2014/main" id="{71A0CB96-8F22-4425-AEBD-5495912C24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763837"/>
            <a:ext cx="1997075" cy="1330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D7CF96D-873C-4922-BD42-784BC0225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799" y="2653160"/>
            <a:ext cx="1849438"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356BFAEC-7126-4D04-A61F-1565C31EE4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799" y="4332908"/>
            <a:ext cx="2667000" cy="1776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7970" name="Text Box 2">
            <a:extLst>
              <a:ext uri="{FF2B5EF4-FFF2-40B4-BE49-F238E27FC236}">
                <a16:creationId xmlns:a16="http://schemas.microsoft.com/office/drawing/2014/main" id="{6A73288D-E9DE-4672-A200-9B16130C7673}"/>
              </a:ext>
            </a:extLst>
          </p:cNvPr>
          <p:cNvSpPr txBox="1">
            <a:spLocks noChangeArrowheads="1"/>
          </p:cNvSpPr>
          <p:nvPr/>
        </p:nvSpPr>
        <p:spPr bwMode="auto">
          <a:xfrm>
            <a:off x="6971266" y="1387544"/>
            <a:ext cx="2217737" cy="404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300" b="1" dirty="0">
                <a:latin typeface="Arial" panose="020B0604020202020204" pitchFamily="34" charset="0"/>
                <a:cs typeface="Arial" panose="020B0604020202020204" pitchFamily="34" charset="0"/>
              </a:rPr>
              <a:t>NERC is made up of eight regions that oversee the reliability and operation of the Bulk Electric System.</a:t>
            </a:r>
          </a:p>
          <a:p>
            <a:pPr eaLnBrk="1" hangingPunct="1"/>
            <a:endParaRPr lang="en-US" altLang="en-US" sz="1300" b="1" dirty="0">
              <a:latin typeface="Arial" panose="020B0604020202020204" pitchFamily="34" charset="0"/>
              <a:cs typeface="Arial" panose="020B0604020202020204" pitchFamily="34" charset="0"/>
            </a:endParaRPr>
          </a:p>
          <a:p>
            <a:pPr eaLnBrk="1" hangingPunct="1"/>
            <a:endParaRPr lang="en-US" altLang="en-US" sz="1300" b="1" dirty="0">
              <a:latin typeface="Arial" panose="020B0604020202020204" pitchFamily="34" charset="0"/>
              <a:cs typeface="Arial" panose="020B0604020202020204" pitchFamily="34" charset="0"/>
            </a:endParaRPr>
          </a:p>
          <a:p>
            <a:pPr eaLnBrk="1" hangingPunct="1"/>
            <a:r>
              <a:rPr lang="en-US" altLang="en-US" sz="1300" b="1" dirty="0">
                <a:solidFill>
                  <a:srgbClr val="FF0000"/>
                </a:solidFill>
                <a:latin typeface="Arial" panose="020B0604020202020204" pitchFamily="34" charset="0"/>
                <a:cs typeface="Arial" panose="020B0604020202020204" pitchFamily="34" charset="0"/>
              </a:rPr>
              <a:t>&gt;All Electric Generation and Transmission agencies report to one of these regions.</a:t>
            </a:r>
          </a:p>
          <a:p>
            <a:pPr eaLnBrk="1" hangingPunct="1"/>
            <a:endParaRPr lang="en-US" altLang="en-US" sz="1300" b="1" dirty="0">
              <a:solidFill>
                <a:srgbClr val="FF0000"/>
              </a:solidFill>
              <a:latin typeface="Arial" panose="020B0604020202020204" pitchFamily="34" charset="0"/>
              <a:cs typeface="Arial" panose="020B0604020202020204" pitchFamily="34" charset="0"/>
            </a:endParaRPr>
          </a:p>
          <a:p>
            <a:pPr eaLnBrk="1" hangingPunct="1">
              <a:buFont typeface="Wingdings" panose="05000000000000000000" pitchFamily="2" charset="2"/>
              <a:buChar char="Ø"/>
            </a:pPr>
            <a:r>
              <a:rPr lang="en-US" altLang="en-US" sz="1300" b="1" dirty="0">
                <a:solidFill>
                  <a:srgbClr val="FF0000"/>
                </a:solidFill>
                <a:latin typeface="Arial" panose="020B0604020202020204" pitchFamily="34" charset="0"/>
                <a:cs typeface="Arial" panose="020B0604020202020204" pitchFamily="34" charset="0"/>
              </a:rPr>
              <a:t>SDG&amp;E reports to the WECC, Western Area reporting agency, </a:t>
            </a:r>
          </a:p>
          <a:p>
            <a:pPr eaLnBrk="1" hangingPunct="1">
              <a:buFont typeface="Wingdings" panose="05000000000000000000" pitchFamily="2" charset="2"/>
              <a:buNone/>
            </a:pPr>
            <a:endParaRPr lang="en-US" altLang="en-US" sz="1300" b="1" dirty="0">
              <a:solidFill>
                <a:srgbClr val="FF0000"/>
              </a:solidFill>
              <a:latin typeface="Arial" panose="020B0604020202020204" pitchFamily="34" charset="0"/>
              <a:cs typeface="Arial" panose="020B0604020202020204" pitchFamily="34" charset="0"/>
            </a:endParaRPr>
          </a:p>
          <a:p>
            <a:pPr eaLnBrk="1" hangingPunct="1"/>
            <a:r>
              <a:rPr lang="en-US" altLang="en-US" sz="1300" b="1" dirty="0">
                <a:solidFill>
                  <a:srgbClr val="FF0000"/>
                </a:solidFill>
                <a:latin typeface="Arial" panose="020B0604020202020204" pitchFamily="34" charset="0"/>
                <a:cs typeface="Arial" panose="020B0604020202020204" pitchFamily="34" charset="0"/>
              </a:rPr>
              <a:t>&gt;</a:t>
            </a:r>
            <a:r>
              <a:rPr lang="en-US" altLang="en-US" sz="1200" b="1" dirty="0">
                <a:solidFill>
                  <a:srgbClr val="FF0000"/>
                </a:solidFill>
                <a:latin typeface="Arial" panose="020B0604020202020204" pitchFamily="34" charset="0"/>
                <a:cs typeface="Arial" panose="020B0604020202020204" pitchFamily="34" charset="0"/>
              </a:rPr>
              <a:t>All regions must comply with NERC CIP 002-009 Standards.</a:t>
            </a:r>
            <a:endParaRPr lang="en-US" altLang="en-US" sz="1200" b="1" dirty="0">
              <a:latin typeface="Arial" panose="020B0604020202020204" pitchFamily="34" charset="0"/>
              <a:cs typeface="Arial" panose="020B0604020202020204" pitchFamily="34" charset="0"/>
            </a:endParaRPr>
          </a:p>
          <a:p>
            <a:pPr algn="l" eaLnBrk="1" hangingPunct="1"/>
            <a:endParaRPr lang="en-US" altLang="en-US" sz="1200" dirty="0">
              <a:latin typeface="Arial" panose="020B0604020202020204" pitchFamily="34" charset="0"/>
              <a:cs typeface="Arial" panose="020B0604020202020204" pitchFamily="34" charset="0"/>
            </a:endParaRPr>
          </a:p>
        </p:txBody>
      </p:sp>
      <p:sp>
        <p:nvSpPr>
          <p:cNvPr id="467971" name="Rectangle 3">
            <a:extLst>
              <a:ext uri="{FF2B5EF4-FFF2-40B4-BE49-F238E27FC236}">
                <a16:creationId xmlns:a16="http://schemas.microsoft.com/office/drawing/2014/main" id="{55C2936D-E5B7-4CD5-BD4A-ADC5B883EAAE}"/>
              </a:ext>
            </a:extLst>
          </p:cNvPr>
          <p:cNvSpPr>
            <a:spLocks noChangeArrowheads="1"/>
          </p:cNvSpPr>
          <p:nvPr/>
        </p:nvSpPr>
        <p:spPr bwMode="auto">
          <a:xfrm>
            <a:off x="0" y="306387"/>
            <a:ext cx="8229600"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600">
                <a:solidFill>
                  <a:schemeClr val="tx2"/>
                </a:solidFill>
                <a:latin typeface="Verdana" panose="020B0604030504040204" pitchFamily="34" charset="0"/>
              </a:defRPr>
            </a:lvl1pPr>
            <a:lvl2pPr algn="l">
              <a:defRPr sz="3600">
                <a:solidFill>
                  <a:schemeClr val="tx2"/>
                </a:solidFill>
                <a:latin typeface="Verdana" panose="020B0604030504040204" pitchFamily="34" charset="0"/>
              </a:defRPr>
            </a:lvl2pPr>
            <a:lvl3pPr algn="l">
              <a:defRPr sz="3600">
                <a:solidFill>
                  <a:schemeClr val="tx2"/>
                </a:solidFill>
                <a:latin typeface="Verdana" panose="020B0604030504040204" pitchFamily="34" charset="0"/>
              </a:defRPr>
            </a:lvl3pPr>
            <a:lvl4pPr algn="l">
              <a:defRPr sz="3600">
                <a:solidFill>
                  <a:schemeClr val="tx2"/>
                </a:solidFill>
                <a:latin typeface="Verdana" panose="020B0604030504040204" pitchFamily="34" charset="0"/>
              </a:defRPr>
            </a:lvl4pPr>
            <a:lvl5pPr algn="l">
              <a:defRPr sz="3600">
                <a:solidFill>
                  <a:schemeClr val="tx2"/>
                </a:solidFill>
                <a:latin typeface="Verdana" panose="020B0604030504040204" pitchFamily="34" charset="0"/>
              </a:defRPr>
            </a:lvl5pPr>
            <a:lvl6pPr marL="457200" fontAlgn="base">
              <a:spcBef>
                <a:spcPct val="0"/>
              </a:spcBef>
              <a:spcAft>
                <a:spcPct val="0"/>
              </a:spcAft>
              <a:defRPr sz="3600">
                <a:solidFill>
                  <a:schemeClr val="tx2"/>
                </a:solidFill>
                <a:latin typeface="Verdana" panose="020B0604030504040204" pitchFamily="34" charset="0"/>
              </a:defRPr>
            </a:lvl6pPr>
            <a:lvl7pPr marL="914400" fontAlgn="base">
              <a:spcBef>
                <a:spcPct val="0"/>
              </a:spcBef>
              <a:spcAft>
                <a:spcPct val="0"/>
              </a:spcAft>
              <a:defRPr sz="3600">
                <a:solidFill>
                  <a:schemeClr val="tx2"/>
                </a:solidFill>
                <a:latin typeface="Verdana" panose="020B0604030504040204" pitchFamily="34" charset="0"/>
              </a:defRPr>
            </a:lvl7pPr>
            <a:lvl8pPr marL="1371600" fontAlgn="base">
              <a:spcBef>
                <a:spcPct val="0"/>
              </a:spcBef>
              <a:spcAft>
                <a:spcPct val="0"/>
              </a:spcAft>
              <a:defRPr sz="3600">
                <a:solidFill>
                  <a:schemeClr val="tx2"/>
                </a:solidFill>
                <a:latin typeface="Verdana" panose="020B0604030504040204" pitchFamily="34" charset="0"/>
              </a:defRPr>
            </a:lvl8pPr>
            <a:lvl9pPr marL="1828800" fontAlgn="base">
              <a:spcBef>
                <a:spcPct val="0"/>
              </a:spcBef>
              <a:spcAft>
                <a:spcPct val="0"/>
              </a:spcAft>
              <a:defRPr sz="3600">
                <a:solidFill>
                  <a:schemeClr val="tx2"/>
                </a:solidFill>
                <a:latin typeface="Verdana" panose="020B0604030504040204" pitchFamily="34" charset="0"/>
              </a:defRPr>
            </a:lvl9pPr>
          </a:lstStyle>
          <a:p>
            <a:pPr algn="ctr" eaLnBrk="1" hangingPunct="1"/>
            <a:r>
              <a:rPr lang="en-US" altLang="en-US" sz="2800" b="1" dirty="0">
                <a:latin typeface="Arial" panose="020B0604020202020204" pitchFamily="34" charset="0"/>
                <a:cs typeface="Arial" panose="020B0604020202020204" pitchFamily="34" charset="0"/>
              </a:rPr>
              <a:t>North American Electric Systems</a:t>
            </a:r>
            <a:br>
              <a:rPr lang="en-US" altLang="en-US" sz="2800" b="1" dirty="0">
                <a:latin typeface="Arial" panose="020B0604020202020204" pitchFamily="34" charset="0"/>
                <a:cs typeface="Arial" panose="020B0604020202020204" pitchFamily="34" charset="0"/>
              </a:rPr>
            </a:br>
            <a:r>
              <a:rPr lang="en-US" altLang="en-US" sz="1800" b="1" dirty="0">
                <a:latin typeface="Arial" panose="020B0604020202020204" pitchFamily="34" charset="0"/>
                <a:cs typeface="Arial" panose="020B0604020202020204" pitchFamily="34" charset="0"/>
              </a:rPr>
              <a:t>Overview</a:t>
            </a:r>
          </a:p>
        </p:txBody>
      </p:sp>
      <p:pic>
        <p:nvPicPr>
          <p:cNvPr id="467972" name="Picture 4">
            <a:extLst>
              <a:ext uri="{FF2B5EF4-FFF2-40B4-BE49-F238E27FC236}">
                <a16:creationId xmlns:a16="http://schemas.microsoft.com/office/drawing/2014/main" id="{A9C097A7-820A-45E8-B9F5-FA6ABF6563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308" y="1606551"/>
            <a:ext cx="5548313" cy="4181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82BE853-2608-4746-A854-681BAA64D487}"/>
              </a:ext>
            </a:extLst>
          </p:cNvPr>
          <p:cNvSpPr>
            <a:spLocks noGrp="1"/>
          </p:cNvSpPr>
          <p:nvPr>
            <p:ph type="title"/>
          </p:nvPr>
        </p:nvSpPr>
        <p:spPr>
          <a:xfrm>
            <a:off x="238540" y="2757488"/>
            <a:ext cx="9085446" cy="671512"/>
          </a:xfrm>
        </p:spPr>
        <p:txBody>
          <a:bodyPr vert="horz" lIns="91440" tIns="45720" rIns="91440" bIns="45720" rtlCol="0" anchor="t">
            <a:normAutofit/>
          </a:bodyPr>
          <a:lstStyle/>
          <a:p>
            <a:pPr algn="r">
              <a:lnSpc>
                <a:spcPct val="80000"/>
              </a:lnSpc>
              <a:spcBef>
                <a:spcPts val="1000"/>
              </a:spcBef>
              <a:buClr>
                <a:schemeClr val="accent1"/>
              </a:buClr>
              <a:buSzPct val="80000"/>
            </a:pPr>
            <a:r>
              <a:rPr lang="en-MY" altLang="en-US" sz="2400" b="1" i="1" dirty="0">
                <a:solidFill>
                  <a:srgbClr val="3223BE"/>
                </a:solidFill>
                <a:latin typeface="+mn-lt"/>
                <a:ea typeface="+mn-ea"/>
                <a:cs typeface="+mn-cs"/>
              </a:rPr>
              <a:t>PCI – DSS (Payment Card Industry Data Security Standard)</a:t>
            </a:r>
          </a:p>
        </p:txBody>
      </p:sp>
    </p:spTree>
    <p:extLst>
      <p:ext uri="{BB962C8B-B14F-4D97-AF65-F5344CB8AC3E}">
        <p14:creationId xmlns:p14="http://schemas.microsoft.com/office/powerpoint/2010/main" val="196740356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588" y="545640"/>
            <a:ext cx="6690882" cy="382797"/>
          </a:xfrm>
          <a:prstGeom prst="rect">
            <a:avLst/>
          </a:prstGeom>
        </p:spPr>
        <p:txBody>
          <a:bodyPr vert="horz" wrap="square" lIns="0" tIns="13335" rIns="0" bIns="0" rtlCol="0" anchor="t">
            <a:spAutoFit/>
          </a:bodyPr>
          <a:lstStyle/>
          <a:p>
            <a:pPr marL="12700">
              <a:spcBef>
                <a:spcPts val="105"/>
              </a:spcBef>
            </a:pPr>
            <a:r>
              <a:rPr lang="en-US" sz="2400" b="1" dirty="0">
                <a:solidFill>
                  <a:srgbClr val="000000"/>
                </a:solidFill>
                <a:latin typeface="Arial"/>
                <a:cs typeface="Arial"/>
              </a:rPr>
              <a:t>Payment Card Industry Security Standard</a:t>
            </a:r>
            <a:endParaRPr sz="2400" dirty="0">
              <a:latin typeface="Arial"/>
              <a:cs typeface="Arial"/>
            </a:endParaRPr>
          </a:p>
        </p:txBody>
      </p:sp>
      <p:sp>
        <p:nvSpPr>
          <p:cNvPr id="5" name="object 7">
            <a:extLst>
              <a:ext uri="{FF2B5EF4-FFF2-40B4-BE49-F238E27FC236}">
                <a16:creationId xmlns:a16="http://schemas.microsoft.com/office/drawing/2014/main" id="{1FD27962-F616-45BA-A7B2-C9A2F92450B0}"/>
              </a:ext>
            </a:extLst>
          </p:cNvPr>
          <p:cNvSpPr txBox="1"/>
          <p:nvPr/>
        </p:nvSpPr>
        <p:spPr>
          <a:xfrm>
            <a:off x="1221359" y="1645847"/>
            <a:ext cx="7491095" cy="3547766"/>
          </a:xfrm>
          <a:prstGeom prst="rect">
            <a:avLst/>
          </a:prstGeom>
        </p:spPr>
        <p:txBody>
          <a:bodyPr vert="horz" wrap="square" lIns="0" tIns="158115" rIns="0" bIns="0" rtlCol="0">
            <a:spAutoFit/>
          </a:bodyPr>
          <a:lstStyle/>
          <a:p>
            <a:pPr marL="354965" indent="-342900" algn="just" defTabSz="914400">
              <a:spcBef>
                <a:spcPts val="1245"/>
              </a:spcBef>
              <a:buSzPct val="83333"/>
              <a:buFont typeface="Wingdings" panose="05000000000000000000" pitchFamily="2" charset="2"/>
              <a:buChar char="Ø"/>
              <a:tabLst>
                <a:tab pos="238125" algn="l"/>
                <a:tab pos="238760" algn="l"/>
              </a:tabLst>
            </a:pPr>
            <a:r>
              <a:rPr sz="2000" b="1" spc="-5" dirty="0">
                <a:latin typeface="Arial"/>
                <a:cs typeface="Arial"/>
              </a:rPr>
              <a:t>Cyber crime is growing in diversity and</a:t>
            </a:r>
            <a:r>
              <a:rPr sz="2000" b="1" spc="135" dirty="0">
                <a:latin typeface="Arial"/>
                <a:cs typeface="Arial"/>
              </a:rPr>
              <a:t> </a:t>
            </a:r>
            <a:r>
              <a:rPr sz="2000" b="1" spc="-5" dirty="0">
                <a:latin typeface="Arial"/>
                <a:cs typeface="Arial"/>
              </a:rPr>
              <a:t>sophistication</a:t>
            </a:r>
          </a:p>
          <a:p>
            <a:pPr marL="354965" indent="-342900" algn="just" defTabSz="914400">
              <a:spcBef>
                <a:spcPts val="1145"/>
              </a:spcBef>
              <a:buSzPct val="83333"/>
              <a:buFont typeface="Wingdings" panose="05000000000000000000" pitchFamily="2" charset="2"/>
              <a:buChar char="Ø"/>
              <a:tabLst>
                <a:tab pos="238125" algn="l"/>
                <a:tab pos="238760" algn="l"/>
              </a:tabLst>
            </a:pPr>
            <a:r>
              <a:rPr sz="2000" b="1" dirty="0">
                <a:latin typeface="Arial"/>
                <a:cs typeface="Arial"/>
              </a:rPr>
              <a:t>Integrated POS Systems </a:t>
            </a:r>
            <a:r>
              <a:rPr sz="2000" b="1" spc="-5" dirty="0">
                <a:latin typeface="Arial"/>
                <a:cs typeface="Arial"/>
              </a:rPr>
              <a:t>are increasingly</a:t>
            </a:r>
            <a:r>
              <a:rPr sz="2000" b="1" spc="-20" dirty="0">
                <a:latin typeface="Arial"/>
                <a:cs typeface="Arial"/>
              </a:rPr>
              <a:t> </a:t>
            </a:r>
            <a:r>
              <a:rPr sz="2000" b="1" spc="-5" dirty="0">
                <a:latin typeface="Arial"/>
                <a:cs typeface="Arial"/>
              </a:rPr>
              <a:t>targeted</a:t>
            </a:r>
            <a:endParaRPr sz="2000" b="1" dirty="0">
              <a:latin typeface="Arial"/>
              <a:cs typeface="Arial"/>
            </a:endParaRPr>
          </a:p>
          <a:p>
            <a:pPr marL="641350" marR="5080" lvl="1" indent="-288925" algn="just" defTabSz="914400">
              <a:spcBef>
                <a:spcPts val="1170"/>
              </a:spcBef>
              <a:buSzPct val="80000"/>
              <a:buFont typeface="Wingdings" panose="05000000000000000000" pitchFamily="2" charset="2"/>
              <a:buChar char="Ø"/>
              <a:tabLst>
                <a:tab pos="640715" algn="l"/>
                <a:tab pos="641350" algn="l"/>
              </a:tabLst>
            </a:pPr>
            <a:endParaRPr lang="en-US" spc="-5" dirty="0">
              <a:latin typeface="Arial"/>
              <a:cs typeface="Arial"/>
            </a:endParaRPr>
          </a:p>
          <a:p>
            <a:pPr marL="641350" marR="5080" lvl="1" indent="-288925" algn="just" defTabSz="914400">
              <a:spcBef>
                <a:spcPts val="1170"/>
              </a:spcBef>
              <a:buSzPct val="80000"/>
              <a:buFont typeface="Wingdings" panose="05000000000000000000" pitchFamily="2" charset="2"/>
              <a:buChar char="Ø"/>
              <a:tabLst>
                <a:tab pos="640715" algn="l"/>
                <a:tab pos="641350" algn="l"/>
              </a:tabLst>
            </a:pPr>
            <a:r>
              <a:rPr spc="-5" dirty="0">
                <a:latin typeface="Arial"/>
                <a:cs typeface="Arial"/>
              </a:rPr>
              <a:t>In most </a:t>
            </a:r>
            <a:r>
              <a:rPr spc="-10" dirty="0">
                <a:latin typeface="Arial"/>
                <a:cs typeface="Arial"/>
              </a:rPr>
              <a:t>cases, magnetic stripe </a:t>
            </a:r>
            <a:r>
              <a:rPr spc="-5" dirty="0">
                <a:latin typeface="Arial"/>
                <a:cs typeface="Arial"/>
              </a:rPr>
              <a:t>data is </a:t>
            </a:r>
            <a:r>
              <a:rPr spc="-10" dirty="0">
                <a:latin typeface="Arial"/>
                <a:cs typeface="Arial"/>
              </a:rPr>
              <a:t>stolen </a:t>
            </a:r>
            <a:r>
              <a:rPr spc="-5" dirty="0">
                <a:latin typeface="Arial"/>
                <a:cs typeface="Arial"/>
              </a:rPr>
              <a:t>from log files </a:t>
            </a:r>
            <a:r>
              <a:rPr spc="-10" dirty="0">
                <a:latin typeface="Arial"/>
                <a:cs typeface="Arial"/>
              </a:rPr>
              <a:t>as  </a:t>
            </a:r>
            <a:r>
              <a:rPr spc="-5" dirty="0">
                <a:latin typeface="Arial"/>
                <a:cs typeface="Arial"/>
              </a:rPr>
              <a:t>opposed to traditional databases</a:t>
            </a:r>
            <a:endParaRPr dirty="0">
              <a:latin typeface="Arial"/>
              <a:cs typeface="Arial"/>
            </a:endParaRPr>
          </a:p>
          <a:p>
            <a:pPr marL="641350" lvl="1" indent="-288925" algn="just" defTabSz="914400">
              <a:spcBef>
                <a:spcPts val="965"/>
              </a:spcBef>
              <a:buSzPct val="80000"/>
              <a:buFont typeface="Wingdings" panose="05000000000000000000" pitchFamily="2" charset="2"/>
              <a:buChar char="Ø"/>
              <a:tabLst>
                <a:tab pos="640715" algn="l"/>
                <a:tab pos="641350" algn="l"/>
              </a:tabLst>
            </a:pPr>
            <a:r>
              <a:rPr spc="-10" dirty="0">
                <a:latin typeface="Arial"/>
                <a:cs typeface="Arial"/>
              </a:rPr>
              <a:t>Sensitive </a:t>
            </a:r>
            <a:r>
              <a:rPr spc="-5" dirty="0">
                <a:latin typeface="Arial"/>
                <a:cs typeface="Arial"/>
              </a:rPr>
              <a:t>data is often unknowingly stored leading to</a:t>
            </a:r>
            <a:r>
              <a:rPr spc="60" dirty="0">
                <a:latin typeface="Arial"/>
                <a:cs typeface="Arial"/>
              </a:rPr>
              <a:t> </a:t>
            </a:r>
            <a:r>
              <a:rPr spc="-5" dirty="0">
                <a:latin typeface="Arial"/>
                <a:cs typeface="Arial"/>
              </a:rPr>
              <a:t>risk</a:t>
            </a:r>
            <a:endParaRPr dirty="0">
              <a:latin typeface="Arial"/>
              <a:cs typeface="Arial"/>
            </a:endParaRPr>
          </a:p>
          <a:p>
            <a:pPr marL="641350" marR="765175" lvl="1" indent="-288925" algn="just" defTabSz="914400">
              <a:spcBef>
                <a:spcPts val="960"/>
              </a:spcBef>
              <a:buSzPct val="80000"/>
              <a:buFont typeface="Wingdings" panose="05000000000000000000" pitchFamily="2" charset="2"/>
              <a:buChar char="Ø"/>
              <a:tabLst>
                <a:tab pos="640715" algn="l"/>
                <a:tab pos="641350" algn="l"/>
              </a:tabLst>
            </a:pPr>
            <a:r>
              <a:rPr spc="-10" dirty="0">
                <a:latin typeface="Arial"/>
                <a:cs typeface="Arial"/>
              </a:rPr>
              <a:t>Hackers </a:t>
            </a:r>
            <a:r>
              <a:rPr spc="-5" dirty="0">
                <a:latin typeface="Arial"/>
                <a:cs typeface="Arial"/>
              </a:rPr>
              <a:t>are </a:t>
            </a:r>
            <a:r>
              <a:rPr spc="-10" dirty="0">
                <a:latin typeface="Arial"/>
                <a:cs typeface="Arial"/>
              </a:rPr>
              <a:t>targeting centralized servers </a:t>
            </a:r>
            <a:r>
              <a:rPr spc="-5" dirty="0">
                <a:latin typeface="Arial"/>
                <a:cs typeface="Arial"/>
              </a:rPr>
              <a:t>with </a:t>
            </a:r>
            <a:r>
              <a:rPr spc="-10" dirty="0">
                <a:latin typeface="Arial"/>
                <a:cs typeface="Arial"/>
              </a:rPr>
              <a:t>Internet  connectivity, </a:t>
            </a:r>
            <a:r>
              <a:rPr spc="-5" dirty="0">
                <a:latin typeface="Arial"/>
                <a:cs typeface="Arial"/>
              </a:rPr>
              <a:t>not just an </a:t>
            </a:r>
            <a:r>
              <a:rPr spc="-10" dirty="0">
                <a:latin typeface="Arial"/>
                <a:cs typeface="Arial"/>
              </a:rPr>
              <a:t>e-commerce</a:t>
            </a:r>
            <a:r>
              <a:rPr spc="30" dirty="0">
                <a:latin typeface="Arial"/>
                <a:cs typeface="Arial"/>
              </a:rPr>
              <a:t> </a:t>
            </a:r>
            <a:r>
              <a:rPr spc="-10" dirty="0">
                <a:latin typeface="Arial"/>
                <a:cs typeface="Arial"/>
              </a:rPr>
              <a:t>issue</a:t>
            </a:r>
            <a:endParaRPr lang="en-US" spc="-10" dirty="0">
              <a:latin typeface="Arial"/>
              <a:cs typeface="Arial"/>
            </a:endParaRPr>
          </a:p>
          <a:p>
            <a:pPr marL="641350" marR="765175" lvl="1" indent="-288925" algn="just" defTabSz="914400">
              <a:spcBef>
                <a:spcPts val="960"/>
              </a:spcBef>
              <a:buSzPct val="80000"/>
              <a:buFont typeface="Wingdings" panose="05000000000000000000" pitchFamily="2" charset="2"/>
              <a:buChar char="Ø"/>
              <a:tabLst>
                <a:tab pos="640715" algn="l"/>
                <a:tab pos="641350" algn="l"/>
              </a:tabLst>
            </a:pPr>
            <a:r>
              <a:rPr lang="en-US" spc="-10" dirty="0">
                <a:latin typeface="Arial"/>
                <a:cs typeface="Arial"/>
              </a:rPr>
              <a:t>SQL Injection is most common attack method </a:t>
            </a:r>
            <a:endParaRPr dirty="0">
              <a:latin typeface="Arial"/>
              <a:cs typeface="Arial"/>
            </a:endParaRPr>
          </a:p>
        </p:txBody>
      </p:sp>
    </p:spTree>
    <p:extLst>
      <p:ext uri="{BB962C8B-B14F-4D97-AF65-F5344CB8AC3E}">
        <p14:creationId xmlns:p14="http://schemas.microsoft.com/office/powerpoint/2010/main" val="345291906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14263" y="431409"/>
            <a:ext cx="7758430" cy="452755"/>
          </a:xfrm>
          <a:prstGeom prst="rect">
            <a:avLst/>
          </a:prstGeom>
        </p:spPr>
        <p:txBody>
          <a:bodyPr vert="horz" wrap="square" lIns="0" tIns="12700" rIns="0" bIns="0" rtlCol="0" anchor="t">
            <a:spAutoFit/>
          </a:bodyPr>
          <a:lstStyle/>
          <a:p>
            <a:pPr marL="12700">
              <a:spcBef>
                <a:spcPts val="100"/>
              </a:spcBef>
            </a:pPr>
            <a:r>
              <a:rPr sz="2800" b="1" dirty="0">
                <a:solidFill>
                  <a:schemeClr val="tx1"/>
                </a:solidFill>
                <a:latin typeface="Arial" panose="020B0604020202020204" pitchFamily="34" charset="0"/>
                <a:cs typeface="Arial" panose="020B0604020202020204" pitchFamily="34" charset="0"/>
              </a:rPr>
              <a:t>The PCI Security Standards Council</a:t>
            </a:r>
            <a:r>
              <a:rPr sz="2800" b="1" spc="-60" dirty="0">
                <a:solidFill>
                  <a:schemeClr val="tx1"/>
                </a:solidFill>
                <a:latin typeface="Arial" panose="020B0604020202020204" pitchFamily="34" charset="0"/>
                <a:cs typeface="Arial" panose="020B0604020202020204" pitchFamily="34" charset="0"/>
              </a:rPr>
              <a:t> </a:t>
            </a:r>
            <a:r>
              <a:rPr sz="2800" b="1" dirty="0">
                <a:solidFill>
                  <a:schemeClr val="tx1"/>
                </a:solidFill>
                <a:latin typeface="Arial" panose="020B0604020202020204" pitchFamily="34" charset="0"/>
                <a:cs typeface="Arial" panose="020B0604020202020204" pitchFamily="34" charset="0"/>
              </a:rPr>
              <a:t>Members</a:t>
            </a:r>
          </a:p>
        </p:txBody>
      </p:sp>
      <p:grpSp>
        <p:nvGrpSpPr>
          <p:cNvPr id="5" name="object 5"/>
          <p:cNvGrpSpPr/>
          <p:nvPr/>
        </p:nvGrpSpPr>
        <p:grpSpPr>
          <a:xfrm>
            <a:off x="1251527" y="1416008"/>
            <a:ext cx="6705600" cy="4495800"/>
            <a:chOff x="914539" y="1446148"/>
            <a:chExt cx="6705600" cy="4495800"/>
          </a:xfrm>
        </p:grpSpPr>
        <p:pic>
          <p:nvPicPr>
            <p:cNvPr id="6" name="object 6"/>
            <p:cNvPicPr/>
            <p:nvPr/>
          </p:nvPicPr>
          <p:blipFill>
            <a:blip r:embed="rId2" cstate="print"/>
            <a:stretch>
              <a:fillRect/>
            </a:stretch>
          </p:blipFill>
          <p:spPr>
            <a:xfrm>
              <a:off x="1376311" y="2061845"/>
              <a:ext cx="5603748" cy="3859529"/>
            </a:xfrm>
            <a:prstGeom prst="rect">
              <a:avLst/>
            </a:prstGeom>
          </p:spPr>
        </p:pic>
        <p:pic>
          <p:nvPicPr>
            <p:cNvPr id="7" name="object 7"/>
            <p:cNvPicPr/>
            <p:nvPr/>
          </p:nvPicPr>
          <p:blipFill>
            <a:blip r:embed="rId3" cstate="print"/>
            <a:stretch>
              <a:fillRect/>
            </a:stretch>
          </p:blipFill>
          <p:spPr>
            <a:xfrm>
              <a:off x="2768117" y="4544314"/>
              <a:ext cx="1068870" cy="1017689"/>
            </a:xfrm>
            <a:prstGeom prst="rect">
              <a:avLst/>
            </a:prstGeom>
          </p:spPr>
        </p:pic>
        <p:pic>
          <p:nvPicPr>
            <p:cNvPr id="8" name="object 8"/>
            <p:cNvPicPr/>
            <p:nvPr/>
          </p:nvPicPr>
          <p:blipFill>
            <a:blip r:embed="rId4" cstate="print"/>
            <a:stretch>
              <a:fillRect/>
            </a:stretch>
          </p:blipFill>
          <p:spPr>
            <a:xfrm>
              <a:off x="5547868" y="3503167"/>
              <a:ext cx="663701" cy="844295"/>
            </a:xfrm>
            <a:prstGeom prst="rect">
              <a:avLst/>
            </a:prstGeom>
          </p:spPr>
        </p:pic>
        <p:pic>
          <p:nvPicPr>
            <p:cNvPr id="9" name="object 9"/>
            <p:cNvPicPr/>
            <p:nvPr/>
          </p:nvPicPr>
          <p:blipFill>
            <a:blip r:embed="rId5" cstate="print"/>
            <a:stretch>
              <a:fillRect/>
            </a:stretch>
          </p:blipFill>
          <p:spPr>
            <a:xfrm>
              <a:off x="3824236" y="2763266"/>
              <a:ext cx="842771" cy="662177"/>
            </a:xfrm>
            <a:prstGeom prst="rect">
              <a:avLst/>
            </a:prstGeom>
          </p:spPr>
        </p:pic>
        <p:pic>
          <p:nvPicPr>
            <p:cNvPr id="10" name="object 10"/>
            <p:cNvPicPr/>
            <p:nvPr/>
          </p:nvPicPr>
          <p:blipFill>
            <a:blip r:embed="rId6" cstate="print"/>
            <a:stretch>
              <a:fillRect/>
            </a:stretch>
          </p:blipFill>
          <p:spPr>
            <a:xfrm>
              <a:off x="2195461" y="3503548"/>
              <a:ext cx="662177" cy="842772"/>
            </a:xfrm>
            <a:prstGeom prst="rect">
              <a:avLst/>
            </a:prstGeom>
          </p:spPr>
        </p:pic>
        <p:pic>
          <p:nvPicPr>
            <p:cNvPr id="11" name="object 11"/>
            <p:cNvPicPr/>
            <p:nvPr/>
          </p:nvPicPr>
          <p:blipFill>
            <a:blip r:embed="rId7" cstate="print"/>
            <a:stretch>
              <a:fillRect/>
            </a:stretch>
          </p:blipFill>
          <p:spPr>
            <a:xfrm>
              <a:off x="4675136" y="4474845"/>
              <a:ext cx="1064628" cy="1003592"/>
            </a:xfrm>
            <a:prstGeom prst="rect">
              <a:avLst/>
            </a:prstGeom>
          </p:spPr>
        </p:pic>
        <p:pic>
          <p:nvPicPr>
            <p:cNvPr id="12" name="object 12"/>
            <p:cNvPicPr/>
            <p:nvPr/>
          </p:nvPicPr>
          <p:blipFill>
            <a:blip r:embed="rId8" cstate="print"/>
            <a:stretch>
              <a:fillRect/>
            </a:stretch>
          </p:blipFill>
          <p:spPr>
            <a:xfrm>
              <a:off x="3003943" y="3655948"/>
              <a:ext cx="2209800" cy="704850"/>
            </a:xfrm>
            <a:prstGeom prst="rect">
              <a:avLst/>
            </a:prstGeom>
          </p:spPr>
        </p:pic>
        <p:pic>
          <p:nvPicPr>
            <p:cNvPr id="13" name="object 13"/>
            <p:cNvPicPr/>
            <p:nvPr/>
          </p:nvPicPr>
          <p:blipFill>
            <a:blip r:embed="rId9" cstate="print"/>
            <a:stretch>
              <a:fillRect/>
            </a:stretch>
          </p:blipFill>
          <p:spPr>
            <a:xfrm>
              <a:off x="3810139" y="1446148"/>
              <a:ext cx="1024127" cy="899922"/>
            </a:xfrm>
            <a:prstGeom prst="rect">
              <a:avLst/>
            </a:prstGeom>
          </p:spPr>
        </p:pic>
        <p:pic>
          <p:nvPicPr>
            <p:cNvPr id="14" name="object 14"/>
            <p:cNvPicPr/>
            <p:nvPr/>
          </p:nvPicPr>
          <p:blipFill>
            <a:blip r:embed="rId10" cstate="print"/>
            <a:stretch>
              <a:fillRect/>
            </a:stretch>
          </p:blipFill>
          <p:spPr>
            <a:xfrm>
              <a:off x="5878969" y="4692269"/>
              <a:ext cx="979170" cy="1249679"/>
            </a:xfrm>
            <a:prstGeom prst="rect">
              <a:avLst/>
            </a:prstGeom>
          </p:spPr>
        </p:pic>
        <p:pic>
          <p:nvPicPr>
            <p:cNvPr id="15" name="object 15"/>
            <p:cNvPicPr/>
            <p:nvPr/>
          </p:nvPicPr>
          <p:blipFill>
            <a:blip r:embed="rId11" cstate="print"/>
            <a:stretch>
              <a:fillRect/>
            </a:stretch>
          </p:blipFill>
          <p:spPr>
            <a:xfrm>
              <a:off x="6400926" y="3238372"/>
              <a:ext cx="1219200" cy="798576"/>
            </a:xfrm>
            <a:prstGeom prst="rect">
              <a:avLst/>
            </a:prstGeom>
          </p:spPr>
        </p:pic>
        <p:pic>
          <p:nvPicPr>
            <p:cNvPr id="16" name="object 16"/>
            <p:cNvPicPr/>
            <p:nvPr/>
          </p:nvPicPr>
          <p:blipFill>
            <a:blip r:embed="rId12" cstate="print"/>
            <a:stretch>
              <a:fillRect/>
            </a:stretch>
          </p:blipFill>
          <p:spPr>
            <a:xfrm>
              <a:off x="2057539" y="5039740"/>
              <a:ext cx="1375676" cy="867156"/>
            </a:xfrm>
            <a:prstGeom prst="rect">
              <a:avLst/>
            </a:prstGeom>
          </p:spPr>
        </p:pic>
        <p:pic>
          <p:nvPicPr>
            <p:cNvPr id="17" name="object 17"/>
            <p:cNvPicPr/>
            <p:nvPr/>
          </p:nvPicPr>
          <p:blipFill>
            <a:blip r:embed="rId13" cstate="print"/>
            <a:stretch>
              <a:fillRect/>
            </a:stretch>
          </p:blipFill>
          <p:spPr>
            <a:xfrm>
              <a:off x="914539" y="3122548"/>
              <a:ext cx="1358645" cy="913637"/>
            </a:xfrm>
            <a:prstGeom prst="rect">
              <a:avLst/>
            </a:prstGeom>
          </p:spPr>
        </p:pic>
      </p:grpSp>
      <p:sp>
        <p:nvSpPr>
          <p:cNvPr id="18" name="object 18"/>
          <p:cNvSpPr txBox="1">
            <a:spLocks noGrp="1"/>
          </p:cNvSpPr>
          <p:nvPr>
            <p:ph type="ftr" sz="quarter" idx="5"/>
          </p:nvPr>
        </p:nvSpPr>
        <p:spPr>
          <a:xfrm>
            <a:off x="460635" y="6443653"/>
            <a:ext cx="1581785"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r>
              <a:rPr lang="en-US" spc="-5"/>
              <a:t>13 </a:t>
            </a:r>
            <a:r>
              <a:rPr lang="en-US" spc="-10"/>
              <a:t>November,</a:t>
            </a:r>
            <a:r>
              <a:rPr lang="en-US" spc="-45"/>
              <a:t> </a:t>
            </a:r>
            <a:r>
              <a:rPr lang="en-US" spc="-10"/>
              <a:t>2007</a:t>
            </a:r>
            <a:endParaRPr spc="-10" dirty="0"/>
          </a:p>
        </p:txBody>
      </p:sp>
      <p:sp>
        <p:nvSpPr>
          <p:cNvPr id="19" name="object 19"/>
          <p:cNvSpPr txBox="1">
            <a:spLocks noGrp="1"/>
          </p:cNvSpPr>
          <p:nvPr>
            <p:ph type="sldNum" sz="quarter" idx="7"/>
          </p:nvPr>
        </p:nvSpPr>
        <p:spPr>
          <a:xfrm>
            <a:off x="8436168" y="6443653"/>
            <a:ext cx="27305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US" spc="-5" smtClean="0"/>
              <a:pPr marL="38100">
                <a:lnSpc>
                  <a:spcPts val="1645"/>
                </a:lnSpc>
              </a:pPr>
              <a:t>59</a:t>
            </a:fld>
            <a:endParaRPr spc="-5"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82BE853-2608-4746-A854-681BAA64D487}"/>
              </a:ext>
            </a:extLst>
          </p:cNvPr>
          <p:cNvSpPr>
            <a:spLocks noGrp="1"/>
          </p:cNvSpPr>
          <p:nvPr>
            <p:ph type="title"/>
          </p:nvPr>
        </p:nvSpPr>
        <p:spPr>
          <a:xfrm>
            <a:off x="172279" y="2757488"/>
            <a:ext cx="9085446" cy="671512"/>
          </a:xfrm>
        </p:spPr>
        <p:txBody>
          <a:bodyPr vert="horz" lIns="91440" tIns="45720" rIns="91440" bIns="45720" rtlCol="0" anchor="t">
            <a:normAutofit/>
          </a:bodyPr>
          <a:lstStyle/>
          <a:p>
            <a:pPr algn="r">
              <a:lnSpc>
                <a:spcPct val="80000"/>
              </a:lnSpc>
              <a:spcBef>
                <a:spcPts val="1000"/>
              </a:spcBef>
              <a:buClr>
                <a:schemeClr val="accent1"/>
              </a:buClr>
              <a:buSzPct val="80000"/>
            </a:pPr>
            <a:r>
              <a:rPr lang="en-MY" altLang="en-US" sz="3200" b="1" i="1" dirty="0">
                <a:solidFill>
                  <a:srgbClr val="3223BE"/>
                </a:solidFill>
                <a:latin typeface="+mn-lt"/>
                <a:ea typeface="+mn-ea"/>
                <a:cs typeface="+mn-cs"/>
              </a:rPr>
              <a:t>GLBA: Gramm-Leach-Bliley</a:t>
            </a:r>
          </a:p>
        </p:txBody>
      </p:sp>
    </p:spTree>
    <p:extLst>
      <p:ext uri="{BB962C8B-B14F-4D97-AF65-F5344CB8AC3E}">
        <p14:creationId xmlns:p14="http://schemas.microsoft.com/office/powerpoint/2010/main" val="123201620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2701" y="704667"/>
            <a:ext cx="3209290" cy="382797"/>
          </a:xfrm>
          <a:prstGeom prst="rect">
            <a:avLst/>
          </a:prstGeom>
        </p:spPr>
        <p:txBody>
          <a:bodyPr vert="horz" wrap="square" lIns="0" tIns="13335" rIns="0" bIns="0" rtlCol="0" anchor="t">
            <a:spAutoFit/>
          </a:bodyPr>
          <a:lstStyle/>
          <a:p>
            <a:pPr marL="12700">
              <a:spcBef>
                <a:spcPts val="105"/>
              </a:spcBef>
            </a:pPr>
            <a:r>
              <a:rPr sz="2400" b="1" dirty="0">
                <a:solidFill>
                  <a:srgbClr val="000000"/>
                </a:solidFill>
                <a:latin typeface="Arial"/>
                <a:cs typeface="Arial"/>
              </a:rPr>
              <a:t>What is PCI</a:t>
            </a:r>
            <a:r>
              <a:rPr sz="2400" b="1" spc="-110" dirty="0">
                <a:solidFill>
                  <a:srgbClr val="000000"/>
                </a:solidFill>
                <a:latin typeface="Arial"/>
                <a:cs typeface="Arial"/>
              </a:rPr>
              <a:t> </a:t>
            </a:r>
            <a:r>
              <a:rPr sz="2400" b="1" dirty="0">
                <a:solidFill>
                  <a:srgbClr val="000000"/>
                </a:solidFill>
                <a:latin typeface="Arial"/>
                <a:cs typeface="Arial"/>
              </a:rPr>
              <a:t>DSS</a:t>
            </a:r>
            <a:endParaRPr sz="2400" dirty="0">
              <a:latin typeface="Arial"/>
              <a:cs typeface="Arial"/>
            </a:endParaRPr>
          </a:p>
        </p:txBody>
      </p:sp>
      <p:sp>
        <p:nvSpPr>
          <p:cNvPr id="3" name="object 3"/>
          <p:cNvSpPr txBox="1"/>
          <p:nvPr/>
        </p:nvSpPr>
        <p:spPr>
          <a:xfrm>
            <a:off x="1432701" y="1693175"/>
            <a:ext cx="8095612" cy="2577465"/>
          </a:xfrm>
          <a:prstGeom prst="rect">
            <a:avLst/>
          </a:prstGeom>
        </p:spPr>
        <p:txBody>
          <a:bodyPr vert="horz" wrap="square" lIns="0" tIns="12700" rIns="0" bIns="0" rtlCol="0">
            <a:spAutoFit/>
          </a:bodyPr>
          <a:lstStyle/>
          <a:p>
            <a:pPr marL="12700">
              <a:spcBef>
                <a:spcPts val="100"/>
              </a:spcBef>
            </a:pPr>
            <a:r>
              <a:rPr sz="2400" b="1" spc="-5" dirty="0">
                <a:latin typeface="Calibri"/>
                <a:cs typeface="Calibri"/>
              </a:rPr>
              <a:t>Payment Card Industry Data Security Standard:</a:t>
            </a:r>
            <a:endParaRPr sz="2400" dirty="0">
              <a:latin typeface="Calibri"/>
              <a:cs typeface="Calibri"/>
            </a:endParaRPr>
          </a:p>
          <a:p>
            <a:pPr>
              <a:spcBef>
                <a:spcPts val="10"/>
              </a:spcBef>
            </a:pPr>
            <a:endParaRPr sz="3500" dirty="0">
              <a:latin typeface="Calibri"/>
              <a:cs typeface="Calibri"/>
            </a:endParaRPr>
          </a:p>
          <a:p>
            <a:pPr marL="355600" indent="-342900" algn="just">
              <a:spcBef>
                <a:spcPts val="5"/>
              </a:spcBef>
              <a:buFont typeface="Arial"/>
              <a:buChar char="•"/>
              <a:tabLst>
                <a:tab pos="354965" algn="l"/>
                <a:tab pos="355600" algn="l"/>
              </a:tabLst>
            </a:pPr>
            <a:r>
              <a:rPr sz="2400" dirty="0">
                <a:latin typeface="Calibri"/>
                <a:cs typeface="Calibri"/>
              </a:rPr>
              <a:t>Guidelines </a:t>
            </a:r>
            <a:r>
              <a:rPr sz="2400" spc="-5" dirty="0">
                <a:latin typeface="Calibri"/>
                <a:cs typeface="Calibri"/>
              </a:rPr>
              <a:t>for securely </a:t>
            </a:r>
            <a:r>
              <a:rPr sz="2400" b="1" dirty="0">
                <a:latin typeface="Calibri"/>
                <a:cs typeface="Calibri"/>
              </a:rPr>
              <a:t>processing</a:t>
            </a:r>
            <a:r>
              <a:rPr sz="2400" dirty="0">
                <a:latin typeface="Calibri"/>
                <a:cs typeface="Calibri"/>
              </a:rPr>
              <a:t>, </a:t>
            </a:r>
            <a:r>
              <a:rPr sz="2400" b="1" spc="-5" dirty="0">
                <a:latin typeface="Calibri"/>
                <a:cs typeface="Calibri"/>
              </a:rPr>
              <a:t>storing</a:t>
            </a:r>
            <a:r>
              <a:rPr sz="2400" spc="-5" dirty="0">
                <a:latin typeface="Calibri"/>
                <a:cs typeface="Calibri"/>
              </a:rPr>
              <a:t>, or</a:t>
            </a:r>
            <a:r>
              <a:rPr sz="2400" spc="-10" dirty="0">
                <a:latin typeface="Calibri"/>
                <a:cs typeface="Calibri"/>
              </a:rPr>
              <a:t> </a:t>
            </a:r>
            <a:r>
              <a:rPr sz="2400" b="1" spc="-5" dirty="0">
                <a:latin typeface="Calibri"/>
                <a:cs typeface="Calibri"/>
              </a:rPr>
              <a:t>transmitting</a:t>
            </a:r>
            <a:endParaRPr sz="2400" dirty="0">
              <a:latin typeface="Calibri"/>
              <a:cs typeface="Calibri"/>
            </a:endParaRPr>
          </a:p>
          <a:p>
            <a:pPr marL="354965" algn="just"/>
            <a:r>
              <a:rPr sz="2400" spc="-5" dirty="0">
                <a:latin typeface="Calibri"/>
                <a:cs typeface="Calibri"/>
              </a:rPr>
              <a:t>payment </a:t>
            </a:r>
            <a:r>
              <a:rPr sz="2400" dirty="0">
                <a:latin typeface="Calibri"/>
                <a:cs typeface="Calibri"/>
              </a:rPr>
              <a:t>card </a:t>
            </a:r>
            <a:r>
              <a:rPr sz="2400" spc="-5" dirty="0">
                <a:latin typeface="Calibri"/>
                <a:cs typeface="Calibri"/>
              </a:rPr>
              <a:t>account</a:t>
            </a:r>
            <a:r>
              <a:rPr sz="2400" spc="-65" dirty="0">
                <a:latin typeface="Calibri"/>
                <a:cs typeface="Calibri"/>
              </a:rPr>
              <a:t> </a:t>
            </a:r>
            <a:r>
              <a:rPr sz="2400" spc="-5" dirty="0">
                <a:latin typeface="Calibri"/>
                <a:cs typeface="Calibri"/>
              </a:rPr>
              <a:t>data</a:t>
            </a:r>
            <a:endParaRPr sz="2400" dirty="0">
              <a:latin typeface="Calibri"/>
              <a:cs typeface="Calibri"/>
            </a:endParaRPr>
          </a:p>
          <a:p>
            <a:pPr marL="355600" indent="-342900" algn="just">
              <a:spcBef>
                <a:spcPts val="695"/>
              </a:spcBef>
              <a:buFont typeface="Arial"/>
              <a:buChar char="•"/>
              <a:tabLst>
                <a:tab pos="354965" algn="l"/>
                <a:tab pos="355600" algn="l"/>
              </a:tabLst>
            </a:pPr>
            <a:r>
              <a:rPr sz="2400" spc="-5" dirty="0">
                <a:latin typeface="Calibri"/>
                <a:cs typeface="Calibri"/>
              </a:rPr>
              <a:t>Established by </a:t>
            </a:r>
            <a:r>
              <a:rPr sz="2400" dirty="0">
                <a:latin typeface="Calibri"/>
                <a:cs typeface="Calibri"/>
              </a:rPr>
              <a:t>leading </a:t>
            </a:r>
            <a:r>
              <a:rPr sz="2400" spc="-5" dirty="0">
                <a:latin typeface="Calibri"/>
                <a:cs typeface="Calibri"/>
              </a:rPr>
              <a:t>payment </a:t>
            </a:r>
            <a:r>
              <a:rPr sz="2400" dirty="0">
                <a:latin typeface="Calibri"/>
                <a:cs typeface="Calibri"/>
              </a:rPr>
              <a:t>card</a:t>
            </a:r>
            <a:r>
              <a:rPr sz="2400" spc="-40" dirty="0">
                <a:latin typeface="Calibri"/>
                <a:cs typeface="Calibri"/>
              </a:rPr>
              <a:t> </a:t>
            </a:r>
            <a:r>
              <a:rPr sz="2400" spc="-5" dirty="0">
                <a:latin typeface="Calibri"/>
                <a:cs typeface="Calibri"/>
              </a:rPr>
              <a:t>issuers</a:t>
            </a:r>
            <a:endParaRPr sz="2400" dirty="0">
              <a:latin typeface="Calibri"/>
              <a:cs typeface="Calibri"/>
            </a:endParaRPr>
          </a:p>
          <a:p>
            <a:pPr marL="355600" indent="-342900" algn="just">
              <a:spcBef>
                <a:spcPts val="710"/>
              </a:spcBef>
              <a:buFont typeface="Arial"/>
              <a:buChar char="•"/>
              <a:tabLst>
                <a:tab pos="354965" algn="l"/>
                <a:tab pos="355600" algn="l"/>
              </a:tabLst>
            </a:pPr>
            <a:r>
              <a:rPr sz="2400" dirty="0">
                <a:latin typeface="Calibri"/>
                <a:cs typeface="Calibri"/>
              </a:rPr>
              <a:t>Maintained </a:t>
            </a:r>
            <a:r>
              <a:rPr sz="2400" spc="-5" dirty="0">
                <a:latin typeface="Calibri"/>
                <a:cs typeface="Calibri"/>
              </a:rPr>
              <a:t>by </a:t>
            </a:r>
            <a:r>
              <a:rPr sz="2400" dirty="0">
                <a:latin typeface="Calibri"/>
                <a:cs typeface="Calibri"/>
              </a:rPr>
              <a:t>the </a:t>
            </a:r>
            <a:r>
              <a:rPr sz="2400" spc="-5" dirty="0">
                <a:latin typeface="Calibri"/>
                <a:cs typeface="Calibri"/>
              </a:rPr>
              <a:t>PCI </a:t>
            </a:r>
            <a:r>
              <a:rPr sz="2400" dirty="0">
                <a:latin typeface="Calibri"/>
                <a:cs typeface="Calibri"/>
              </a:rPr>
              <a:t>Security </a:t>
            </a:r>
            <a:r>
              <a:rPr sz="2400" spc="-5" dirty="0">
                <a:latin typeface="Calibri"/>
                <a:cs typeface="Calibri"/>
              </a:rPr>
              <a:t>Standards Council (PCI</a:t>
            </a:r>
            <a:r>
              <a:rPr sz="2400" spc="-150" dirty="0">
                <a:latin typeface="Calibri"/>
                <a:cs typeface="Calibri"/>
              </a:rPr>
              <a:t> </a:t>
            </a:r>
            <a:r>
              <a:rPr sz="2400" spc="-5" dirty="0">
                <a:latin typeface="Calibri"/>
                <a:cs typeface="Calibri"/>
              </a:rPr>
              <a:t>SSC)</a:t>
            </a:r>
            <a:endParaRPr sz="2400" dirty="0">
              <a:latin typeface="Calibri"/>
              <a:cs typeface="Calibri"/>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592041" y="644578"/>
            <a:ext cx="7657977" cy="416781"/>
          </a:xfrm>
          <a:prstGeom prst="rect">
            <a:avLst/>
          </a:prstGeom>
        </p:spPr>
        <p:txBody>
          <a:bodyPr vert="horz" wrap="square" lIns="0" tIns="57150" rIns="0" bIns="0" rtlCol="0" anchor="t">
            <a:spAutoFit/>
          </a:bodyPr>
          <a:lstStyle/>
          <a:p>
            <a:pPr marL="12700" marR="5080">
              <a:lnSpc>
                <a:spcPts val="2810"/>
              </a:lnSpc>
              <a:spcBef>
                <a:spcPts val="450"/>
              </a:spcBef>
            </a:pPr>
            <a:r>
              <a:rPr sz="2600" b="1" spc="-5" dirty="0">
                <a:solidFill>
                  <a:schemeClr val="tx1"/>
                </a:solidFill>
                <a:latin typeface="Arial" panose="020B0604020202020204" pitchFamily="34" charset="0"/>
                <a:cs typeface="Arial" panose="020B0604020202020204" pitchFamily="34" charset="0"/>
              </a:rPr>
              <a:t>Top 5 Reasons for  Account Data</a:t>
            </a:r>
            <a:r>
              <a:rPr sz="2600" b="1" spc="-20" dirty="0">
                <a:solidFill>
                  <a:schemeClr val="tx1"/>
                </a:solidFill>
                <a:latin typeface="Arial" panose="020B0604020202020204" pitchFamily="34" charset="0"/>
                <a:cs typeface="Arial" panose="020B0604020202020204" pitchFamily="34" charset="0"/>
              </a:rPr>
              <a:t> </a:t>
            </a:r>
            <a:r>
              <a:rPr sz="2600" b="1" spc="-5" dirty="0">
                <a:solidFill>
                  <a:schemeClr val="tx1"/>
                </a:solidFill>
                <a:latin typeface="Arial" panose="020B0604020202020204" pitchFamily="34" charset="0"/>
                <a:cs typeface="Arial" panose="020B0604020202020204" pitchFamily="34" charset="0"/>
              </a:rPr>
              <a:t>Compromise</a:t>
            </a:r>
            <a:endParaRPr sz="2600" b="1" dirty="0">
              <a:solidFill>
                <a:schemeClr val="tx1"/>
              </a:solidFill>
              <a:latin typeface="Arial" panose="020B0604020202020204" pitchFamily="34" charset="0"/>
              <a:cs typeface="Arial" panose="020B0604020202020204" pitchFamily="34" charset="0"/>
            </a:endParaRPr>
          </a:p>
        </p:txBody>
      </p:sp>
      <p:grpSp>
        <p:nvGrpSpPr>
          <p:cNvPr id="5" name="object 5"/>
          <p:cNvGrpSpPr/>
          <p:nvPr/>
        </p:nvGrpSpPr>
        <p:grpSpPr>
          <a:xfrm>
            <a:off x="2023822" y="3374581"/>
            <a:ext cx="2257425" cy="1076325"/>
            <a:chOff x="499821" y="3374580"/>
            <a:chExt cx="2257425" cy="1076325"/>
          </a:xfrm>
        </p:grpSpPr>
        <p:sp>
          <p:nvSpPr>
            <p:cNvPr id="6" name="object 6"/>
            <p:cNvSpPr/>
            <p:nvPr/>
          </p:nvSpPr>
          <p:spPr>
            <a:xfrm>
              <a:off x="695083" y="3607942"/>
              <a:ext cx="2057400" cy="838200"/>
            </a:xfrm>
            <a:custGeom>
              <a:avLst/>
              <a:gdLst/>
              <a:ahLst/>
              <a:cxnLst/>
              <a:rect l="l" t="t" r="r" b="b"/>
              <a:pathLst>
                <a:path w="2057400" h="838200">
                  <a:moveTo>
                    <a:pt x="2057400" y="838199"/>
                  </a:moveTo>
                  <a:lnTo>
                    <a:pt x="2057400" y="0"/>
                  </a:lnTo>
                  <a:lnTo>
                    <a:pt x="0" y="0"/>
                  </a:lnTo>
                  <a:lnTo>
                    <a:pt x="0" y="838200"/>
                  </a:lnTo>
                  <a:lnTo>
                    <a:pt x="2057400" y="838199"/>
                  </a:lnTo>
                  <a:close/>
                </a:path>
              </a:pathLst>
            </a:custGeom>
            <a:solidFill>
              <a:srgbClr val="333333"/>
            </a:solidFill>
          </p:spPr>
          <p:txBody>
            <a:bodyPr wrap="square" lIns="0" tIns="0" rIns="0" bIns="0" rtlCol="0"/>
            <a:lstStyle/>
            <a:p>
              <a:endParaRPr/>
            </a:p>
          </p:txBody>
        </p:sp>
        <p:sp>
          <p:nvSpPr>
            <p:cNvPr id="7" name="object 7"/>
            <p:cNvSpPr/>
            <p:nvPr/>
          </p:nvSpPr>
          <p:spPr>
            <a:xfrm>
              <a:off x="695083" y="3607942"/>
              <a:ext cx="2057400" cy="838200"/>
            </a:xfrm>
            <a:custGeom>
              <a:avLst/>
              <a:gdLst/>
              <a:ahLst/>
              <a:cxnLst/>
              <a:rect l="l" t="t" r="r" b="b"/>
              <a:pathLst>
                <a:path w="2057400" h="838200">
                  <a:moveTo>
                    <a:pt x="0" y="0"/>
                  </a:moveTo>
                  <a:lnTo>
                    <a:pt x="0" y="838200"/>
                  </a:lnTo>
                  <a:lnTo>
                    <a:pt x="2057400" y="838199"/>
                  </a:lnTo>
                  <a:lnTo>
                    <a:pt x="2057400" y="0"/>
                  </a:lnTo>
                  <a:lnTo>
                    <a:pt x="0" y="0"/>
                  </a:lnTo>
                  <a:close/>
                </a:path>
              </a:pathLst>
            </a:custGeom>
            <a:ln w="9525">
              <a:solidFill>
                <a:srgbClr val="48B689"/>
              </a:solidFill>
            </a:ln>
          </p:spPr>
          <p:txBody>
            <a:bodyPr wrap="square" lIns="0" tIns="0" rIns="0" bIns="0" rtlCol="0"/>
            <a:lstStyle/>
            <a:p>
              <a:endParaRPr/>
            </a:p>
          </p:txBody>
        </p:sp>
        <p:sp>
          <p:nvSpPr>
            <p:cNvPr id="8" name="object 8"/>
            <p:cNvSpPr/>
            <p:nvPr/>
          </p:nvSpPr>
          <p:spPr>
            <a:xfrm>
              <a:off x="530491" y="3405251"/>
              <a:ext cx="457200" cy="457200"/>
            </a:xfrm>
            <a:custGeom>
              <a:avLst/>
              <a:gdLst/>
              <a:ahLst/>
              <a:cxnLst/>
              <a:rect l="l" t="t" r="r" b="b"/>
              <a:pathLst>
                <a:path w="457200" h="457200">
                  <a:moveTo>
                    <a:pt x="457200" y="380999"/>
                  </a:moveTo>
                  <a:lnTo>
                    <a:pt x="457200" y="76199"/>
                  </a:lnTo>
                  <a:lnTo>
                    <a:pt x="451187" y="46612"/>
                  </a:lnTo>
                  <a:lnTo>
                    <a:pt x="434816" y="22383"/>
                  </a:lnTo>
                  <a:lnTo>
                    <a:pt x="410587" y="6012"/>
                  </a:lnTo>
                  <a:lnTo>
                    <a:pt x="381000" y="0"/>
                  </a:lnTo>
                  <a:lnTo>
                    <a:pt x="76200" y="0"/>
                  </a:lnTo>
                  <a:lnTo>
                    <a:pt x="46612" y="6012"/>
                  </a:lnTo>
                  <a:lnTo>
                    <a:pt x="22383" y="22383"/>
                  </a:lnTo>
                  <a:lnTo>
                    <a:pt x="6012" y="46612"/>
                  </a:lnTo>
                  <a:lnTo>
                    <a:pt x="0" y="76200"/>
                  </a:lnTo>
                  <a:lnTo>
                    <a:pt x="0" y="381000"/>
                  </a:lnTo>
                  <a:lnTo>
                    <a:pt x="6012" y="410587"/>
                  </a:lnTo>
                  <a:lnTo>
                    <a:pt x="22383" y="434816"/>
                  </a:lnTo>
                  <a:lnTo>
                    <a:pt x="46612" y="451187"/>
                  </a:lnTo>
                  <a:lnTo>
                    <a:pt x="76200" y="457200"/>
                  </a:lnTo>
                  <a:lnTo>
                    <a:pt x="381000" y="457200"/>
                  </a:lnTo>
                  <a:lnTo>
                    <a:pt x="410587" y="451187"/>
                  </a:lnTo>
                  <a:lnTo>
                    <a:pt x="434816" y="434816"/>
                  </a:lnTo>
                  <a:lnTo>
                    <a:pt x="451187" y="410587"/>
                  </a:lnTo>
                  <a:lnTo>
                    <a:pt x="457200" y="380999"/>
                  </a:lnTo>
                  <a:close/>
                </a:path>
              </a:pathLst>
            </a:custGeom>
            <a:solidFill>
              <a:srgbClr val="000000"/>
            </a:solidFill>
          </p:spPr>
          <p:txBody>
            <a:bodyPr wrap="square" lIns="0" tIns="0" rIns="0" bIns="0" rtlCol="0"/>
            <a:lstStyle/>
            <a:p>
              <a:endParaRPr/>
            </a:p>
          </p:txBody>
        </p:sp>
        <p:sp>
          <p:nvSpPr>
            <p:cNvPr id="9" name="object 9"/>
            <p:cNvSpPr/>
            <p:nvPr/>
          </p:nvSpPr>
          <p:spPr>
            <a:xfrm>
              <a:off x="504583" y="3379342"/>
              <a:ext cx="457200" cy="457200"/>
            </a:xfrm>
            <a:custGeom>
              <a:avLst/>
              <a:gdLst/>
              <a:ahLst/>
              <a:cxnLst/>
              <a:rect l="l" t="t" r="r" b="b"/>
              <a:pathLst>
                <a:path w="457200" h="457200">
                  <a:moveTo>
                    <a:pt x="457200" y="380999"/>
                  </a:moveTo>
                  <a:lnTo>
                    <a:pt x="457200" y="76199"/>
                  </a:lnTo>
                  <a:lnTo>
                    <a:pt x="451294" y="46612"/>
                  </a:lnTo>
                  <a:lnTo>
                    <a:pt x="435102" y="22383"/>
                  </a:lnTo>
                  <a:lnTo>
                    <a:pt x="410908" y="6012"/>
                  </a:lnTo>
                  <a:lnTo>
                    <a:pt x="381000" y="0"/>
                  </a:lnTo>
                  <a:lnTo>
                    <a:pt x="76200" y="0"/>
                  </a:lnTo>
                  <a:lnTo>
                    <a:pt x="46612" y="6012"/>
                  </a:lnTo>
                  <a:lnTo>
                    <a:pt x="22383" y="22383"/>
                  </a:lnTo>
                  <a:lnTo>
                    <a:pt x="6012" y="46612"/>
                  </a:lnTo>
                  <a:lnTo>
                    <a:pt x="0" y="76200"/>
                  </a:lnTo>
                  <a:lnTo>
                    <a:pt x="0" y="381000"/>
                  </a:lnTo>
                  <a:lnTo>
                    <a:pt x="6012" y="410908"/>
                  </a:lnTo>
                  <a:lnTo>
                    <a:pt x="22383" y="435102"/>
                  </a:lnTo>
                  <a:lnTo>
                    <a:pt x="46612" y="451294"/>
                  </a:lnTo>
                  <a:lnTo>
                    <a:pt x="76200" y="457200"/>
                  </a:lnTo>
                  <a:lnTo>
                    <a:pt x="381000" y="457200"/>
                  </a:lnTo>
                  <a:lnTo>
                    <a:pt x="410908" y="451294"/>
                  </a:lnTo>
                  <a:lnTo>
                    <a:pt x="435102" y="435102"/>
                  </a:lnTo>
                  <a:lnTo>
                    <a:pt x="451294" y="410908"/>
                  </a:lnTo>
                  <a:lnTo>
                    <a:pt x="457200" y="380999"/>
                  </a:lnTo>
                  <a:close/>
                </a:path>
              </a:pathLst>
            </a:custGeom>
            <a:solidFill>
              <a:srgbClr val="333333"/>
            </a:solidFill>
          </p:spPr>
          <p:txBody>
            <a:bodyPr wrap="square" lIns="0" tIns="0" rIns="0" bIns="0" rtlCol="0"/>
            <a:lstStyle/>
            <a:p>
              <a:endParaRPr/>
            </a:p>
          </p:txBody>
        </p:sp>
        <p:sp>
          <p:nvSpPr>
            <p:cNvPr id="10" name="object 10"/>
            <p:cNvSpPr/>
            <p:nvPr/>
          </p:nvSpPr>
          <p:spPr>
            <a:xfrm>
              <a:off x="504583" y="3379342"/>
              <a:ext cx="457200" cy="457200"/>
            </a:xfrm>
            <a:custGeom>
              <a:avLst/>
              <a:gdLst/>
              <a:ahLst/>
              <a:cxnLst/>
              <a:rect l="l" t="t" r="r" b="b"/>
              <a:pathLst>
                <a:path w="457200" h="457200">
                  <a:moveTo>
                    <a:pt x="76200" y="0"/>
                  </a:moveTo>
                  <a:lnTo>
                    <a:pt x="46612" y="6012"/>
                  </a:lnTo>
                  <a:lnTo>
                    <a:pt x="22383" y="22383"/>
                  </a:lnTo>
                  <a:lnTo>
                    <a:pt x="6012" y="46612"/>
                  </a:lnTo>
                  <a:lnTo>
                    <a:pt x="0" y="76200"/>
                  </a:lnTo>
                  <a:lnTo>
                    <a:pt x="0" y="381000"/>
                  </a:lnTo>
                  <a:lnTo>
                    <a:pt x="6012" y="410908"/>
                  </a:lnTo>
                  <a:lnTo>
                    <a:pt x="22383" y="435102"/>
                  </a:lnTo>
                  <a:lnTo>
                    <a:pt x="46612" y="451294"/>
                  </a:lnTo>
                  <a:lnTo>
                    <a:pt x="76200" y="457200"/>
                  </a:lnTo>
                  <a:lnTo>
                    <a:pt x="381000" y="457200"/>
                  </a:lnTo>
                  <a:lnTo>
                    <a:pt x="410908" y="451294"/>
                  </a:lnTo>
                  <a:lnTo>
                    <a:pt x="435102" y="435102"/>
                  </a:lnTo>
                  <a:lnTo>
                    <a:pt x="451294" y="410908"/>
                  </a:lnTo>
                  <a:lnTo>
                    <a:pt x="457200" y="380999"/>
                  </a:lnTo>
                  <a:lnTo>
                    <a:pt x="457200" y="76199"/>
                  </a:lnTo>
                  <a:lnTo>
                    <a:pt x="451294" y="46612"/>
                  </a:lnTo>
                  <a:lnTo>
                    <a:pt x="435102" y="22383"/>
                  </a:lnTo>
                  <a:lnTo>
                    <a:pt x="410908" y="6012"/>
                  </a:lnTo>
                  <a:lnTo>
                    <a:pt x="381000" y="0"/>
                  </a:lnTo>
                  <a:lnTo>
                    <a:pt x="76200" y="0"/>
                  </a:lnTo>
                  <a:close/>
                </a:path>
              </a:pathLst>
            </a:custGeom>
            <a:ln w="9525">
              <a:solidFill>
                <a:srgbClr val="48B689"/>
              </a:solidFill>
            </a:ln>
          </p:spPr>
          <p:txBody>
            <a:bodyPr wrap="square" lIns="0" tIns="0" rIns="0" bIns="0" rtlCol="0"/>
            <a:lstStyle/>
            <a:p>
              <a:endParaRPr/>
            </a:p>
          </p:txBody>
        </p:sp>
      </p:grpSp>
      <p:sp>
        <p:nvSpPr>
          <p:cNvPr id="11" name="object 11"/>
          <p:cNvSpPr txBox="1"/>
          <p:nvPr/>
        </p:nvSpPr>
        <p:spPr>
          <a:xfrm>
            <a:off x="2082935" y="3403219"/>
            <a:ext cx="365125" cy="391160"/>
          </a:xfrm>
          <a:prstGeom prst="rect">
            <a:avLst/>
          </a:prstGeom>
        </p:spPr>
        <p:txBody>
          <a:bodyPr vert="horz" wrap="square" lIns="0" tIns="12700" rIns="0" bIns="0" rtlCol="0">
            <a:spAutoFit/>
          </a:bodyPr>
          <a:lstStyle/>
          <a:p>
            <a:pPr marL="12700">
              <a:spcBef>
                <a:spcPts val="100"/>
              </a:spcBef>
            </a:pPr>
            <a:r>
              <a:rPr sz="2400" b="1" spc="-5" dirty="0">
                <a:solidFill>
                  <a:srgbClr val="D86006"/>
                </a:solidFill>
                <a:latin typeface="Arial"/>
                <a:cs typeface="Arial"/>
              </a:rPr>
              <a:t>#2</a:t>
            </a:r>
            <a:endParaRPr sz="2400">
              <a:latin typeface="Arial"/>
              <a:cs typeface="Arial"/>
            </a:endParaRPr>
          </a:p>
        </p:txBody>
      </p:sp>
      <p:sp>
        <p:nvSpPr>
          <p:cNvPr id="12" name="object 12"/>
          <p:cNvSpPr txBox="1"/>
          <p:nvPr/>
        </p:nvSpPr>
        <p:spPr>
          <a:xfrm>
            <a:off x="2670436" y="3770503"/>
            <a:ext cx="1153795" cy="490220"/>
          </a:xfrm>
          <a:prstGeom prst="rect">
            <a:avLst/>
          </a:prstGeom>
        </p:spPr>
        <p:txBody>
          <a:bodyPr vert="horz" wrap="square" lIns="0" tIns="40005" rIns="0" bIns="0" rtlCol="0">
            <a:spAutoFit/>
          </a:bodyPr>
          <a:lstStyle/>
          <a:p>
            <a:pPr marL="120014" marR="5080" indent="-107950">
              <a:lnSpc>
                <a:spcPts val="1730"/>
              </a:lnSpc>
              <a:spcBef>
                <a:spcPts val="315"/>
              </a:spcBef>
            </a:pPr>
            <a:r>
              <a:rPr sz="1600" b="1" spc="-5" dirty="0">
                <a:solidFill>
                  <a:srgbClr val="FFFFFF"/>
                </a:solidFill>
                <a:latin typeface="Arial"/>
                <a:cs typeface="Arial"/>
              </a:rPr>
              <a:t>No</a:t>
            </a:r>
            <a:r>
              <a:rPr sz="1600" b="1" spc="-85" dirty="0">
                <a:solidFill>
                  <a:srgbClr val="FFFFFF"/>
                </a:solidFill>
                <a:latin typeface="Arial"/>
                <a:cs typeface="Arial"/>
              </a:rPr>
              <a:t> </a:t>
            </a:r>
            <a:r>
              <a:rPr sz="1600" b="1" spc="-5" dirty="0">
                <a:solidFill>
                  <a:srgbClr val="FFFFFF"/>
                </a:solidFill>
                <a:latin typeface="Arial"/>
                <a:cs typeface="Arial"/>
              </a:rPr>
              <a:t>Security  Scanning</a:t>
            </a:r>
            <a:endParaRPr sz="1600">
              <a:latin typeface="Arial"/>
              <a:cs typeface="Arial"/>
            </a:endParaRPr>
          </a:p>
        </p:txBody>
      </p:sp>
      <p:sp>
        <p:nvSpPr>
          <p:cNvPr id="13" name="object 13"/>
          <p:cNvSpPr/>
          <p:nvPr/>
        </p:nvSpPr>
        <p:spPr>
          <a:xfrm>
            <a:off x="4314583" y="3607942"/>
            <a:ext cx="304800" cy="838200"/>
          </a:xfrm>
          <a:custGeom>
            <a:avLst/>
            <a:gdLst/>
            <a:ahLst/>
            <a:cxnLst/>
            <a:rect l="l" t="t" r="r" b="b"/>
            <a:pathLst>
              <a:path w="304800" h="838200">
                <a:moveTo>
                  <a:pt x="304800" y="419100"/>
                </a:moveTo>
                <a:lnTo>
                  <a:pt x="0" y="0"/>
                </a:lnTo>
                <a:lnTo>
                  <a:pt x="0" y="838200"/>
                </a:lnTo>
                <a:lnTo>
                  <a:pt x="304800" y="419100"/>
                </a:lnTo>
                <a:close/>
              </a:path>
            </a:pathLst>
          </a:custGeom>
          <a:solidFill>
            <a:srgbClr val="D86006"/>
          </a:solidFill>
        </p:spPr>
        <p:txBody>
          <a:bodyPr wrap="square" lIns="0" tIns="0" rIns="0" bIns="0" rtlCol="0"/>
          <a:lstStyle/>
          <a:p>
            <a:endParaRPr/>
          </a:p>
        </p:txBody>
      </p:sp>
      <p:grpSp>
        <p:nvGrpSpPr>
          <p:cNvPr id="14" name="object 14"/>
          <p:cNvGrpSpPr/>
          <p:nvPr/>
        </p:nvGrpSpPr>
        <p:grpSpPr>
          <a:xfrm>
            <a:off x="2023822" y="4822381"/>
            <a:ext cx="2257425" cy="1076325"/>
            <a:chOff x="499821" y="4822380"/>
            <a:chExt cx="2257425" cy="1076325"/>
          </a:xfrm>
        </p:grpSpPr>
        <p:sp>
          <p:nvSpPr>
            <p:cNvPr id="15" name="object 15"/>
            <p:cNvSpPr/>
            <p:nvPr/>
          </p:nvSpPr>
          <p:spPr>
            <a:xfrm>
              <a:off x="695083" y="5055742"/>
              <a:ext cx="2057400" cy="838200"/>
            </a:xfrm>
            <a:custGeom>
              <a:avLst/>
              <a:gdLst/>
              <a:ahLst/>
              <a:cxnLst/>
              <a:rect l="l" t="t" r="r" b="b"/>
              <a:pathLst>
                <a:path w="2057400" h="838200">
                  <a:moveTo>
                    <a:pt x="2057400" y="838199"/>
                  </a:moveTo>
                  <a:lnTo>
                    <a:pt x="2057400" y="0"/>
                  </a:lnTo>
                  <a:lnTo>
                    <a:pt x="0" y="0"/>
                  </a:lnTo>
                  <a:lnTo>
                    <a:pt x="0" y="838200"/>
                  </a:lnTo>
                  <a:lnTo>
                    <a:pt x="2057400" y="838199"/>
                  </a:lnTo>
                  <a:close/>
                </a:path>
              </a:pathLst>
            </a:custGeom>
            <a:solidFill>
              <a:srgbClr val="333333"/>
            </a:solidFill>
          </p:spPr>
          <p:txBody>
            <a:bodyPr wrap="square" lIns="0" tIns="0" rIns="0" bIns="0" rtlCol="0"/>
            <a:lstStyle/>
            <a:p>
              <a:endParaRPr/>
            </a:p>
          </p:txBody>
        </p:sp>
        <p:sp>
          <p:nvSpPr>
            <p:cNvPr id="16" name="object 16"/>
            <p:cNvSpPr/>
            <p:nvPr/>
          </p:nvSpPr>
          <p:spPr>
            <a:xfrm>
              <a:off x="695083" y="5055742"/>
              <a:ext cx="2057400" cy="838200"/>
            </a:xfrm>
            <a:custGeom>
              <a:avLst/>
              <a:gdLst/>
              <a:ahLst/>
              <a:cxnLst/>
              <a:rect l="l" t="t" r="r" b="b"/>
              <a:pathLst>
                <a:path w="2057400" h="838200">
                  <a:moveTo>
                    <a:pt x="0" y="0"/>
                  </a:moveTo>
                  <a:lnTo>
                    <a:pt x="0" y="838200"/>
                  </a:lnTo>
                  <a:lnTo>
                    <a:pt x="2057400" y="838199"/>
                  </a:lnTo>
                  <a:lnTo>
                    <a:pt x="2057400" y="0"/>
                  </a:lnTo>
                  <a:lnTo>
                    <a:pt x="0" y="0"/>
                  </a:lnTo>
                  <a:close/>
                </a:path>
              </a:pathLst>
            </a:custGeom>
            <a:ln w="9525">
              <a:solidFill>
                <a:srgbClr val="48B689"/>
              </a:solidFill>
            </a:ln>
          </p:spPr>
          <p:txBody>
            <a:bodyPr wrap="square" lIns="0" tIns="0" rIns="0" bIns="0" rtlCol="0"/>
            <a:lstStyle/>
            <a:p>
              <a:endParaRPr/>
            </a:p>
          </p:txBody>
        </p:sp>
        <p:sp>
          <p:nvSpPr>
            <p:cNvPr id="17" name="object 17"/>
            <p:cNvSpPr/>
            <p:nvPr/>
          </p:nvSpPr>
          <p:spPr>
            <a:xfrm>
              <a:off x="530491" y="4853051"/>
              <a:ext cx="457200" cy="457200"/>
            </a:xfrm>
            <a:custGeom>
              <a:avLst/>
              <a:gdLst/>
              <a:ahLst/>
              <a:cxnLst/>
              <a:rect l="l" t="t" r="r" b="b"/>
              <a:pathLst>
                <a:path w="457200" h="457200">
                  <a:moveTo>
                    <a:pt x="457200" y="380999"/>
                  </a:moveTo>
                  <a:lnTo>
                    <a:pt x="457200" y="76199"/>
                  </a:lnTo>
                  <a:lnTo>
                    <a:pt x="451187" y="46612"/>
                  </a:lnTo>
                  <a:lnTo>
                    <a:pt x="434816" y="22383"/>
                  </a:lnTo>
                  <a:lnTo>
                    <a:pt x="410587" y="6012"/>
                  </a:lnTo>
                  <a:lnTo>
                    <a:pt x="381000" y="0"/>
                  </a:lnTo>
                  <a:lnTo>
                    <a:pt x="76200" y="0"/>
                  </a:lnTo>
                  <a:lnTo>
                    <a:pt x="46612" y="6012"/>
                  </a:lnTo>
                  <a:lnTo>
                    <a:pt x="22383" y="22383"/>
                  </a:lnTo>
                  <a:lnTo>
                    <a:pt x="6012" y="46612"/>
                  </a:lnTo>
                  <a:lnTo>
                    <a:pt x="0" y="76200"/>
                  </a:lnTo>
                  <a:lnTo>
                    <a:pt x="0" y="381000"/>
                  </a:lnTo>
                  <a:lnTo>
                    <a:pt x="6012" y="410587"/>
                  </a:lnTo>
                  <a:lnTo>
                    <a:pt x="22383" y="434816"/>
                  </a:lnTo>
                  <a:lnTo>
                    <a:pt x="46612" y="451187"/>
                  </a:lnTo>
                  <a:lnTo>
                    <a:pt x="76200" y="457200"/>
                  </a:lnTo>
                  <a:lnTo>
                    <a:pt x="381000" y="457200"/>
                  </a:lnTo>
                  <a:lnTo>
                    <a:pt x="410587" y="451187"/>
                  </a:lnTo>
                  <a:lnTo>
                    <a:pt x="434816" y="434816"/>
                  </a:lnTo>
                  <a:lnTo>
                    <a:pt x="451187" y="410587"/>
                  </a:lnTo>
                  <a:lnTo>
                    <a:pt x="457200" y="380999"/>
                  </a:lnTo>
                  <a:close/>
                </a:path>
              </a:pathLst>
            </a:custGeom>
            <a:solidFill>
              <a:srgbClr val="000000"/>
            </a:solidFill>
          </p:spPr>
          <p:txBody>
            <a:bodyPr wrap="square" lIns="0" tIns="0" rIns="0" bIns="0" rtlCol="0"/>
            <a:lstStyle/>
            <a:p>
              <a:endParaRPr/>
            </a:p>
          </p:txBody>
        </p:sp>
        <p:sp>
          <p:nvSpPr>
            <p:cNvPr id="18" name="object 18"/>
            <p:cNvSpPr/>
            <p:nvPr/>
          </p:nvSpPr>
          <p:spPr>
            <a:xfrm>
              <a:off x="504583" y="4827142"/>
              <a:ext cx="457200" cy="457200"/>
            </a:xfrm>
            <a:custGeom>
              <a:avLst/>
              <a:gdLst/>
              <a:ahLst/>
              <a:cxnLst/>
              <a:rect l="l" t="t" r="r" b="b"/>
              <a:pathLst>
                <a:path w="457200" h="457200">
                  <a:moveTo>
                    <a:pt x="457200" y="380999"/>
                  </a:moveTo>
                  <a:lnTo>
                    <a:pt x="457200" y="76199"/>
                  </a:lnTo>
                  <a:lnTo>
                    <a:pt x="451294" y="46612"/>
                  </a:lnTo>
                  <a:lnTo>
                    <a:pt x="435102" y="22383"/>
                  </a:lnTo>
                  <a:lnTo>
                    <a:pt x="410908" y="6012"/>
                  </a:lnTo>
                  <a:lnTo>
                    <a:pt x="381000" y="0"/>
                  </a:lnTo>
                  <a:lnTo>
                    <a:pt x="76200" y="0"/>
                  </a:lnTo>
                  <a:lnTo>
                    <a:pt x="46612" y="6012"/>
                  </a:lnTo>
                  <a:lnTo>
                    <a:pt x="22383" y="22383"/>
                  </a:lnTo>
                  <a:lnTo>
                    <a:pt x="6012" y="46612"/>
                  </a:lnTo>
                  <a:lnTo>
                    <a:pt x="0" y="76200"/>
                  </a:lnTo>
                  <a:lnTo>
                    <a:pt x="0" y="381000"/>
                  </a:lnTo>
                  <a:lnTo>
                    <a:pt x="6012" y="410908"/>
                  </a:lnTo>
                  <a:lnTo>
                    <a:pt x="22383" y="435102"/>
                  </a:lnTo>
                  <a:lnTo>
                    <a:pt x="46612" y="451294"/>
                  </a:lnTo>
                  <a:lnTo>
                    <a:pt x="76200" y="457200"/>
                  </a:lnTo>
                  <a:lnTo>
                    <a:pt x="381000" y="457200"/>
                  </a:lnTo>
                  <a:lnTo>
                    <a:pt x="410908" y="451294"/>
                  </a:lnTo>
                  <a:lnTo>
                    <a:pt x="435102" y="435102"/>
                  </a:lnTo>
                  <a:lnTo>
                    <a:pt x="451294" y="410908"/>
                  </a:lnTo>
                  <a:lnTo>
                    <a:pt x="457200" y="380999"/>
                  </a:lnTo>
                  <a:close/>
                </a:path>
              </a:pathLst>
            </a:custGeom>
            <a:solidFill>
              <a:srgbClr val="333333"/>
            </a:solidFill>
          </p:spPr>
          <p:txBody>
            <a:bodyPr wrap="square" lIns="0" tIns="0" rIns="0" bIns="0" rtlCol="0"/>
            <a:lstStyle/>
            <a:p>
              <a:endParaRPr/>
            </a:p>
          </p:txBody>
        </p:sp>
        <p:sp>
          <p:nvSpPr>
            <p:cNvPr id="19" name="object 19"/>
            <p:cNvSpPr/>
            <p:nvPr/>
          </p:nvSpPr>
          <p:spPr>
            <a:xfrm>
              <a:off x="504583" y="4827142"/>
              <a:ext cx="457200" cy="457200"/>
            </a:xfrm>
            <a:custGeom>
              <a:avLst/>
              <a:gdLst/>
              <a:ahLst/>
              <a:cxnLst/>
              <a:rect l="l" t="t" r="r" b="b"/>
              <a:pathLst>
                <a:path w="457200" h="457200">
                  <a:moveTo>
                    <a:pt x="76200" y="0"/>
                  </a:moveTo>
                  <a:lnTo>
                    <a:pt x="46612" y="6012"/>
                  </a:lnTo>
                  <a:lnTo>
                    <a:pt x="22383" y="22383"/>
                  </a:lnTo>
                  <a:lnTo>
                    <a:pt x="6012" y="46612"/>
                  </a:lnTo>
                  <a:lnTo>
                    <a:pt x="0" y="76200"/>
                  </a:lnTo>
                  <a:lnTo>
                    <a:pt x="0" y="381000"/>
                  </a:lnTo>
                  <a:lnTo>
                    <a:pt x="6012" y="410908"/>
                  </a:lnTo>
                  <a:lnTo>
                    <a:pt x="22383" y="435102"/>
                  </a:lnTo>
                  <a:lnTo>
                    <a:pt x="46612" y="451294"/>
                  </a:lnTo>
                  <a:lnTo>
                    <a:pt x="76200" y="457200"/>
                  </a:lnTo>
                  <a:lnTo>
                    <a:pt x="381000" y="457200"/>
                  </a:lnTo>
                  <a:lnTo>
                    <a:pt x="410908" y="451294"/>
                  </a:lnTo>
                  <a:lnTo>
                    <a:pt x="435102" y="435102"/>
                  </a:lnTo>
                  <a:lnTo>
                    <a:pt x="451294" y="410908"/>
                  </a:lnTo>
                  <a:lnTo>
                    <a:pt x="457200" y="380999"/>
                  </a:lnTo>
                  <a:lnTo>
                    <a:pt x="457200" y="76199"/>
                  </a:lnTo>
                  <a:lnTo>
                    <a:pt x="451294" y="46612"/>
                  </a:lnTo>
                  <a:lnTo>
                    <a:pt x="435102" y="22383"/>
                  </a:lnTo>
                  <a:lnTo>
                    <a:pt x="410908" y="6012"/>
                  </a:lnTo>
                  <a:lnTo>
                    <a:pt x="381000" y="0"/>
                  </a:lnTo>
                  <a:lnTo>
                    <a:pt x="76200" y="0"/>
                  </a:lnTo>
                  <a:close/>
                </a:path>
              </a:pathLst>
            </a:custGeom>
            <a:ln w="9525">
              <a:solidFill>
                <a:srgbClr val="48B689"/>
              </a:solidFill>
            </a:ln>
          </p:spPr>
          <p:txBody>
            <a:bodyPr wrap="square" lIns="0" tIns="0" rIns="0" bIns="0" rtlCol="0"/>
            <a:lstStyle/>
            <a:p>
              <a:endParaRPr/>
            </a:p>
          </p:txBody>
        </p:sp>
      </p:grpSp>
      <p:sp>
        <p:nvSpPr>
          <p:cNvPr id="20" name="object 20"/>
          <p:cNvSpPr txBox="1"/>
          <p:nvPr/>
        </p:nvSpPr>
        <p:spPr>
          <a:xfrm>
            <a:off x="2060836" y="4867020"/>
            <a:ext cx="365125" cy="391160"/>
          </a:xfrm>
          <a:prstGeom prst="rect">
            <a:avLst/>
          </a:prstGeom>
        </p:spPr>
        <p:txBody>
          <a:bodyPr vert="horz" wrap="square" lIns="0" tIns="12700" rIns="0" bIns="0" rtlCol="0">
            <a:spAutoFit/>
          </a:bodyPr>
          <a:lstStyle/>
          <a:p>
            <a:pPr marL="12700">
              <a:spcBef>
                <a:spcPts val="100"/>
              </a:spcBef>
            </a:pPr>
            <a:r>
              <a:rPr sz="2400" b="1" spc="-5" dirty="0">
                <a:solidFill>
                  <a:srgbClr val="D86006"/>
                </a:solidFill>
                <a:latin typeface="Arial"/>
                <a:cs typeface="Arial"/>
              </a:rPr>
              <a:t>#4</a:t>
            </a:r>
            <a:endParaRPr sz="2400">
              <a:latin typeface="Arial"/>
              <a:cs typeface="Arial"/>
            </a:endParaRPr>
          </a:p>
        </p:txBody>
      </p:sp>
      <p:sp>
        <p:nvSpPr>
          <p:cNvPr id="21" name="object 21"/>
          <p:cNvSpPr txBox="1"/>
          <p:nvPr/>
        </p:nvSpPr>
        <p:spPr>
          <a:xfrm>
            <a:off x="2816784" y="5218302"/>
            <a:ext cx="862965" cy="490220"/>
          </a:xfrm>
          <a:prstGeom prst="rect">
            <a:avLst/>
          </a:prstGeom>
        </p:spPr>
        <p:txBody>
          <a:bodyPr vert="horz" wrap="square" lIns="0" tIns="12700" rIns="0" bIns="0" rtlCol="0">
            <a:spAutoFit/>
          </a:bodyPr>
          <a:lstStyle/>
          <a:p>
            <a:pPr algn="ctr">
              <a:lnSpc>
                <a:spcPts val="1825"/>
              </a:lnSpc>
              <a:spcBef>
                <a:spcPts val="100"/>
              </a:spcBef>
            </a:pPr>
            <a:r>
              <a:rPr sz="1600" b="1" dirty="0">
                <a:solidFill>
                  <a:srgbClr val="FFFFFF"/>
                </a:solidFill>
                <a:latin typeface="Arial"/>
                <a:cs typeface="Arial"/>
              </a:rPr>
              <a:t>SQL</a:t>
            </a:r>
            <a:endParaRPr sz="1600">
              <a:latin typeface="Arial"/>
              <a:cs typeface="Arial"/>
            </a:endParaRPr>
          </a:p>
          <a:p>
            <a:pPr algn="ctr">
              <a:lnSpc>
                <a:spcPts val="1825"/>
              </a:lnSpc>
            </a:pPr>
            <a:r>
              <a:rPr sz="1600" b="1" dirty="0">
                <a:solidFill>
                  <a:srgbClr val="FFFFFF"/>
                </a:solidFill>
                <a:latin typeface="Arial"/>
                <a:cs typeface="Arial"/>
              </a:rPr>
              <a:t>Injection</a:t>
            </a:r>
            <a:endParaRPr sz="1600">
              <a:latin typeface="Arial"/>
              <a:cs typeface="Arial"/>
            </a:endParaRPr>
          </a:p>
        </p:txBody>
      </p:sp>
      <p:sp>
        <p:nvSpPr>
          <p:cNvPr id="22" name="object 22"/>
          <p:cNvSpPr/>
          <p:nvPr/>
        </p:nvSpPr>
        <p:spPr>
          <a:xfrm>
            <a:off x="4314583" y="5055742"/>
            <a:ext cx="304800" cy="838200"/>
          </a:xfrm>
          <a:custGeom>
            <a:avLst/>
            <a:gdLst/>
            <a:ahLst/>
            <a:cxnLst/>
            <a:rect l="l" t="t" r="r" b="b"/>
            <a:pathLst>
              <a:path w="304800" h="838200">
                <a:moveTo>
                  <a:pt x="304800" y="419100"/>
                </a:moveTo>
                <a:lnTo>
                  <a:pt x="0" y="0"/>
                </a:lnTo>
                <a:lnTo>
                  <a:pt x="0" y="838200"/>
                </a:lnTo>
                <a:lnTo>
                  <a:pt x="304800" y="419100"/>
                </a:lnTo>
                <a:close/>
              </a:path>
            </a:pathLst>
          </a:custGeom>
          <a:solidFill>
            <a:srgbClr val="D86006"/>
          </a:solidFill>
        </p:spPr>
        <p:txBody>
          <a:bodyPr wrap="square" lIns="0" tIns="0" rIns="0" bIns="0" rtlCol="0"/>
          <a:lstStyle/>
          <a:p>
            <a:endParaRPr/>
          </a:p>
        </p:txBody>
      </p:sp>
      <p:grpSp>
        <p:nvGrpSpPr>
          <p:cNvPr id="23" name="object 23"/>
          <p:cNvGrpSpPr/>
          <p:nvPr/>
        </p:nvGrpSpPr>
        <p:grpSpPr>
          <a:xfrm>
            <a:off x="7929308" y="4822381"/>
            <a:ext cx="2303780" cy="1076325"/>
            <a:chOff x="6405308" y="4822380"/>
            <a:chExt cx="2303780" cy="1076325"/>
          </a:xfrm>
        </p:grpSpPr>
        <p:sp>
          <p:nvSpPr>
            <p:cNvPr id="24" name="object 24"/>
            <p:cNvSpPr/>
            <p:nvPr/>
          </p:nvSpPr>
          <p:spPr>
            <a:xfrm>
              <a:off x="6410070" y="5055742"/>
              <a:ext cx="2057400" cy="838200"/>
            </a:xfrm>
            <a:custGeom>
              <a:avLst/>
              <a:gdLst/>
              <a:ahLst/>
              <a:cxnLst/>
              <a:rect l="l" t="t" r="r" b="b"/>
              <a:pathLst>
                <a:path w="2057400" h="838200">
                  <a:moveTo>
                    <a:pt x="2057400" y="838199"/>
                  </a:moveTo>
                  <a:lnTo>
                    <a:pt x="2057400" y="0"/>
                  </a:lnTo>
                  <a:lnTo>
                    <a:pt x="0" y="0"/>
                  </a:lnTo>
                  <a:lnTo>
                    <a:pt x="0" y="838200"/>
                  </a:lnTo>
                  <a:lnTo>
                    <a:pt x="2057400" y="838199"/>
                  </a:lnTo>
                  <a:close/>
                </a:path>
              </a:pathLst>
            </a:custGeom>
            <a:solidFill>
              <a:srgbClr val="333333"/>
            </a:solidFill>
          </p:spPr>
          <p:txBody>
            <a:bodyPr wrap="square" lIns="0" tIns="0" rIns="0" bIns="0" rtlCol="0"/>
            <a:lstStyle/>
            <a:p>
              <a:endParaRPr/>
            </a:p>
          </p:txBody>
        </p:sp>
        <p:sp>
          <p:nvSpPr>
            <p:cNvPr id="25" name="object 25"/>
            <p:cNvSpPr/>
            <p:nvPr/>
          </p:nvSpPr>
          <p:spPr>
            <a:xfrm>
              <a:off x="6410070" y="5055742"/>
              <a:ext cx="2057400" cy="838200"/>
            </a:xfrm>
            <a:custGeom>
              <a:avLst/>
              <a:gdLst/>
              <a:ahLst/>
              <a:cxnLst/>
              <a:rect l="l" t="t" r="r" b="b"/>
              <a:pathLst>
                <a:path w="2057400" h="838200">
                  <a:moveTo>
                    <a:pt x="0" y="0"/>
                  </a:moveTo>
                  <a:lnTo>
                    <a:pt x="0" y="838200"/>
                  </a:lnTo>
                  <a:lnTo>
                    <a:pt x="2057400" y="838199"/>
                  </a:lnTo>
                  <a:lnTo>
                    <a:pt x="2057400" y="0"/>
                  </a:lnTo>
                  <a:lnTo>
                    <a:pt x="0" y="0"/>
                  </a:lnTo>
                  <a:close/>
                </a:path>
              </a:pathLst>
            </a:custGeom>
            <a:ln w="9525">
              <a:solidFill>
                <a:srgbClr val="48B689"/>
              </a:solidFill>
            </a:ln>
          </p:spPr>
          <p:txBody>
            <a:bodyPr wrap="square" lIns="0" tIns="0" rIns="0" bIns="0" rtlCol="0"/>
            <a:lstStyle/>
            <a:p>
              <a:endParaRPr/>
            </a:p>
          </p:txBody>
        </p:sp>
        <p:sp>
          <p:nvSpPr>
            <p:cNvPr id="26" name="object 26"/>
            <p:cNvSpPr/>
            <p:nvPr/>
          </p:nvSpPr>
          <p:spPr>
            <a:xfrm>
              <a:off x="8251824" y="4853051"/>
              <a:ext cx="457200" cy="457200"/>
            </a:xfrm>
            <a:custGeom>
              <a:avLst/>
              <a:gdLst/>
              <a:ahLst/>
              <a:cxnLst/>
              <a:rect l="l" t="t" r="r" b="b"/>
              <a:pathLst>
                <a:path w="457200" h="457200">
                  <a:moveTo>
                    <a:pt x="457200" y="380999"/>
                  </a:moveTo>
                  <a:lnTo>
                    <a:pt x="457200" y="76199"/>
                  </a:lnTo>
                  <a:lnTo>
                    <a:pt x="451187" y="46612"/>
                  </a:lnTo>
                  <a:lnTo>
                    <a:pt x="434816" y="22383"/>
                  </a:lnTo>
                  <a:lnTo>
                    <a:pt x="410587" y="6012"/>
                  </a:lnTo>
                  <a:lnTo>
                    <a:pt x="381000" y="0"/>
                  </a:lnTo>
                  <a:lnTo>
                    <a:pt x="76200" y="0"/>
                  </a:lnTo>
                  <a:lnTo>
                    <a:pt x="46612" y="6012"/>
                  </a:lnTo>
                  <a:lnTo>
                    <a:pt x="22383" y="22383"/>
                  </a:lnTo>
                  <a:lnTo>
                    <a:pt x="6012" y="46612"/>
                  </a:lnTo>
                  <a:lnTo>
                    <a:pt x="0" y="76200"/>
                  </a:lnTo>
                  <a:lnTo>
                    <a:pt x="0" y="381000"/>
                  </a:lnTo>
                  <a:lnTo>
                    <a:pt x="6012" y="410587"/>
                  </a:lnTo>
                  <a:lnTo>
                    <a:pt x="22383" y="434816"/>
                  </a:lnTo>
                  <a:lnTo>
                    <a:pt x="46612" y="451187"/>
                  </a:lnTo>
                  <a:lnTo>
                    <a:pt x="76200" y="457200"/>
                  </a:lnTo>
                  <a:lnTo>
                    <a:pt x="381000" y="457200"/>
                  </a:lnTo>
                  <a:lnTo>
                    <a:pt x="410587" y="451187"/>
                  </a:lnTo>
                  <a:lnTo>
                    <a:pt x="434816" y="434816"/>
                  </a:lnTo>
                  <a:lnTo>
                    <a:pt x="451187" y="410587"/>
                  </a:lnTo>
                  <a:lnTo>
                    <a:pt x="457200" y="380999"/>
                  </a:lnTo>
                  <a:close/>
                </a:path>
              </a:pathLst>
            </a:custGeom>
            <a:solidFill>
              <a:srgbClr val="000000"/>
            </a:solidFill>
          </p:spPr>
          <p:txBody>
            <a:bodyPr wrap="square" lIns="0" tIns="0" rIns="0" bIns="0" rtlCol="0"/>
            <a:lstStyle/>
            <a:p>
              <a:endParaRPr/>
            </a:p>
          </p:txBody>
        </p:sp>
        <p:sp>
          <p:nvSpPr>
            <p:cNvPr id="27" name="object 27"/>
            <p:cNvSpPr/>
            <p:nvPr/>
          </p:nvSpPr>
          <p:spPr>
            <a:xfrm>
              <a:off x="8226691" y="4827142"/>
              <a:ext cx="457200" cy="457200"/>
            </a:xfrm>
            <a:custGeom>
              <a:avLst/>
              <a:gdLst/>
              <a:ahLst/>
              <a:cxnLst/>
              <a:rect l="l" t="t" r="r" b="b"/>
              <a:pathLst>
                <a:path w="457200" h="457200">
                  <a:moveTo>
                    <a:pt x="457200" y="380999"/>
                  </a:moveTo>
                  <a:lnTo>
                    <a:pt x="457200" y="76199"/>
                  </a:lnTo>
                  <a:lnTo>
                    <a:pt x="451187" y="46612"/>
                  </a:lnTo>
                  <a:lnTo>
                    <a:pt x="434816" y="22383"/>
                  </a:lnTo>
                  <a:lnTo>
                    <a:pt x="410587" y="6012"/>
                  </a:lnTo>
                  <a:lnTo>
                    <a:pt x="381000" y="0"/>
                  </a:lnTo>
                  <a:lnTo>
                    <a:pt x="76200" y="0"/>
                  </a:lnTo>
                  <a:lnTo>
                    <a:pt x="46612" y="6012"/>
                  </a:lnTo>
                  <a:lnTo>
                    <a:pt x="22383" y="22383"/>
                  </a:lnTo>
                  <a:lnTo>
                    <a:pt x="6012" y="46612"/>
                  </a:lnTo>
                  <a:lnTo>
                    <a:pt x="0" y="76200"/>
                  </a:lnTo>
                  <a:lnTo>
                    <a:pt x="0" y="381000"/>
                  </a:lnTo>
                  <a:lnTo>
                    <a:pt x="6012" y="410908"/>
                  </a:lnTo>
                  <a:lnTo>
                    <a:pt x="22383" y="435102"/>
                  </a:lnTo>
                  <a:lnTo>
                    <a:pt x="46612" y="451294"/>
                  </a:lnTo>
                  <a:lnTo>
                    <a:pt x="76200" y="457200"/>
                  </a:lnTo>
                  <a:lnTo>
                    <a:pt x="381000" y="457200"/>
                  </a:lnTo>
                  <a:lnTo>
                    <a:pt x="410587" y="451294"/>
                  </a:lnTo>
                  <a:lnTo>
                    <a:pt x="434816" y="435102"/>
                  </a:lnTo>
                  <a:lnTo>
                    <a:pt x="451187" y="410908"/>
                  </a:lnTo>
                  <a:lnTo>
                    <a:pt x="457200" y="380999"/>
                  </a:lnTo>
                  <a:close/>
                </a:path>
              </a:pathLst>
            </a:custGeom>
            <a:solidFill>
              <a:srgbClr val="333333"/>
            </a:solidFill>
          </p:spPr>
          <p:txBody>
            <a:bodyPr wrap="square" lIns="0" tIns="0" rIns="0" bIns="0" rtlCol="0"/>
            <a:lstStyle/>
            <a:p>
              <a:endParaRPr/>
            </a:p>
          </p:txBody>
        </p:sp>
        <p:sp>
          <p:nvSpPr>
            <p:cNvPr id="28" name="object 28"/>
            <p:cNvSpPr/>
            <p:nvPr/>
          </p:nvSpPr>
          <p:spPr>
            <a:xfrm>
              <a:off x="8226691" y="4827142"/>
              <a:ext cx="457200" cy="457200"/>
            </a:xfrm>
            <a:custGeom>
              <a:avLst/>
              <a:gdLst/>
              <a:ahLst/>
              <a:cxnLst/>
              <a:rect l="l" t="t" r="r" b="b"/>
              <a:pathLst>
                <a:path w="457200" h="457200">
                  <a:moveTo>
                    <a:pt x="76200" y="0"/>
                  </a:moveTo>
                  <a:lnTo>
                    <a:pt x="46612" y="6012"/>
                  </a:lnTo>
                  <a:lnTo>
                    <a:pt x="22383" y="22383"/>
                  </a:lnTo>
                  <a:lnTo>
                    <a:pt x="6012" y="46612"/>
                  </a:lnTo>
                  <a:lnTo>
                    <a:pt x="0" y="76200"/>
                  </a:lnTo>
                  <a:lnTo>
                    <a:pt x="0" y="381000"/>
                  </a:lnTo>
                  <a:lnTo>
                    <a:pt x="6012" y="410908"/>
                  </a:lnTo>
                  <a:lnTo>
                    <a:pt x="22383" y="435102"/>
                  </a:lnTo>
                  <a:lnTo>
                    <a:pt x="46612" y="451294"/>
                  </a:lnTo>
                  <a:lnTo>
                    <a:pt x="76200" y="457200"/>
                  </a:lnTo>
                  <a:lnTo>
                    <a:pt x="381000" y="457200"/>
                  </a:lnTo>
                  <a:lnTo>
                    <a:pt x="410587" y="451294"/>
                  </a:lnTo>
                  <a:lnTo>
                    <a:pt x="434816" y="435102"/>
                  </a:lnTo>
                  <a:lnTo>
                    <a:pt x="451187" y="410908"/>
                  </a:lnTo>
                  <a:lnTo>
                    <a:pt x="457200" y="380999"/>
                  </a:lnTo>
                  <a:lnTo>
                    <a:pt x="457200" y="76199"/>
                  </a:lnTo>
                  <a:lnTo>
                    <a:pt x="451187" y="46612"/>
                  </a:lnTo>
                  <a:lnTo>
                    <a:pt x="434816" y="22383"/>
                  </a:lnTo>
                  <a:lnTo>
                    <a:pt x="410587" y="6012"/>
                  </a:lnTo>
                  <a:lnTo>
                    <a:pt x="381000" y="0"/>
                  </a:lnTo>
                  <a:lnTo>
                    <a:pt x="76200" y="0"/>
                  </a:lnTo>
                  <a:close/>
                </a:path>
              </a:pathLst>
            </a:custGeom>
            <a:ln w="9525">
              <a:solidFill>
                <a:srgbClr val="48B689"/>
              </a:solidFill>
            </a:ln>
          </p:spPr>
          <p:txBody>
            <a:bodyPr wrap="square" lIns="0" tIns="0" rIns="0" bIns="0" rtlCol="0"/>
            <a:lstStyle/>
            <a:p>
              <a:endParaRPr/>
            </a:p>
          </p:txBody>
        </p:sp>
      </p:grpSp>
      <p:sp>
        <p:nvSpPr>
          <p:cNvPr id="29" name="object 29"/>
          <p:cNvSpPr txBox="1"/>
          <p:nvPr/>
        </p:nvSpPr>
        <p:spPr>
          <a:xfrm>
            <a:off x="9779134" y="4851019"/>
            <a:ext cx="365125" cy="391160"/>
          </a:xfrm>
          <a:prstGeom prst="rect">
            <a:avLst/>
          </a:prstGeom>
        </p:spPr>
        <p:txBody>
          <a:bodyPr vert="horz" wrap="square" lIns="0" tIns="12700" rIns="0" bIns="0" rtlCol="0">
            <a:spAutoFit/>
          </a:bodyPr>
          <a:lstStyle/>
          <a:p>
            <a:pPr marL="12700">
              <a:spcBef>
                <a:spcPts val="100"/>
              </a:spcBef>
            </a:pPr>
            <a:r>
              <a:rPr sz="2400" b="1" spc="-5" dirty="0">
                <a:solidFill>
                  <a:srgbClr val="D86006"/>
                </a:solidFill>
                <a:latin typeface="Arial"/>
                <a:cs typeface="Arial"/>
              </a:rPr>
              <a:t>#5</a:t>
            </a:r>
            <a:endParaRPr sz="2400">
              <a:latin typeface="Arial"/>
              <a:cs typeface="Arial"/>
            </a:endParaRPr>
          </a:p>
        </p:txBody>
      </p:sp>
      <p:sp>
        <p:nvSpPr>
          <p:cNvPr id="30" name="object 30"/>
          <p:cNvSpPr txBox="1"/>
          <p:nvPr/>
        </p:nvSpPr>
        <p:spPr>
          <a:xfrm>
            <a:off x="7995229" y="5218302"/>
            <a:ext cx="1935480" cy="490220"/>
          </a:xfrm>
          <a:prstGeom prst="rect">
            <a:avLst/>
          </a:prstGeom>
        </p:spPr>
        <p:txBody>
          <a:bodyPr vert="horz" wrap="square" lIns="0" tIns="40005" rIns="0" bIns="0" rtlCol="0">
            <a:spAutoFit/>
          </a:bodyPr>
          <a:lstStyle/>
          <a:p>
            <a:pPr marL="12700" marR="5080" indent="90170">
              <a:lnSpc>
                <a:spcPts val="1730"/>
              </a:lnSpc>
              <a:spcBef>
                <a:spcPts val="315"/>
              </a:spcBef>
            </a:pPr>
            <a:r>
              <a:rPr sz="1600" b="1" spc="-5" dirty="0">
                <a:solidFill>
                  <a:srgbClr val="FFFFFF"/>
                </a:solidFill>
                <a:latin typeface="Arial"/>
                <a:cs typeface="Arial"/>
              </a:rPr>
              <a:t>Lack of Real Time  Security</a:t>
            </a:r>
            <a:r>
              <a:rPr sz="1600" b="1" spc="-50" dirty="0">
                <a:solidFill>
                  <a:srgbClr val="FFFFFF"/>
                </a:solidFill>
                <a:latin typeface="Arial"/>
                <a:cs typeface="Arial"/>
              </a:rPr>
              <a:t> </a:t>
            </a:r>
            <a:r>
              <a:rPr sz="1600" b="1" dirty="0">
                <a:solidFill>
                  <a:srgbClr val="FFFFFF"/>
                </a:solidFill>
                <a:latin typeface="Arial"/>
                <a:cs typeface="Arial"/>
              </a:rPr>
              <a:t>Monitoring</a:t>
            </a:r>
            <a:endParaRPr sz="1600">
              <a:latin typeface="Arial"/>
              <a:cs typeface="Arial"/>
            </a:endParaRPr>
          </a:p>
        </p:txBody>
      </p:sp>
      <p:sp>
        <p:nvSpPr>
          <p:cNvPr id="31" name="object 31"/>
          <p:cNvSpPr/>
          <p:nvPr/>
        </p:nvSpPr>
        <p:spPr>
          <a:xfrm>
            <a:off x="7591170" y="5055742"/>
            <a:ext cx="304800" cy="838200"/>
          </a:xfrm>
          <a:custGeom>
            <a:avLst/>
            <a:gdLst/>
            <a:ahLst/>
            <a:cxnLst/>
            <a:rect l="l" t="t" r="r" b="b"/>
            <a:pathLst>
              <a:path w="304800" h="838200">
                <a:moveTo>
                  <a:pt x="304800" y="838200"/>
                </a:moveTo>
                <a:lnTo>
                  <a:pt x="304799" y="0"/>
                </a:lnTo>
                <a:lnTo>
                  <a:pt x="0" y="419100"/>
                </a:lnTo>
                <a:lnTo>
                  <a:pt x="304800" y="838200"/>
                </a:lnTo>
                <a:close/>
              </a:path>
            </a:pathLst>
          </a:custGeom>
          <a:solidFill>
            <a:srgbClr val="D86006"/>
          </a:solidFill>
        </p:spPr>
        <p:txBody>
          <a:bodyPr wrap="square" lIns="0" tIns="0" rIns="0" bIns="0" rtlCol="0"/>
          <a:lstStyle/>
          <a:p>
            <a:endParaRPr/>
          </a:p>
        </p:txBody>
      </p:sp>
      <p:grpSp>
        <p:nvGrpSpPr>
          <p:cNvPr id="32" name="object 32"/>
          <p:cNvGrpSpPr/>
          <p:nvPr/>
        </p:nvGrpSpPr>
        <p:grpSpPr>
          <a:xfrm>
            <a:off x="7929308" y="3374581"/>
            <a:ext cx="2303780" cy="1076325"/>
            <a:chOff x="6405308" y="3374580"/>
            <a:chExt cx="2303780" cy="1076325"/>
          </a:xfrm>
        </p:grpSpPr>
        <p:sp>
          <p:nvSpPr>
            <p:cNvPr id="33" name="object 33"/>
            <p:cNvSpPr/>
            <p:nvPr/>
          </p:nvSpPr>
          <p:spPr>
            <a:xfrm>
              <a:off x="6410070" y="3607942"/>
              <a:ext cx="2057400" cy="838200"/>
            </a:xfrm>
            <a:custGeom>
              <a:avLst/>
              <a:gdLst/>
              <a:ahLst/>
              <a:cxnLst/>
              <a:rect l="l" t="t" r="r" b="b"/>
              <a:pathLst>
                <a:path w="2057400" h="838200">
                  <a:moveTo>
                    <a:pt x="2057400" y="838199"/>
                  </a:moveTo>
                  <a:lnTo>
                    <a:pt x="2057400" y="0"/>
                  </a:lnTo>
                  <a:lnTo>
                    <a:pt x="0" y="0"/>
                  </a:lnTo>
                  <a:lnTo>
                    <a:pt x="0" y="838200"/>
                  </a:lnTo>
                  <a:lnTo>
                    <a:pt x="2057400" y="838199"/>
                  </a:lnTo>
                  <a:close/>
                </a:path>
              </a:pathLst>
            </a:custGeom>
            <a:solidFill>
              <a:srgbClr val="333333"/>
            </a:solidFill>
          </p:spPr>
          <p:txBody>
            <a:bodyPr wrap="square" lIns="0" tIns="0" rIns="0" bIns="0" rtlCol="0"/>
            <a:lstStyle/>
            <a:p>
              <a:endParaRPr/>
            </a:p>
          </p:txBody>
        </p:sp>
        <p:sp>
          <p:nvSpPr>
            <p:cNvPr id="34" name="object 34"/>
            <p:cNvSpPr/>
            <p:nvPr/>
          </p:nvSpPr>
          <p:spPr>
            <a:xfrm>
              <a:off x="6410070" y="3607942"/>
              <a:ext cx="2057400" cy="838200"/>
            </a:xfrm>
            <a:custGeom>
              <a:avLst/>
              <a:gdLst/>
              <a:ahLst/>
              <a:cxnLst/>
              <a:rect l="l" t="t" r="r" b="b"/>
              <a:pathLst>
                <a:path w="2057400" h="838200">
                  <a:moveTo>
                    <a:pt x="0" y="0"/>
                  </a:moveTo>
                  <a:lnTo>
                    <a:pt x="0" y="838200"/>
                  </a:lnTo>
                  <a:lnTo>
                    <a:pt x="2057400" y="838199"/>
                  </a:lnTo>
                  <a:lnTo>
                    <a:pt x="2057400" y="0"/>
                  </a:lnTo>
                  <a:lnTo>
                    <a:pt x="0" y="0"/>
                  </a:lnTo>
                  <a:close/>
                </a:path>
              </a:pathLst>
            </a:custGeom>
            <a:ln w="9525">
              <a:solidFill>
                <a:srgbClr val="48B689"/>
              </a:solidFill>
            </a:ln>
          </p:spPr>
          <p:txBody>
            <a:bodyPr wrap="square" lIns="0" tIns="0" rIns="0" bIns="0" rtlCol="0"/>
            <a:lstStyle/>
            <a:p>
              <a:endParaRPr/>
            </a:p>
          </p:txBody>
        </p:sp>
        <p:sp>
          <p:nvSpPr>
            <p:cNvPr id="35" name="object 35"/>
            <p:cNvSpPr/>
            <p:nvPr/>
          </p:nvSpPr>
          <p:spPr>
            <a:xfrm>
              <a:off x="8251824" y="3405251"/>
              <a:ext cx="457200" cy="457200"/>
            </a:xfrm>
            <a:custGeom>
              <a:avLst/>
              <a:gdLst/>
              <a:ahLst/>
              <a:cxnLst/>
              <a:rect l="l" t="t" r="r" b="b"/>
              <a:pathLst>
                <a:path w="457200" h="457200">
                  <a:moveTo>
                    <a:pt x="457200" y="380999"/>
                  </a:moveTo>
                  <a:lnTo>
                    <a:pt x="457200" y="76199"/>
                  </a:lnTo>
                  <a:lnTo>
                    <a:pt x="451187" y="46612"/>
                  </a:lnTo>
                  <a:lnTo>
                    <a:pt x="434816" y="22383"/>
                  </a:lnTo>
                  <a:lnTo>
                    <a:pt x="410587" y="6012"/>
                  </a:lnTo>
                  <a:lnTo>
                    <a:pt x="381000" y="0"/>
                  </a:lnTo>
                  <a:lnTo>
                    <a:pt x="76200" y="0"/>
                  </a:lnTo>
                  <a:lnTo>
                    <a:pt x="46612" y="6012"/>
                  </a:lnTo>
                  <a:lnTo>
                    <a:pt x="22383" y="22383"/>
                  </a:lnTo>
                  <a:lnTo>
                    <a:pt x="6012" y="46612"/>
                  </a:lnTo>
                  <a:lnTo>
                    <a:pt x="0" y="76200"/>
                  </a:lnTo>
                  <a:lnTo>
                    <a:pt x="0" y="381000"/>
                  </a:lnTo>
                  <a:lnTo>
                    <a:pt x="6012" y="410587"/>
                  </a:lnTo>
                  <a:lnTo>
                    <a:pt x="22383" y="434816"/>
                  </a:lnTo>
                  <a:lnTo>
                    <a:pt x="46612" y="451187"/>
                  </a:lnTo>
                  <a:lnTo>
                    <a:pt x="76200" y="457200"/>
                  </a:lnTo>
                  <a:lnTo>
                    <a:pt x="381000" y="457200"/>
                  </a:lnTo>
                  <a:lnTo>
                    <a:pt x="410587" y="451187"/>
                  </a:lnTo>
                  <a:lnTo>
                    <a:pt x="434816" y="434816"/>
                  </a:lnTo>
                  <a:lnTo>
                    <a:pt x="451187" y="410587"/>
                  </a:lnTo>
                  <a:lnTo>
                    <a:pt x="457200" y="380999"/>
                  </a:lnTo>
                  <a:close/>
                </a:path>
              </a:pathLst>
            </a:custGeom>
            <a:solidFill>
              <a:srgbClr val="000000"/>
            </a:solidFill>
          </p:spPr>
          <p:txBody>
            <a:bodyPr wrap="square" lIns="0" tIns="0" rIns="0" bIns="0" rtlCol="0"/>
            <a:lstStyle/>
            <a:p>
              <a:endParaRPr/>
            </a:p>
          </p:txBody>
        </p:sp>
        <p:sp>
          <p:nvSpPr>
            <p:cNvPr id="36" name="object 36"/>
            <p:cNvSpPr/>
            <p:nvPr/>
          </p:nvSpPr>
          <p:spPr>
            <a:xfrm>
              <a:off x="8226691" y="3379342"/>
              <a:ext cx="457200" cy="457200"/>
            </a:xfrm>
            <a:custGeom>
              <a:avLst/>
              <a:gdLst/>
              <a:ahLst/>
              <a:cxnLst/>
              <a:rect l="l" t="t" r="r" b="b"/>
              <a:pathLst>
                <a:path w="457200" h="457200">
                  <a:moveTo>
                    <a:pt x="457200" y="380999"/>
                  </a:moveTo>
                  <a:lnTo>
                    <a:pt x="457200" y="76199"/>
                  </a:lnTo>
                  <a:lnTo>
                    <a:pt x="451187" y="46612"/>
                  </a:lnTo>
                  <a:lnTo>
                    <a:pt x="434816" y="22383"/>
                  </a:lnTo>
                  <a:lnTo>
                    <a:pt x="410587" y="6012"/>
                  </a:lnTo>
                  <a:lnTo>
                    <a:pt x="381000" y="0"/>
                  </a:lnTo>
                  <a:lnTo>
                    <a:pt x="76200" y="0"/>
                  </a:lnTo>
                  <a:lnTo>
                    <a:pt x="46612" y="6012"/>
                  </a:lnTo>
                  <a:lnTo>
                    <a:pt x="22383" y="22383"/>
                  </a:lnTo>
                  <a:lnTo>
                    <a:pt x="6012" y="46612"/>
                  </a:lnTo>
                  <a:lnTo>
                    <a:pt x="0" y="76200"/>
                  </a:lnTo>
                  <a:lnTo>
                    <a:pt x="0" y="381000"/>
                  </a:lnTo>
                  <a:lnTo>
                    <a:pt x="6012" y="410908"/>
                  </a:lnTo>
                  <a:lnTo>
                    <a:pt x="22383" y="435102"/>
                  </a:lnTo>
                  <a:lnTo>
                    <a:pt x="46612" y="451294"/>
                  </a:lnTo>
                  <a:lnTo>
                    <a:pt x="76200" y="457200"/>
                  </a:lnTo>
                  <a:lnTo>
                    <a:pt x="381000" y="457200"/>
                  </a:lnTo>
                  <a:lnTo>
                    <a:pt x="410587" y="451294"/>
                  </a:lnTo>
                  <a:lnTo>
                    <a:pt x="434816" y="435102"/>
                  </a:lnTo>
                  <a:lnTo>
                    <a:pt x="451187" y="410908"/>
                  </a:lnTo>
                  <a:lnTo>
                    <a:pt x="457200" y="380999"/>
                  </a:lnTo>
                  <a:close/>
                </a:path>
              </a:pathLst>
            </a:custGeom>
            <a:solidFill>
              <a:srgbClr val="333333"/>
            </a:solidFill>
          </p:spPr>
          <p:txBody>
            <a:bodyPr wrap="square" lIns="0" tIns="0" rIns="0" bIns="0" rtlCol="0"/>
            <a:lstStyle/>
            <a:p>
              <a:endParaRPr/>
            </a:p>
          </p:txBody>
        </p:sp>
        <p:sp>
          <p:nvSpPr>
            <p:cNvPr id="37" name="object 37"/>
            <p:cNvSpPr/>
            <p:nvPr/>
          </p:nvSpPr>
          <p:spPr>
            <a:xfrm>
              <a:off x="8226691" y="3379342"/>
              <a:ext cx="457200" cy="457200"/>
            </a:xfrm>
            <a:custGeom>
              <a:avLst/>
              <a:gdLst/>
              <a:ahLst/>
              <a:cxnLst/>
              <a:rect l="l" t="t" r="r" b="b"/>
              <a:pathLst>
                <a:path w="457200" h="457200">
                  <a:moveTo>
                    <a:pt x="76200" y="0"/>
                  </a:moveTo>
                  <a:lnTo>
                    <a:pt x="46612" y="6012"/>
                  </a:lnTo>
                  <a:lnTo>
                    <a:pt x="22383" y="22383"/>
                  </a:lnTo>
                  <a:lnTo>
                    <a:pt x="6012" y="46612"/>
                  </a:lnTo>
                  <a:lnTo>
                    <a:pt x="0" y="76200"/>
                  </a:lnTo>
                  <a:lnTo>
                    <a:pt x="0" y="381000"/>
                  </a:lnTo>
                  <a:lnTo>
                    <a:pt x="6012" y="410908"/>
                  </a:lnTo>
                  <a:lnTo>
                    <a:pt x="22383" y="435102"/>
                  </a:lnTo>
                  <a:lnTo>
                    <a:pt x="46612" y="451294"/>
                  </a:lnTo>
                  <a:lnTo>
                    <a:pt x="76200" y="457200"/>
                  </a:lnTo>
                  <a:lnTo>
                    <a:pt x="381000" y="457200"/>
                  </a:lnTo>
                  <a:lnTo>
                    <a:pt x="410587" y="451294"/>
                  </a:lnTo>
                  <a:lnTo>
                    <a:pt x="434816" y="435102"/>
                  </a:lnTo>
                  <a:lnTo>
                    <a:pt x="451187" y="410908"/>
                  </a:lnTo>
                  <a:lnTo>
                    <a:pt x="457200" y="380999"/>
                  </a:lnTo>
                  <a:lnTo>
                    <a:pt x="457200" y="76199"/>
                  </a:lnTo>
                  <a:lnTo>
                    <a:pt x="451187" y="46612"/>
                  </a:lnTo>
                  <a:lnTo>
                    <a:pt x="434816" y="22383"/>
                  </a:lnTo>
                  <a:lnTo>
                    <a:pt x="410587" y="6012"/>
                  </a:lnTo>
                  <a:lnTo>
                    <a:pt x="381000" y="0"/>
                  </a:lnTo>
                  <a:lnTo>
                    <a:pt x="76200" y="0"/>
                  </a:lnTo>
                  <a:close/>
                </a:path>
              </a:pathLst>
            </a:custGeom>
            <a:ln w="9525">
              <a:solidFill>
                <a:srgbClr val="48B689"/>
              </a:solidFill>
            </a:ln>
          </p:spPr>
          <p:txBody>
            <a:bodyPr wrap="square" lIns="0" tIns="0" rIns="0" bIns="0" rtlCol="0"/>
            <a:lstStyle/>
            <a:p>
              <a:endParaRPr/>
            </a:p>
          </p:txBody>
        </p:sp>
      </p:grpSp>
      <p:sp>
        <p:nvSpPr>
          <p:cNvPr id="38" name="object 38"/>
          <p:cNvSpPr txBox="1"/>
          <p:nvPr/>
        </p:nvSpPr>
        <p:spPr>
          <a:xfrm>
            <a:off x="9779134" y="3403219"/>
            <a:ext cx="365125" cy="391160"/>
          </a:xfrm>
          <a:prstGeom prst="rect">
            <a:avLst/>
          </a:prstGeom>
        </p:spPr>
        <p:txBody>
          <a:bodyPr vert="horz" wrap="square" lIns="0" tIns="12700" rIns="0" bIns="0" rtlCol="0">
            <a:spAutoFit/>
          </a:bodyPr>
          <a:lstStyle/>
          <a:p>
            <a:pPr marL="12700">
              <a:spcBef>
                <a:spcPts val="100"/>
              </a:spcBef>
            </a:pPr>
            <a:r>
              <a:rPr sz="2400" b="1" spc="-5" dirty="0">
                <a:solidFill>
                  <a:srgbClr val="D86006"/>
                </a:solidFill>
                <a:latin typeface="Arial"/>
                <a:cs typeface="Arial"/>
              </a:rPr>
              <a:t>#3</a:t>
            </a:r>
            <a:endParaRPr sz="2400">
              <a:latin typeface="Arial"/>
              <a:cs typeface="Arial"/>
            </a:endParaRPr>
          </a:p>
        </p:txBody>
      </p:sp>
      <p:sp>
        <p:nvSpPr>
          <p:cNvPr id="39" name="object 39"/>
          <p:cNvSpPr txBox="1"/>
          <p:nvPr/>
        </p:nvSpPr>
        <p:spPr>
          <a:xfrm>
            <a:off x="8255133" y="3770503"/>
            <a:ext cx="1414780" cy="490220"/>
          </a:xfrm>
          <a:prstGeom prst="rect">
            <a:avLst/>
          </a:prstGeom>
        </p:spPr>
        <p:txBody>
          <a:bodyPr vert="horz" wrap="square" lIns="0" tIns="40005" rIns="0" bIns="0" rtlCol="0">
            <a:spAutoFit/>
          </a:bodyPr>
          <a:lstStyle/>
          <a:p>
            <a:pPr marL="18415" marR="5080" indent="-6350">
              <a:lnSpc>
                <a:spcPts val="1730"/>
              </a:lnSpc>
              <a:spcBef>
                <a:spcPts val="315"/>
              </a:spcBef>
            </a:pPr>
            <a:r>
              <a:rPr sz="1600" b="1" spc="-5" dirty="0">
                <a:solidFill>
                  <a:srgbClr val="FFFFFF"/>
                </a:solidFill>
                <a:latin typeface="Arial"/>
                <a:cs typeface="Arial"/>
              </a:rPr>
              <a:t>Weak</a:t>
            </a:r>
            <a:r>
              <a:rPr sz="1600" b="1" spc="-80" dirty="0">
                <a:solidFill>
                  <a:srgbClr val="FFFFFF"/>
                </a:solidFill>
                <a:latin typeface="Arial"/>
                <a:cs typeface="Arial"/>
              </a:rPr>
              <a:t> </a:t>
            </a:r>
            <a:r>
              <a:rPr sz="1600" b="1" spc="-5" dirty="0">
                <a:solidFill>
                  <a:srgbClr val="FFFFFF"/>
                </a:solidFill>
                <a:latin typeface="Arial"/>
                <a:cs typeface="Arial"/>
              </a:rPr>
              <a:t>Network  Level</a:t>
            </a:r>
            <a:r>
              <a:rPr sz="1600" b="1" spc="-75" dirty="0">
                <a:solidFill>
                  <a:srgbClr val="FFFFFF"/>
                </a:solidFill>
                <a:latin typeface="Arial"/>
                <a:cs typeface="Arial"/>
              </a:rPr>
              <a:t> </a:t>
            </a:r>
            <a:r>
              <a:rPr sz="1600" b="1" spc="-5" dirty="0">
                <a:solidFill>
                  <a:srgbClr val="FFFFFF"/>
                </a:solidFill>
                <a:latin typeface="Arial"/>
                <a:cs typeface="Arial"/>
              </a:rPr>
              <a:t>Security</a:t>
            </a:r>
            <a:endParaRPr sz="1600">
              <a:latin typeface="Arial"/>
              <a:cs typeface="Arial"/>
            </a:endParaRPr>
          </a:p>
        </p:txBody>
      </p:sp>
      <p:sp>
        <p:nvSpPr>
          <p:cNvPr id="40" name="object 40"/>
          <p:cNvSpPr/>
          <p:nvPr/>
        </p:nvSpPr>
        <p:spPr>
          <a:xfrm>
            <a:off x="7591170" y="3607942"/>
            <a:ext cx="304800" cy="838200"/>
          </a:xfrm>
          <a:custGeom>
            <a:avLst/>
            <a:gdLst/>
            <a:ahLst/>
            <a:cxnLst/>
            <a:rect l="l" t="t" r="r" b="b"/>
            <a:pathLst>
              <a:path w="304800" h="838200">
                <a:moveTo>
                  <a:pt x="304800" y="838200"/>
                </a:moveTo>
                <a:lnTo>
                  <a:pt x="304799" y="0"/>
                </a:lnTo>
                <a:lnTo>
                  <a:pt x="0" y="419100"/>
                </a:lnTo>
                <a:lnTo>
                  <a:pt x="304800" y="838200"/>
                </a:lnTo>
                <a:close/>
              </a:path>
            </a:pathLst>
          </a:custGeom>
          <a:solidFill>
            <a:srgbClr val="D86006"/>
          </a:solidFill>
        </p:spPr>
        <p:txBody>
          <a:bodyPr wrap="square" lIns="0" tIns="0" rIns="0" bIns="0" rtlCol="0"/>
          <a:lstStyle/>
          <a:p>
            <a:endParaRPr/>
          </a:p>
        </p:txBody>
      </p:sp>
      <p:grpSp>
        <p:nvGrpSpPr>
          <p:cNvPr id="41" name="object 41"/>
          <p:cNvGrpSpPr/>
          <p:nvPr/>
        </p:nvGrpSpPr>
        <p:grpSpPr>
          <a:xfrm>
            <a:off x="4995622" y="1898586"/>
            <a:ext cx="2219325" cy="1404620"/>
            <a:chOff x="3471621" y="1898586"/>
            <a:chExt cx="2219325" cy="1404620"/>
          </a:xfrm>
        </p:grpSpPr>
        <p:sp>
          <p:nvSpPr>
            <p:cNvPr id="42" name="object 42"/>
            <p:cNvSpPr/>
            <p:nvPr/>
          </p:nvSpPr>
          <p:spPr>
            <a:xfrm>
              <a:off x="3476383" y="2131948"/>
              <a:ext cx="2209800" cy="838200"/>
            </a:xfrm>
            <a:custGeom>
              <a:avLst/>
              <a:gdLst/>
              <a:ahLst/>
              <a:cxnLst/>
              <a:rect l="l" t="t" r="r" b="b"/>
              <a:pathLst>
                <a:path w="2209800" h="838200">
                  <a:moveTo>
                    <a:pt x="2209800" y="838199"/>
                  </a:moveTo>
                  <a:lnTo>
                    <a:pt x="2209800" y="0"/>
                  </a:lnTo>
                  <a:lnTo>
                    <a:pt x="0" y="0"/>
                  </a:lnTo>
                  <a:lnTo>
                    <a:pt x="0" y="838200"/>
                  </a:lnTo>
                  <a:lnTo>
                    <a:pt x="2209800" y="838199"/>
                  </a:lnTo>
                  <a:close/>
                </a:path>
              </a:pathLst>
            </a:custGeom>
            <a:solidFill>
              <a:srgbClr val="333333"/>
            </a:solidFill>
          </p:spPr>
          <p:txBody>
            <a:bodyPr wrap="square" lIns="0" tIns="0" rIns="0" bIns="0" rtlCol="0"/>
            <a:lstStyle/>
            <a:p>
              <a:endParaRPr/>
            </a:p>
          </p:txBody>
        </p:sp>
        <p:sp>
          <p:nvSpPr>
            <p:cNvPr id="43" name="object 43"/>
            <p:cNvSpPr/>
            <p:nvPr/>
          </p:nvSpPr>
          <p:spPr>
            <a:xfrm>
              <a:off x="3476383" y="2131948"/>
              <a:ext cx="2209800" cy="838200"/>
            </a:xfrm>
            <a:custGeom>
              <a:avLst/>
              <a:gdLst/>
              <a:ahLst/>
              <a:cxnLst/>
              <a:rect l="l" t="t" r="r" b="b"/>
              <a:pathLst>
                <a:path w="2209800" h="838200">
                  <a:moveTo>
                    <a:pt x="0" y="0"/>
                  </a:moveTo>
                  <a:lnTo>
                    <a:pt x="0" y="838200"/>
                  </a:lnTo>
                  <a:lnTo>
                    <a:pt x="2209800" y="838199"/>
                  </a:lnTo>
                  <a:lnTo>
                    <a:pt x="2209800" y="0"/>
                  </a:lnTo>
                  <a:lnTo>
                    <a:pt x="0" y="0"/>
                  </a:lnTo>
                  <a:close/>
                </a:path>
              </a:pathLst>
            </a:custGeom>
            <a:ln w="9525">
              <a:solidFill>
                <a:srgbClr val="48B689"/>
              </a:solidFill>
            </a:ln>
          </p:spPr>
          <p:txBody>
            <a:bodyPr wrap="square" lIns="0" tIns="0" rIns="0" bIns="0" rtlCol="0"/>
            <a:lstStyle/>
            <a:p>
              <a:endParaRPr/>
            </a:p>
          </p:txBody>
        </p:sp>
        <p:sp>
          <p:nvSpPr>
            <p:cNvPr id="44" name="object 44"/>
            <p:cNvSpPr/>
            <p:nvPr/>
          </p:nvSpPr>
          <p:spPr>
            <a:xfrm>
              <a:off x="4378591" y="1928495"/>
              <a:ext cx="457200" cy="457200"/>
            </a:xfrm>
            <a:custGeom>
              <a:avLst/>
              <a:gdLst/>
              <a:ahLst/>
              <a:cxnLst/>
              <a:rect l="l" t="t" r="r" b="b"/>
              <a:pathLst>
                <a:path w="457200" h="457200">
                  <a:moveTo>
                    <a:pt x="457200" y="380999"/>
                  </a:moveTo>
                  <a:lnTo>
                    <a:pt x="457200" y="76199"/>
                  </a:lnTo>
                  <a:lnTo>
                    <a:pt x="451187" y="46612"/>
                  </a:lnTo>
                  <a:lnTo>
                    <a:pt x="434816" y="22383"/>
                  </a:lnTo>
                  <a:lnTo>
                    <a:pt x="410587" y="6012"/>
                  </a:lnTo>
                  <a:lnTo>
                    <a:pt x="381000" y="0"/>
                  </a:lnTo>
                  <a:lnTo>
                    <a:pt x="76200" y="0"/>
                  </a:lnTo>
                  <a:lnTo>
                    <a:pt x="46612" y="6012"/>
                  </a:lnTo>
                  <a:lnTo>
                    <a:pt x="22383" y="22383"/>
                  </a:lnTo>
                  <a:lnTo>
                    <a:pt x="6012" y="46612"/>
                  </a:lnTo>
                  <a:lnTo>
                    <a:pt x="0" y="76200"/>
                  </a:lnTo>
                  <a:lnTo>
                    <a:pt x="0" y="381000"/>
                  </a:lnTo>
                  <a:lnTo>
                    <a:pt x="6012" y="410908"/>
                  </a:lnTo>
                  <a:lnTo>
                    <a:pt x="22383" y="435102"/>
                  </a:lnTo>
                  <a:lnTo>
                    <a:pt x="46612" y="451294"/>
                  </a:lnTo>
                  <a:lnTo>
                    <a:pt x="76200" y="457200"/>
                  </a:lnTo>
                  <a:lnTo>
                    <a:pt x="381000" y="457200"/>
                  </a:lnTo>
                  <a:lnTo>
                    <a:pt x="410587" y="451294"/>
                  </a:lnTo>
                  <a:lnTo>
                    <a:pt x="434816" y="435102"/>
                  </a:lnTo>
                  <a:lnTo>
                    <a:pt x="451187" y="410908"/>
                  </a:lnTo>
                  <a:lnTo>
                    <a:pt x="457200" y="380999"/>
                  </a:lnTo>
                  <a:close/>
                </a:path>
              </a:pathLst>
            </a:custGeom>
            <a:solidFill>
              <a:srgbClr val="000000"/>
            </a:solidFill>
          </p:spPr>
          <p:txBody>
            <a:bodyPr wrap="square" lIns="0" tIns="0" rIns="0" bIns="0" rtlCol="0"/>
            <a:lstStyle/>
            <a:p>
              <a:endParaRPr/>
            </a:p>
          </p:txBody>
        </p:sp>
        <p:sp>
          <p:nvSpPr>
            <p:cNvPr id="45" name="object 45"/>
            <p:cNvSpPr/>
            <p:nvPr/>
          </p:nvSpPr>
          <p:spPr>
            <a:xfrm>
              <a:off x="4352683" y="1903348"/>
              <a:ext cx="457200" cy="457200"/>
            </a:xfrm>
            <a:custGeom>
              <a:avLst/>
              <a:gdLst/>
              <a:ahLst/>
              <a:cxnLst/>
              <a:rect l="l" t="t" r="r" b="b"/>
              <a:pathLst>
                <a:path w="457200" h="457200">
                  <a:moveTo>
                    <a:pt x="457200" y="380999"/>
                  </a:moveTo>
                  <a:lnTo>
                    <a:pt x="457200" y="76199"/>
                  </a:lnTo>
                  <a:lnTo>
                    <a:pt x="451294" y="46612"/>
                  </a:lnTo>
                  <a:lnTo>
                    <a:pt x="435102" y="22383"/>
                  </a:lnTo>
                  <a:lnTo>
                    <a:pt x="410908" y="6012"/>
                  </a:lnTo>
                  <a:lnTo>
                    <a:pt x="381000" y="0"/>
                  </a:lnTo>
                  <a:lnTo>
                    <a:pt x="76200" y="0"/>
                  </a:lnTo>
                  <a:lnTo>
                    <a:pt x="46612" y="6012"/>
                  </a:lnTo>
                  <a:lnTo>
                    <a:pt x="22383" y="22383"/>
                  </a:lnTo>
                  <a:lnTo>
                    <a:pt x="6012" y="46612"/>
                  </a:lnTo>
                  <a:lnTo>
                    <a:pt x="0" y="76200"/>
                  </a:lnTo>
                  <a:lnTo>
                    <a:pt x="0" y="381000"/>
                  </a:lnTo>
                  <a:lnTo>
                    <a:pt x="6012" y="410587"/>
                  </a:lnTo>
                  <a:lnTo>
                    <a:pt x="22383" y="434816"/>
                  </a:lnTo>
                  <a:lnTo>
                    <a:pt x="46612" y="451187"/>
                  </a:lnTo>
                  <a:lnTo>
                    <a:pt x="76200" y="457200"/>
                  </a:lnTo>
                  <a:lnTo>
                    <a:pt x="381000" y="457200"/>
                  </a:lnTo>
                  <a:lnTo>
                    <a:pt x="410908" y="451187"/>
                  </a:lnTo>
                  <a:lnTo>
                    <a:pt x="435102" y="434816"/>
                  </a:lnTo>
                  <a:lnTo>
                    <a:pt x="451294" y="410587"/>
                  </a:lnTo>
                  <a:lnTo>
                    <a:pt x="457200" y="380999"/>
                  </a:lnTo>
                  <a:close/>
                </a:path>
              </a:pathLst>
            </a:custGeom>
            <a:solidFill>
              <a:srgbClr val="333333"/>
            </a:solidFill>
          </p:spPr>
          <p:txBody>
            <a:bodyPr wrap="square" lIns="0" tIns="0" rIns="0" bIns="0" rtlCol="0"/>
            <a:lstStyle/>
            <a:p>
              <a:endParaRPr/>
            </a:p>
          </p:txBody>
        </p:sp>
        <p:sp>
          <p:nvSpPr>
            <p:cNvPr id="46" name="object 46"/>
            <p:cNvSpPr/>
            <p:nvPr/>
          </p:nvSpPr>
          <p:spPr>
            <a:xfrm>
              <a:off x="4352683" y="1903348"/>
              <a:ext cx="457200" cy="457200"/>
            </a:xfrm>
            <a:custGeom>
              <a:avLst/>
              <a:gdLst/>
              <a:ahLst/>
              <a:cxnLst/>
              <a:rect l="l" t="t" r="r" b="b"/>
              <a:pathLst>
                <a:path w="457200" h="457200">
                  <a:moveTo>
                    <a:pt x="76200" y="0"/>
                  </a:moveTo>
                  <a:lnTo>
                    <a:pt x="46612" y="6012"/>
                  </a:lnTo>
                  <a:lnTo>
                    <a:pt x="22383" y="22383"/>
                  </a:lnTo>
                  <a:lnTo>
                    <a:pt x="6012" y="46612"/>
                  </a:lnTo>
                  <a:lnTo>
                    <a:pt x="0" y="76200"/>
                  </a:lnTo>
                  <a:lnTo>
                    <a:pt x="0" y="381000"/>
                  </a:lnTo>
                  <a:lnTo>
                    <a:pt x="6012" y="410587"/>
                  </a:lnTo>
                  <a:lnTo>
                    <a:pt x="22383" y="434816"/>
                  </a:lnTo>
                  <a:lnTo>
                    <a:pt x="46612" y="451187"/>
                  </a:lnTo>
                  <a:lnTo>
                    <a:pt x="76200" y="457200"/>
                  </a:lnTo>
                  <a:lnTo>
                    <a:pt x="381000" y="457200"/>
                  </a:lnTo>
                  <a:lnTo>
                    <a:pt x="410908" y="451187"/>
                  </a:lnTo>
                  <a:lnTo>
                    <a:pt x="435102" y="434816"/>
                  </a:lnTo>
                  <a:lnTo>
                    <a:pt x="451294" y="410587"/>
                  </a:lnTo>
                  <a:lnTo>
                    <a:pt x="457200" y="380999"/>
                  </a:lnTo>
                  <a:lnTo>
                    <a:pt x="457200" y="76199"/>
                  </a:lnTo>
                  <a:lnTo>
                    <a:pt x="451294" y="46612"/>
                  </a:lnTo>
                  <a:lnTo>
                    <a:pt x="435102" y="22383"/>
                  </a:lnTo>
                  <a:lnTo>
                    <a:pt x="410908" y="6012"/>
                  </a:lnTo>
                  <a:lnTo>
                    <a:pt x="381000" y="0"/>
                  </a:lnTo>
                  <a:lnTo>
                    <a:pt x="76200" y="0"/>
                  </a:lnTo>
                  <a:close/>
                </a:path>
              </a:pathLst>
            </a:custGeom>
            <a:ln w="9525">
              <a:solidFill>
                <a:srgbClr val="48B689"/>
              </a:solidFill>
            </a:ln>
          </p:spPr>
          <p:txBody>
            <a:bodyPr wrap="square" lIns="0" tIns="0" rIns="0" bIns="0" rtlCol="0"/>
            <a:lstStyle/>
            <a:p>
              <a:endParaRPr/>
            </a:p>
          </p:txBody>
        </p:sp>
        <p:sp>
          <p:nvSpPr>
            <p:cNvPr id="47" name="object 47"/>
            <p:cNvSpPr/>
            <p:nvPr/>
          </p:nvSpPr>
          <p:spPr>
            <a:xfrm>
              <a:off x="4162183" y="2998342"/>
              <a:ext cx="838200" cy="304800"/>
            </a:xfrm>
            <a:custGeom>
              <a:avLst/>
              <a:gdLst/>
              <a:ahLst/>
              <a:cxnLst/>
              <a:rect l="l" t="t" r="r" b="b"/>
              <a:pathLst>
                <a:path w="838200" h="304800">
                  <a:moveTo>
                    <a:pt x="838200" y="0"/>
                  </a:moveTo>
                  <a:lnTo>
                    <a:pt x="0" y="0"/>
                  </a:lnTo>
                  <a:lnTo>
                    <a:pt x="419100" y="304800"/>
                  </a:lnTo>
                  <a:lnTo>
                    <a:pt x="838200" y="0"/>
                  </a:lnTo>
                  <a:close/>
                </a:path>
              </a:pathLst>
            </a:custGeom>
            <a:solidFill>
              <a:srgbClr val="D86006"/>
            </a:solidFill>
          </p:spPr>
          <p:txBody>
            <a:bodyPr wrap="square" lIns="0" tIns="0" rIns="0" bIns="0" rtlCol="0"/>
            <a:lstStyle/>
            <a:p>
              <a:endParaRPr/>
            </a:p>
          </p:txBody>
        </p:sp>
      </p:grpSp>
      <p:grpSp>
        <p:nvGrpSpPr>
          <p:cNvPr id="48" name="object 48"/>
          <p:cNvGrpSpPr/>
          <p:nvPr/>
        </p:nvGrpSpPr>
        <p:grpSpPr>
          <a:xfrm>
            <a:off x="4863986" y="3414396"/>
            <a:ext cx="2540635" cy="2540635"/>
            <a:chOff x="3339985" y="3414395"/>
            <a:chExt cx="2540635" cy="2540635"/>
          </a:xfrm>
        </p:grpSpPr>
        <p:pic>
          <p:nvPicPr>
            <p:cNvPr id="49" name="object 49"/>
            <p:cNvPicPr/>
            <p:nvPr/>
          </p:nvPicPr>
          <p:blipFill>
            <a:blip r:embed="rId2" cstate="print"/>
            <a:stretch>
              <a:fillRect/>
            </a:stretch>
          </p:blipFill>
          <p:spPr>
            <a:xfrm>
              <a:off x="3339985" y="3414395"/>
              <a:ext cx="2540508" cy="2540507"/>
            </a:xfrm>
            <a:prstGeom prst="rect">
              <a:avLst/>
            </a:prstGeom>
          </p:spPr>
        </p:pic>
        <p:pic>
          <p:nvPicPr>
            <p:cNvPr id="50" name="object 50"/>
            <p:cNvPicPr/>
            <p:nvPr/>
          </p:nvPicPr>
          <p:blipFill>
            <a:blip r:embed="rId3" cstate="print"/>
            <a:stretch>
              <a:fillRect/>
            </a:stretch>
          </p:blipFill>
          <p:spPr>
            <a:xfrm>
              <a:off x="3416185" y="3490595"/>
              <a:ext cx="2388108" cy="2388107"/>
            </a:xfrm>
            <a:prstGeom prst="rect">
              <a:avLst/>
            </a:prstGeom>
          </p:spPr>
        </p:pic>
        <p:pic>
          <p:nvPicPr>
            <p:cNvPr id="51" name="object 51"/>
            <p:cNvPicPr/>
            <p:nvPr/>
          </p:nvPicPr>
          <p:blipFill>
            <a:blip r:embed="rId4" cstate="print"/>
            <a:stretch>
              <a:fillRect/>
            </a:stretch>
          </p:blipFill>
          <p:spPr>
            <a:xfrm>
              <a:off x="3581539" y="3655948"/>
              <a:ext cx="2057387" cy="2057400"/>
            </a:xfrm>
            <a:prstGeom prst="rect">
              <a:avLst/>
            </a:prstGeom>
          </p:spPr>
        </p:pic>
      </p:grpSp>
      <p:sp>
        <p:nvSpPr>
          <p:cNvPr id="52" name="object 52"/>
          <p:cNvSpPr txBox="1"/>
          <p:nvPr/>
        </p:nvSpPr>
        <p:spPr>
          <a:xfrm>
            <a:off x="2265497" y="1651273"/>
            <a:ext cx="7110730" cy="1190069"/>
          </a:xfrm>
          <a:prstGeom prst="rect">
            <a:avLst/>
          </a:prstGeom>
        </p:spPr>
        <p:txBody>
          <a:bodyPr vert="horz" wrap="square" lIns="0" tIns="12700" rIns="0" bIns="0" rtlCol="0">
            <a:spAutoFit/>
          </a:bodyPr>
          <a:lstStyle/>
          <a:p>
            <a:pPr>
              <a:spcBef>
                <a:spcPts val="15"/>
              </a:spcBef>
            </a:pPr>
            <a:endParaRPr sz="1750" dirty="0">
              <a:latin typeface="Arial"/>
              <a:cs typeface="Arial"/>
            </a:endParaRPr>
          </a:p>
          <a:p>
            <a:pPr marL="640080" algn="ctr"/>
            <a:r>
              <a:rPr sz="2400" b="1" spc="-5" dirty="0">
                <a:solidFill>
                  <a:schemeClr val="bg1"/>
                </a:solidFill>
                <a:latin typeface="Arial"/>
                <a:cs typeface="Arial"/>
              </a:rPr>
              <a:t>#1</a:t>
            </a:r>
            <a:endParaRPr sz="2400" dirty="0">
              <a:solidFill>
                <a:schemeClr val="bg1"/>
              </a:solidFill>
              <a:latin typeface="Arial"/>
              <a:cs typeface="Arial"/>
            </a:endParaRPr>
          </a:p>
          <a:p>
            <a:pPr marL="3074035" marR="2411730" algn="ctr">
              <a:lnSpc>
                <a:spcPts val="1739"/>
              </a:lnSpc>
              <a:spcBef>
                <a:spcPts val="805"/>
              </a:spcBef>
            </a:pPr>
            <a:r>
              <a:rPr sz="1600" b="1" spc="-5" dirty="0">
                <a:solidFill>
                  <a:schemeClr val="bg1"/>
                </a:solidFill>
                <a:latin typeface="Arial"/>
                <a:cs typeface="Arial"/>
              </a:rPr>
              <a:t>Ineffective Patch  Management</a:t>
            </a:r>
            <a:endParaRPr sz="1600" dirty="0">
              <a:solidFill>
                <a:schemeClr val="bg1"/>
              </a:solidFill>
              <a:latin typeface="Arial"/>
              <a:cs typeface="Arial"/>
            </a:endParaRPr>
          </a:p>
        </p:txBody>
      </p:sp>
      <p:sp>
        <p:nvSpPr>
          <p:cNvPr id="53" name="object 53"/>
          <p:cNvSpPr txBox="1"/>
          <p:nvPr/>
        </p:nvSpPr>
        <p:spPr>
          <a:xfrm>
            <a:off x="2175135" y="6529566"/>
            <a:ext cx="1099820" cy="154529"/>
          </a:xfrm>
          <a:prstGeom prst="rect">
            <a:avLst/>
          </a:prstGeom>
        </p:spPr>
        <p:txBody>
          <a:bodyPr vert="horz" wrap="square" lIns="0" tIns="635" rIns="0" bIns="0" rtlCol="0">
            <a:spAutoFit/>
          </a:bodyPr>
          <a:lstStyle/>
          <a:p>
            <a:pPr marL="12700">
              <a:spcBef>
                <a:spcPts val="5"/>
              </a:spcBef>
            </a:pPr>
            <a:r>
              <a:rPr sz="1000" spc="-5" dirty="0">
                <a:solidFill>
                  <a:srgbClr val="FFFFFF"/>
                </a:solidFill>
                <a:latin typeface="Arial"/>
                <a:cs typeface="Arial"/>
              </a:rPr>
              <a:t>13 November</a:t>
            </a:r>
            <a:r>
              <a:rPr sz="1000" spc="-85" dirty="0">
                <a:solidFill>
                  <a:srgbClr val="FFFFFF"/>
                </a:solidFill>
                <a:latin typeface="Arial"/>
                <a:cs typeface="Arial"/>
              </a:rPr>
              <a:t> </a:t>
            </a:r>
            <a:r>
              <a:rPr sz="1000" spc="-10" dirty="0">
                <a:solidFill>
                  <a:srgbClr val="FFFFFF"/>
                </a:solidFill>
                <a:latin typeface="Arial"/>
                <a:cs typeface="Arial"/>
              </a:rPr>
              <a:t>2007</a:t>
            </a:r>
            <a:endParaRPr sz="1000">
              <a:latin typeface="Arial"/>
              <a:cs typeface="Arial"/>
            </a:endParaRPr>
          </a:p>
        </p:txBody>
      </p:sp>
      <p:sp>
        <p:nvSpPr>
          <p:cNvPr id="55" name="object 4">
            <a:extLst>
              <a:ext uri="{FF2B5EF4-FFF2-40B4-BE49-F238E27FC236}">
                <a16:creationId xmlns:a16="http://schemas.microsoft.com/office/drawing/2014/main" id="{55D5A2C4-C37B-47DC-857C-EE6861C8C7E0}"/>
              </a:ext>
            </a:extLst>
          </p:cNvPr>
          <p:cNvSpPr txBox="1">
            <a:spLocks/>
          </p:cNvSpPr>
          <p:nvPr/>
        </p:nvSpPr>
        <p:spPr>
          <a:xfrm>
            <a:off x="1718250" y="1231196"/>
            <a:ext cx="7657977" cy="379591"/>
          </a:xfrm>
          <a:prstGeom prst="rect">
            <a:avLst/>
          </a:prstGeom>
        </p:spPr>
        <p:txBody>
          <a:bodyPr vert="horz" wrap="square" lIns="0" tIns="57150" rIns="0" bIns="0" rtlCol="0" anchor="t">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marR="5080">
              <a:lnSpc>
                <a:spcPts val="2810"/>
              </a:lnSpc>
              <a:spcBef>
                <a:spcPts val="450"/>
              </a:spcBef>
            </a:pPr>
            <a:r>
              <a:rPr lang="en-IN" sz="1800" b="1" spc="-5" dirty="0">
                <a:solidFill>
                  <a:schemeClr val="tx1"/>
                </a:solidFill>
                <a:latin typeface="Arial" panose="020B0604020202020204" pitchFamily="34" charset="0"/>
                <a:cs typeface="Arial" panose="020B0604020202020204" pitchFamily="34" charset="0"/>
              </a:rPr>
              <a:t>Based on MasterCard Forensics Examinations of Hacked Entities </a:t>
            </a:r>
            <a:endParaRPr lang="en-IN" sz="1800" b="1"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24140" y="1296892"/>
            <a:ext cx="1557655" cy="0"/>
          </a:xfrm>
          <a:custGeom>
            <a:avLst/>
            <a:gdLst/>
            <a:ahLst/>
            <a:cxnLst/>
            <a:rect l="l" t="t" r="r" b="b"/>
            <a:pathLst>
              <a:path w="1557655">
                <a:moveTo>
                  <a:pt x="0" y="0"/>
                </a:moveTo>
                <a:lnTo>
                  <a:pt x="1557527" y="0"/>
                </a:lnTo>
              </a:path>
            </a:pathLst>
          </a:custGeom>
          <a:ln w="6286">
            <a:solidFill>
              <a:srgbClr val="333333"/>
            </a:solidFill>
          </a:ln>
        </p:spPr>
        <p:txBody>
          <a:bodyPr wrap="square" lIns="0" tIns="0" rIns="0" bIns="0" rtlCol="0"/>
          <a:lstStyle/>
          <a:p>
            <a:endParaRPr/>
          </a:p>
        </p:txBody>
      </p:sp>
      <p:sp>
        <p:nvSpPr>
          <p:cNvPr id="5" name="object 5"/>
          <p:cNvSpPr/>
          <p:nvPr/>
        </p:nvSpPr>
        <p:spPr>
          <a:xfrm>
            <a:off x="10591939" y="1296892"/>
            <a:ext cx="76200" cy="0"/>
          </a:xfrm>
          <a:custGeom>
            <a:avLst/>
            <a:gdLst/>
            <a:ahLst/>
            <a:cxnLst/>
            <a:rect l="l" t="t" r="r" b="b"/>
            <a:pathLst>
              <a:path w="76200">
                <a:moveTo>
                  <a:pt x="0" y="0"/>
                </a:moveTo>
                <a:lnTo>
                  <a:pt x="76200" y="0"/>
                </a:lnTo>
              </a:path>
            </a:pathLst>
          </a:custGeom>
          <a:ln w="6286">
            <a:solidFill>
              <a:srgbClr val="333333"/>
            </a:solidFill>
          </a:ln>
        </p:spPr>
        <p:txBody>
          <a:bodyPr wrap="square" lIns="0" tIns="0" rIns="0" bIns="0" rtlCol="0"/>
          <a:lstStyle/>
          <a:p>
            <a:endParaRPr/>
          </a:p>
        </p:txBody>
      </p:sp>
      <p:sp>
        <p:nvSpPr>
          <p:cNvPr id="6" name="object 6"/>
          <p:cNvSpPr/>
          <p:nvPr/>
        </p:nvSpPr>
        <p:spPr>
          <a:xfrm>
            <a:off x="1524139" y="1294511"/>
            <a:ext cx="4526280" cy="0"/>
          </a:xfrm>
          <a:custGeom>
            <a:avLst/>
            <a:gdLst/>
            <a:ahLst/>
            <a:cxnLst/>
            <a:rect l="l" t="t" r="r" b="b"/>
            <a:pathLst>
              <a:path w="4526280">
                <a:moveTo>
                  <a:pt x="0" y="0"/>
                </a:moveTo>
                <a:lnTo>
                  <a:pt x="4526279" y="0"/>
                </a:lnTo>
              </a:path>
            </a:pathLst>
          </a:custGeom>
          <a:ln w="3175">
            <a:solidFill>
              <a:srgbClr val="333333"/>
            </a:solidFill>
          </a:ln>
        </p:spPr>
        <p:txBody>
          <a:bodyPr wrap="square" lIns="0" tIns="0" rIns="0" bIns="0" rtlCol="0"/>
          <a:lstStyle/>
          <a:p>
            <a:endParaRPr/>
          </a:p>
        </p:txBody>
      </p:sp>
      <p:sp>
        <p:nvSpPr>
          <p:cNvPr id="12" name="object 12"/>
          <p:cNvSpPr/>
          <p:nvPr/>
        </p:nvSpPr>
        <p:spPr>
          <a:xfrm>
            <a:off x="1524140" y="1296892"/>
            <a:ext cx="1557655" cy="0"/>
          </a:xfrm>
          <a:custGeom>
            <a:avLst/>
            <a:gdLst/>
            <a:ahLst/>
            <a:cxnLst/>
            <a:rect l="l" t="t" r="r" b="b"/>
            <a:pathLst>
              <a:path w="1557655">
                <a:moveTo>
                  <a:pt x="0" y="0"/>
                </a:moveTo>
                <a:lnTo>
                  <a:pt x="1557527" y="0"/>
                </a:lnTo>
              </a:path>
            </a:pathLst>
          </a:custGeom>
          <a:ln w="6286">
            <a:solidFill>
              <a:srgbClr val="333333"/>
            </a:solidFill>
          </a:ln>
        </p:spPr>
        <p:txBody>
          <a:bodyPr wrap="square" lIns="0" tIns="0" rIns="0" bIns="0" rtlCol="0"/>
          <a:lstStyle/>
          <a:p>
            <a:endParaRPr/>
          </a:p>
        </p:txBody>
      </p:sp>
      <p:sp>
        <p:nvSpPr>
          <p:cNvPr id="13" name="object 13"/>
          <p:cNvSpPr/>
          <p:nvPr/>
        </p:nvSpPr>
        <p:spPr>
          <a:xfrm>
            <a:off x="10591939" y="1296892"/>
            <a:ext cx="76200" cy="0"/>
          </a:xfrm>
          <a:custGeom>
            <a:avLst/>
            <a:gdLst/>
            <a:ahLst/>
            <a:cxnLst/>
            <a:rect l="l" t="t" r="r" b="b"/>
            <a:pathLst>
              <a:path w="76200">
                <a:moveTo>
                  <a:pt x="0" y="0"/>
                </a:moveTo>
                <a:lnTo>
                  <a:pt x="76200" y="0"/>
                </a:lnTo>
              </a:path>
            </a:pathLst>
          </a:custGeom>
          <a:ln w="6286">
            <a:solidFill>
              <a:srgbClr val="333333"/>
            </a:solidFill>
          </a:ln>
        </p:spPr>
        <p:txBody>
          <a:bodyPr wrap="square" lIns="0" tIns="0" rIns="0" bIns="0" rtlCol="0"/>
          <a:lstStyle/>
          <a:p>
            <a:endParaRPr/>
          </a:p>
        </p:txBody>
      </p:sp>
      <p:sp>
        <p:nvSpPr>
          <p:cNvPr id="14" name="object 14"/>
          <p:cNvSpPr/>
          <p:nvPr/>
        </p:nvSpPr>
        <p:spPr>
          <a:xfrm>
            <a:off x="1524139" y="1294511"/>
            <a:ext cx="4526280" cy="0"/>
          </a:xfrm>
          <a:custGeom>
            <a:avLst/>
            <a:gdLst/>
            <a:ahLst/>
            <a:cxnLst/>
            <a:rect l="l" t="t" r="r" b="b"/>
            <a:pathLst>
              <a:path w="4526280">
                <a:moveTo>
                  <a:pt x="0" y="0"/>
                </a:moveTo>
                <a:lnTo>
                  <a:pt x="4526279" y="0"/>
                </a:lnTo>
              </a:path>
            </a:pathLst>
          </a:custGeom>
          <a:ln w="3175">
            <a:solidFill>
              <a:srgbClr val="333333"/>
            </a:solidFill>
          </a:ln>
        </p:spPr>
        <p:txBody>
          <a:bodyPr wrap="square" lIns="0" tIns="0" rIns="0" bIns="0" rtlCol="0"/>
          <a:lstStyle/>
          <a:p>
            <a:endParaRPr/>
          </a:p>
        </p:txBody>
      </p:sp>
      <p:sp>
        <p:nvSpPr>
          <p:cNvPr id="19" name="object 19"/>
          <p:cNvSpPr txBox="1">
            <a:spLocks noGrp="1"/>
          </p:cNvSpPr>
          <p:nvPr>
            <p:ph type="title"/>
          </p:nvPr>
        </p:nvSpPr>
        <p:spPr>
          <a:xfrm>
            <a:off x="1524139" y="474787"/>
            <a:ext cx="3665854" cy="381515"/>
          </a:xfrm>
          <a:prstGeom prst="rect">
            <a:avLst/>
          </a:prstGeom>
        </p:spPr>
        <p:txBody>
          <a:bodyPr vert="horz" wrap="square" lIns="0" tIns="12065" rIns="0" bIns="0" rtlCol="0" anchor="t">
            <a:spAutoFit/>
          </a:bodyPr>
          <a:lstStyle/>
          <a:p>
            <a:pPr marL="12700">
              <a:spcBef>
                <a:spcPts val="95"/>
              </a:spcBef>
            </a:pPr>
            <a:r>
              <a:rPr sz="2400" b="1" spc="-5" dirty="0">
                <a:solidFill>
                  <a:schemeClr val="tx1"/>
                </a:solidFill>
                <a:latin typeface="Arial" panose="020B0604020202020204" pitchFamily="34" charset="0"/>
                <a:cs typeface="Arial" panose="020B0604020202020204" pitchFamily="34" charset="0"/>
              </a:rPr>
              <a:t>PCI Compliance</a:t>
            </a:r>
            <a:r>
              <a:rPr sz="2400" b="1" spc="-10" dirty="0">
                <a:solidFill>
                  <a:schemeClr val="tx1"/>
                </a:solidFill>
                <a:latin typeface="Arial" panose="020B0604020202020204" pitchFamily="34" charset="0"/>
                <a:cs typeface="Arial" panose="020B0604020202020204" pitchFamily="34" charset="0"/>
              </a:rPr>
              <a:t> </a:t>
            </a:r>
            <a:r>
              <a:rPr sz="2400" b="1" spc="-5" dirty="0">
                <a:solidFill>
                  <a:schemeClr val="tx1"/>
                </a:solidFill>
                <a:latin typeface="Arial" panose="020B0604020202020204" pitchFamily="34" charset="0"/>
                <a:cs typeface="Arial" panose="020B0604020202020204" pitchFamily="34" charset="0"/>
              </a:rPr>
              <a:t>Levels</a:t>
            </a:r>
            <a:endParaRPr sz="2400" b="1" dirty="0">
              <a:solidFill>
                <a:schemeClr val="tx1"/>
              </a:solidFill>
              <a:latin typeface="Arial" panose="020B0604020202020204" pitchFamily="34" charset="0"/>
              <a:cs typeface="Arial" panose="020B0604020202020204" pitchFamily="34" charset="0"/>
            </a:endParaRPr>
          </a:p>
        </p:txBody>
      </p:sp>
      <p:sp>
        <p:nvSpPr>
          <p:cNvPr id="20" name="object 20"/>
          <p:cNvSpPr/>
          <p:nvPr/>
        </p:nvSpPr>
        <p:spPr>
          <a:xfrm>
            <a:off x="1676539" y="1293761"/>
            <a:ext cx="8915400" cy="532130"/>
          </a:xfrm>
          <a:custGeom>
            <a:avLst/>
            <a:gdLst/>
            <a:ahLst/>
            <a:cxnLst/>
            <a:rect l="l" t="t" r="r" b="b"/>
            <a:pathLst>
              <a:path w="8915400" h="532130">
                <a:moveTo>
                  <a:pt x="8915400" y="0"/>
                </a:moveTo>
                <a:lnTo>
                  <a:pt x="7237476" y="0"/>
                </a:lnTo>
                <a:lnTo>
                  <a:pt x="4373880" y="0"/>
                </a:lnTo>
                <a:lnTo>
                  <a:pt x="1405128" y="0"/>
                </a:lnTo>
                <a:lnTo>
                  <a:pt x="0" y="0"/>
                </a:lnTo>
                <a:lnTo>
                  <a:pt x="0" y="531876"/>
                </a:lnTo>
                <a:lnTo>
                  <a:pt x="1405128" y="531876"/>
                </a:lnTo>
                <a:lnTo>
                  <a:pt x="4373880" y="531876"/>
                </a:lnTo>
                <a:lnTo>
                  <a:pt x="7237476" y="531876"/>
                </a:lnTo>
                <a:lnTo>
                  <a:pt x="8915400" y="531876"/>
                </a:lnTo>
                <a:lnTo>
                  <a:pt x="8915400" y="0"/>
                </a:lnTo>
                <a:close/>
              </a:path>
            </a:pathLst>
          </a:custGeom>
          <a:solidFill>
            <a:srgbClr val="48B689"/>
          </a:solidFill>
        </p:spPr>
        <p:txBody>
          <a:bodyPr wrap="square" lIns="0" tIns="0" rIns="0" bIns="0" rtlCol="0"/>
          <a:lstStyle/>
          <a:p>
            <a:endParaRPr/>
          </a:p>
        </p:txBody>
      </p:sp>
      <p:sp>
        <p:nvSpPr>
          <p:cNvPr id="21" name="object 21"/>
          <p:cNvSpPr/>
          <p:nvPr/>
        </p:nvSpPr>
        <p:spPr>
          <a:xfrm>
            <a:off x="1676539" y="3015882"/>
            <a:ext cx="8915400" cy="1016635"/>
          </a:xfrm>
          <a:custGeom>
            <a:avLst/>
            <a:gdLst/>
            <a:ahLst/>
            <a:cxnLst/>
            <a:rect l="l" t="t" r="r" b="b"/>
            <a:pathLst>
              <a:path w="8915400" h="1016635">
                <a:moveTo>
                  <a:pt x="8915400" y="0"/>
                </a:moveTo>
                <a:lnTo>
                  <a:pt x="7237476" y="0"/>
                </a:lnTo>
                <a:lnTo>
                  <a:pt x="4373880" y="0"/>
                </a:lnTo>
                <a:lnTo>
                  <a:pt x="1405128" y="0"/>
                </a:lnTo>
                <a:lnTo>
                  <a:pt x="0" y="0"/>
                </a:lnTo>
                <a:lnTo>
                  <a:pt x="0" y="1016508"/>
                </a:lnTo>
                <a:lnTo>
                  <a:pt x="1405128" y="1016508"/>
                </a:lnTo>
                <a:lnTo>
                  <a:pt x="4373880" y="1016508"/>
                </a:lnTo>
                <a:lnTo>
                  <a:pt x="7237476" y="1016508"/>
                </a:lnTo>
                <a:lnTo>
                  <a:pt x="8915400" y="1016508"/>
                </a:lnTo>
                <a:lnTo>
                  <a:pt x="8915400" y="0"/>
                </a:lnTo>
                <a:close/>
              </a:path>
            </a:pathLst>
          </a:custGeom>
          <a:solidFill>
            <a:srgbClr val="333333"/>
          </a:solidFill>
        </p:spPr>
        <p:txBody>
          <a:bodyPr wrap="square" lIns="0" tIns="0" rIns="0" bIns="0" rtlCol="0"/>
          <a:lstStyle/>
          <a:p>
            <a:endParaRPr/>
          </a:p>
        </p:txBody>
      </p:sp>
      <p:sp>
        <p:nvSpPr>
          <p:cNvPr id="22" name="object 22"/>
          <p:cNvSpPr/>
          <p:nvPr/>
        </p:nvSpPr>
        <p:spPr>
          <a:xfrm>
            <a:off x="1676539" y="4955933"/>
            <a:ext cx="8915400" cy="457200"/>
          </a:xfrm>
          <a:custGeom>
            <a:avLst/>
            <a:gdLst/>
            <a:ahLst/>
            <a:cxnLst/>
            <a:rect l="l" t="t" r="r" b="b"/>
            <a:pathLst>
              <a:path w="8915400" h="457200">
                <a:moveTo>
                  <a:pt x="8915400" y="0"/>
                </a:moveTo>
                <a:lnTo>
                  <a:pt x="7237476" y="0"/>
                </a:lnTo>
                <a:lnTo>
                  <a:pt x="4373880" y="0"/>
                </a:lnTo>
                <a:lnTo>
                  <a:pt x="1405128" y="0"/>
                </a:lnTo>
                <a:lnTo>
                  <a:pt x="0" y="0"/>
                </a:lnTo>
                <a:lnTo>
                  <a:pt x="0" y="457200"/>
                </a:lnTo>
                <a:lnTo>
                  <a:pt x="1405128" y="457200"/>
                </a:lnTo>
                <a:lnTo>
                  <a:pt x="4373880" y="457200"/>
                </a:lnTo>
                <a:lnTo>
                  <a:pt x="7237476" y="457200"/>
                </a:lnTo>
                <a:lnTo>
                  <a:pt x="8915400" y="457200"/>
                </a:lnTo>
                <a:lnTo>
                  <a:pt x="8915400" y="0"/>
                </a:lnTo>
                <a:close/>
              </a:path>
            </a:pathLst>
          </a:custGeom>
          <a:solidFill>
            <a:srgbClr val="333333"/>
          </a:solidFill>
        </p:spPr>
        <p:txBody>
          <a:bodyPr wrap="square" lIns="0" tIns="0" rIns="0" bIns="0" rtlCol="0"/>
          <a:lstStyle/>
          <a:p>
            <a:endParaRPr/>
          </a:p>
        </p:txBody>
      </p:sp>
      <p:graphicFrame>
        <p:nvGraphicFramePr>
          <p:cNvPr id="23" name="object 23"/>
          <p:cNvGraphicFramePr>
            <a:graphicFrameLocks noGrp="1"/>
          </p:cNvGraphicFramePr>
          <p:nvPr/>
        </p:nvGraphicFramePr>
        <p:xfrm>
          <a:off x="1524140" y="1294512"/>
          <a:ext cx="9069705" cy="4118607"/>
        </p:xfrm>
        <a:graphic>
          <a:graphicData uri="http://schemas.openxmlformats.org/drawingml/2006/table">
            <a:tbl>
              <a:tblPr firstRow="1" bandRow="1">
                <a:tableStyleId>{2D5ABB26-0587-4C30-8999-92F81FD0307C}</a:tableStyleId>
              </a:tblPr>
              <a:tblGrid>
                <a:gridCol w="1386840">
                  <a:extLst>
                    <a:ext uri="{9D8B030D-6E8A-4147-A177-3AD203B41FA5}">
                      <a16:colId xmlns:a16="http://schemas.microsoft.com/office/drawing/2014/main" val="20000"/>
                    </a:ext>
                  </a:extLst>
                </a:gridCol>
                <a:gridCol w="3139440">
                  <a:extLst>
                    <a:ext uri="{9D8B030D-6E8A-4147-A177-3AD203B41FA5}">
                      <a16:colId xmlns:a16="http://schemas.microsoft.com/office/drawing/2014/main" val="20001"/>
                    </a:ext>
                  </a:extLst>
                </a:gridCol>
                <a:gridCol w="2486660">
                  <a:extLst>
                    <a:ext uri="{9D8B030D-6E8A-4147-A177-3AD203B41FA5}">
                      <a16:colId xmlns:a16="http://schemas.microsoft.com/office/drawing/2014/main" val="20002"/>
                    </a:ext>
                  </a:extLst>
                </a:gridCol>
                <a:gridCol w="2056765">
                  <a:extLst>
                    <a:ext uri="{9D8B030D-6E8A-4147-A177-3AD203B41FA5}">
                      <a16:colId xmlns:a16="http://schemas.microsoft.com/office/drawing/2014/main" val="20003"/>
                    </a:ext>
                  </a:extLst>
                </a:gridCol>
              </a:tblGrid>
              <a:tr h="544524">
                <a:tc>
                  <a:txBody>
                    <a:bodyPr/>
                    <a:lstStyle/>
                    <a:p>
                      <a:pPr>
                        <a:lnSpc>
                          <a:spcPct val="100000"/>
                        </a:lnSpc>
                        <a:spcBef>
                          <a:spcPts val="50"/>
                        </a:spcBef>
                      </a:pPr>
                      <a:endParaRPr sz="1600" dirty="0">
                        <a:latin typeface="Times New Roman"/>
                        <a:cs typeface="Times New Roman"/>
                      </a:endParaRPr>
                    </a:p>
                    <a:p>
                      <a:pPr marL="244475">
                        <a:lnSpc>
                          <a:spcPct val="100000"/>
                        </a:lnSpc>
                      </a:pPr>
                      <a:r>
                        <a:rPr sz="1600" b="1" spc="-5" dirty="0">
                          <a:solidFill>
                            <a:srgbClr val="FFFFFF"/>
                          </a:solidFill>
                          <a:latin typeface="Arial"/>
                          <a:cs typeface="Arial"/>
                        </a:rPr>
                        <a:t>Category</a:t>
                      </a:r>
                      <a:endParaRPr sz="1600" dirty="0">
                        <a:latin typeface="Arial"/>
                        <a:cs typeface="Arial"/>
                      </a:endParaRPr>
                    </a:p>
                  </a:txBody>
                  <a:tcPr marL="0" marR="0" marT="6350" marB="0">
                    <a:solidFill>
                      <a:srgbClr val="48B689"/>
                    </a:solidFill>
                  </a:tcPr>
                </a:tc>
                <a:tc>
                  <a:txBody>
                    <a:bodyPr/>
                    <a:lstStyle/>
                    <a:p>
                      <a:pPr>
                        <a:lnSpc>
                          <a:spcPct val="100000"/>
                        </a:lnSpc>
                        <a:spcBef>
                          <a:spcPts val="50"/>
                        </a:spcBef>
                      </a:pPr>
                      <a:endParaRPr sz="1600">
                        <a:latin typeface="Times New Roman"/>
                        <a:cs typeface="Times New Roman"/>
                      </a:endParaRPr>
                    </a:p>
                    <a:p>
                      <a:pPr marL="262890">
                        <a:lnSpc>
                          <a:spcPct val="100000"/>
                        </a:lnSpc>
                      </a:pPr>
                      <a:r>
                        <a:rPr sz="1600" b="1" dirty="0">
                          <a:solidFill>
                            <a:srgbClr val="FFFFFF"/>
                          </a:solidFill>
                          <a:latin typeface="Arial"/>
                          <a:cs typeface="Arial"/>
                        </a:rPr>
                        <a:t>Criteria</a:t>
                      </a:r>
                      <a:endParaRPr sz="1600">
                        <a:latin typeface="Arial"/>
                        <a:cs typeface="Arial"/>
                      </a:endParaRPr>
                    </a:p>
                  </a:txBody>
                  <a:tcPr marL="0" marR="0" marT="6350" marB="0">
                    <a:solidFill>
                      <a:srgbClr val="48B689"/>
                    </a:solidFill>
                  </a:tcPr>
                </a:tc>
                <a:tc>
                  <a:txBody>
                    <a:bodyPr/>
                    <a:lstStyle/>
                    <a:p>
                      <a:pPr>
                        <a:lnSpc>
                          <a:spcPct val="100000"/>
                        </a:lnSpc>
                        <a:spcBef>
                          <a:spcPts val="50"/>
                        </a:spcBef>
                      </a:pPr>
                      <a:endParaRPr sz="1600">
                        <a:latin typeface="Times New Roman"/>
                        <a:cs typeface="Times New Roman"/>
                      </a:endParaRPr>
                    </a:p>
                    <a:p>
                      <a:pPr marL="91440">
                        <a:lnSpc>
                          <a:spcPct val="100000"/>
                        </a:lnSpc>
                      </a:pPr>
                      <a:r>
                        <a:rPr sz="1600" b="1" spc="-5" dirty="0">
                          <a:solidFill>
                            <a:srgbClr val="FFFFFF"/>
                          </a:solidFill>
                          <a:latin typeface="Arial"/>
                          <a:cs typeface="Arial"/>
                        </a:rPr>
                        <a:t>Requirements</a:t>
                      </a:r>
                      <a:endParaRPr sz="1600">
                        <a:latin typeface="Arial"/>
                        <a:cs typeface="Arial"/>
                      </a:endParaRPr>
                    </a:p>
                  </a:txBody>
                  <a:tcPr marL="0" marR="0" marT="6350" marB="0">
                    <a:solidFill>
                      <a:srgbClr val="48B689"/>
                    </a:solidFill>
                  </a:tcPr>
                </a:tc>
                <a:tc>
                  <a:txBody>
                    <a:bodyPr/>
                    <a:lstStyle/>
                    <a:p>
                      <a:pPr marL="996315" marR="255904" indent="-356235">
                        <a:lnSpc>
                          <a:spcPts val="1739"/>
                        </a:lnSpc>
                        <a:spcBef>
                          <a:spcPts val="360"/>
                        </a:spcBef>
                      </a:pPr>
                      <a:r>
                        <a:rPr sz="1600" b="1" spc="-5" dirty="0">
                          <a:solidFill>
                            <a:srgbClr val="FFFFFF"/>
                          </a:solidFill>
                          <a:latin typeface="Arial"/>
                          <a:cs typeface="Arial"/>
                        </a:rPr>
                        <a:t>Compliance  Date</a:t>
                      </a:r>
                      <a:endParaRPr sz="1600">
                        <a:latin typeface="Arial"/>
                        <a:cs typeface="Arial"/>
                      </a:endParaRPr>
                    </a:p>
                  </a:txBody>
                  <a:tcPr marL="0" marR="0" marB="0">
                    <a:solidFill>
                      <a:srgbClr val="48B689"/>
                    </a:solidFill>
                  </a:tcPr>
                </a:tc>
                <a:extLst>
                  <a:ext uri="{0D108BD9-81ED-4DB2-BD59-A6C34878D82A}">
                    <a16:rowId xmlns:a16="http://schemas.microsoft.com/office/drawing/2014/main" val="10000"/>
                  </a:ext>
                </a:extLst>
              </a:tr>
              <a:tr h="1176833">
                <a:tc>
                  <a:txBody>
                    <a:bodyPr/>
                    <a:lstStyle/>
                    <a:p>
                      <a:pPr marL="244475">
                        <a:lnSpc>
                          <a:spcPct val="100000"/>
                        </a:lnSpc>
                        <a:spcBef>
                          <a:spcPts val="15"/>
                        </a:spcBef>
                      </a:pPr>
                      <a:r>
                        <a:rPr sz="1400" b="1" spc="-10" dirty="0">
                          <a:solidFill>
                            <a:srgbClr val="D86006"/>
                          </a:solidFill>
                          <a:latin typeface="Arial"/>
                          <a:cs typeface="Arial"/>
                        </a:rPr>
                        <a:t>Level</a:t>
                      </a:r>
                      <a:r>
                        <a:rPr sz="1400" b="1" spc="-15" dirty="0">
                          <a:solidFill>
                            <a:srgbClr val="D86006"/>
                          </a:solidFill>
                          <a:latin typeface="Arial"/>
                          <a:cs typeface="Arial"/>
                        </a:rPr>
                        <a:t> </a:t>
                      </a:r>
                      <a:r>
                        <a:rPr sz="1400" b="1" spc="-5" dirty="0">
                          <a:solidFill>
                            <a:srgbClr val="D86006"/>
                          </a:solidFill>
                          <a:latin typeface="Arial"/>
                          <a:cs typeface="Arial"/>
                        </a:rPr>
                        <a:t>1</a:t>
                      </a:r>
                      <a:endParaRPr sz="1400" dirty="0">
                        <a:latin typeface="Arial"/>
                        <a:cs typeface="Arial"/>
                      </a:endParaRPr>
                    </a:p>
                  </a:txBody>
                  <a:tcPr marL="0" marR="0" marT="1905" marB="0">
                    <a:solidFill>
                      <a:srgbClr val="6B6B6B"/>
                    </a:solidFill>
                  </a:tcPr>
                </a:tc>
                <a:tc>
                  <a:txBody>
                    <a:bodyPr/>
                    <a:lstStyle/>
                    <a:p>
                      <a:pPr marL="429895" marR="118745" indent="-167005">
                        <a:lnSpc>
                          <a:spcPts val="1220"/>
                        </a:lnSpc>
                        <a:spcBef>
                          <a:spcPts val="285"/>
                        </a:spcBef>
                        <a:buClr>
                          <a:srgbClr val="FEFFFF"/>
                        </a:buClr>
                        <a:buSzPct val="91666"/>
                        <a:buChar char="•"/>
                        <a:tabLst>
                          <a:tab pos="430530" algn="l"/>
                        </a:tabLst>
                      </a:pPr>
                      <a:r>
                        <a:rPr sz="1200" spc="-5" dirty="0">
                          <a:solidFill>
                            <a:srgbClr val="FFFFFF"/>
                          </a:solidFill>
                          <a:latin typeface="Arial"/>
                          <a:cs typeface="Arial"/>
                        </a:rPr>
                        <a:t>Merchants &gt;6 </a:t>
                      </a:r>
                      <a:r>
                        <a:rPr sz="1200" dirty="0">
                          <a:solidFill>
                            <a:srgbClr val="FFFFFF"/>
                          </a:solidFill>
                          <a:latin typeface="Arial"/>
                          <a:cs typeface="Arial"/>
                        </a:rPr>
                        <a:t>MM </a:t>
                      </a:r>
                      <a:r>
                        <a:rPr sz="1200" spc="-5" dirty="0">
                          <a:solidFill>
                            <a:srgbClr val="FFFFFF"/>
                          </a:solidFill>
                          <a:latin typeface="Arial"/>
                          <a:cs typeface="Arial"/>
                        </a:rPr>
                        <a:t>annual </a:t>
                      </a:r>
                      <a:r>
                        <a:rPr sz="1200" spc="-10" dirty="0">
                          <a:solidFill>
                            <a:srgbClr val="FFFFFF"/>
                          </a:solidFill>
                          <a:latin typeface="Arial"/>
                          <a:cs typeface="Arial"/>
                        </a:rPr>
                        <a:t>transactions  </a:t>
                      </a:r>
                      <a:r>
                        <a:rPr sz="1200" spc="-5" dirty="0">
                          <a:solidFill>
                            <a:srgbClr val="FFFFFF"/>
                          </a:solidFill>
                          <a:latin typeface="Arial"/>
                          <a:cs typeface="Arial"/>
                        </a:rPr>
                        <a:t>(all</a:t>
                      </a:r>
                      <a:r>
                        <a:rPr sz="1200" spc="-10" dirty="0">
                          <a:solidFill>
                            <a:srgbClr val="FFFFFF"/>
                          </a:solidFill>
                          <a:latin typeface="Arial"/>
                          <a:cs typeface="Arial"/>
                        </a:rPr>
                        <a:t> </a:t>
                      </a:r>
                      <a:r>
                        <a:rPr sz="1200" spc="-5" dirty="0">
                          <a:solidFill>
                            <a:srgbClr val="FFFFFF"/>
                          </a:solidFill>
                          <a:latin typeface="Arial"/>
                          <a:cs typeface="Arial"/>
                        </a:rPr>
                        <a:t>channels)</a:t>
                      </a:r>
                      <a:endParaRPr sz="1200">
                        <a:latin typeface="Arial"/>
                        <a:cs typeface="Arial"/>
                      </a:endParaRPr>
                    </a:p>
                    <a:p>
                      <a:pPr marL="429895" indent="-167640">
                        <a:lnSpc>
                          <a:spcPct val="100000"/>
                        </a:lnSpc>
                        <a:spcBef>
                          <a:spcPts val="220"/>
                        </a:spcBef>
                        <a:buClr>
                          <a:srgbClr val="FEFFFF"/>
                        </a:buClr>
                        <a:buSzPct val="91666"/>
                        <a:buChar char="•"/>
                        <a:tabLst>
                          <a:tab pos="430530" algn="l"/>
                        </a:tabLst>
                      </a:pPr>
                      <a:r>
                        <a:rPr sz="1200" spc="-5" dirty="0">
                          <a:solidFill>
                            <a:srgbClr val="FFFFFF"/>
                          </a:solidFill>
                          <a:latin typeface="Arial"/>
                          <a:cs typeface="Arial"/>
                        </a:rPr>
                        <a:t>All TPPs</a:t>
                      </a:r>
                      <a:endParaRPr sz="1200">
                        <a:latin typeface="Arial"/>
                        <a:cs typeface="Arial"/>
                      </a:endParaRPr>
                    </a:p>
                    <a:p>
                      <a:pPr marL="429895" indent="-167640">
                        <a:lnSpc>
                          <a:spcPct val="100000"/>
                        </a:lnSpc>
                        <a:spcBef>
                          <a:spcPts val="225"/>
                        </a:spcBef>
                        <a:buClr>
                          <a:srgbClr val="FEFFFF"/>
                        </a:buClr>
                        <a:buSzPct val="91666"/>
                        <a:buChar char="•"/>
                        <a:tabLst>
                          <a:tab pos="430530" algn="l"/>
                        </a:tabLst>
                      </a:pPr>
                      <a:r>
                        <a:rPr sz="1200" spc="-5" dirty="0">
                          <a:solidFill>
                            <a:srgbClr val="FFFFFF"/>
                          </a:solidFill>
                          <a:latin typeface="Arial"/>
                          <a:cs typeface="Arial"/>
                        </a:rPr>
                        <a:t>All DSEs storing data for Level 1, 2,</a:t>
                      </a:r>
                      <a:r>
                        <a:rPr sz="1200" dirty="0">
                          <a:solidFill>
                            <a:srgbClr val="FFFFFF"/>
                          </a:solidFill>
                          <a:latin typeface="Arial"/>
                          <a:cs typeface="Arial"/>
                        </a:rPr>
                        <a:t> </a:t>
                      </a:r>
                      <a:r>
                        <a:rPr sz="1200" spc="-5" dirty="0">
                          <a:solidFill>
                            <a:srgbClr val="FFFFFF"/>
                          </a:solidFill>
                          <a:latin typeface="Arial"/>
                          <a:cs typeface="Arial"/>
                        </a:rPr>
                        <a:t>3</a:t>
                      </a:r>
                      <a:endParaRPr sz="1200">
                        <a:latin typeface="Arial"/>
                        <a:cs typeface="Arial"/>
                      </a:endParaRPr>
                    </a:p>
                    <a:p>
                      <a:pPr marL="429895" marR="367665" indent="-167005">
                        <a:lnSpc>
                          <a:spcPts val="1220"/>
                        </a:lnSpc>
                        <a:spcBef>
                          <a:spcPts val="445"/>
                        </a:spcBef>
                        <a:buClr>
                          <a:srgbClr val="FEFFFF"/>
                        </a:buClr>
                        <a:buSzPct val="91666"/>
                        <a:buChar char="•"/>
                        <a:tabLst>
                          <a:tab pos="430530" algn="l"/>
                        </a:tabLst>
                      </a:pPr>
                      <a:r>
                        <a:rPr sz="1200" spc="-5" dirty="0">
                          <a:solidFill>
                            <a:srgbClr val="FFFFFF"/>
                          </a:solidFill>
                          <a:latin typeface="Arial"/>
                          <a:cs typeface="Arial"/>
                        </a:rPr>
                        <a:t>All compromised merchants, </a:t>
                      </a:r>
                      <a:r>
                        <a:rPr sz="1200" dirty="0">
                          <a:solidFill>
                            <a:srgbClr val="FFFFFF"/>
                          </a:solidFill>
                          <a:latin typeface="Arial"/>
                          <a:cs typeface="Arial"/>
                        </a:rPr>
                        <a:t>TPPs  </a:t>
                      </a:r>
                      <a:r>
                        <a:rPr sz="1200" spc="-5" dirty="0">
                          <a:solidFill>
                            <a:srgbClr val="FFFFFF"/>
                          </a:solidFill>
                          <a:latin typeface="Arial"/>
                          <a:cs typeface="Arial"/>
                        </a:rPr>
                        <a:t>and DSEs</a:t>
                      </a:r>
                      <a:endParaRPr sz="1200">
                        <a:latin typeface="Arial"/>
                        <a:cs typeface="Arial"/>
                      </a:endParaRPr>
                    </a:p>
                  </a:txBody>
                  <a:tcPr marL="0" marR="0" marT="36195" marB="0">
                    <a:solidFill>
                      <a:srgbClr val="6B6B6B"/>
                    </a:solidFill>
                  </a:tcPr>
                </a:tc>
                <a:tc>
                  <a:txBody>
                    <a:bodyPr/>
                    <a:lstStyle/>
                    <a:p>
                      <a:pPr marL="258445" indent="-167640">
                        <a:lnSpc>
                          <a:spcPct val="100000"/>
                        </a:lnSpc>
                        <a:spcBef>
                          <a:spcPts val="60"/>
                        </a:spcBef>
                        <a:buClr>
                          <a:srgbClr val="FEFFFF"/>
                        </a:buClr>
                        <a:buSzPct val="91666"/>
                        <a:buChar char="•"/>
                        <a:tabLst>
                          <a:tab pos="259079" algn="l"/>
                        </a:tabLst>
                      </a:pPr>
                      <a:r>
                        <a:rPr sz="1200" spc="-10" dirty="0">
                          <a:solidFill>
                            <a:srgbClr val="FFFFFF"/>
                          </a:solidFill>
                          <a:latin typeface="Arial"/>
                          <a:cs typeface="Arial"/>
                        </a:rPr>
                        <a:t>Annual </a:t>
                      </a:r>
                      <a:r>
                        <a:rPr sz="1200" spc="-5" dirty="0">
                          <a:solidFill>
                            <a:srgbClr val="FFFFFF"/>
                          </a:solidFill>
                          <a:latin typeface="Arial"/>
                          <a:cs typeface="Arial"/>
                        </a:rPr>
                        <a:t>Onsite Audit </a:t>
                      </a:r>
                      <a:r>
                        <a:rPr sz="1200" spc="-7" baseline="38194" dirty="0">
                          <a:solidFill>
                            <a:srgbClr val="FFFFFF"/>
                          </a:solidFill>
                          <a:latin typeface="Arial"/>
                          <a:cs typeface="Arial"/>
                        </a:rPr>
                        <a:t>1</a:t>
                      </a:r>
                      <a:endParaRPr sz="1200" baseline="38194">
                        <a:latin typeface="Arial"/>
                        <a:cs typeface="Arial"/>
                      </a:endParaRPr>
                    </a:p>
                    <a:p>
                      <a:pPr marL="258445" indent="-167640">
                        <a:lnSpc>
                          <a:spcPct val="100000"/>
                        </a:lnSpc>
                        <a:spcBef>
                          <a:spcPts val="225"/>
                        </a:spcBef>
                        <a:buClr>
                          <a:srgbClr val="FEFFFF"/>
                        </a:buClr>
                        <a:buSzPct val="91666"/>
                        <a:buChar char="•"/>
                        <a:tabLst>
                          <a:tab pos="259079" algn="l"/>
                        </a:tabLst>
                      </a:pPr>
                      <a:r>
                        <a:rPr sz="1200" spc="-5" dirty="0">
                          <a:solidFill>
                            <a:srgbClr val="FFFFFF"/>
                          </a:solidFill>
                          <a:latin typeface="Arial"/>
                          <a:cs typeface="Arial"/>
                        </a:rPr>
                        <a:t>Quarterly </a:t>
                      </a:r>
                      <a:r>
                        <a:rPr sz="1200" spc="-10" dirty="0">
                          <a:solidFill>
                            <a:srgbClr val="FFFFFF"/>
                          </a:solidFill>
                          <a:latin typeface="Arial"/>
                          <a:cs typeface="Arial"/>
                        </a:rPr>
                        <a:t>Network</a:t>
                      </a:r>
                      <a:r>
                        <a:rPr sz="1200" dirty="0">
                          <a:solidFill>
                            <a:srgbClr val="FFFFFF"/>
                          </a:solidFill>
                          <a:latin typeface="Arial"/>
                          <a:cs typeface="Arial"/>
                        </a:rPr>
                        <a:t> </a:t>
                      </a:r>
                      <a:r>
                        <a:rPr sz="1200" spc="-10" dirty="0">
                          <a:solidFill>
                            <a:srgbClr val="FFFFFF"/>
                          </a:solidFill>
                          <a:latin typeface="Arial"/>
                          <a:cs typeface="Arial"/>
                        </a:rPr>
                        <a:t>Scan</a:t>
                      </a:r>
                      <a:endParaRPr sz="1200">
                        <a:latin typeface="Arial"/>
                        <a:cs typeface="Arial"/>
                      </a:endParaRPr>
                    </a:p>
                  </a:txBody>
                  <a:tcPr marL="0" marR="0" marT="7620" marB="0">
                    <a:solidFill>
                      <a:srgbClr val="6B6B6B"/>
                    </a:solidFill>
                  </a:tcPr>
                </a:tc>
                <a:tc>
                  <a:txBody>
                    <a:bodyPr/>
                    <a:lstStyle/>
                    <a:p>
                      <a:pPr marL="377190" algn="ctr">
                        <a:lnSpc>
                          <a:spcPct val="100000"/>
                        </a:lnSpc>
                        <a:spcBef>
                          <a:spcPts val="60"/>
                        </a:spcBef>
                      </a:pPr>
                      <a:r>
                        <a:rPr sz="1200" spc="-5" dirty="0">
                          <a:solidFill>
                            <a:srgbClr val="FFFFFF"/>
                          </a:solidFill>
                          <a:latin typeface="Arial"/>
                          <a:cs typeface="Arial"/>
                        </a:rPr>
                        <a:t>30 June </a:t>
                      </a:r>
                      <a:r>
                        <a:rPr sz="1200" spc="-10" dirty="0">
                          <a:solidFill>
                            <a:srgbClr val="FFFFFF"/>
                          </a:solidFill>
                          <a:latin typeface="Arial"/>
                          <a:cs typeface="Arial"/>
                        </a:rPr>
                        <a:t>'05 </a:t>
                      </a:r>
                      <a:r>
                        <a:rPr sz="1200" spc="-7" baseline="38194" dirty="0">
                          <a:solidFill>
                            <a:srgbClr val="FFFFFF"/>
                          </a:solidFill>
                          <a:latin typeface="Arial"/>
                          <a:cs typeface="Arial"/>
                        </a:rPr>
                        <a:t>2</a:t>
                      </a:r>
                      <a:endParaRPr sz="1200" baseline="38194">
                        <a:latin typeface="Arial"/>
                        <a:cs typeface="Arial"/>
                      </a:endParaRPr>
                    </a:p>
                  </a:txBody>
                  <a:tcPr marL="0" marR="0" marT="7620" marB="0">
                    <a:solidFill>
                      <a:srgbClr val="6B6B6B"/>
                    </a:solidFill>
                  </a:tcPr>
                </a:tc>
                <a:extLst>
                  <a:ext uri="{0D108BD9-81ED-4DB2-BD59-A6C34878D82A}">
                    <a16:rowId xmlns:a16="http://schemas.microsoft.com/office/drawing/2014/main" val="10001"/>
                  </a:ext>
                </a:extLst>
              </a:tr>
              <a:tr h="1016507">
                <a:tc>
                  <a:txBody>
                    <a:bodyPr/>
                    <a:lstStyle/>
                    <a:p>
                      <a:pPr marL="244475">
                        <a:lnSpc>
                          <a:spcPct val="100000"/>
                        </a:lnSpc>
                        <a:spcBef>
                          <a:spcPts val="125"/>
                        </a:spcBef>
                      </a:pPr>
                      <a:r>
                        <a:rPr sz="1400" b="1" spc="-10" dirty="0">
                          <a:solidFill>
                            <a:srgbClr val="D86006"/>
                          </a:solidFill>
                          <a:latin typeface="Arial"/>
                          <a:cs typeface="Arial"/>
                        </a:rPr>
                        <a:t>Level</a:t>
                      </a:r>
                      <a:r>
                        <a:rPr sz="1400" b="1" spc="-15" dirty="0">
                          <a:solidFill>
                            <a:srgbClr val="D86006"/>
                          </a:solidFill>
                          <a:latin typeface="Arial"/>
                          <a:cs typeface="Arial"/>
                        </a:rPr>
                        <a:t> </a:t>
                      </a:r>
                      <a:r>
                        <a:rPr sz="1400" b="1" spc="-5" dirty="0">
                          <a:solidFill>
                            <a:srgbClr val="D86006"/>
                          </a:solidFill>
                          <a:latin typeface="Arial"/>
                          <a:cs typeface="Arial"/>
                        </a:rPr>
                        <a:t>2</a:t>
                      </a:r>
                      <a:endParaRPr sz="1400" dirty="0">
                        <a:latin typeface="Arial"/>
                        <a:cs typeface="Arial"/>
                      </a:endParaRPr>
                    </a:p>
                  </a:txBody>
                  <a:tcPr marL="0" marR="0" marT="15875" marB="0">
                    <a:solidFill>
                      <a:srgbClr val="333333"/>
                    </a:solidFill>
                  </a:tcPr>
                </a:tc>
                <a:tc>
                  <a:txBody>
                    <a:bodyPr/>
                    <a:lstStyle/>
                    <a:p>
                      <a:pPr marL="445770" marR="93345" indent="-182880">
                        <a:lnSpc>
                          <a:spcPts val="1220"/>
                        </a:lnSpc>
                        <a:spcBef>
                          <a:spcPts val="390"/>
                        </a:spcBef>
                        <a:buClr>
                          <a:srgbClr val="FEFFFF"/>
                        </a:buClr>
                        <a:buChar char="•"/>
                        <a:tabLst>
                          <a:tab pos="445770" algn="l"/>
                          <a:tab pos="446405" algn="l"/>
                        </a:tabLst>
                      </a:pPr>
                      <a:r>
                        <a:rPr sz="1200" spc="-5" dirty="0">
                          <a:solidFill>
                            <a:srgbClr val="FFFFFF"/>
                          </a:solidFill>
                          <a:latin typeface="Arial"/>
                          <a:cs typeface="Arial"/>
                        </a:rPr>
                        <a:t>All merchants </a:t>
                      </a:r>
                      <a:r>
                        <a:rPr sz="1200" dirty="0">
                          <a:solidFill>
                            <a:srgbClr val="FFFFFF"/>
                          </a:solidFill>
                          <a:latin typeface="Arial"/>
                          <a:cs typeface="Arial"/>
                        </a:rPr>
                        <a:t>&gt; </a:t>
                      </a:r>
                      <a:r>
                        <a:rPr sz="1200" spc="-5" dirty="0">
                          <a:solidFill>
                            <a:srgbClr val="FFFFFF"/>
                          </a:solidFill>
                          <a:latin typeface="Arial"/>
                          <a:cs typeface="Arial"/>
                        </a:rPr>
                        <a:t>1 </a:t>
                      </a:r>
                      <a:r>
                        <a:rPr sz="1200" spc="-10" dirty="0">
                          <a:solidFill>
                            <a:srgbClr val="FFFFFF"/>
                          </a:solidFill>
                          <a:latin typeface="Arial"/>
                          <a:cs typeface="Arial"/>
                        </a:rPr>
                        <a:t>million </a:t>
                      </a:r>
                      <a:r>
                        <a:rPr sz="1200" spc="-5" dirty="0">
                          <a:solidFill>
                            <a:srgbClr val="FFFFFF"/>
                          </a:solidFill>
                          <a:latin typeface="Arial"/>
                          <a:cs typeface="Arial"/>
                        </a:rPr>
                        <a:t>total  MasterCard transactions </a:t>
                      </a:r>
                      <a:r>
                        <a:rPr sz="1200" dirty="0">
                          <a:solidFill>
                            <a:srgbClr val="FFFFFF"/>
                          </a:solidFill>
                          <a:latin typeface="Arial"/>
                          <a:cs typeface="Arial"/>
                        </a:rPr>
                        <a:t>&lt; </a:t>
                      </a:r>
                      <a:r>
                        <a:rPr sz="1200" spc="-5" dirty="0">
                          <a:solidFill>
                            <a:srgbClr val="FFFFFF"/>
                          </a:solidFill>
                          <a:latin typeface="Arial"/>
                          <a:cs typeface="Arial"/>
                        </a:rPr>
                        <a:t>6 </a:t>
                      </a:r>
                      <a:r>
                        <a:rPr sz="1200" spc="-10" dirty="0">
                          <a:solidFill>
                            <a:srgbClr val="FFFFFF"/>
                          </a:solidFill>
                          <a:latin typeface="Arial"/>
                          <a:cs typeface="Arial"/>
                        </a:rPr>
                        <a:t>million  </a:t>
                      </a:r>
                      <a:r>
                        <a:rPr sz="1200" spc="-5" dirty="0">
                          <a:solidFill>
                            <a:srgbClr val="FFFFFF"/>
                          </a:solidFill>
                          <a:latin typeface="Arial"/>
                          <a:cs typeface="Arial"/>
                        </a:rPr>
                        <a:t>total MasterCard </a:t>
                      </a:r>
                      <a:r>
                        <a:rPr sz="1200" spc="-10" dirty="0">
                          <a:solidFill>
                            <a:srgbClr val="FFFFFF"/>
                          </a:solidFill>
                          <a:latin typeface="Arial"/>
                          <a:cs typeface="Arial"/>
                        </a:rPr>
                        <a:t>transactions annually</a:t>
                      </a:r>
                      <a:endParaRPr sz="1200">
                        <a:latin typeface="Arial"/>
                        <a:cs typeface="Arial"/>
                      </a:endParaRPr>
                    </a:p>
                    <a:p>
                      <a:pPr marL="445770" marR="132715" indent="-182880">
                        <a:lnSpc>
                          <a:spcPts val="1230"/>
                        </a:lnSpc>
                        <a:spcBef>
                          <a:spcPts val="440"/>
                        </a:spcBef>
                        <a:buClr>
                          <a:srgbClr val="FEFFFF"/>
                        </a:buClr>
                        <a:buChar char="•"/>
                        <a:tabLst>
                          <a:tab pos="445770" algn="l"/>
                          <a:tab pos="446405" algn="l"/>
                        </a:tabLst>
                      </a:pPr>
                      <a:r>
                        <a:rPr sz="1200" spc="-5" dirty="0">
                          <a:solidFill>
                            <a:srgbClr val="FFFFFF"/>
                          </a:solidFill>
                          <a:latin typeface="Arial"/>
                          <a:cs typeface="Arial"/>
                        </a:rPr>
                        <a:t>All </a:t>
                      </a:r>
                      <a:r>
                        <a:rPr sz="1200" spc="-10" dirty="0">
                          <a:solidFill>
                            <a:srgbClr val="FFFFFF"/>
                          </a:solidFill>
                          <a:latin typeface="Arial"/>
                          <a:cs typeface="Arial"/>
                        </a:rPr>
                        <a:t>merchants </a:t>
                      </a:r>
                      <a:r>
                        <a:rPr sz="1200" spc="-5" dirty="0">
                          <a:solidFill>
                            <a:srgbClr val="FFFFFF"/>
                          </a:solidFill>
                          <a:latin typeface="Arial"/>
                          <a:cs typeface="Arial"/>
                        </a:rPr>
                        <a:t>meeting the Level 2  </a:t>
                      </a:r>
                      <a:r>
                        <a:rPr sz="1200" spc="-10" dirty="0">
                          <a:solidFill>
                            <a:srgbClr val="FFFFFF"/>
                          </a:solidFill>
                          <a:latin typeface="Arial"/>
                          <a:cs typeface="Arial"/>
                        </a:rPr>
                        <a:t>criteria </a:t>
                      </a:r>
                      <a:r>
                        <a:rPr sz="1200" spc="-5" dirty="0">
                          <a:solidFill>
                            <a:srgbClr val="FFFFFF"/>
                          </a:solidFill>
                          <a:latin typeface="Arial"/>
                          <a:cs typeface="Arial"/>
                        </a:rPr>
                        <a:t>of a </a:t>
                      </a:r>
                      <a:r>
                        <a:rPr sz="1200" spc="-10" dirty="0">
                          <a:solidFill>
                            <a:srgbClr val="FFFFFF"/>
                          </a:solidFill>
                          <a:latin typeface="Arial"/>
                          <a:cs typeface="Arial"/>
                        </a:rPr>
                        <a:t>competing </a:t>
                      </a:r>
                      <a:r>
                        <a:rPr sz="1200" spc="-5" dirty="0">
                          <a:solidFill>
                            <a:srgbClr val="FFFFFF"/>
                          </a:solidFill>
                          <a:latin typeface="Arial"/>
                          <a:cs typeface="Arial"/>
                        </a:rPr>
                        <a:t>payment</a:t>
                      </a:r>
                      <a:r>
                        <a:rPr sz="1200" spc="50" dirty="0">
                          <a:solidFill>
                            <a:srgbClr val="FFFFFF"/>
                          </a:solidFill>
                          <a:latin typeface="Arial"/>
                          <a:cs typeface="Arial"/>
                        </a:rPr>
                        <a:t> </a:t>
                      </a:r>
                      <a:r>
                        <a:rPr sz="1200" spc="-10" dirty="0">
                          <a:solidFill>
                            <a:srgbClr val="FFFFFF"/>
                          </a:solidFill>
                          <a:latin typeface="Arial"/>
                          <a:cs typeface="Arial"/>
                        </a:rPr>
                        <a:t>brand</a:t>
                      </a:r>
                      <a:endParaRPr sz="1200">
                        <a:latin typeface="Arial"/>
                        <a:cs typeface="Arial"/>
                      </a:endParaRPr>
                    </a:p>
                  </a:txBody>
                  <a:tcPr marL="0" marR="0" marT="49530" marB="0">
                    <a:solidFill>
                      <a:srgbClr val="333333"/>
                    </a:solidFill>
                  </a:tcPr>
                </a:tc>
                <a:tc>
                  <a:txBody>
                    <a:bodyPr/>
                    <a:lstStyle/>
                    <a:p>
                      <a:pPr marL="258445" indent="-167640">
                        <a:lnSpc>
                          <a:spcPct val="100000"/>
                        </a:lnSpc>
                        <a:spcBef>
                          <a:spcPts val="165"/>
                        </a:spcBef>
                        <a:buClr>
                          <a:srgbClr val="FEFFFF"/>
                        </a:buClr>
                        <a:buSzPct val="91666"/>
                        <a:buChar char="•"/>
                        <a:tabLst>
                          <a:tab pos="259079" algn="l"/>
                        </a:tabLst>
                      </a:pPr>
                      <a:r>
                        <a:rPr sz="1200" spc="-10" dirty="0">
                          <a:solidFill>
                            <a:srgbClr val="FFFFFF"/>
                          </a:solidFill>
                          <a:latin typeface="Arial"/>
                          <a:cs typeface="Arial"/>
                        </a:rPr>
                        <a:t>Annual</a:t>
                      </a:r>
                      <a:r>
                        <a:rPr sz="1200" spc="-5" dirty="0">
                          <a:solidFill>
                            <a:srgbClr val="FFFFFF"/>
                          </a:solidFill>
                          <a:latin typeface="Arial"/>
                          <a:cs typeface="Arial"/>
                        </a:rPr>
                        <a:t> Self-Assessment</a:t>
                      </a:r>
                      <a:endParaRPr sz="1200">
                        <a:latin typeface="Arial"/>
                        <a:cs typeface="Arial"/>
                      </a:endParaRPr>
                    </a:p>
                    <a:p>
                      <a:pPr marL="258445" indent="-167640">
                        <a:lnSpc>
                          <a:spcPct val="100000"/>
                        </a:lnSpc>
                        <a:spcBef>
                          <a:spcPts val="225"/>
                        </a:spcBef>
                        <a:buClr>
                          <a:srgbClr val="FEFFFF"/>
                        </a:buClr>
                        <a:buSzPct val="91666"/>
                        <a:buChar char="•"/>
                        <a:tabLst>
                          <a:tab pos="259079" algn="l"/>
                        </a:tabLst>
                      </a:pPr>
                      <a:r>
                        <a:rPr sz="1200" spc="-5" dirty="0">
                          <a:solidFill>
                            <a:srgbClr val="FFFFFF"/>
                          </a:solidFill>
                          <a:latin typeface="Arial"/>
                          <a:cs typeface="Arial"/>
                        </a:rPr>
                        <a:t>Quarterly </a:t>
                      </a:r>
                      <a:r>
                        <a:rPr sz="1200" spc="-10" dirty="0">
                          <a:solidFill>
                            <a:srgbClr val="FFFFFF"/>
                          </a:solidFill>
                          <a:latin typeface="Arial"/>
                          <a:cs typeface="Arial"/>
                        </a:rPr>
                        <a:t>Network</a:t>
                      </a:r>
                      <a:r>
                        <a:rPr sz="1200" dirty="0">
                          <a:solidFill>
                            <a:srgbClr val="FFFFFF"/>
                          </a:solidFill>
                          <a:latin typeface="Arial"/>
                          <a:cs typeface="Arial"/>
                        </a:rPr>
                        <a:t> </a:t>
                      </a:r>
                      <a:r>
                        <a:rPr sz="1200" spc="-10" dirty="0">
                          <a:solidFill>
                            <a:srgbClr val="FFFFFF"/>
                          </a:solidFill>
                          <a:latin typeface="Arial"/>
                          <a:cs typeface="Arial"/>
                        </a:rPr>
                        <a:t>Scan</a:t>
                      </a:r>
                      <a:endParaRPr sz="1200">
                        <a:latin typeface="Arial"/>
                        <a:cs typeface="Arial"/>
                      </a:endParaRPr>
                    </a:p>
                  </a:txBody>
                  <a:tcPr marL="0" marR="0" marT="20955" marB="0">
                    <a:solidFill>
                      <a:srgbClr val="333333"/>
                    </a:solidFill>
                  </a:tcPr>
                </a:tc>
                <a:tc>
                  <a:txBody>
                    <a:bodyPr/>
                    <a:lstStyle/>
                    <a:p>
                      <a:pPr marL="376555" algn="ctr">
                        <a:lnSpc>
                          <a:spcPct val="100000"/>
                        </a:lnSpc>
                        <a:spcBef>
                          <a:spcPts val="165"/>
                        </a:spcBef>
                      </a:pPr>
                      <a:r>
                        <a:rPr sz="1200" spc="-5" dirty="0">
                          <a:solidFill>
                            <a:srgbClr val="FFFFFF"/>
                          </a:solidFill>
                          <a:latin typeface="Arial"/>
                          <a:cs typeface="Arial"/>
                        </a:rPr>
                        <a:t>31 </a:t>
                      </a:r>
                      <a:r>
                        <a:rPr sz="1200" spc="-10" dirty="0">
                          <a:solidFill>
                            <a:srgbClr val="FFFFFF"/>
                          </a:solidFill>
                          <a:latin typeface="Arial"/>
                          <a:cs typeface="Arial"/>
                        </a:rPr>
                        <a:t>December</a:t>
                      </a:r>
                      <a:r>
                        <a:rPr sz="1200" spc="-5" dirty="0">
                          <a:solidFill>
                            <a:srgbClr val="FFFFFF"/>
                          </a:solidFill>
                          <a:latin typeface="Arial"/>
                          <a:cs typeface="Arial"/>
                        </a:rPr>
                        <a:t> </a:t>
                      </a:r>
                      <a:r>
                        <a:rPr sz="1200" spc="-10" dirty="0">
                          <a:solidFill>
                            <a:srgbClr val="FFFFFF"/>
                          </a:solidFill>
                          <a:latin typeface="Arial"/>
                          <a:cs typeface="Arial"/>
                        </a:rPr>
                        <a:t>2008</a:t>
                      </a:r>
                      <a:endParaRPr sz="1200">
                        <a:latin typeface="Arial"/>
                        <a:cs typeface="Arial"/>
                      </a:endParaRPr>
                    </a:p>
                  </a:txBody>
                  <a:tcPr marL="0" marR="0" marT="20955" marB="0">
                    <a:solidFill>
                      <a:srgbClr val="333333"/>
                    </a:solidFill>
                  </a:tcPr>
                </a:tc>
                <a:extLst>
                  <a:ext uri="{0D108BD9-81ED-4DB2-BD59-A6C34878D82A}">
                    <a16:rowId xmlns:a16="http://schemas.microsoft.com/office/drawing/2014/main" val="10002"/>
                  </a:ext>
                </a:extLst>
              </a:tr>
              <a:tr h="923544">
                <a:tc>
                  <a:txBody>
                    <a:bodyPr/>
                    <a:lstStyle/>
                    <a:p>
                      <a:pPr marL="244475">
                        <a:lnSpc>
                          <a:spcPct val="100000"/>
                        </a:lnSpc>
                        <a:spcBef>
                          <a:spcPts val="125"/>
                        </a:spcBef>
                      </a:pPr>
                      <a:r>
                        <a:rPr sz="1400" b="1" spc="-10" dirty="0">
                          <a:solidFill>
                            <a:srgbClr val="D86006"/>
                          </a:solidFill>
                          <a:latin typeface="Arial"/>
                          <a:cs typeface="Arial"/>
                        </a:rPr>
                        <a:t>Level</a:t>
                      </a:r>
                      <a:r>
                        <a:rPr sz="1400" b="1" spc="-15" dirty="0">
                          <a:solidFill>
                            <a:srgbClr val="D86006"/>
                          </a:solidFill>
                          <a:latin typeface="Arial"/>
                          <a:cs typeface="Arial"/>
                        </a:rPr>
                        <a:t> </a:t>
                      </a:r>
                      <a:r>
                        <a:rPr sz="1400" b="1" spc="-5" dirty="0">
                          <a:solidFill>
                            <a:srgbClr val="D86006"/>
                          </a:solidFill>
                          <a:latin typeface="Arial"/>
                          <a:cs typeface="Arial"/>
                        </a:rPr>
                        <a:t>3</a:t>
                      </a:r>
                      <a:endParaRPr sz="1400">
                        <a:latin typeface="Arial"/>
                        <a:cs typeface="Arial"/>
                      </a:endParaRPr>
                    </a:p>
                  </a:txBody>
                  <a:tcPr marL="0" marR="0" marT="15875" marB="0">
                    <a:solidFill>
                      <a:srgbClr val="6B6B6B"/>
                    </a:solidFill>
                  </a:tcPr>
                </a:tc>
                <a:tc>
                  <a:txBody>
                    <a:bodyPr/>
                    <a:lstStyle/>
                    <a:p>
                      <a:pPr marL="445770" marR="83820" indent="-182880" algn="just">
                        <a:lnSpc>
                          <a:spcPct val="85200"/>
                        </a:lnSpc>
                        <a:spcBef>
                          <a:spcPts val="375"/>
                        </a:spcBef>
                        <a:buClr>
                          <a:srgbClr val="FEFFFF"/>
                        </a:buClr>
                        <a:buChar char="•"/>
                        <a:tabLst>
                          <a:tab pos="446405" algn="l"/>
                        </a:tabLst>
                      </a:pPr>
                      <a:r>
                        <a:rPr sz="1200" spc="-5" dirty="0">
                          <a:solidFill>
                            <a:srgbClr val="FFFFFF"/>
                          </a:solidFill>
                          <a:latin typeface="Arial"/>
                          <a:cs typeface="Arial"/>
                        </a:rPr>
                        <a:t>All merchants with annual </a:t>
                      </a:r>
                      <a:r>
                        <a:rPr sz="1200" spc="-10" dirty="0">
                          <a:solidFill>
                            <a:srgbClr val="FFFFFF"/>
                          </a:solidFill>
                          <a:latin typeface="Arial"/>
                          <a:cs typeface="Arial"/>
                        </a:rPr>
                        <a:t>MasterCard  </a:t>
                      </a:r>
                      <a:r>
                        <a:rPr sz="1200" spc="-5" dirty="0">
                          <a:solidFill>
                            <a:srgbClr val="FFFFFF"/>
                          </a:solidFill>
                          <a:latin typeface="Arial"/>
                          <a:cs typeface="Arial"/>
                        </a:rPr>
                        <a:t>e-commerce transactions </a:t>
                      </a:r>
                      <a:r>
                        <a:rPr sz="1200" dirty="0">
                          <a:solidFill>
                            <a:srgbClr val="FFFFFF"/>
                          </a:solidFill>
                          <a:latin typeface="Arial"/>
                          <a:cs typeface="Arial"/>
                        </a:rPr>
                        <a:t>&gt; </a:t>
                      </a:r>
                      <a:r>
                        <a:rPr sz="1200" spc="-5" dirty="0">
                          <a:solidFill>
                            <a:srgbClr val="FFFFFF"/>
                          </a:solidFill>
                          <a:latin typeface="Arial"/>
                          <a:cs typeface="Arial"/>
                        </a:rPr>
                        <a:t>20,000 but  less than one </a:t>
                      </a:r>
                      <a:r>
                        <a:rPr sz="1200" spc="-10" dirty="0">
                          <a:solidFill>
                            <a:srgbClr val="FFFFFF"/>
                          </a:solidFill>
                          <a:latin typeface="Arial"/>
                          <a:cs typeface="Arial"/>
                        </a:rPr>
                        <a:t>million </a:t>
                      </a:r>
                      <a:r>
                        <a:rPr sz="1200" spc="-5" dirty="0">
                          <a:solidFill>
                            <a:srgbClr val="FFFFFF"/>
                          </a:solidFill>
                          <a:latin typeface="Arial"/>
                          <a:cs typeface="Arial"/>
                        </a:rPr>
                        <a:t>total</a:t>
                      </a:r>
                      <a:r>
                        <a:rPr sz="1200" spc="30" dirty="0">
                          <a:solidFill>
                            <a:srgbClr val="FFFFFF"/>
                          </a:solidFill>
                          <a:latin typeface="Arial"/>
                          <a:cs typeface="Arial"/>
                        </a:rPr>
                        <a:t> </a:t>
                      </a:r>
                      <a:r>
                        <a:rPr sz="1200" spc="-10" dirty="0">
                          <a:solidFill>
                            <a:srgbClr val="FFFFFF"/>
                          </a:solidFill>
                          <a:latin typeface="Arial"/>
                          <a:cs typeface="Arial"/>
                        </a:rPr>
                        <a:t>transactions</a:t>
                      </a:r>
                      <a:endParaRPr sz="1200">
                        <a:latin typeface="Arial"/>
                        <a:cs typeface="Arial"/>
                      </a:endParaRPr>
                    </a:p>
                    <a:p>
                      <a:pPr marL="445770" marR="132715" indent="-182880" algn="just">
                        <a:lnSpc>
                          <a:spcPts val="1220"/>
                        </a:lnSpc>
                        <a:spcBef>
                          <a:spcPts val="445"/>
                        </a:spcBef>
                        <a:buClr>
                          <a:srgbClr val="FEFFFF"/>
                        </a:buClr>
                        <a:buChar char="•"/>
                        <a:tabLst>
                          <a:tab pos="446405" algn="l"/>
                        </a:tabLst>
                      </a:pPr>
                      <a:r>
                        <a:rPr sz="1200" spc="-5" dirty="0">
                          <a:solidFill>
                            <a:srgbClr val="FFFFFF"/>
                          </a:solidFill>
                          <a:latin typeface="Arial"/>
                          <a:cs typeface="Arial"/>
                        </a:rPr>
                        <a:t>All </a:t>
                      </a:r>
                      <a:r>
                        <a:rPr sz="1200" spc="-10" dirty="0">
                          <a:solidFill>
                            <a:srgbClr val="FFFFFF"/>
                          </a:solidFill>
                          <a:latin typeface="Arial"/>
                          <a:cs typeface="Arial"/>
                        </a:rPr>
                        <a:t>merchants </a:t>
                      </a:r>
                      <a:r>
                        <a:rPr sz="1200" spc="-5" dirty="0">
                          <a:solidFill>
                            <a:srgbClr val="FFFFFF"/>
                          </a:solidFill>
                          <a:latin typeface="Arial"/>
                          <a:cs typeface="Arial"/>
                        </a:rPr>
                        <a:t>meeting the Level 3  </a:t>
                      </a:r>
                      <a:r>
                        <a:rPr sz="1200" spc="-10" dirty="0">
                          <a:solidFill>
                            <a:srgbClr val="FFFFFF"/>
                          </a:solidFill>
                          <a:latin typeface="Arial"/>
                          <a:cs typeface="Arial"/>
                        </a:rPr>
                        <a:t>criteria </a:t>
                      </a:r>
                      <a:r>
                        <a:rPr sz="1200" spc="-5" dirty="0">
                          <a:solidFill>
                            <a:srgbClr val="FFFFFF"/>
                          </a:solidFill>
                          <a:latin typeface="Arial"/>
                          <a:cs typeface="Arial"/>
                        </a:rPr>
                        <a:t>of a </a:t>
                      </a:r>
                      <a:r>
                        <a:rPr sz="1200" spc="-10" dirty="0">
                          <a:solidFill>
                            <a:srgbClr val="FFFFFF"/>
                          </a:solidFill>
                          <a:latin typeface="Arial"/>
                          <a:cs typeface="Arial"/>
                        </a:rPr>
                        <a:t>competing </a:t>
                      </a:r>
                      <a:r>
                        <a:rPr sz="1200" spc="-5" dirty="0">
                          <a:solidFill>
                            <a:srgbClr val="FFFFFF"/>
                          </a:solidFill>
                          <a:latin typeface="Arial"/>
                          <a:cs typeface="Arial"/>
                        </a:rPr>
                        <a:t>payment</a:t>
                      </a:r>
                      <a:r>
                        <a:rPr sz="1200" spc="50" dirty="0">
                          <a:solidFill>
                            <a:srgbClr val="FFFFFF"/>
                          </a:solidFill>
                          <a:latin typeface="Arial"/>
                          <a:cs typeface="Arial"/>
                        </a:rPr>
                        <a:t> </a:t>
                      </a:r>
                      <a:r>
                        <a:rPr sz="1200" spc="-10" dirty="0">
                          <a:solidFill>
                            <a:srgbClr val="FFFFFF"/>
                          </a:solidFill>
                          <a:latin typeface="Arial"/>
                          <a:cs typeface="Arial"/>
                        </a:rPr>
                        <a:t>brand</a:t>
                      </a:r>
                      <a:endParaRPr sz="1200">
                        <a:latin typeface="Arial"/>
                        <a:cs typeface="Arial"/>
                      </a:endParaRPr>
                    </a:p>
                  </a:txBody>
                  <a:tcPr marL="0" marR="0" marT="47625" marB="0">
                    <a:solidFill>
                      <a:srgbClr val="6B6B6B"/>
                    </a:solidFill>
                  </a:tcPr>
                </a:tc>
                <a:tc>
                  <a:txBody>
                    <a:bodyPr/>
                    <a:lstStyle/>
                    <a:p>
                      <a:pPr marL="258445" indent="-167640">
                        <a:lnSpc>
                          <a:spcPct val="100000"/>
                        </a:lnSpc>
                        <a:spcBef>
                          <a:spcPts val="160"/>
                        </a:spcBef>
                        <a:buClr>
                          <a:srgbClr val="FEFFFF"/>
                        </a:buClr>
                        <a:buSzPct val="91666"/>
                        <a:buChar char="•"/>
                        <a:tabLst>
                          <a:tab pos="259079" algn="l"/>
                        </a:tabLst>
                      </a:pPr>
                      <a:r>
                        <a:rPr sz="1200" spc="-10" dirty="0">
                          <a:solidFill>
                            <a:srgbClr val="FFFFFF"/>
                          </a:solidFill>
                          <a:latin typeface="Arial"/>
                          <a:cs typeface="Arial"/>
                        </a:rPr>
                        <a:t>Annual</a:t>
                      </a:r>
                      <a:r>
                        <a:rPr sz="1200" spc="-5" dirty="0">
                          <a:solidFill>
                            <a:srgbClr val="FFFFFF"/>
                          </a:solidFill>
                          <a:latin typeface="Arial"/>
                          <a:cs typeface="Arial"/>
                        </a:rPr>
                        <a:t> Self-Assessment</a:t>
                      </a:r>
                      <a:endParaRPr sz="1200">
                        <a:latin typeface="Arial"/>
                        <a:cs typeface="Arial"/>
                      </a:endParaRPr>
                    </a:p>
                    <a:p>
                      <a:pPr marL="258445" indent="-167640">
                        <a:lnSpc>
                          <a:spcPct val="100000"/>
                        </a:lnSpc>
                        <a:spcBef>
                          <a:spcPts val="225"/>
                        </a:spcBef>
                        <a:buClr>
                          <a:srgbClr val="FEFFFF"/>
                        </a:buClr>
                        <a:buSzPct val="91666"/>
                        <a:buChar char="•"/>
                        <a:tabLst>
                          <a:tab pos="259079" algn="l"/>
                        </a:tabLst>
                      </a:pPr>
                      <a:r>
                        <a:rPr sz="1200" spc="-5" dirty="0">
                          <a:solidFill>
                            <a:srgbClr val="FFFFFF"/>
                          </a:solidFill>
                          <a:latin typeface="Arial"/>
                          <a:cs typeface="Arial"/>
                        </a:rPr>
                        <a:t>Quarterly </a:t>
                      </a:r>
                      <a:r>
                        <a:rPr sz="1200" spc="-10" dirty="0">
                          <a:solidFill>
                            <a:srgbClr val="FFFFFF"/>
                          </a:solidFill>
                          <a:latin typeface="Arial"/>
                          <a:cs typeface="Arial"/>
                        </a:rPr>
                        <a:t>Network</a:t>
                      </a:r>
                      <a:r>
                        <a:rPr sz="1200" dirty="0">
                          <a:solidFill>
                            <a:srgbClr val="FFFFFF"/>
                          </a:solidFill>
                          <a:latin typeface="Arial"/>
                          <a:cs typeface="Arial"/>
                        </a:rPr>
                        <a:t> </a:t>
                      </a:r>
                      <a:r>
                        <a:rPr sz="1200" spc="-10" dirty="0">
                          <a:solidFill>
                            <a:srgbClr val="FFFFFF"/>
                          </a:solidFill>
                          <a:latin typeface="Arial"/>
                          <a:cs typeface="Arial"/>
                        </a:rPr>
                        <a:t>Scan</a:t>
                      </a:r>
                      <a:endParaRPr sz="1200">
                        <a:latin typeface="Arial"/>
                        <a:cs typeface="Arial"/>
                      </a:endParaRPr>
                    </a:p>
                  </a:txBody>
                  <a:tcPr marL="0" marR="0" marT="20320" marB="0">
                    <a:solidFill>
                      <a:srgbClr val="6B6B6B"/>
                    </a:solidFill>
                  </a:tcPr>
                </a:tc>
                <a:tc>
                  <a:txBody>
                    <a:bodyPr/>
                    <a:lstStyle/>
                    <a:p>
                      <a:pPr marL="377825" algn="ctr">
                        <a:lnSpc>
                          <a:spcPct val="100000"/>
                        </a:lnSpc>
                        <a:spcBef>
                          <a:spcPts val="160"/>
                        </a:spcBef>
                      </a:pPr>
                      <a:r>
                        <a:rPr sz="1200" spc="-5" dirty="0">
                          <a:solidFill>
                            <a:srgbClr val="FFFFFF"/>
                          </a:solidFill>
                          <a:latin typeface="Arial"/>
                          <a:cs typeface="Arial"/>
                        </a:rPr>
                        <a:t>30 </a:t>
                      </a:r>
                      <a:r>
                        <a:rPr sz="1200" spc="-10" dirty="0">
                          <a:solidFill>
                            <a:srgbClr val="FFFFFF"/>
                          </a:solidFill>
                          <a:latin typeface="Arial"/>
                          <a:cs typeface="Arial"/>
                        </a:rPr>
                        <a:t>June '05</a:t>
                      </a:r>
                      <a:endParaRPr sz="1200">
                        <a:latin typeface="Arial"/>
                        <a:cs typeface="Arial"/>
                      </a:endParaRPr>
                    </a:p>
                  </a:txBody>
                  <a:tcPr marL="0" marR="0" marT="20320" marB="0">
                    <a:solidFill>
                      <a:srgbClr val="6B6B6B"/>
                    </a:solidFill>
                  </a:tcPr>
                </a:tc>
                <a:extLst>
                  <a:ext uri="{0D108BD9-81ED-4DB2-BD59-A6C34878D82A}">
                    <a16:rowId xmlns:a16="http://schemas.microsoft.com/office/drawing/2014/main" val="10003"/>
                  </a:ext>
                </a:extLst>
              </a:tr>
              <a:tr h="457199">
                <a:tc>
                  <a:txBody>
                    <a:bodyPr/>
                    <a:lstStyle/>
                    <a:p>
                      <a:pPr marL="244475">
                        <a:lnSpc>
                          <a:spcPct val="100000"/>
                        </a:lnSpc>
                        <a:spcBef>
                          <a:spcPts val="125"/>
                        </a:spcBef>
                      </a:pPr>
                      <a:r>
                        <a:rPr sz="1400" b="1" spc="-10" dirty="0">
                          <a:solidFill>
                            <a:srgbClr val="D86006"/>
                          </a:solidFill>
                          <a:latin typeface="Arial"/>
                          <a:cs typeface="Arial"/>
                        </a:rPr>
                        <a:t>Level</a:t>
                      </a:r>
                      <a:r>
                        <a:rPr sz="1400" b="1" spc="-15" dirty="0">
                          <a:solidFill>
                            <a:srgbClr val="D86006"/>
                          </a:solidFill>
                          <a:latin typeface="Arial"/>
                          <a:cs typeface="Arial"/>
                        </a:rPr>
                        <a:t> </a:t>
                      </a:r>
                      <a:r>
                        <a:rPr sz="1400" b="1" spc="-5" dirty="0">
                          <a:solidFill>
                            <a:srgbClr val="D86006"/>
                          </a:solidFill>
                          <a:latin typeface="Arial"/>
                          <a:cs typeface="Arial"/>
                        </a:rPr>
                        <a:t>4</a:t>
                      </a:r>
                      <a:endParaRPr sz="1400">
                        <a:latin typeface="Arial"/>
                        <a:cs typeface="Arial"/>
                      </a:endParaRPr>
                    </a:p>
                  </a:txBody>
                  <a:tcPr marL="0" marR="0" marT="15875" marB="0">
                    <a:solidFill>
                      <a:srgbClr val="333333"/>
                    </a:solidFill>
                  </a:tcPr>
                </a:tc>
                <a:tc>
                  <a:txBody>
                    <a:bodyPr/>
                    <a:lstStyle/>
                    <a:p>
                      <a:pPr marL="262890">
                        <a:lnSpc>
                          <a:spcPct val="100000"/>
                        </a:lnSpc>
                        <a:spcBef>
                          <a:spcPts val="165"/>
                        </a:spcBef>
                      </a:pPr>
                      <a:r>
                        <a:rPr sz="1200" spc="-5" dirty="0">
                          <a:solidFill>
                            <a:srgbClr val="FFFFFF"/>
                          </a:solidFill>
                          <a:latin typeface="Arial"/>
                          <a:cs typeface="Arial"/>
                        </a:rPr>
                        <a:t>All other</a:t>
                      </a:r>
                      <a:r>
                        <a:rPr sz="1200" dirty="0">
                          <a:solidFill>
                            <a:srgbClr val="FFFFFF"/>
                          </a:solidFill>
                          <a:latin typeface="Arial"/>
                          <a:cs typeface="Arial"/>
                        </a:rPr>
                        <a:t> </a:t>
                      </a:r>
                      <a:r>
                        <a:rPr sz="1200" spc="-5" dirty="0">
                          <a:solidFill>
                            <a:srgbClr val="FFFFFF"/>
                          </a:solidFill>
                          <a:latin typeface="Arial"/>
                          <a:cs typeface="Arial"/>
                        </a:rPr>
                        <a:t>merchants</a:t>
                      </a:r>
                      <a:endParaRPr sz="1200">
                        <a:latin typeface="Arial"/>
                        <a:cs typeface="Arial"/>
                      </a:endParaRPr>
                    </a:p>
                  </a:txBody>
                  <a:tcPr marL="0" marR="0" marT="20955" marB="0">
                    <a:solidFill>
                      <a:srgbClr val="333333"/>
                    </a:solidFill>
                  </a:tcPr>
                </a:tc>
                <a:tc>
                  <a:txBody>
                    <a:bodyPr/>
                    <a:lstStyle/>
                    <a:p>
                      <a:pPr marL="258445" indent="-167640">
                        <a:lnSpc>
                          <a:spcPct val="100000"/>
                        </a:lnSpc>
                        <a:spcBef>
                          <a:spcPts val="165"/>
                        </a:spcBef>
                        <a:buClr>
                          <a:srgbClr val="FEFFFF"/>
                        </a:buClr>
                        <a:buSzPct val="91666"/>
                        <a:buChar char="•"/>
                        <a:tabLst>
                          <a:tab pos="259079" algn="l"/>
                        </a:tabLst>
                      </a:pPr>
                      <a:r>
                        <a:rPr sz="1200" spc="-10" dirty="0">
                          <a:solidFill>
                            <a:srgbClr val="FFFFFF"/>
                          </a:solidFill>
                          <a:latin typeface="Arial"/>
                          <a:cs typeface="Arial"/>
                        </a:rPr>
                        <a:t>Annual</a:t>
                      </a:r>
                      <a:r>
                        <a:rPr sz="1200" spc="-5" dirty="0">
                          <a:solidFill>
                            <a:srgbClr val="FFFFFF"/>
                          </a:solidFill>
                          <a:latin typeface="Arial"/>
                          <a:cs typeface="Arial"/>
                        </a:rPr>
                        <a:t> Self-Assessment</a:t>
                      </a:r>
                      <a:endParaRPr sz="1200">
                        <a:latin typeface="Arial"/>
                        <a:cs typeface="Arial"/>
                      </a:endParaRPr>
                    </a:p>
                    <a:p>
                      <a:pPr marL="258445" indent="-167640">
                        <a:lnSpc>
                          <a:spcPct val="100000"/>
                        </a:lnSpc>
                        <a:spcBef>
                          <a:spcPts val="225"/>
                        </a:spcBef>
                        <a:buClr>
                          <a:srgbClr val="FEFFFF"/>
                        </a:buClr>
                        <a:buSzPct val="91666"/>
                        <a:buChar char="•"/>
                        <a:tabLst>
                          <a:tab pos="259079" algn="l"/>
                        </a:tabLst>
                      </a:pPr>
                      <a:r>
                        <a:rPr sz="1200" spc="-5" dirty="0">
                          <a:solidFill>
                            <a:srgbClr val="FFFFFF"/>
                          </a:solidFill>
                          <a:latin typeface="Arial"/>
                          <a:cs typeface="Arial"/>
                        </a:rPr>
                        <a:t>Quarterly </a:t>
                      </a:r>
                      <a:r>
                        <a:rPr sz="1200" spc="-10" dirty="0">
                          <a:solidFill>
                            <a:srgbClr val="FFFFFF"/>
                          </a:solidFill>
                          <a:latin typeface="Arial"/>
                          <a:cs typeface="Arial"/>
                        </a:rPr>
                        <a:t>Network</a:t>
                      </a:r>
                      <a:r>
                        <a:rPr sz="1200" dirty="0">
                          <a:solidFill>
                            <a:srgbClr val="FFFFFF"/>
                          </a:solidFill>
                          <a:latin typeface="Arial"/>
                          <a:cs typeface="Arial"/>
                        </a:rPr>
                        <a:t> </a:t>
                      </a:r>
                      <a:r>
                        <a:rPr sz="1200" spc="-10" dirty="0">
                          <a:solidFill>
                            <a:srgbClr val="FFFFFF"/>
                          </a:solidFill>
                          <a:latin typeface="Arial"/>
                          <a:cs typeface="Arial"/>
                        </a:rPr>
                        <a:t>Scan</a:t>
                      </a:r>
                      <a:endParaRPr sz="1200">
                        <a:latin typeface="Arial"/>
                        <a:cs typeface="Arial"/>
                      </a:endParaRPr>
                    </a:p>
                  </a:txBody>
                  <a:tcPr marL="0" marR="0" marT="20955" marB="0">
                    <a:solidFill>
                      <a:srgbClr val="333333"/>
                    </a:solidFill>
                  </a:tcPr>
                </a:tc>
                <a:tc>
                  <a:txBody>
                    <a:bodyPr/>
                    <a:lstStyle/>
                    <a:p>
                      <a:pPr marL="377825" algn="ctr">
                        <a:lnSpc>
                          <a:spcPct val="100000"/>
                        </a:lnSpc>
                        <a:spcBef>
                          <a:spcPts val="165"/>
                        </a:spcBef>
                      </a:pPr>
                      <a:r>
                        <a:rPr sz="1200" spc="-5" dirty="0">
                          <a:solidFill>
                            <a:srgbClr val="FFFFFF"/>
                          </a:solidFill>
                          <a:latin typeface="Arial"/>
                          <a:cs typeface="Arial"/>
                        </a:rPr>
                        <a:t>Consult </a:t>
                      </a:r>
                      <a:r>
                        <a:rPr sz="1200" spc="-10" dirty="0">
                          <a:solidFill>
                            <a:srgbClr val="FFFFFF"/>
                          </a:solidFill>
                          <a:latin typeface="Arial"/>
                          <a:cs typeface="Arial"/>
                        </a:rPr>
                        <a:t>Acquirer</a:t>
                      </a:r>
                      <a:endParaRPr sz="1200" dirty="0">
                        <a:latin typeface="Arial"/>
                        <a:cs typeface="Arial"/>
                      </a:endParaRPr>
                    </a:p>
                  </a:txBody>
                  <a:tcPr marL="0" marR="0" marT="20955" marB="0">
                    <a:solidFill>
                      <a:srgbClr val="333333"/>
                    </a:solidFill>
                  </a:tcPr>
                </a:tc>
                <a:extLst>
                  <a:ext uri="{0D108BD9-81ED-4DB2-BD59-A6C34878D82A}">
                    <a16:rowId xmlns:a16="http://schemas.microsoft.com/office/drawing/2014/main" val="10004"/>
                  </a:ext>
                </a:extLst>
              </a:tr>
            </a:tbl>
          </a:graphicData>
        </a:graphic>
      </p:graphicFrame>
      <p:grpSp>
        <p:nvGrpSpPr>
          <p:cNvPr id="24" name="object 24"/>
          <p:cNvGrpSpPr/>
          <p:nvPr/>
        </p:nvGrpSpPr>
        <p:grpSpPr>
          <a:xfrm>
            <a:off x="1676539" y="1811338"/>
            <a:ext cx="8915400" cy="28575"/>
            <a:chOff x="152539" y="1811337"/>
            <a:chExt cx="8915400" cy="28575"/>
          </a:xfrm>
        </p:grpSpPr>
        <p:sp>
          <p:nvSpPr>
            <p:cNvPr id="25" name="object 25"/>
            <p:cNvSpPr/>
            <p:nvPr/>
          </p:nvSpPr>
          <p:spPr>
            <a:xfrm>
              <a:off x="152539" y="1811337"/>
              <a:ext cx="1405255" cy="28575"/>
            </a:xfrm>
            <a:custGeom>
              <a:avLst/>
              <a:gdLst/>
              <a:ahLst/>
              <a:cxnLst/>
              <a:rect l="l" t="t" r="r" b="b"/>
              <a:pathLst>
                <a:path w="1405255" h="28575">
                  <a:moveTo>
                    <a:pt x="0" y="0"/>
                  </a:moveTo>
                  <a:lnTo>
                    <a:pt x="0" y="28575"/>
                  </a:lnTo>
                  <a:lnTo>
                    <a:pt x="1405128" y="28574"/>
                  </a:lnTo>
                  <a:lnTo>
                    <a:pt x="1405128" y="0"/>
                  </a:lnTo>
                  <a:lnTo>
                    <a:pt x="0" y="0"/>
                  </a:lnTo>
                  <a:close/>
                </a:path>
              </a:pathLst>
            </a:custGeom>
            <a:solidFill>
              <a:srgbClr val="48B689"/>
            </a:solidFill>
          </p:spPr>
          <p:txBody>
            <a:bodyPr wrap="square" lIns="0" tIns="0" rIns="0" bIns="0" rtlCol="0"/>
            <a:lstStyle/>
            <a:p>
              <a:endParaRPr/>
            </a:p>
          </p:txBody>
        </p:sp>
        <p:sp>
          <p:nvSpPr>
            <p:cNvPr id="26" name="object 26"/>
            <p:cNvSpPr/>
            <p:nvPr/>
          </p:nvSpPr>
          <p:spPr>
            <a:xfrm>
              <a:off x="1557667" y="1825625"/>
              <a:ext cx="7510780" cy="0"/>
            </a:xfrm>
            <a:custGeom>
              <a:avLst/>
              <a:gdLst/>
              <a:ahLst/>
              <a:cxnLst/>
              <a:rect l="l" t="t" r="r" b="b"/>
              <a:pathLst>
                <a:path w="7510780">
                  <a:moveTo>
                    <a:pt x="0" y="0"/>
                  </a:moveTo>
                  <a:lnTo>
                    <a:pt x="7510272" y="0"/>
                  </a:lnTo>
                </a:path>
              </a:pathLst>
            </a:custGeom>
            <a:ln w="28575">
              <a:solidFill>
                <a:srgbClr val="48B689"/>
              </a:solidFill>
            </a:ln>
          </p:spPr>
          <p:txBody>
            <a:bodyPr wrap="square" lIns="0" tIns="0" rIns="0" bIns="0" rtlCol="0"/>
            <a:lstStyle/>
            <a:p>
              <a:endParaRPr/>
            </a:p>
          </p:txBody>
        </p:sp>
      </p:grpSp>
      <p:grpSp>
        <p:nvGrpSpPr>
          <p:cNvPr id="27" name="object 27"/>
          <p:cNvGrpSpPr/>
          <p:nvPr/>
        </p:nvGrpSpPr>
        <p:grpSpPr>
          <a:xfrm>
            <a:off x="1676539" y="3009520"/>
            <a:ext cx="8915400" cy="1029335"/>
            <a:chOff x="152539" y="3009519"/>
            <a:chExt cx="8915400" cy="1029335"/>
          </a:xfrm>
        </p:grpSpPr>
        <p:sp>
          <p:nvSpPr>
            <p:cNvPr id="28" name="object 28"/>
            <p:cNvSpPr/>
            <p:nvPr/>
          </p:nvSpPr>
          <p:spPr>
            <a:xfrm>
              <a:off x="152539" y="3009531"/>
              <a:ext cx="1405255" cy="1029335"/>
            </a:xfrm>
            <a:custGeom>
              <a:avLst/>
              <a:gdLst/>
              <a:ahLst/>
              <a:cxnLst/>
              <a:rect l="l" t="t" r="r" b="b"/>
              <a:pathLst>
                <a:path w="1405255" h="1029335">
                  <a:moveTo>
                    <a:pt x="1405128" y="1016508"/>
                  </a:moveTo>
                  <a:lnTo>
                    <a:pt x="0" y="1016508"/>
                  </a:lnTo>
                  <a:lnTo>
                    <a:pt x="0" y="1029208"/>
                  </a:lnTo>
                  <a:lnTo>
                    <a:pt x="1405128" y="1029208"/>
                  </a:lnTo>
                  <a:lnTo>
                    <a:pt x="1405128" y="1016508"/>
                  </a:lnTo>
                  <a:close/>
                </a:path>
                <a:path w="1405255" h="1029335">
                  <a:moveTo>
                    <a:pt x="1405128" y="0"/>
                  </a:moveTo>
                  <a:lnTo>
                    <a:pt x="0" y="0"/>
                  </a:lnTo>
                  <a:lnTo>
                    <a:pt x="0" y="12700"/>
                  </a:lnTo>
                  <a:lnTo>
                    <a:pt x="1405128" y="12700"/>
                  </a:lnTo>
                  <a:lnTo>
                    <a:pt x="1405128" y="0"/>
                  </a:lnTo>
                  <a:close/>
                </a:path>
              </a:pathLst>
            </a:custGeom>
            <a:solidFill>
              <a:srgbClr val="48B689"/>
            </a:solidFill>
          </p:spPr>
          <p:txBody>
            <a:bodyPr wrap="square" lIns="0" tIns="0" rIns="0" bIns="0" rtlCol="0"/>
            <a:lstStyle/>
            <a:p>
              <a:endParaRPr/>
            </a:p>
          </p:txBody>
        </p:sp>
        <p:sp>
          <p:nvSpPr>
            <p:cNvPr id="29" name="object 29"/>
            <p:cNvSpPr/>
            <p:nvPr/>
          </p:nvSpPr>
          <p:spPr>
            <a:xfrm>
              <a:off x="1557667" y="3015869"/>
              <a:ext cx="7510780" cy="0"/>
            </a:xfrm>
            <a:custGeom>
              <a:avLst/>
              <a:gdLst/>
              <a:ahLst/>
              <a:cxnLst/>
              <a:rect l="l" t="t" r="r" b="b"/>
              <a:pathLst>
                <a:path w="7510780">
                  <a:moveTo>
                    <a:pt x="0" y="0"/>
                  </a:moveTo>
                  <a:lnTo>
                    <a:pt x="7510272" y="0"/>
                  </a:lnTo>
                </a:path>
              </a:pathLst>
            </a:custGeom>
            <a:ln w="12700">
              <a:solidFill>
                <a:srgbClr val="48B689"/>
              </a:solidFill>
            </a:ln>
          </p:spPr>
          <p:txBody>
            <a:bodyPr wrap="square" lIns="0" tIns="0" rIns="0" bIns="0" rtlCol="0"/>
            <a:lstStyle/>
            <a:p>
              <a:endParaRPr/>
            </a:p>
          </p:txBody>
        </p:sp>
        <p:sp>
          <p:nvSpPr>
            <p:cNvPr id="30" name="object 30"/>
            <p:cNvSpPr/>
            <p:nvPr/>
          </p:nvSpPr>
          <p:spPr>
            <a:xfrm>
              <a:off x="1557667" y="4032376"/>
              <a:ext cx="7510780" cy="0"/>
            </a:xfrm>
            <a:custGeom>
              <a:avLst/>
              <a:gdLst/>
              <a:ahLst/>
              <a:cxnLst/>
              <a:rect l="l" t="t" r="r" b="b"/>
              <a:pathLst>
                <a:path w="7510780">
                  <a:moveTo>
                    <a:pt x="0" y="0"/>
                  </a:moveTo>
                  <a:lnTo>
                    <a:pt x="7510272" y="0"/>
                  </a:lnTo>
                </a:path>
              </a:pathLst>
            </a:custGeom>
            <a:ln w="12700">
              <a:solidFill>
                <a:srgbClr val="48B689"/>
              </a:solidFill>
            </a:ln>
          </p:spPr>
          <p:txBody>
            <a:bodyPr wrap="square" lIns="0" tIns="0" rIns="0" bIns="0" rtlCol="0"/>
            <a:lstStyle/>
            <a:p>
              <a:endParaRPr/>
            </a:p>
          </p:txBody>
        </p:sp>
      </p:grpSp>
      <p:grpSp>
        <p:nvGrpSpPr>
          <p:cNvPr id="31" name="object 31"/>
          <p:cNvGrpSpPr/>
          <p:nvPr/>
        </p:nvGrpSpPr>
        <p:grpSpPr>
          <a:xfrm>
            <a:off x="1676539" y="4949571"/>
            <a:ext cx="8915400" cy="478155"/>
            <a:chOff x="152539" y="4949570"/>
            <a:chExt cx="8915400" cy="478155"/>
          </a:xfrm>
        </p:grpSpPr>
        <p:sp>
          <p:nvSpPr>
            <p:cNvPr id="32" name="object 32"/>
            <p:cNvSpPr/>
            <p:nvPr/>
          </p:nvSpPr>
          <p:spPr>
            <a:xfrm>
              <a:off x="152539" y="4949583"/>
              <a:ext cx="1405255" cy="478155"/>
            </a:xfrm>
            <a:custGeom>
              <a:avLst/>
              <a:gdLst/>
              <a:ahLst/>
              <a:cxnLst/>
              <a:rect l="l" t="t" r="r" b="b"/>
              <a:pathLst>
                <a:path w="1405255" h="478154">
                  <a:moveTo>
                    <a:pt x="1405128" y="449262"/>
                  </a:moveTo>
                  <a:lnTo>
                    <a:pt x="0" y="449262"/>
                  </a:lnTo>
                  <a:lnTo>
                    <a:pt x="0" y="477837"/>
                  </a:lnTo>
                  <a:lnTo>
                    <a:pt x="1405128" y="477837"/>
                  </a:lnTo>
                  <a:lnTo>
                    <a:pt x="1405128" y="449262"/>
                  </a:lnTo>
                  <a:close/>
                </a:path>
                <a:path w="1405255" h="478154">
                  <a:moveTo>
                    <a:pt x="1405128" y="0"/>
                  </a:moveTo>
                  <a:lnTo>
                    <a:pt x="0" y="0"/>
                  </a:lnTo>
                  <a:lnTo>
                    <a:pt x="0" y="12700"/>
                  </a:lnTo>
                  <a:lnTo>
                    <a:pt x="1405128" y="12700"/>
                  </a:lnTo>
                  <a:lnTo>
                    <a:pt x="1405128" y="0"/>
                  </a:lnTo>
                  <a:close/>
                </a:path>
              </a:pathLst>
            </a:custGeom>
            <a:solidFill>
              <a:srgbClr val="48B689"/>
            </a:solidFill>
          </p:spPr>
          <p:txBody>
            <a:bodyPr wrap="square" lIns="0" tIns="0" rIns="0" bIns="0" rtlCol="0"/>
            <a:lstStyle/>
            <a:p>
              <a:endParaRPr/>
            </a:p>
          </p:txBody>
        </p:sp>
        <p:sp>
          <p:nvSpPr>
            <p:cNvPr id="33" name="object 33"/>
            <p:cNvSpPr/>
            <p:nvPr/>
          </p:nvSpPr>
          <p:spPr>
            <a:xfrm>
              <a:off x="1557667" y="4955920"/>
              <a:ext cx="7510780" cy="0"/>
            </a:xfrm>
            <a:custGeom>
              <a:avLst/>
              <a:gdLst/>
              <a:ahLst/>
              <a:cxnLst/>
              <a:rect l="l" t="t" r="r" b="b"/>
              <a:pathLst>
                <a:path w="7510780">
                  <a:moveTo>
                    <a:pt x="0" y="0"/>
                  </a:moveTo>
                  <a:lnTo>
                    <a:pt x="7510272" y="0"/>
                  </a:lnTo>
                </a:path>
              </a:pathLst>
            </a:custGeom>
            <a:ln w="12700">
              <a:solidFill>
                <a:srgbClr val="48B689"/>
              </a:solidFill>
            </a:ln>
          </p:spPr>
          <p:txBody>
            <a:bodyPr wrap="square" lIns="0" tIns="0" rIns="0" bIns="0" rtlCol="0"/>
            <a:lstStyle/>
            <a:p>
              <a:endParaRPr/>
            </a:p>
          </p:txBody>
        </p:sp>
        <p:sp>
          <p:nvSpPr>
            <p:cNvPr id="34" name="object 34"/>
            <p:cNvSpPr/>
            <p:nvPr/>
          </p:nvSpPr>
          <p:spPr>
            <a:xfrm>
              <a:off x="1557667" y="5413120"/>
              <a:ext cx="7510780" cy="0"/>
            </a:xfrm>
            <a:custGeom>
              <a:avLst/>
              <a:gdLst/>
              <a:ahLst/>
              <a:cxnLst/>
              <a:rect l="l" t="t" r="r" b="b"/>
              <a:pathLst>
                <a:path w="7510780">
                  <a:moveTo>
                    <a:pt x="0" y="0"/>
                  </a:moveTo>
                  <a:lnTo>
                    <a:pt x="7510272" y="0"/>
                  </a:lnTo>
                </a:path>
              </a:pathLst>
            </a:custGeom>
            <a:ln w="28575">
              <a:solidFill>
                <a:srgbClr val="48B689"/>
              </a:solidFill>
            </a:ln>
          </p:spPr>
          <p:txBody>
            <a:bodyPr wrap="square" lIns="0" tIns="0" rIns="0" bIns="0" rtlCol="0"/>
            <a:lstStyle/>
            <a:p>
              <a:endParaRPr/>
            </a:p>
          </p:txBody>
        </p:sp>
      </p:grpSp>
      <p:sp>
        <p:nvSpPr>
          <p:cNvPr id="35" name="object 35"/>
          <p:cNvSpPr txBox="1"/>
          <p:nvPr/>
        </p:nvSpPr>
        <p:spPr>
          <a:xfrm>
            <a:off x="1679836" y="5818759"/>
            <a:ext cx="6011545" cy="483234"/>
          </a:xfrm>
          <a:prstGeom prst="rect">
            <a:avLst/>
          </a:prstGeom>
        </p:spPr>
        <p:txBody>
          <a:bodyPr vert="horz" wrap="square" lIns="0" tIns="12700" rIns="0" bIns="0" rtlCol="0">
            <a:spAutoFit/>
          </a:bodyPr>
          <a:lstStyle/>
          <a:p>
            <a:pPr marL="118110" indent="-106045">
              <a:spcBef>
                <a:spcPts val="100"/>
              </a:spcBef>
              <a:buAutoNum type="arabicPlain"/>
              <a:tabLst>
                <a:tab pos="118745" algn="l"/>
              </a:tabLst>
            </a:pPr>
            <a:r>
              <a:rPr sz="1000" b="1" spc="-5" dirty="0">
                <a:latin typeface="Arial"/>
                <a:cs typeface="Arial"/>
              </a:rPr>
              <a:t>TPPs and DSEs must use </a:t>
            </a:r>
            <a:r>
              <a:rPr sz="1000" b="1" dirty="0">
                <a:latin typeface="Arial"/>
                <a:cs typeface="Arial"/>
              </a:rPr>
              <a:t>a </a:t>
            </a:r>
            <a:r>
              <a:rPr sz="1000" b="1" spc="-5" dirty="0">
                <a:latin typeface="Arial"/>
                <a:cs typeface="Arial"/>
              </a:rPr>
              <a:t>certified third party to perform the onsite</a:t>
            </a:r>
            <a:r>
              <a:rPr sz="1000" b="1" spc="-75" dirty="0">
                <a:latin typeface="Arial"/>
                <a:cs typeface="Arial"/>
              </a:rPr>
              <a:t> </a:t>
            </a:r>
            <a:r>
              <a:rPr sz="1000" b="1" spc="-5" dirty="0">
                <a:latin typeface="Arial"/>
                <a:cs typeface="Arial"/>
              </a:rPr>
              <a:t>audit</a:t>
            </a:r>
            <a:endParaRPr sz="1000" b="1" dirty="0">
              <a:latin typeface="Arial"/>
              <a:cs typeface="Arial"/>
            </a:endParaRPr>
          </a:p>
          <a:p>
            <a:pPr marL="12700" marR="5080">
              <a:buAutoNum type="arabicPlain"/>
              <a:tabLst>
                <a:tab pos="118745" algn="l"/>
              </a:tabLst>
            </a:pPr>
            <a:r>
              <a:rPr sz="1000" b="1" spc="-10" dirty="0">
                <a:latin typeface="Arial"/>
                <a:cs typeface="Arial"/>
              </a:rPr>
              <a:t>TPPs and </a:t>
            </a:r>
            <a:r>
              <a:rPr sz="1000" b="1" spc="-5" dirty="0">
                <a:latin typeface="Arial"/>
                <a:cs typeface="Arial"/>
              </a:rPr>
              <a:t>DSEs were previously </a:t>
            </a:r>
            <a:r>
              <a:rPr sz="1000" b="1" spc="-10" dirty="0">
                <a:latin typeface="Arial"/>
                <a:cs typeface="Arial"/>
              </a:rPr>
              <a:t>required </a:t>
            </a:r>
            <a:r>
              <a:rPr sz="1000" b="1" spc="-5" dirty="0">
                <a:latin typeface="Arial"/>
                <a:cs typeface="Arial"/>
              </a:rPr>
              <a:t>to </a:t>
            </a:r>
            <a:r>
              <a:rPr sz="1000" b="1" spc="-10" dirty="0">
                <a:latin typeface="Arial"/>
                <a:cs typeface="Arial"/>
              </a:rPr>
              <a:t>completed </a:t>
            </a:r>
            <a:r>
              <a:rPr sz="1000" b="1" spc="-5" dirty="0">
                <a:latin typeface="Arial"/>
                <a:cs typeface="Arial"/>
              </a:rPr>
              <a:t>quarterly scans </a:t>
            </a:r>
            <a:r>
              <a:rPr sz="1000" b="1" spc="-10" dirty="0">
                <a:latin typeface="Arial"/>
                <a:cs typeface="Arial"/>
              </a:rPr>
              <a:t>and self-assessments </a:t>
            </a:r>
            <a:r>
              <a:rPr sz="1000" b="1" dirty="0">
                <a:latin typeface="Arial"/>
                <a:cs typeface="Arial"/>
              </a:rPr>
              <a:t>by </a:t>
            </a:r>
            <a:r>
              <a:rPr sz="1000" b="1" spc="-5" dirty="0">
                <a:latin typeface="Arial"/>
                <a:cs typeface="Arial"/>
              </a:rPr>
              <a:t>30 </a:t>
            </a:r>
            <a:r>
              <a:rPr sz="1000" b="1" spc="-10" dirty="0">
                <a:latin typeface="Arial"/>
                <a:cs typeface="Arial"/>
              </a:rPr>
              <a:t>June  2004</a:t>
            </a:r>
            <a:endParaRPr sz="1000" b="1" dirty="0">
              <a:latin typeface="Arial"/>
              <a:cs typeface="Arial"/>
            </a:endParaRPr>
          </a:p>
        </p:txBody>
      </p:sp>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0853" y="651118"/>
            <a:ext cx="8222360" cy="5044601"/>
          </a:xfrm>
          <a:prstGeom prst="rect">
            <a:avLst/>
          </a:prstGeom>
        </p:spPr>
      </p:pic>
      <p:sp>
        <p:nvSpPr>
          <p:cNvPr id="3" name="object 3"/>
          <p:cNvSpPr txBox="1">
            <a:spLocks noGrp="1"/>
          </p:cNvSpPr>
          <p:nvPr>
            <p:ph type="ftr" sz="quarter" idx="5"/>
          </p:nvPr>
        </p:nvSpPr>
        <p:spPr>
          <a:xfrm>
            <a:off x="460635" y="6443653"/>
            <a:ext cx="1581785"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45"/>
              </a:lnSpc>
            </a:pPr>
            <a:r>
              <a:rPr lang="en-US" spc="-5"/>
              <a:t>13 </a:t>
            </a:r>
            <a:r>
              <a:rPr lang="en-US" spc="-10"/>
              <a:t>November,</a:t>
            </a:r>
            <a:r>
              <a:rPr lang="en-US" spc="-45"/>
              <a:t> </a:t>
            </a:r>
            <a:r>
              <a:rPr lang="en-US" spc="-10"/>
              <a:t>2007</a:t>
            </a:r>
            <a:endParaRPr spc="-10" dirty="0"/>
          </a:p>
        </p:txBody>
      </p:sp>
      <p:sp>
        <p:nvSpPr>
          <p:cNvPr id="4" name="object 4"/>
          <p:cNvSpPr txBox="1">
            <a:spLocks noGrp="1"/>
          </p:cNvSpPr>
          <p:nvPr>
            <p:ph type="sldNum" sz="quarter" idx="7"/>
          </p:nvPr>
        </p:nvSpPr>
        <p:spPr>
          <a:xfrm>
            <a:off x="8436168" y="6443653"/>
            <a:ext cx="27305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US" spc="-5" smtClean="0"/>
              <a:pPr marL="38100">
                <a:lnSpc>
                  <a:spcPts val="1645"/>
                </a:lnSpc>
              </a:pPr>
              <a:t>63</a:t>
            </a:fld>
            <a:endParaRPr spc="-5" dirty="0"/>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5D651835-68A5-45FC-A236-E1F49D974F77}"/>
              </a:ext>
            </a:extLst>
          </p:cNvPr>
          <p:cNvSpPr>
            <a:spLocks noGrp="1"/>
          </p:cNvSpPr>
          <p:nvPr>
            <p:ph type="title"/>
          </p:nvPr>
        </p:nvSpPr>
        <p:spPr>
          <a:xfrm>
            <a:off x="650924" y="439070"/>
            <a:ext cx="8596668" cy="1320800"/>
          </a:xfrm>
        </p:spPr>
        <p:txBody>
          <a:bodyPr>
            <a:normAutofit/>
          </a:bodyPr>
          <a:lstStyle/>
          <a:p>
            <a:r>
              <a:rPr lang="en-US" sz="2800" b="1" dirty="0">
                <a:solidFill>
                  <a:schemeClr val="tx1"/>
                </a:solidFill>
                <a:latin typeface="Arial" panose="020B0604020202020204" pitchFamily="34" charset="0"/>
                <a:cs typeface="Arial" panose="020B0604020202020204" pitchFamily="34" charset="0"/>
              </a:rPr>
              <a:t>Compliance Domains…</a:t>
            </a:r>
          </a:p>
        </p:txBody>
      </p:sp>
      <p:pic>
        <p:nvPicPr>
          <p:cNvPr id="65" name="Picture 64">
            <a:extLst>
              <a:ext uri="{FF2B5EF4-FFF2-40B4-BE49-F238E27FC236}">
                <a16:creationId xmlns:a16="http://schemas.microsoft.com/office/drawing/2014/main" id="{4013D46F-C6E7-40D1-8AB4-C05A8AF4F897}"/>
              </a:ext>
            </a:extLst>
          </p:cNvPr>
          <p:cNvPicPr>
            <a:picLocks noChangeAspect="1"/>
          </p:cNvPicPr>
          <p:nvPr/>
        </p:nvPicPr>
        <p:blipFill>
          <a:blip r:embed="rId2"/>
          <a:stretch>
            <a:fillRect/>
          </a:stretch>
        </p:blipFill>
        <p:spPr>
          <a:xfrm>
            <a:off x="1194263" y="1416990"/>
            <a:ext cx="7895004" cy="4554107"/>
          </a:xfrm>
          <a:prstGeom prst="rect">
            <a:avLst/>
          </a:prstGeom>
        </p:spPr>
      </p:pic>
    </p:spTree>
    <p:extLst>
      <p:ext uri="{BB962C8B-B14F-4D97-AF65-F5344CB8AC3E}">
        <p14:creationId xmlns:p14="http://schemas.microsoft.com/office/powerpoint/2010/main" val="63970340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6C5D8D-5708-4ED1-8C81-F7E1D9D35E70}" type="slidenum">
              <a:rPr lang="en-IN" smtClean="0">
                <a:solidFill>
                  <a:schemeClr val="bg1"/>
                </a:solidFill>
              </a:rPr>
              <a:t>65</a:t>
            </a:fld>
            <a:endParaRPr lang="en-IN">
              <a:solidFill>
                <a:schemeClr val="bg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1" y="3175294"/>
            <a:ext cx="4535905" cy="187796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469" y="856926"/>
            <a:ext cx="2407822" cy="2409825"/>
          </a:xfrm>
          <a:prstGeom prst="rect">
            <a:avLst/>
          </a:prstGeom>
        </p:spPr>
      </p:pic>
    </p:spTree>
    <p:extLst>
      <p:ext uri="{BB962C8B-B14F-4D97-AF65-F5344CB8AC3E}">
        <p14:creationId xmlns:p14="http://schemas.microsoft.com/office/powerpoint/2010/main" val="28102489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dirty="0">
                <a:solidFill>
                  <a:schemeClr val="tx1"/>
                </a:solidFill>
              </a:rPr>
              <a:t>GLBA Act (History)</a:t>
            </a:r>
            <a:endParaRPr lang="en-US" altLang="en-US" sz="2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983562"/>
            <a:ext cx="8246329" cy="4965032"/>
          </a:xfrm>
        </p:spPr>
        <p:txBody>
          <a:bodyPr>
            <a:noAutofit/>
          </a:bodyPr>
          <a:lstStyle/>
          <a:p>
            <a:pPr algn="just">
              <a:spcBef>
                <a:spcPct val="80000"/>
              </a:spcBef>
            </a:pPr>
            <a:r>
              <a:rPr lang="en-IN" dirty="0">
                <a:latin typeface="Arial" panose="020B0604020202020204" pitchFamily="34" charset="0"/>
                <a:cs typeface="Arial" panose="020B0604020202020204" pitchFamily="34" charset="0"/>
              </a:rPr>
              <a:t>Due to the remarkable losses incurred as a result of 1929's Black Tuesday and Thursday, the </a:t>
            </a:r>
            <a:r>
              <a:rPr lang="en-IN" b="1" i="1" dirty="0">
                <a:latin typeface="Arial" panose="020B0604020202020204" pitchFamily="34" charset="0"/>
                <a:cs typeface="Arial" panose="020B0604020202020204" pitchFamily="34" charset="0"/>
              </a:rPr>
              <a:t>Glass-Steagall Act (1933)</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was originally created to protect bank depositors from additional exposure to risk, associated with stock market volatility. </a:t>
            </a:r>
          </a:p>
          <a:p>
            <a:pPr algn="just">
              <a:spcBef>
                <a:spcPct val="80000"/>
              </a:spcBef>
            </a:pPr>
            <a:r>
              <a:rPr lang="en-IN" dirty="0">
                <a:latin typeface="Arial" panose="020B0604020202020204" pitchFamily="34" charset="0"/>
                <a:cs typeface="Arial" panose="020B0604020202020204" pitchFamily="34" charset="0"/>
              </a:rPr>
              <a:t>As a result, for many years, commercial banks were not legally allowed to act as brokers. Since many regulations have been instituted since the 1930s to protect bank depositors, GLBA was created to allow these financial industry participants to offer more services.</a:t>
            </a:r>
            <a:endParaRPr lang="en-IN" altLang="en-US" dirty="0">
              <a:latin typeface="Arial" panose="020B0604020202020204" pitchFamily="34" charset="0"/>
              <a:cs typeface="Arial" panose="020B0604020202020204" pitchFamily="34" charset="0"/>
            </a:endParaRPr>
          </a:p>
          <a:p>
            <a:pPr algn="just">
              <a:spcBef>
                <a:spcPct val="80000"/>
              </a:spcBef>
            </a:pPr>
            <a:r>
              <a:rPr lang="en-IN" dirty="0">
                <a:latin typeface="Arial" panose="020B0604020202020204" pitchFamily="34" charset="0"/>
                <a:cs typeface="Arial" panose="020B0604020202020204" pitchFamily="34" charset="0"/>
              </a:rPr>
              <a:t>Commercial bank Citicorp’s merger with the insurance firm Travelers Group, led to the formation of the conglomerate Citigroup, which offered not only commercial banking and insurance services, but also lines of business related to securities.</a:t>
            </a:r>
          </a:p>
          <a:p>
            <a:pPr algn="just">
              <a:spcBef>
                <a:spcPct val="80000"/>
              </a:spcBef>
            </a:pPr>
            <a:r>
              <a:rPr lang="en-IN" dirty="0">
                <a:latin typeface="Arial" panose="020B0604020202020204" pitchFamily="34" charset="0"/>
                <a:cs typeface="Arial" panose="020B0604020202020204" pitchFamily="34" charset="0"/>
              </a:rPr>
              <a:t>Citicorp’s merger was a violation of the then-existing Glass–Steagall Act, as well as the Bank Holding Company Act of 1956.</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2159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dirty="0">
                <a:solidFill>
                  <a:schemeClr val="tx1"/>
                </a:solidFill>
              </a:rPr>
              <a:t>GLBA Act</a:t>
            </a:r>
            <a:endParaRPr lang="en-US" altLang="en-US" sz="2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983562"/>
            <a:ext cx="8246329" cy="4965032"/>
          </a:xfrm>
        </p:spPr>
        <p:txBody>
          <a:bodyPr vert="horz" lIns="91440" tIns="45720" rIns="91440" bIns="45720" rtlCol="0">
            <a:noAutofit/>
          </a:bodyPr>
          <a:lstStyle/>
          <a:p>
            <a:pPr algn="just">
              <a:spcBef>
                <a:spcPct val="80000"/>
              </a:spcBef>
            </a:pPr>
            <a:r>
              <a:rPr lang="en-IN" b="1" dirty="0">
                <a:latin typeface="Arial" panose="020B0604020202020204" pitchFamily="34" charset="0"/>
                <a:cs typeface="Arial" panose="020B0604020202020204" pitchFamily="34" charset="0"/>
              </a:rPr>
              <a:t>Gramm–Leach–Bliley Act (GLBA), also known as the Financial Services Modernization Act of 1999</a:t>
            </a:r>
          </a:p>
          <a:p>
            <a:pPr algn="just">
              <a:spcBef>
                <a:spcPct val="80000"/>
              </a:spcBef>
            </a:pPr>
            <a:r>
              <a:rPr lang="en-IN" altLang="en-US" dirty="0">
                <a:latin typeface="Arial" panose="020B0604020202020204" pitchFamily="34" charset="0"/>
                <a:cs typeface="Arial" panose="020B0604020202020204" pitchFamily="34" charset="0"/>
              </a:rPr>
              <a:t>Mandates that all financial institutions establish appropriate ‘Security Standard’ </a:t>
            </a:r>
          </a:p>
          <a:p>
            <a:pPr algn="just">
              <a:spcBef>
                <a:spcPct val="80000"/>
              </a:spcBef>
            </a:pPr>
            <a:r>
              <a:rPr lang="en-IN" altLang="en-US" dirty="0">
                <a:latin typeface="Arial" panose="020B0604020202020204" pitchFamily="34" charset="0"/>
                <a:cs typeface="Arial" panose="020B0604020202020204" pitchFamily="34" charset="0"/>
              </a:rPr>
              <a:t>Protect customer data from internal and external threats and unauthorized access occurring through online systems and networks</a:t>
            </a:r>
          </a:p>
          <a:p>
            <a:pPr algn="just">
              <a:spcBef>
                <a:spcPct val="80000"/>
              </a:spcBef>
            </a:pPr>
            <a:r>
              <a:rPr lang="en-IN" altLang="en-US" dirty="0">
                <a:latin typeface="Arial" panose="020B0604020202020204" pitchFamily="34" charset="0"/>
                <a:cs typeface="Arial" panose="020B0604020202020204" pitchFamily="34" charset="0"/>
              </a:rPr>
              <a:t>Ensure that companies maintain ‘Data Integrity’ and ‘Privacy Standards’ for employees and customers PT</a:t>
            </a:r>
          </a:p>
          <a:p>
            <a:pPr algn="just">
              <a:spcBef>
                <a:spcPct val="80000"/>
              </a:spcBef>
            </a:pPr>
            <a:r>
              <a:rPr lang="en-IN" altLang="en-US" dirty="0">
                <a:latin typeface="Arial" panose="020B0604020202020204" pitchFamily="34" charset="0"/>
                <a:cs typeface="Arial" panose="020B0604020202020204" pitchFamily="34" charset="0"/>
              </a:rPr>
              <a:t>Not just a ‘Best Practices’, but legal requirements </a:t>
            </a:r>
          </a:p>
          <a:p>
            <a:pPr algn="just">
              <a:spcBef>
                <a:spcPct val="80000"/>
              </a:spcBef>
            </a:pPr>
            <a:r>
              <a:rPr lang="en-IN" altLang="en-US" dirty="0">
                <a:latin typeface="Arial" panose="020B0604020202020204" pitchFamily="34" charset="0"/>
                <a:cs typeface="Arial" panose="020B0604020202020204" pitchFamily="34" charset="0"/>
              </a:rPr>
              <a:t>Title V of GLBA talks about ‘Privacy’</a:t>
            </a:r>
          </a:p>
          <a:p>
            <a:pPr algn="just">
              <a:spcBef>
                <a:spcPct val="80000"/>
              </a:spcBef>
            </a:pPr>
            <a:endParaRPr lang="en-IN" altLang="en-US" dirty="0">
              <a:latin typeface="Arial" panose="020B0604020202020204" pitchFamily="34" charset="0"/>
              <a:cs typeface="Arial" panose="020B0604020202020204" pitchFamily="34" charset="0"/>
            </a:endParaRPr>
          </a:p>
          <a:p>
            <a:pPr algn="just">
              <a:spcBef>
                <a:spcPct val="80000"/>
              </a:spcBef>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71967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82BE853-2608-4746-A854-681BAA64D487}"/>
              </a:ext>
            </a:extLst>
          </p:cNvPr>
          <p:cNvSpPr>
            <a:spLocks noGrp="1"/>
          </p:cNvSpPr>
          <p:nvPr>
            <p:ph type="title"/>
          </p:nvPr>
        </p:nvSpPr>
        <p:spPr>
          <a:xfrm>
            <a:off x="304801" y="2757488"/>
            <a:ext cx="9554816" cy="671512"/>
          </a:xfrm>
        </p:spPr>
        <p:txBody>
          <a:bodyPr vert="horz" lIns="91440" tIns="45720" rIns="91440" bIns="45720" rtlCol="0" anchor="t">
            <a:noAutofit/>
          </a:bodyPr>
          <a:lstStyle/>
          <a:p>
            <a:pPr algn="r">
              <a:lnSpc>
                <a:spcPct val="80000"/>
              </a:lnSpc>
              <a:spcBef>
                <a:spcPts val="1000"/>
              </a:spcBef>
              <a:buClr>
                <a:schemeClr val="accent1"/>
              </a:buClr>
              <a:buSzPct val="80000"/>
            </a:pPr>
            <a:r>
              <a:rPr lang="en-MY" altLang="en-US" sz="2800" b="1" i="1" dirty="0">
                <a:solidFill>
                  <a:srgbClr val="3223BE"/>
                </a:solidFill>
                <a:latin typeface="Arial" panose="020B0604020202020204" pitchFamily="34" charset="0"/>
                <a:ea typeface="+mn-ea"/>
                <a:cs typeface="Arial" panose="020B0604020202020204" pitchFamily="34" charset="0"/>
              </a:rPr>
              <a:t>HIPAA – Health Insurance Portability Accountability Act</a:t>
            </a:r>
          </a:p>
        </p:txBody>
      </p:sp>
      <p:sp>
        <p:nvSpPr>
          <p:cNvPr id="2" name="Rectangle 1">
            <a:extLst>
              <a:ext uri="{FF2B5EF4-FFF2-40B4-BE49-F238E27FC236}">
                <a16:creationId xmlns:a16="http://schemas.microsoft.com/office/drawing/2014/main" id="{07672108-3FEA-4286-8304-3F18A75EDDF0}"/>
              </a:ext>
            </a:extLst>
          </p:cNvPr>
          <p:cNvSpPr/>
          <p:nvPr/>
        </p:nvSpPr>
        <p:spPr>
          <a:xfrm>
            <a:off x="1799524" y="4446077"/>
            <a:ext cx="6096000" cy="830997"/>
          </a:xfrm>
          <a:prstGeom prst="rect">
            <a:avLst/>
          </a:prstGeom>
        </p:spPr>
        <p:txBody>
          <a:bodyPr>
            <a:spAutoFit/>
          </a:bodyPr>
          <a:lstStyle/>
          <a:p>
            <a:pPr>
              <a:buFont typeface="Arial" panose="020B0604020202020204" pitchFamily="34" charset="0"/>
              <a:buChar char="•"/>
            </a:pPr>
            <a:r>
              <a:rPr lang="en-IN" sz="1600" b="1" dirty="0">
                <a:solidFill>
                  <a:srgbClr val="464646"/>
                </a:solidFill>
                <a:latin typeface="Arial" panose="020B0604020202020204" pitchFamily="34" charset="0"/>
                <a:cs typeface="Arial" panose="020B0604020202020204" pitchFamily="34" charset="0"/>
              </a:rPr>
              <a:t>Technical Safeguards</a:t>
            </a:r>
            <a:endParaRPr lang="en-IN" sz="1600" dirty="0">
              <a:solidFill>
                <a:srgbClr val="464646"/>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1600" b="1" dirty="0">
                <a:solidFill>
                  <a:srgbClr val="464646"/>
                </a:solidFill>
                <a:latin typeface="Arial" panose="020B0604020202020204" pitchFamily="34" charset="0"/>
                <a:cs typeface="Arial" panose="020B0604020202020204" pitchFamily="34" charset="0"/>
              </a:rPr>
              <a:t>Physical Safeguards</a:t>
            </a:r>
            <a:endParaRPr lang="en-IN" sz="1600" dirty="0">
              <a:solidFill>
                <a:srgbClr val="464646"/>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1600" b="1" dirty="0">
                <a:solidFill>
                  <a:srgbClr val="464646"/>
                </a:solidFill>
                <a:latin typeface="Arial" panose="020B0604020202020204" pitchFamily="34" charset="0"/>
                <a:cs typeface="Arial" panose="020B0604020202020204" pitchFamily="34" charset="0"/>
              </a:rPr>
              <a:t>Administrative Safeguards</a:t>
            </a:r>
            <a:endParaRPr lang="en-IN" sz="1600" b="0" i="0" dirty="0">
              <a:solidFill>
                <a:srgbClr val="464646"/>
              </a:solidFill>
              <a:effectLst/>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32836BC7-7C85-4385-9B49-7B8C75321878}"/>
              </a:ext>
            </a:extLst>
          </p:cNvPr>
          <p:cNvSpPr txBox="1">
            <a:spLocks/>
          </p:cNvSpPr>
          <p:nvPr/>
        </p:nvSpPr>
        <p:spPr>
          <a:xfrm>
            <a:off x="-1192695" y="3947996"/>
            <a:ext cx="9085446" cy="6715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80000"/>
              </a:lnSpc>
              <a:spcBef>
                <a:spcPts val="1000"/>
              </a:spcBef>
              <a:buClr>
                <a:schemeClr val="accent1"/>
              </a:buClr>
              <a:buSzPct val="80000"/>
            </a:pPr>
            <a:r>
              <a:rPr lang="en-MY" altLang="en-US" sz="2000" b="1" i="1" dirty="0">
                <a:solidFill>
                  <a:srgbClr val="3223BE"/>
                </a:solidFill>
                <a:latin typeface="Arial" panose="020B0604020202020204" pitchFamily="34" charset="0"/>
                <a:ea typeface="+mn-ea"/>
                <a:cs typeface="Arial" panose="020B0604020202020204" pitchFamily="34" charset="0"/>
              </a:rPr>
              <a:t>Protection of Electronic Personal Health Information </a:t>
            </a:r>
          </a:p>
        </p:txBody>
      </p:sp>
    </p:spTree>
    <p:extLst>
      <p:ext uri="{BB962C8B-B14F-4D97-AF65-F5344CB8AC3E}">
        <p14:creationId xmlns:p14="http://schemas.microsoft.com/office/powerpoint/2010/main" val="3371480177"/>
      </p:ext>
    </p:extLst>
  </p:cSld>
  <p:clrMapOvr>
    <a:masterClrMapping/>
  </p:clrMapOvr>
  <p:transition>
    <p:fad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6E2C24C779134EB092E6FA04B4BFAA" ma:contentTypeVersion="7" ma:contentTypeDescription="Create a new document." ma:contentTypeScope="" ma:versionID="a752507753362bd2e89c475abc28bc71">
  <xsd:schema xmlns:xsd="http://www.w3.org/2001/XMLSchema" xmlns:xs="http://www.w3.org/2001/XMLSchema" xmlns:p="http://schemas.microsoft.com/office/2006/metadata/properties" xmlns:ns2="ca9a9220-7381-4c96-8ea7-69846abac5f1" targetNamespace="http://schemas.microsoft.com/office/2006/metadata/properties" ma:root="true" ma:fieldsID="65a26d8be81bff207b1e4fa1810fbe2e" ns2:_="">
    <xsd:import namespace="ca9a9220-7381-4c96-8ea7-69846abac5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9a9220-7381-4c96-8ea7-69846abac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4E9C8A-A6E1-4F86-9D7C-66D629BF8A40}"/>
</file>

<file path=customXml/itemProps2.xml><?xml version="1.0" encoding="utf-8"?>
<ds:datastoreItem xmlns:ds="http://schemas.openxmlformats.org/officeDocument/2006/customXml" ds:itemID="{989216A1-D318-4072-A110-406230B88901}"/>
</file>

<file path=customXml/itemProps3.xml><?xml version="1.0" encoding="utf-8"?>
<ds:datastoreItem xmlns:ds="http://schemas.openxmlformats.org/officeDocument/2006/customXml" ds:itemID="{608432F4-D7E5-448B-9441-97B1B27C6B49}"/>
</file>

<file path=docProps/app.xml><?xml version="1.0" encoding="utf-8"?>
<Properties xmlns="http://schemas.openxmlformats.org/officeDocument/2006/extended-properties" xmlns:vt="http://schemas.openxmlformats.org/officeDocument/2006/docPropsVTypes">
  <TotalTime>6536</TotalTime>
  <Words>3596</Words>
  <Application>Microsoft Office PowerPoint</Application>
  <PresentationFormat>Widescreen</PresentationFormat>
  <Paragraphs>735</Paragraphs>
  <Slides>65</Slides>
  <Notes>42</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Arial</vt:lpstr>
      <vt:lpstr>Arial Narrow</vt:lpstr>
      <vt:lpstr>Calibri</vt:lpstr>
      <vt:lpstr>Century Gothic</vt:lpstr>
      <vt:lpstr>Felix Titling</vt:lpstr>
      <vt:lpstr>Times New Roman</vt:lpstr>
      <vt:lpstr>Trebuchet MS</vt:lpstr>
      <vt:lpstr>Wingdings</vt:lpstr>
      <vt:lpstr>Wingdings 3</vt:lpstr>
      <vt:lpstr>Facet</vt:lpstr>
      <vt:lpstr>Information Security Standard Compliances  SoX, GBLA, HIPAA, ISO, FISMA, NERC, PCI</vt:lpstr>
      <vt:lpstr>SoX – Sarbanes Oxley</vt:lpstr>
      <vt:lpstr>Sarbanes-Oxley Act</vt:lpstr>
      <vt:lpstr>Sarbanes-Oxley Act</vt:lpstr>
      <vt:lpstr>Sarbanes-Oxley Act</vt:lpstr>
      <vt:lpstr>GLBA: Gramm-Leach-Bliley</vt:lpstr>
      <vt:lpstr>GLBA Act (History)</vt:lpstr>
      <vt:lpstr>GLBA Act</vt:lpstr>
      <vt:lpstr>HIPAA – Health Insurance Portability Accountability Act</vt:lpstr>
      <vt:lpstr>What is HIPAA</vt:lpstr>
      <vt:lpstr>Why HIPAA??</vt:lpstr>
      <vt:lpstr>What Objectives do the Privacy Regulations Accomplish for Patients?</vt:lpstr>
      <vt:lpstr>HIPAA Act (Penalties)</vt:lpstr>
      <vt:lpstr>HIPAA</vt:lpstr>
      <vt:lpstr>ISO 27001 – Information Security Management System</vt:lpstr>
      <vt:lpstr>PowerPoint Presentation</vt:lpstr>
      <vt:lpstr>Information types</vt:lpstr>
      <vt:lpstr>PowerPoint Presentation</vt:lpstr>
      <vt:lpstr>PowerPoint Presentation</vt:lpstr>
      <vt:lpstr>Commercial Requirements:</vt:lpstr>
      <vt:lpstr>Legal Requirements:</vt:lpstr>
      <vt:lpstr>What is information Security?</vt:lpstr>
      <vt:lpstr>Basic components</vt:lpstr>
      <vt:lpstr>PowerPoint Presentation</vt:lpstr>
      <vt:lpstr>PowerPoint Presentation</vt:lpstr>
      <vt:lpstr>What is ISO 27001?</vt:lpstr>
      <vt:lpstr>History and Development of ISMS standard (BS7799 – ISO 17799 - ISO27001)</vt:lpstr>
      <vt:lpstr>ISO 27001:2005 Structure</vt:lpstr>
      <vt:lpstr>PowerPoint Presentation</vt:lpstr>
      <vt:lpstr>ISO 27001:2005 Structure</vt:lpstr>
      <vt:lpstr>PowerPoint Presentation</vt:lpstr>
      <vt:lpstr>ISO17799:2005 Framework</vt:lpstr>
      <vt:lpstr>PowerPoint Presentation</vt:lpstr>
      <vt:lpstr>PowerPoint Presentation</vt:lpstr>
      <vt:lpstr>PowerPoint Presentation</vt:lpstr>
      <vt:lpstr>Information Asset – (Sample)</vt:lpstr>
      <vt:lpstr>PowerPoint Presentation</vt:lpstr>
      <vt:lpstr>PowerPoint Presentation</vt:lpstr>
      <vt:lpstr>PowerPoint Presentation</vt:lpstr>
      <vt:lpstr>PowerPoint Presentation</vt:lpstr>
      <vt:lpstr>6. Communications &amp; Operations Management (contd..)</vt:lpstr>
      <vt:lpstr>PowerPoint Presentation</vt:lpstr>
      <vt:lpstr>7. Access Controls (contd..)</vt:lpstr>
      <vt:lpstr>PowerPoint Presentation</vt:lpstr>
      <vt:lpstr>8. Information systems acquisition, development and maintenance (contd)</vt:lpstr>
      <vt:lpstr>PowerPoint Presentation</vt:lpstr>
      <vt:lpstr>PowerPoint Presentation</vt:lpstr>
      <vt:lpstr>11. Compliance  </vt:lpstr>
      <vt:lpstr>Compliance Management</vt:lpstr>
      <vt:lpstr>FISMA – Federal Information Security Management Act</vt:lpstr>
      <vt:lpstr>FISMA</vt:lpstr>
      <vt:lpstr>What is FISMA</vt:lpstr>
      <vt:lpstr>NERC – North American Electric Reliability Corporation</vt:lpstr>
      <vt:lpstr>What is NERC</vt:lpstr>
      <vt:lpstr>Purpose of NERC - CIP Cyber Security Standards (Critical Infra Protection)</vt:lpstr>
      <vt:lpstr>PowerPoint Presentation</vt:lpstr>
      <vt:lpstr>PCI – DSS (Payment Card Industry Data Security Standard)</vt:lpstr>
      <vt:lpstr>Payment Card Industry Security Standard</vt:lpstr>
      <vt:lpstr>The PCI Security Standards Council Members</vt:lpstr>
      <vt:lpstr>What is PCI DSS</vt:lpstr>
      <vt:lpstr>Top 5 Reasons for  Account Data Compromise</vt:lpstr>
      <vt:lpstr>PCI Compliance Levels</vt:lpstr>
      <vt:lpstr>PowerPoint Presentation</vt:lpstr>
      <vt:lpstr>Compliance Domains…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and Methods Used in Cybercrime</dc:title>
  <dc:creator>Kunte, Vishram</dc:creator>
  <cp:lastModifiedBy>Vishram Kunte</cp:lastModifiedBy>
  <cp:revision>739</cp:revision>
  <dcterms:created xsi:type="dcterms:W3CDTF">2020-09-04T15:10:41Z</dcterms:created>
  <dcterms:modified xsi:type="dcterms:W3CDTF">2023-10-06T07:55:00Z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0x010100766E2C24C779134EB092E6FA04B4BFAA</vt:lpwstr>
  </property>
</Properties>
</file>