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18"/>
  </p:notesMasterIdLst>
  <p:sldIdLst>
    <p:sldId id="256" r:id="rId2"/>
    <p:sldId id="258" r:id="rId3"/>
    <p:sldId id="279" r:id="rId4"/>
    <p:sldId id="280" r:id="rId5"/>
    <p:sldId id="281" r:id="rId6"/>
    <p:sldId id="260" r:id="rId7"/>
    <p:sldId id="283" r:id="rId8"/>
    <p:sldId id="282" r:id="rId9"/>
    <p:sldId id="269" r:id="rId10"/>
    <p:sldId id="284" r:id="rId11"/>
    <p:sldId id="285" r:id="rId12"/>
    <p:sldId id="286" r:id="rId13"/>
    <p:sldId id="287" r:id="rId14"/>
    <p:sldId id="265" r:id="rId15"/>
    <p:sldId id="257"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81" autoAdjust="0"/>
  </p:normalViewPr>
  <p:slideViewPr>
    <p:cSldViewPr snapToGrid="0" showGuides="1">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17409-37BD-4AC9-B662-99B61EF7B0F2}" type="datetimeFigureOut">
              <a:rPr lang="zh-TW" altLang="en-US" smtClean="0"/>
              <a:t>2024/4/26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248B5-01AC-420D-9D30-B1A32AF3EF04}" type="slidenum">
              <a:rPr lang="zh-TW" altLang="en-US" smtClean="0"/>
              <a:t>‹#›</a:t>
            </a:fld>
            <a:endParaRPr lang="zh-TW" altLang="en-US"/>
          </a:p>
        </p:txBody>
      </p:sp>
    </p:spTree>
    <p:extLst>
      <p:ext uri="{BB962C8B-B14F-4D97-AF65-F5344CB8AC3E}">
        <p14:creationId xmlns:p14="http://schemas.microsoft.com/office/powerpoint/2010/main" val="185973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C4F9CC4-E1C4-43AE-9418-142E0C6D0995}" type="datetime1">
              <a:rPr lang="zh-TW" altLang="en-US" smtClean="0"/>
              <a:t>2024/4/26</a:t>
            </a:fld>
            <a:endParaRPr lang="zh-TW" altLang="en-US"/>
          </a:p>
        </p:txBody>
      </p:sp>
      <p:sp>
        <p:nvSpPr>
          <p:cNvPr id="5" name="Footer Placeholder 4"/>
          <p:cNvSpPr>
            <a:spLocks noGrp="1"/>
          </p:cNvSpPr>
          <p:nvPr>
            <p:ph type="ftr" sz="quarter" idx="11"/>
          </p:nvPr>
        </p:nvSpPr>
        <p:spPr/>
        <p:txBody>
          <a:bodyPr/>
          <a:lstStyle/>
          <a:p>
            <a:r>
              <a:rPr lang="en-US" altLang="zh-TW"/>
              <a:t>IS 597 Final Project</a:t>
            </a:r>
            <a:endParaRPr lang="zh-TW" altLang="en-US"/>
          </a:p>
        </p:txBody>
      </p:sp>
      <p:sp>
        <p:nvSpPr>
          <p:cNvPr id="6" name="Slide Number Placeholder 5"/>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5160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92431147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22221749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2146552"/>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13066441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4" name="Footer Placeholder 3"/>
          <p:cNvSpPr>
            <a:spLocks noGrp="1"/>
          </p:cNvSpPr>
          <p:nvPr>
            <p:ph type="ftr" sz="quarter" idx="11"/>
          </p:nvPr>
        </p:nvSpPr>
        <p:spPr/>
        <p:txBody>
          <a:bodyPr/>
          <a:lstStyle/>
          <a:p>
            <a:r>
              <a:rPr lang="en-US" altLang="zh-TW"/>
              <a:t>IS 597 Final Project</a:t>
            </a:r>
            <a:endParaRPr lang="zh-TW" altLang="en-US"/>
          </a:p>
        </p:txBody>
      </p:sp>
      <p:sp>
        <p:nvSpPr>
          <p:cNvPr id="5" name="Slide Number Placeholder 4"/>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28439074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AC799068-A8D1-4B99-B08C-AF3C43759BC7}" type="datetime1">
              <a:rPr lang="zh-TW" altLang="en-US" smtClean="0"/>
              <a:t>2024/4/26</a:t>
            </a:fld>
            <a:endParaRPr lang="zh-TW" altLang="en-US"/>
          </a:p>
        </p:txBody>
      </p:sp>
      <p:sp>
        <p:nvSpPr>
          <p:cNvPr id="4" name="Footer Placeholder 3"/>
          <p:cNvSpPr>
            <a:spLocks noGrp="1"/>
          </p:cNvSpPr>
          <p:nvPr>
            <p:ph type="ftr" sz="quarter" idx="11"/>
          </p:nvPr>
        </p:nvSpPr>
        <p:spPr/>
        <p:txBody>
          <a:bodyPr/>
          <a:lstStyle/>
          <a:p>
            <a:r>
              <a:rPr lang="en-US" altLang="zh-TW"/>
              <a:t>IS 597 Final Project</a:t>
            </a:r>
            <a:endParaRPr lang="zh-TW" altLang="en-US"/>
          </a:p>
        </p:txBody>
      </p:sp>
      <p:sp>
        <p:nvSpPr>
          <p:cNvPr id="5" name="Slide Number Placeholder 4"/>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311716596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33ADD4C-1E74-4CC3-9C76-FE4D5D34C555}" type="datetime1">
              <a:rPr lang="zh-TW" altLang="en-US" smtClean="0"/>
              <a:t>2024/4/26</a:t>
            </a:fld>
            <a:endParaRPr lang="zh-TW" altLang="en-US"/>
          </a:p>
        </p:txBody>
      </p:sp>
      <p:sp>
        <p:nvSpPr>
          <p:cNvPr id="5" name="Footer Placeholder 4"/>
          <p:cNvSpPr>
            <a:spLocks noGrp="1"/>
          </p:cNvSpPr>
          <p:nvPr>
            <p:ph type="ftr" sz="quarter" idx="11"/>
          </p:nvPr>
        </p:nvSpPr>
        <p:spPr/>
        <p:txBody>
          <a:bodyPr/>
          <a:lstStyle/>
          <a:p>
            <a:r>
              <a:rPr lang="en-US" altLang="zh-TW"/>
              <a:t>IS 597 Final Project</a:t>
            </a:r>
            <a:endParaRPr lang="zh-TW" altLang="en-US"/>
          </a:p>
        </p:txBody>
      </p:sp>
      <p:sp>
        <p:nvSpPr>
          <p:cNvPr id="6" name="Slide Number Placeholder 5"/>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30890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F2F4C37-94A1-45DE-B542-21ADCCD2569C}" type="datetime1">
              <a:rPr lang="zh-TW" altLang="en-US" smtClean="0"/>
              <a:t>2024/4/26</a:t>
            </a:fld>
            <a:endParaRPr lang="zh-TW" altLang="en-US"/>
          </a:p>
        </p:txBody>
      </p:sp>
      <p:sp>
        <p:nvSpPr>
          <p:cNvPr id="5" name="Footer Placeholder 4"/>
          <p:cNvSpPr>
            <a:spLocks noGrp="1"/>
          </p:cNvSpPr>
          <p:nvPr>
            <p:ph type="ftr" sz="quarter" idx="11"/>
          </p:nvPr>
        </p:nvSpPr>
        <p:spPr/>
        <p:txBody>
          <a:bodyPr/>
          <a:lstStyle/>
          <a:p>
            <a:r>
              <a:rPr lang="en-US" altLang="zh-TW"/>
              <a:t>IS 597 Final Project</a:t>
            </a:r>
            <a:endParaRPr lang="zh-TW" altLang="en-US"/>
          </a:p>
        </p:txBody>
      </p:sp>
      <p:sp>
        <p:nvSpPr>
          <p:cNvPr id="6" name="Slide Number Placeholder 5"/>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5628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D5D218B-04E0-40CE-A809-3AA9C2A8DB8A}" type="datetime1">
              <a:rPr lang="zh-TW" altLang="en-US" smtClean="0"/>
              <a:t>2024/4/26</a:t>
            </a:fld>
            <a:endParaRPr lang="zh-TW" altLang="en-US"/>
          </a:p>
        </p:txBody>
      </p:sp>
      <p:sp>
        <p:nvSpPr>
          <p:cNvPr id="5" name="Footer Placeholder 4"/>
          <p:cNvSpPr>
            <a:spLocks noGrp="1"/>
          </p:cNvSpPr>
          <p:nvPr>
            <p:ph type="ftr" sz="quarter" idx="11"/>
          </p:nvPr>
        </p:nvSpPr>
        <p:spPr/>
        <p:txBody>
          <a:bodyPr/>
          <a:lstStyle/>
          <a:p>
            <a:r>
              <a:rPr lang="en-US" altLang="zh-TW"/>
              <a:t>IS 597 Final Project</a:t>
            </a:r>
            <a:endParaRPr lang="zh-TW" altLang="en-US"/>
          </a:p>
        </p:txBody>
      </p:sp>
      <p:sp>
        <p:nvSpPr>
          <p:cNvPr id="6" name="Slide Number Placeholder 5"/>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232502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73C2373B-5029-4AA8-B4E2-740EBB5FAFB6}" type="datetime1">
              <a:rPr lang="zh-TW" altLang="en-US" smtClean="0"/>
              <a:t>2024/4/26</a:t>
            </a:fld>
            <a:endParaRPr lang="zh-TW" altLang="en-US"/>
          </a:p>
        </p:txBody>
      </p:sp>
      <p:sp>
        <p:nvSpPr>
          <p:cNvPr id="5" name="Footer Placeholder 4"/>
          <p:cNvSpPr>
            <a:spLocks noGrp="1"/>
          </p:cNvSpPr>
          <p:nvPr>
            <p:ph type="ftr" sz="quarter" idx="11"/>
          </p:nvPr>
        </p:nvSpPr>
        <p:spPr/>
        <p:txBody>
          <a:bodyPr/>
          <a:lstStyle/>
          <a:p>
            <a:r>
              <a:rPr lang="en-US" altLang="zh-TW"/>
              <a:t>IS 597 Final Project</a:t>
            </a:r>
            <a:endParaRPr lang="zh-TW" altLang="en-US"/>
          </a:p>
        </p:txBody>
      </p:sp>
      <p:sp>
        <p:nvSpPr>
          <p:cNvPr id="6" name="Slide Number Placeholder 5"/>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510343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29246F3-61E4-4C8C-A294-249589C6124C}"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111844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3DC908C-8CF0-412E-9743-A88A58DA9578}" type="datetime1">
              <a:rPr lang="zh-TW" altLang="en-US" smtClean="0"/>
              <a:t>2024/4/26</a:t>
            </a:fld>
            <a:endParaRPr lang="zh-TW" altLang="en-US"/>
          </a:p>
        </p:txBody>
      </p:sp>
      <p:sp>
        <p:nvSpPr>
          <p:cNvPr id="8" name="Footer Placeholder 7"/>
          <p:cNvSpPr>
            <a:spLocks noGrp="1"/>
          </p:cNvSpPr>
          <p:nvPr>
            <p:ph type="ftr" sz="quarter" idx="11"/>
          </p:nvPr>
        </p:nvSpPr>
        <p:spPr/>
        <p:txBody>
          <a:bodyPr/>
          <a:lstStyle/>
          <a:p>
            <a:r>
              <a:rPr lang="en-US" altLang="zh-TW"/>
              <a:t>IS 597 Final Project</a:t>
            </a:r>
            <a:endParaRPr lang="zh-TW" altLang="en-US"/>
          </a:p>
        </p:txBody>
      </p:sp>
      <p:sp>
        <p:nvSpPr>
          <p:cNvPr id="9" name="Slide Number Placeholder 8"/>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236410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6A2F6EE-9DFA-444A-BE20-7BF7013081EA}" type="datetime1">
              <a:rPr lang="zh-TW" altLang="en-US" smtClean="0"/>
              <a:t>2024/4/26</a:t>
            </a:fld>
            <a:endParaRPr lang="zh-TW" altLang="en-US"/>
          </a:p>
        </p:txBody>
      </p:sp>
      <p:sp>
        <p:nvSpPr>
          <p:cNvPr id="4" name="Footer Placeholder 3"/>
          <p:cNvSpPr>
            <a:spLocks noGrp="1"/>
          </p:cNvSpPr>
          <p:nvPr>
            <p:ph type="ftr" sz="quarter" idx="11"/>
          </p:nvPr>
        </p:nvSpPr>
        <p:spPr/>
        <p:txBody>
          <a:bodyPr/>
          <a:lstStyle/>
          <a:p>
            <a:r>
              <a:rPr lang="en-US" altLang="zh-TW"/>
              <a:t>IS 597 Final Project</a:t>
            </a:r>
            <a:endParaRPr lang="zh-TW" altLang="en-US"/>
          </a:p>
        </p:txBody>
      </p:sp>
      <p:sp>
        <p:nvSpPr>
          <p:cNvPr id="5" name="Slide Number Placeholder 4"/>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315159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24E6D-C899-4A81-BCC6-A3E8646E238A}" type="datetime1">
              <a:rPr lang="zh-TW" altLang="en-US" smtClean="0"/>
              <a:t>2024/4/26</a:t>
            </a:fld>
            <a:endParaRPr lang="zh-TW" altLang="en-US"/>
          </a:p>
        </p:txBody>
      </p:sp>
      <p:sp>
        <p:nvSpPr>
          <p:cNvPr id="3" name="Footer Placeholder 2"/>
          <p:cNvSpPr>
            <a:spLocks noGrp="1"/>
          </p:cNvSpPr>
          <p:nvPr>
            <p:ph type="ftr" sz="quarter" idx="11"/>
          </p:nvPr>
        </p:nvSpPr>
        <p:spPr/>
        <p:txBody>
          <a:bodyPr/>
          <a:lstStyle/>
          <a:p>
            <a:r>
              <a:rPr lang="en-US" altLang="zh-TW"/>
              <a:t>IS 597 Final Project</a:t>
            </a:r>
            <a:endParaRPr lang="zh-TW" altLang="en-US"/>
          </a:p>
        </p:txBody>
      </p:sp>
      <p:sp>
        <p:nvSpPr>
          <p:cNvPr id="4" name="Slide Number Placeholder 3"/>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3181231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35360E36-B7B0-46A9-8D80-FCCC3C73A1C3}"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136617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75726F50-261B-416F-BAB0-B6FD39B4B380}" type="datetime1">
              <a:rPr lang="zh-TW" altLang="en-US" smtClean="0"/>
              <a:t>2024/4/26</a:t>
            </a:fld>
            <a:endParaRPr lang="zh-TW" altLang="en-US"/>
          </a:p>
        </p:txBody>
      </p:sp>
      <p:sp>
        <p:nvSpPr>
          <p:cNvPr id="6" name="Footer Placeholder 5"/>
          <p:cNvSpPr>
            <a:spLocks noGrp="1"/>
          </p:cNvSpPr>
          <p:nvPr>
            <p:ph type="ftr" sz="quarter" idx="11"/>
          </p:nvPr>
        </p:nvSpPr>
        <p:spPr/>
        <p:txBody>
          <a:bodyPr/>
          <a:lstStyle/>
          <a:p>
            <a:r>
              <a:rPr lang="en-US" altLang="zh-TW"/>
              <a:t>IS 597 Final Project</a:t>
            </a:r>
            <a:endParaRPr lang="zh-TW" altLang="en-US"/>
          </a:p>
        </p:txBody>
      </p:sp>
      <p:sp>
        <p:nvSpPr>
          <p:cNvPr id="7" name="Slide Number Placeholder 6"/>
          <p:cNvSpPr>
            <a:spLocks noGrp="1"/>
          </p:cNvSpPr>
          <p:nvPr>
            <p:ph type="sldNum" sz="quarter" idx="12"/>
          </p:nvPr>
        </p:nvSpPr>
        <p:spPr/>
        <p:txBody>
          <a:body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199959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7678736" y="6243760"/>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799068-A8D1-4B99-B08C-AF3C43759BC7}" type="datetime1">
              <a:rPr lang="zh-TW" altLang="en-US" smtClean="0"/>
              <a:t>2024/4/26</a:t>
            </a:fld>
            <a:endParaRPr lang="zh-TW" altLang="en-US"/>
          </a:p>
        </p:txBody>
      </p:sp>
      <p:sp>
        <p:nvSpPr>
          <p:cNvPr id="5" name="Footer Placeholder 4"/>
          <p:cNvSpPr>
            <a:spLocks noGrp="1"/>
          </p:cNvSpPr>
          <p:nvPr>
            <p:ph type="ftr" sz="quarter" idx="3"/>
          </p:nvPr>
        </p:nvSpPr>
        <p:spPr>
          <a:xfrm>
            <a:off x="913795" y="6243760"/>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altLang="zh-TW"/>
              <a:t>IS 597 Final Project</a:t>
            </a:r>
            <a:endParaRPr lang="zh-TW" altLang="en-US"/>
          </a:p>
        </p:txBody>
      </p:sp>
      <p:sp>
        <p:nvSpPr>
          <p:cNvPr id="6" name="Slide Number Placeholder 5"/>
          <p:cNvSpPr>
            <a:spLocks noGrp="1"/>
          </p:cNvSpPr>
          <p:nvPr>
            <p:ph type="sldNum" sz="quarter" idx="4"/>
          </p:nvPr>
        </p:nvSpPr>
        <p:spPr>
          <a:xfrm>
            <a:off x="10514011" y="6243760"/>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6C844A4-245A-47D3-9EAA-0C778323AFF3}" type="slidenum">
              <a:rPr lang="zh-TW" altLang="en-US" smtClean="0"/>
              <a:t>‹#›</a:t>
            </a:fld>
            <a:endParaRPr lang="zh-TW" altLang="en-US"/>
          </a:p>
        </p:txBody>
      </p:sp>
    </p:spTree>
    <p:extLst>
      <p:ext uri="{BB962C8B-B14F-4D97-AF65-F5344CB8AC3E}">
        <p14:creationId xmlns:p14="http://schemas.microsoft.com/office/powerpoint/2010/main" val="197577838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hd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just"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just"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just"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just"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just"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chiark.greenend.org.uk/~sgtatham/puzzles/js/undea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EA36F7-94E7-44BE-BC91-8C370D7AA4E1}"/>
              </a:ext>
            </a:extLst>
          </p:cNvPr>
          <p:cNvSpPr>
            <a:spLocks noGrp="1"/>
          </p:cNvSpPr>
          <p:nvPr>
            <p:ph type="ctrTitle"/>
          </p:nvPr>
        </p:nvSpPr>
        <p:spPr/>
        <p:txBody>
          <a:bodyPr/>
          <a:lstStyle/>
          <a:p>
            <a:r>
              <a:rPr lang="en-US" altLang="zh-TW" dirty="0"/>
              <a:t>Straight or Skew?</a:t>
            </a:r>
            <a:br>
              <a:rPr lang="en-US" altLang="zh-TW" dirty="0"/>
            </a:br>
            <a:r>
              <a:rPr lang="en-US" altLang="zh-TW" dirty="0"/>
              <a:t>A new puzzle</a:t>
            </a:r>
            <a:endParaRPr lang="zh-TW" altLang="en-US" dirty="0"/>
          </a:p>
        </p:txBody>
      </p:sp>
      <p:sp>
        <p:nvSpPr>
          <p:cNvPr id="3" name="副標題 2">
            <a:extLst>
              <a:ext uri="{FF2B5EF4-FFF2-40B4-BE49-F238E27FC236}">
                <a16:creationId xmlns:a16="http://schemas.microsoft.com/office/drawing/2014/main" id="{CC141C1A-5567-4F25-A3E6-D29DA8F05E1B}"/>
              </a:ext>
            </a:extLst>
          </p:cNvPr>
          <p:cNvSpPr>
            <a:spLocks noGrp="1"/>
          </p:cNvSpPr>
          <p:nvPr>
            <p:ph type="subTitle" idx="1"/>
          </p:nvPr>
        </p:nvSpPr>
        <p:spPr/>
        <p:txBody>
          <a:bodyPr/>
          <a:lstStyle/>
          <a:p>
            <a:endParaRPr lang="en-US" altLang="zh-TW" dirty="0"/>
          </a:p>
          <a:p>
            <a:r>
              <a:rPr lang="en-US" altLang="zh-TW" dirty="0" err="1"/>
              <a:t>Zhi</a:t>
            </a:r>
            <a:r>
              <a:rPr lang="en-US" altLang="zh-TW" dirty="0"/>
              <a:t> (Richie) Li , NetID: zhil7</a:t>
            </a:r>
            <a:endParaRPr lang="zh-TW" altLang="en-US" dirty="0"/>
          </a:p>
        </p:txBody>
      </p:sp>
    </p:spTree>
    <p:extLst>
      <p:ext uri="{BB962C8B-B14F-4D97-AF65-F5344CB8AC3E}">
        <p14:creationId xmlns:p14="http://schemas.microsoft.com/office/powerpoint/2010/main" val="23778940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D15D9-128A-49D9-9665-7974F42A1805}"/>
              </a:ext>
            </a:extLst>
          </p:cNvPr>
          <p:cNvSpPr>
            <a:spLocks noGrp="1"/>
          </p:cNvSpPr>
          <p:nvPr>
            <p:ph type="title"/>
          </p:nvPr>
        </p:nvSpPr>
        <p:spPr/>
        <p:txBody>
          <a:bodyPr/>
          <a:lstStyle/>
          <a:p>
            <a:r>
              <a:rPr lang="en-US" altLang="zh-TW" dirty="0"/>
              <a:t>Algorithm Analysis</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B56A6A50-2D45-45B1-9AC6-A1C8BB266D70}"/>
                  </a:ext>
                </a:extLst>
              </p:cNvPr>
              <p:cNvSpPr>
                <a:spLocks noGrp="1"/>
              </p:cNvSpPr>
              <p:nvPr>
                <p:ph idx="1"/>
              </p:nvPr>
            </p:nvSpPr>
            <p:spPr/>
            <p:txBody>
              <a:bodyPr>
                <a:normAutofit/>
              </a:bodyPr>
              <a:lstStyle/>
              <a:p>
                <a:r>
                  <a:rPr lang="en-US" altLang="zh-TW" sz="2400" b="1" dirty="0"/>
                  <a:t>def </a:t>
                </a:r>
                <a:r>
                  <a:rPr lang="en-US" altLang="zh-TW" sz="2400" b="1" dirty="0" err="1"/>
                  <a:t>find_solutions</a:t>
                </a:r>
                <a:r>
                  <a:rPr lang="en-US" altLang="zh-TW" sz="2400" b="1" dirty="0"/>
                  <a:t>(self) -&gt; int:</a:t>
                </a:r>
              </a:p>
              <a:p>
                <a:pPr lvl="1"/>
                <a:r>
                  <a:rPr lang="en-US" altLang="zh-TW" sz="2000" dirty="0"/>
                  <a:t>Finds the number of solution(s) of the puzzle, breaks when over 1</a:t>
                </a:r>
              </a:p>
              <a:p>
                <a:pPr lvl="1"/>
                <a:r>
                  <a:rPr lang="en-US" altLang="zh-TW" sz="2000" dirty="0"/>
                  <a:t>Places a valid move to the grid, if no more valid shapes to place, backtrack</a:t>
                </a:r>
                <a:endParaRPr lang="en-US" altLang="zh-TW" sz="1800" dirty="0"/>
              </a:p>
              <a:p>
                <a:pPr lvl="1"/>
                <a:r>
                  <a:rPr lang="en-US" altLang="zh-TW" sz="2000" dirty="0"/>
                  <a:t>Time complexity: O(</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𝑘</m:t>
                        </m:r>
                      </m:e>
                      <m:sup>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𝑛</m:t>
                            </m:r>
                          </m:e>
                          <m:sup>
                            <m:r>
                              <a:rPr lang="en-US" altLang="zh-TW" sz="2000" b="0" i="1" smtClean="0">
                                <a:latin typeface="Cambria Math" panose="02040503050406030204" pitchFamily="18" charset="0"/>
                              </a:rPr>
                              <m:t>2</m:t>
                            </m:r>
                          </m:sup>
                        </m:sSup>
                      </m:sup>
                    </m:sSup>
                  </m:oMath>
                </a14:m>
                <a:r>
                  <a:rPr lang="en-US" altLang="zh-TW" sz="2000" dirty="0"/>
                  <a:t>); k = kinds of shapes, n = size of the grid</a:t>
                </a:r>
              </a:p>
              <a:p>
                <a:pPr lvl="2"/>
                <a:r>
                  <a:rPr lang="en-US" altLang="zh-TW" sz="1800" dirty="0"/>
                  <a:t>For example, a 4x4 and 5x5 will differ by </a:t>
                </a:r>
                <a14:m>
                  <m:oMath xmlns:m="http://schemas.openxmlformats.org/officeDocument/2006/math">
                    <m:sSup>
                      <m:sSupPr>
                        <m:ctrlPr>
                          <a:rPr lang="en-US" altLang="zh-TW" sz="1800" i="1">
                            <a:latin typeface="Cambria Math" panose="02040503050406030204" pitchFamily="18" charset="0"/>
                          </a:rPr>
                        </m:ctrlPr>
                      </m:sSupPr>
                      <m:e>
                        <m:r>
                          <a:rPr lang="en-US" altLang="zh-TW" sz="1800" b="0" i="1" smtClean="0">
                            <a:latin typeface="Cambria Math" panose="02040503050406030204" pitchFamily="18" charset="0"/>
                          </a:rPr>
                          <m:t>3</m:t>
                        </m:r>
                      </m:e>
                      <m:sup>
                        <m:r>
                          <a:rPr lang="en-US" altLang="zh-TW" sz="1800" b="0" i="1" smtClean="0">
                            <a:latin typeface="Cambria Math" panose="02040503050406030204" pitchFamily="18" charset="0"/>
                          </a:rPr>
                          <m:t>9</m:t>
                        </m:r>
                      </m:sup>
                    </m:sSup>
                  </m:oMath>
                </a14:m>
                <a:r>
                  <a:rPr lang="en-US" altLang="zh-TW" sz="1800" dirty="0"/>
                  <a:t>=19683 times (0.006s to 120s!)</a:t>
                </a:r>
              </a:p>
              <a:p>
                <a:pPr lvl="2"/>
                <a:r>
                  <a:rPr lang="en-US" altLang="zh-TW" sz="1800" dirty="0"/>
                  <a:t>(Very sad performance, needs to add some </a:t>
                </a:r>
                <a:r>
                  <a:rPr lang="en-US" altLang="zh-TW" sz="1800" dirty="0" err="1"/>
                  <a:t>predeterministics</a:t>
                </a:r>
                <a:r>
                  <a:rPr lang="en-US" altLang="zh-TW" sz="1800" dirty="0"/>
                  <a:t> before brute force)</a:t>
                </a:r>
              </a:p>
            </p:txBody>
          </p:sp>
        </mc:Choice>
        <mc:Fallback>
          <p:sp>
            <p:nvSpPr>
              <p:cNvPr id="3" name="內容版面配置區 2">
                <a:extLst>
                  <a:ext uri="{FF2B5EF4-FFF2-40B4-BE49-F238E27FC236}">
                    <a16:creationId xmlns:a16="http://schemas.microsoft.com/office/drawing/2014/main" id="{B56A6A50-2D45-45B1-9AC6-A1C8BB266D7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zh-TW" altLang="en-US">
                    <a:noFill/>
                  </a:rPr>
                  <a:t> </a:t>
                </a:r>
              </a:p>
            </p:txBody>
          </p:sp>
        </mc:Fallback>
      </mc:AlternateContent>
      <p:sp>
        <p:nvSpPr>
          <p:cNvPr id="4" name="頁尾版面配置區 3">
            <a:extLst>
              <a:ext uri="{FF2B5EF4-FFF2-40B4-BE49-F238E27FC236}">
                <a16:creationId xmlns:a16="http://schemas.microsoft.com/office/drawing/2014/main" id="{C1D1940B-615F-4431-9C4D-6D34F21F6201}"/>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2EEF21B6-C75D-4863-AE70-BD040B4D08A7}"/>
              </a:ext>
            </a:extLst>
          </p:cNvPr>
          <p:cNvSpPr>
            <a:spLocks noGrp="1"/>
          </p:cNvSpPr>
          <p:nvPr>
            <p:ph type="sldNum" sz="quarter" idx="12"/>
          </p:nvPr>
        </p:nvSpPr>
        <p:spPr/>
        <p:txBody>
          <a:bodyPr/>
          <a:lstStyle/>
          <a:p>
            <a:fld id="{56C844A4-245A-47D3-9EAA-0C778323AFF3}" type="slidenum">
              <a:rPr lang="zh-TW" altLang="en-US" smtClean="0"/>
              <a:t>10</a:t>
            </a:fld>
            <a:endParaRPr lang="zh-TW" altLang="en-US"/>
          </a:p>
        </p:txBody>
      </p:sp>
    </p:spTree>
    <p:extLst>
      <p:ext uri="{BB962C8B-B14F-4D97-AF65-F5344CB8AC3E}">
        <p14:creationId xmlns:p14="http://schemas.microsoft.com/office/powerpoint/2010/main" val="10675789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D15D9-128A-49D9-9665-7974F42A1805}"/>
              </a:ext>
            </a:extLst>
          </p:cNvPr>
          <p:cNvSpPr>
            <a:spLocks noGrp="1"/>
          </p:cNvSpPr>
          <p:nvPr>
            <p:ph type="title"/>
          </p:nvPr>
        </p:nvSpPr>
        <p:spPr/>
        <p:txBody>
          <a:bodyPr/>
          <a:lstStyle/>
          <a:p>
            <a:r>
              <a:rPr lang="en-US" altLang="zh-TW" dirty="0"/>
              <a:t>Performance Measurement</a:t>
            </a:r>
            <a:endParaRPr lang="zh-TW" altLang="en-US" dirty="0"/>
          </a:p>
        </p:txBody>
      </p:sp>
      <p:sp>
        <p:nvSpPr>
          <p:cNvPr id="3" name="內容版面配置區 2">
            <a:extLst>
              <a:ext uri="{FF2B5EF4-FFF2-40B4-BE49-F238E27FC236}">
                <a16:creationId xmlns:a16="http://schemas.microsoft.com/office/drawing/2014/main" id="{B56A6A50-2D45-45B1-9AC6-A1C8BB266D70}"/>
              </a:ext>
            </a:extLst>
          </p:cNvPr>
          <p:cNvSpPr>
            <a:spLocks noGrp="1"/>
          </p:cNvSpPr>
          <p:nvPr>
            <p:ph idx="1"/>
          </p:nvPr>
        </p:nvSpPr>
        <p:spPr/>
        <p:txBody>
          <a:bodyPr>
            <a:normAutofit/>
          </a:bodyPr>
          <a:lstStyle/>
          <a:p>
            <a:r>
              <a:rPr lang="en-US" altLang="zh-TW" sz="2400" dirty="0"/>
              <a:t>Comparing the solving speed of 3x3, 4x4, 5x5</a:t>
            </a:r>
          </a:p>
          <a:p>
            <a:endParaRPr lang="en-US" altLang="zh-TW" sz="2400" dirty="0"/>
          </a:p>
          <a:p>
            <a:r>
              <a:rPr lang="en-US" altLang="zh-TW" sz="2400" dirty="0"/>
              <a:t>3x3 and 4x4 are solved immediately, while</a:t>
            </a:r>
          </a:p>
          <a:p>
            <a:r>
              <a:rPr lang="en-US" altLang="zh-TW" sz="2400" dirty="0"/>
              <a:t>5x5 took half a minute!!</a:t>
            </a:r>
          </a:p>
          <a:p>
            <a:endParaRPr lang="en-US" altLang="zh-TW" sz="2400" dirty="0"/>
          </a:p>
          <a:p>
            <a:r>
              <a:rPr lang="en-US" altLang="zh-TW" sz="2400" dirty="0"/>
              <a:t>Whose taking up the time?</a:t>
            </a:r>
            <a:endParaRPr lang="en-US" altLang="zh-TW" sz="1800" dirty="0"/>
          </a:p>
        </p:txBody>
      </p:sp>
      <p:sp>
        <p:nvSpPr>
          <p:cNvPr id="4" name="頁尾版面配置區 3">
            <a:extLst>
              <a:ext uri="{FF2B5EF4-FFF2-40B4-BE49-F238E27FC236}">
                <a16:creationId xmlns:a16="http://schemas.microsoft.com/office/drawing/2014/main" id="{C1D1940B-615F-4431-9C4D-6D34F21F6201}"/>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2EEF21B6-C75D-4863-AE70-BD040B4D08A7}"/>
              </a:ext>
            </a:extLst>
          </p:cNvPr>
          <p:cNvSpPr>
            <a:spLocks noGrp="1"/>
          </p:cNvSpPr>
          <p:nvPr>
            <p:ph type="sldNum" sz="quarter" idx="12"/>
          </p:nvPr>
        </p:nvSpPr>
        <p:spPr/>
        <p:txBody>
          <a:bodyPr/>
          <a:lstStyle/>
          <a:p>
            <a:fld id="{56C844A4-245A-47D3-9EAA-0C778323AFF3}" type="slidenum">
              <a:rPr lang="zh-TW" altLang="en-US" smtClean="0"/>
              <a:t>11</a:t>
            </a:fld>
            <a:endParaRPr lang="zh-TW" altLang="en-US"/>
          </a:p>
        </p:txBody>
      </p:sp>
      <p:pic>
        <p:nvPicPr>
          <p:cNvPr id="6" name="圖片 5">
            <a:extLst>
              <a:ext uri="{FF2B5EF4-FFF2-40B4-BE49-F238E27FC236}">
                <a16:creationId xmlns:a16="http://schemas.microsoft.com/office/drawing/2014/main" id="{1DAEE382-9054-424D-914B-19AB063618E0}"/>
              </a:ext>
            </a:extLst>
          </p:cNvPr>
          <p:cNvPicPr>
            <a:picLocks noChangeAspect="1"/>
          </p:cNvPicPr>
          <p:nvPr/>
        </p:nvPicPr>
        <p:blipFill rotWithShape="1">
          <a:blip r:embed="rId2"/>
          <a:srcRect t="28682" r="62069"/>
          <a:stretch/>
        </p:blipFill>
        <p:spPr>
          <a:xfrm>
            <a:off x="7586660" y="1732449"/>
            <a:ext cx="4239330" cy="4429101"/>
          </a:xfrm>
          <a:prstGeom prst="rect">
            <a:avLst/>
          </a:prstGeom>
        </p:spPr>
      </p:pic>
    </p:spTree>
    <p:extLst>
      <p:ext uri="{BB962C8B-B14F-4D97-AF65-F5344CB8AC3E}">
        <p14:creationId xmlns:p14="http://schemas.microsoft.com/office/powerpoint/2010/main" val="6931556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D15D9-128A-49D9-9665-7974F42A1805}"/>
              </a:ext>
            </a:extLst>
          </p:cNvPr>
          <p:cNvSpPr>
            <a:spLocks noGrp="1"/>
          </p:cNvSpPr>
          <p:nvPr>
            <p:ph type="title"/>
          </p:nvPr>
        </p:nvSpPr>
        <p:spPr/>
        <p:txBody>
          <a:bodyPr/>
          <a:lstStyle/>
          <a:p>
            <a:r>
              <a:rPr lang="en-US" altLang="zh-TW" dirty="0"/>
              <a:t>Performance Measurement</a:t>
            </a:r>
            <a:endParaRPr lang="zh-TW" altLang="en-US" dirty="0"/>
          </a:p>
        </p:txBody>
      </p:sp>
      <p:pic>
        <p:nvPicPr>
          <p:cNvPr id="8" name="內容版面配置區 7">
            <a:extLst>
              <a:ext uri="{FF2B5EF4-FFF2-40B4-BE49-F238E27FC236}">
                <a16:creationId xmlns:a16="http://schemas.microsoft.com/office/drawing/2014/main" id="{3EBFC656-97DE-47B9-83ED-905C0A993432}"/>
              </a:ext>
            </a:extLst>
          </p:cNvPr>
          <p:cNvPicPr>
            <a:picLocks noGrp="1" noChangeAspect="1"/>
          </p:cNvPicPr>
          <p:nvPr>
            <p:ph idx="1"/>
          </p:nvPr>
        </p:nvPicPr>
        <p:blipFill>
          <a:blip r:embed="rId2"/>
          <a:stretch>
            <a:fillRect/>
          </a:stretch>
        </p:blipFill>
        <p:spPr>
          <a:xfrm>
            <a:off x="919119" y="1924068"/>
            <a:ext cx="10353761" cy="3975674"/>
          </a:xfrm>
          <a:prstGeom prst="rect">
            <a:avLst/>
          </a:prstGeom>
        </p:spPr>
      </p:pic>
      <p:sp>
        <p:nvSpPr>
          <p:cNvPr id="4" name="頁尾版面配置區 3">
            <a:extLst>
              <a:ext uri="{FF2B5EF4-FFF2-40B4-BE49-F238E27FC236}">
                <a16:creationId xmlns:a16="http://schemas.microsoft.com/office/drawing/2014/main" id="{C1D1940B-615F-4431-9C4D-6D34F21F6201}"/>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2EEF21B6-C75D-4863-AE70-BD040B4D08A7}"/>
              </a:ext>
            </a:extLst>
          </p:cNvPr>
          <p:cNvSpPr>
            <a:spLocks noGrp="1"/>
          </p:cNvSpPr>
          <p:nvPr>
            <p:ph type="sldNum" sz="quarter" idx="12"/>
          </p:nvPr>
        </p:nvSpPr>
        <p:spPr/>
        <p:txBody>
          <a:bodyPr/>
          <a:lstStyle/>
          <a:p>
            <a:fld id="{56C844A4-245A-47D3-9EAA-0C778323AFF3}" type="slidenum">
              <a:rPr lang="zh-TW" altLang="en-US" smtClean="0"/>
              <a:t>12</a:t>
            </a:fld>
            <a:endParaRPr lang="zh-TW" altLang="en-US"/>
          </a:p>
        </p:txBody>
      </p:sp>
      <p:sp>
        <p:nvSpPr>
          <p:cNvPr id="9" name="文字方塊 8">
            <a:extLst>
              <a:ext uri="{FF2B5EF4-FFF2-40B4-BE49-F238E27FC236}">
                <a16:creationId xmlns:a16="http://schemas.microsoft.com/office/drawing/2014/main" id="{95964A11-5979-487A-82E7-2574A6916190}"/>
              </a:ext>
            </a:extLst>
          </p:cNvPr>
          <p:cNvSpPr txBox="1"/>
          <p:nvPr/>
        </p:nvSpPr>
        <p:spPr>
          <a:xfrm>
            <a:off x="4362195" y="2558383"/>
            <a:ext cx="519694" cy="1815882"/>
          </a:xfrm>
          <a:prstGeom prst="rect">
            <a:avLst/>
          </a:prstGeom>
          <a:noFill/>
        </p:spPr>
        <p:txBody>
          <a:bodyPr wrap="none" rtlCol="0">
            <a:spAutoFit/>
          </a:bodyPr>
          <a:lstStyle/>
          <a:p>
            <a:r>
              <a:rPr lang="en-US" altLang="zh-TW" sz="1400" dirty="0"/>
              <a:t>12m</a:t>
            </a:r>
          </a:p>
          <a:p>
            <a:r>
              <a:rPr lang="en-US" altLang="zh-TW" sz="1400" dirty="0"/>
              <a:t>6m</a:t>
            </a:r>
          </a:p>
          <a:p>
            <a:r>
              <a:rPr lang="en-US" altLang="zh-TW" sz="1400" dirty="0"/>
              <a:t>12m</a:t>
            </a:r>
          </a:p>
          <a:p>
            <a:r>
              <a:rPr lang="en-US" altLang="zh-TW" sz="1400" dirty="0"/>
              <a:t>10m</a:t>
            </a:r>
          </a:p>
          <a:p>
            <a:r>
              <a:rPr lang="en-US" altLang="zh-TW" sz="1400" dirty="0"/>
              <a:t>6m</a:t>
            </a:r>
          </a:p>
          <a:p>
            <a:endParaRPr lang="en-US" altLang="zh-TW" sz="1400" dirty="0"/>
          </a:p>
          <a:p>
            <a:r>
              <a:rPr lang="en-US" altLang="zh-TW" sz="1400" dirty="0"/>
              <a:t>7m</a:t>
            </a:r>
          </a:p>
          <a:p>
            <a:r>
              <a:rPr lang="en-US" altLang="zh-TW" sz="1400" dirty="0"/>
              <a:t>12m</a:t>
            </a:r>
          </a:p>
        </p:txBody>
      </p:sp>
      <p:sp>
        <p:nvSpPr>
          <p:cNvPr id="10" name="橢圓 9">
            <a:extLst>
              <a:ext uri="{FF2B5EF4-FFF2-40B4-BE49-F238E27FC236}">
                <a16:creationId xmlns:a16="http://schemas.microsoft.com/office/drawing/2014/main" id="{EF8DA4A9-1FCF-4408-A2A4-0BC8A748EB3B}"/>
              </a:ext>
            </a:extLst>
          </p:cNvPr>
          <p:cNvSpPr/>
          <p:nvPr/>
        </p:nvSpPr>
        <p:spPr>
          <a:xfrm>
            <a:off x="9109183" y="2558383"/>
            <a:ext cx="635087" cy="27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1D5C87A8-1337-43C5-A943-BF5484AB0E38}"/>
              </a:ext>
            </a:extLst>
          </p:cNvPr>
          <p:cNvSpPr/>
          <p:nvPr/>
        </p:nvSpPr>
        <p:spPr>
          <a:xfrm>
            <a:off x="913795" y="2558383"/>
            <a:ext cx="635087" cy="27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270781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內容版面配置區 10">
            <a:extLst>
              <a:ext uri="{FF2B5EF4-FFF2-40B4-BE49-F238E27FC236}">
                <a16:creationId xmlns:a16="http://schemas.microsoft.com/office/drawing/2014/main" id="{4B631CE7-EF92-4D90-B45B-A0DE92F33AA3}"/>
              </a:ext>
            </a:extLst>
          </p:cNvPr>
          <p:cNvPicPr>
            <a:picLocks noGrp="1" noChangeAspect="1"/>
          </p:cNvPicPr>
          <p:nvPr>
            <p:ph idx="1"/>
          </p:nvPr>
        </p:nvPicPr>
        <p:blipFill>
          <a:blip r:embed="rId2"/>
          <a:stretch>
            <a:fillRect/>
          </a:stretch>
        </p:blipFill>
        <p:spPr>
          <a:xfrm>
            <a:off x="914400" y="1766120"/>
            <a:ext cx="10353675" cy="3990922"/>
          </a:xfrm>
          <a:prstGeom prst="rect">
            <a:avLst/>
          </a:prstGeom>
        </p:spPr>
      </p:pic>
      <p:sp>
        <p:nvSpPr>
          <p:cNvPr id="2" name="標題 1">
            <a:extLst>
              <a:ext uri="{FF2B5EF4-FFF2-40B4-BE49-F238E27FC236}">
                <a16:creationId xmlns:a16="http://schemas.microsoft.com/office/drawing/2014/main" id="{C2DD15D9-128A-49D9-9665-7974F42A1805}"/>
              </a:ext>
            </a:extLst>
          </p:cNvPr>
          <p:cNvSpPr>
            <a:spLocks noGrp="1"/>
          </p:cNvSpPr>
          <p:nvPr>
            <p:ph type="title"/>
          </p:nvPr>
        </p:nvSpPr>
        <p:spPr/>
        <p:txBody>
          <a:bodyPr/>
          <a:lstStyle/>
          <a:p>
            <a:r>
              <a:rPr lang="en-US" altLang="zh-TW" dirty="0"/>
              <a:t>Performance Measurement</a:t>
            </a:r>
            <a:endParaRPr lang="zh-TW" altLang="en-US" dirty="0"/>
          </a:p>
        </p:txBody>
      </p:sp>
      <p:sp>
        <p:nvSpPr>
          <p:cNvPr id="4" name="頁尾版面配置區 3">
            <a:extLst>
              <a:ext uri="{FF2B5EF4-FFF2-40B4-BE49-F238E27FC236}">
                <a16:creationId xmlns:a16="http://schemas.microsoft.com/office/drawing/2014/main" id="{C1D1940B-615F-4431-9C4D-6D34F21F6201}"/>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2EEF21B6-C75D-4863-AE70-BD040B4D08A7}"/>
              </a:ext>
            </a:extLst>
          </p:cNvPr>
          <p:cNvSpPr>
            <a:spLocks noGrp="1"/>
          </p:cNvSpPr>
          <p:nvPr>
            <p:ph type="sldNum" sz="quarter" idx="12"/>
          </p:nvPr>
        </p:nvSpPr>
        <p:spPr/>
        <p:txBody>
          <a:bodyPr/>
          <a:lstStyle/>
          <a:p>
            <a:fld id="{56C844A4-245A-47D3-9EAA-0C778323AFF3}" type="slidenum">
              <a:rPr lang="zh-TW" altLang="en-US" smtClean="0"/>
              <a:t>13</a:t>
            </a:fld>
            <a:endParaRPr lang="zh-TW" altLang="en-US"/>
          </a:p>
        </p:txBody>
      </p:sp>
      <p:sp>
        <p:nvSpPr>
          <p:cNvPr id="12" name="橢圓 11">
            <a:extLst>
              <a:ext uri="{FF2B5EF4-FFF2-40B4-BE49-F238E27FC236}">
                <a16:creationId xmlns:a16="http://schemas.microsoft.com/office/drawing/2014/main" id="{6FA83110-DD26-400D-BC71-7CE789468435}"/>
              </a:ext>
            </a:extLst>
          </p:cNvPr>
          <p:cNvSpPr/>
          <p:nvPr/>
        </p:nvSpPr>
        <p:spPr>
          <a:xfrm>
            <a:off x="913795" y="3079102"/>
            <a:ext cx="635087" cy="27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id="{4D2DE07F-8691-463E-9510-DA6825A25915}"/>
              </a:ext>
            </a:extLst>
          </p:cNvPr>
          <p:cNvSpPr/>
          <p:nvPr/>
        </p:nvSpPr>
        <p:spPr>
          <a:xfrm>
            <a:off x="9118514" y="3096208"/>
            <a:ext cx="635087" cy="2705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F04F0D7C-BC17-47EC-9478-99BF6218CA7C}"/>
              </a:ext>
            </a:extLst>
          </p:cNvPr>
          <p:cNvSpPr txBox="1"/>
          <p:nvPr/>
        </p:nvSpPr>
        <p:spPr>
          <a:xfrm>
            <a:off x="3101226" y="5943112"/>
            <a:ext cx="6017288" cy="646331"/>
          </a:xfrm>
          <a:prstGeom prst="rect">
            <a:avLst/>
          </a:prstGeom>
          <a:noFill/>
        </p:spPr>
        <p:txBody>
          <a:bodyPr wrap="none" rtlCol="0">
            <a:spAutoFit/>
          </a:bodyPr>
          <a:lstStyle/>
          <a:p>
            <a:pPr algn="ctr"/>
            <a:r>
              <a:rPr lang="en-US" altLang="zh-TW" dirty="0">
                <a:solidFill>
                  <a:srgbClr val="FFFF00"/>
                </a:solidFill>
              </a:rPr>
              <a:t>After optimizing the </a:t>
            </a:r>
            <a:r>
              <a:rPr lang="en-US" altLang="zh-TW" dirty="0" err="1">
                <a:solidFill>
                  <a:srgbClr val="FFFF00"/>
                </a:solidFill>
              </a:rPr>
              <a:t>is_full</a:t>
            </a:r>
            <a:r>
              <a:rPr lang="en-US" altLang="zh-TW" dirty="0">
                <a:solidFill>
                  <a:srgbClr val="FFFF00"/>
                </a:solidFill>
              </a:rPr>
              <a:t> function..</a:t>
            </a:r>
          </a:p>
          <a:p>
            <a:pPr algn="ctr"/>
            <a:r>
              <a:rPr lang="en-US" altLang="zh-TW" dirty="0">
                <a:solidFill>
                  <a:srgbClr val="FFFF00"/>
                </a:solidFill>
              </a:rPr>
              <a:t>24.538s →13.436s (11.102s faster) in a total runtime of 120s</a:t>
            </a:r>
            <a:endParaRPr lang="zh-TW" altLang="en-US" dirty="0">
              <a:solidFill>
                <a:srgbClr val="FFFF00"/>
              </a:solidFill>
            </a:endParaRPr>
          </a:p>
        </p:txBody>
      </p:sp>
    </p:spTree>
    <p:extLst>
      <p:ext uri="{BB962C8B-B14F-4D97-AF65-F5344CB8AC3E}">
        <p14:creationId xmlns:p14="http://schemas.microsoft.com/office/powerpoint/2010/main" val="18892495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797584-EA22-4407-A1B8-CC3BB004C542}"/>
              </a:ext>
            </a:extLst>
          </p:cNvPr>
          <p:cNvSpPr>
            <a:spLocks noGrp="1"/>
          </p:cNvSpPr>
          <p:nvPr>
            <p:ph type="title"/>
          </p:nvPr>
        </p:nvSpPr>
        <p:spPr/>
        <p:txBody>
          <a:bodyPr>
            <a:normAutofit/>
          </a:bodyPr>
          <a:lstStyle/>
          <a:p>
            <a:r>
              <a:rPr lang="en-US" altLang="zh-TW" dirty="0"/>
              <a:t>Summary and Future Works</a:t>
            </a:r>
            <a:endParaRPr lang="zh-TW" altLang="en-US" dirty="0"/>
          </a:p>
        </p:txBody>
      </p:sp>
      <p:sp>
        <p:nvSpPr>
          <p:cNvPr id="3" name="內容版面配置區 2">
            <a:extLst>
              <a:ext uri="{FF2B5EF4-FFF2-40B4-BE49-F238E27FC236}">
                <a16:creationId xmlns:a16="http://schemas.microsoft.com/office/drawing/2014/main" id="{46C07E42-012B-4331-BE01-713622D8B6A3}"/>
              </a:ext>
            </a:extLst>
          </p:cNvPr>
          <p:cNvSpPr>
            <a:spLocks noGrp="1"/>
          </p:cNvSpPr>
          <p:nvPr>
            <p:ph idx="1"/>
          </p:nvPr>
        </p:nvSpPr>
        <p:spPr>
          <a:xfrm>
            <a:off x="913795" y="1732449"/>
            <a:ext cx="10353762" cy="4511311"/>
          </a:xfrm>
        </p:spPr>
        <p:txBody>
          <a:bodyPr>
            <a:normAutofit/>
          </a:bodyPr>
          <a:lstStyle/>
          <a:p>
            <a:pPr>
              <a:lnSpc>
                <a:spcPct val="120000"/>
              </a:lnSpc>
            </a:pPr>
            <a:r>
              <a:rPr lang="en-US" altLang="zh-TW" dirty="0"/>
              <a:t>Coming up with an original puzzle wasn't that hard, but it was difficult to design a balanced one</a:t>
            </a:r>
          </a:p>
          <a:p>
            <a:pPr lvl="1">
              <a:lnSpc>
                <a:spcPct val="120000"/>
              </a:lnSpc>
            </a:pPr>
            <a:r>
              <a:rPr lang="en-US" altLang="zh-TW" dirty="0"/>
              <a:t>The need of classifying which is easy and which is hard (Future Work)</a:t>
            </a:r>
          </a:p>
          <a:p>
            <a:pPr>
              <a:lnSpc>
                <a:spcPct val="120000"/>
              </a:lnSpc>
            </a:pPr>
            <a:r>
              <a:rPr lang="en-US" altLang="zh-TW" dirty="0"/>
              <a:t>The diagonal lines might not be intuitive as it seems</a:t>
            </a:r>
          </a:p>
          <a:p>
            <a:pPr>
              <a:lnSpc>
                <a:spcPct val="120000"/>
              </a:lnSpc>
            </a:pPr>
            <a:r>
              <a:rPr lang="en-US" altLang="zh-TW" dirty="0"/>
              <a:t>As we did in undead, the generation time of a bigger puzzle rises a lot when increasing size</a:t>
            </a:r>
          </a:p>
          <a:p>
            <a:pPr lvl="1">
              <a:lnSpc>
                <a:spcPct val="120000"/>
              </a:lnSpc>
            </a:pPr>
            <a:r>
              <a:rPr lang="en-US" altLang="zh-TW" dirty="0"/>
              <a:t>So I stored the created puzzle for later use</a:t>
            </a:r>
          </a:p>
          <a:p>
            <a:pPr lvl="1">
              <a:lnSpc>
                <a:spcPct val="120000"/>
              </a:lnSpc>
            </a:pPr>
            <a:r>
              <a:rPr lang="en-US" altLang="zh-TW" dirty="0"/>
              <a:t>Come up with a better solver other than brute force solving</a:t>
            </a:r>
          </a:p>
          <a:p>
            <a:pPr>
              <a:lnSpc>
                <a:spcPct val="120000"/>
              </a:lnSpc>
            </a:pPr>
            <a:r>
              <a:rPr lang="en-US" altLang="zh-TW" dirty="0"/>
              <a:t>Maybe creating a GUI to make it easier to let users access the game</a:t>
            </a:r>
          </a:p>
          <a:p>
            <a:pPr lvl="1">
              <a:lnSpc>
                <a:spcPct val="120000"/>
              </a:lnSpc>
            </a:pPr>
            <a:r>
              <a:rPr lang="en-US" altLang="zh-TW" dirty="0"/>
              <a:t>For example, they can click to insert shapes or click "GIVE ME</a:t>
            </a:r>
            <a:r>
              <a:rPr lang="zh-TW" altLang="en-US" dirty="0"/>
              <a:t> </a:t>
            </a:r>
            <a:r>
              <a:rPr lang="en-US" altLang="zh-TW" dirty="0"/>
              <a:t>A</a:t>
            </a:r>
            <a:r>
              <a:rPr lang="zh-TW" altLang="en-US" dirty="0"/>
              <a:t> </a:t>
            </a:r>
            <a:r>
              <a:rPr lang="en-US" altLang="zh-TW" dirty="0"/>
              <a:t>CLUE,</a:t>
            </a:r>
            <a:r>
              <a:rPr lang="zh-TW" altLang="en-US" dirty="0"/>
              <a:t> </a:t>
            </a:r>
            <a:r>
              <a:rPr lang="en-US" altLang="zh-TW" dirty="0"/>
              <a:t>IT'S</a:t>
            </a:r>
            <a:r>
              <a:rPr lang="zh-TW" altLang="en-US" dirty="0"/>
              <a:t> </a:t>
            </a:r>
            <a:r>
              <a:rPr lang="en-US" altLang="zh-TW" dirty="0"/>
              <a:t>TOO</a:t>
            </a:r>
            <a:r>
              <a:rPr lang="zh-TW" altLang="en-US" dirty="0"/>
              <a:t> </a:t>
            </a:r>
            <a:r>
              <a:rPr lang="en-US" altLang="zh-TW" dirty="0"/>
              <a:t>HARD"</a:t>
            </a:r>
          </a:p>
          <a:p>
            <a:pPr>
              <a:lnSpc>
                <a:spcPct val="120000"/>
              </a:lnSpc>
            </a:pPr>
            <a:endParaRPr lang="en-US" altLang="zh-TW" dirty="0"/>
          </a:p>
        </p:txBody>
      </p:sp>
      <p:sp>
        <p:nvSpPr>
          <p:cNvPr id="4" name="頁尾版面配置區 3">
            <a:extLst>
              <a:ext uri="{FF2B5EF4-FFF2-40B4-BE49-F238E27FC236}">
                <a16:creationId xmlns:a16="http://schemas.microsoft.com/office/drawing/2014/main" id="{B8FA4352-1D10-4624-B2A4-0BF66150E43C}"/>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095F1736-36E5-4514-B92F-AE9D4297C44B}"/>
              </a:ext>
            </a:extLst>
          </p:cNvPr>
          <p:cNvSpPr>
            <a:spLocks noGrp="1"/>
          </p:cNvSpPr>
          <p:nvPr>
            <p:ph type="sldNum" sz="quarter" idx="12"/>
          </p:nvPr>
        </p:nvSpPr>
        <p:spPr/>
        <p:txBody>
          <a:bodyPr/>
          <a:lstStyle/>
          <a:p>
            <a:fld id="{56C844A4-245A-47D3-9EAA-0C778323AFF3}" type="slidenum">
              <a:rPr lang="zh-TW" altLang="en-US" smtClean="0"/>
              <a:t>14</a:t>
            </a:fld>
            <a:endParaRPr lang="zh-TW" altLang="en-US"/>
          </a:p>
        </p:txBody>
      </p:sp>
    </p:spTree>
    <p:extLst>
      <p:ext uri="{BB962C8B-B14F-4D97-AF65-F5344CB8AC3E}">
        <p14:creationId xmlns:p14="http://schemas.microsoft.com/office/powerpoint/2010/main" val="18196986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06B55B-8C50-4E40-B188-9E6AB6C75548}"/>
              </a:ext>
            </a:extLst>
          </p:cNvPr>
          <p:cNvSpPr>
            <a:spLocks noGrp="1"/>
          </p:cNvSpPr>
          <p:nvPr>
            <p:ph type="title"/>
          </p:nvPr>
        </p:nvSpPr>
        <p:spPr/>
        <p:txBody>
          <a:bodyPr/>
          <a:lstStyle/>
          <a:p>
            <a:r>
              <a:rPr lang="en-US" altLang="zh-TW" dirty="0"/>
              <a:t>References</a:t>
            </a:r>
            <a:endParaRPr lang="zh-TW" altLang="en-US" dirty="0"/>
          </a:p>
        </p:txBody>
      </p:sp>
      <p:sp>
        <p:nvSpPr>
          <p:cNvPr id="3" name="內容版面配置區 2">
            <a:extLst>
              <a:ext uri="{FF2B5EF4-FFF2-40B4-BE49-F238E27FC236}">
                <a16:creationId xmlns:a16="http://schemas.microsoft.com/office/drawing/2014/main" id="{6EC6092F-3463-4807-A832-8323287FF1AD}"/>
              </a:ext>
            </a:extLst>
          </p:cNvPr>
          <p:cNvSpPr>
            <a:spLocks noGrp="1"/>
          </p:cNvSpPr>
          <p:nvPr>
            <p:ph idx="1"/>
          </p:nvPr>
        </p:nvSpPr>
        <p:spPr/>
        <p:txBody>
          <a:bodyPr/>
          <a:lstStyle/>
          <a:p>
            <a:pPr>
              <a:lnSpc>
                <a:spcPct val="200000"/>
              </a:lnSpc>
            </a:pPr>
            <a:r>
              <a:rPr lang="en-US" altLang="zh-TW" dirty="0"/>
              <a:t>Undead from Simon Tatham's Portable Puzzle Collection</a:t>
            </a:r>
          </a:p>
          <a:p>
            <a:pPr lvl="1">
              <a:lnSpc>
                <a:spcPct val="200000"/>
              </a:lnSpc>
            </a:pPr>
            <a:r>
              <a:rPr lang="en-US" altLang="zh-TW" dirty="0">
                <a:hlinkClick r:id="rId2"/>
              </a:rPr>
              <a:t>www.chiark.greenend.org.uk/~sgtatham/puzzles/js/undead.html</a:t>
            </a:r>
            <a:endParaRPr lang="en-US" altLang="zh-TW" dirty="0"/>
          </a:p>
          <a:p>
            <a:pPr>
              <a:lnSpc>
                <a:spcPct val="200000"/>
              </a:lnSpc>
            </a:pPr>
            <a:r>
              <a:rPr lang="en-US" altLang="zh-TW" dirty="0"/>
              <a:t>Previous Assignments</a:t>
            </a:r>
          </a:p>
          <a:p>
            <a:pPr>
              <a:lnSpc>
                <a:spcPct val="200000"/>
              </a:lnSpc>
            </a:pPr>
            <a:r>
              <a:rPr lang="en-US" altLang="zh-TW" dirty="0"/>
              <a:t>Documents of Python modules </a:t>
            </a:r>
          </a:p>
        </p:txBody>
      </p:sp>
      <p:sp>
        <p:nvSpPr>
          <p:cNvPr id="6" name="頁尾版面配置區 5">
            <a:extLst>
              <a:ext uri="{FF2B5EF4-FFF2-40B4-BE49-F238E27FC236}">
                <a16:creationId xmlns:a16="http://schemas.microsoft.com/office/drawing/2014/main" id="{5E51BD2F-B296-4FF3-BC2F-B28FA0DF3558}"/>
              </a:ext>
            </a:extLst>
          </p:cNvPr>
          <p:cNvSpPr>
            <a:spLocks noGrp="1"/>
          </p:cNvSpPr>
          <p:nvPr>
            <p:ph type="ftr" sz="quarter" idx="11"/>
          </p:nvPr>
        </p:nvSpPr>
        <p:spPr/>
        <p:txBody>
          <a:bodyPr/>
          <a:lstStyle/>
          <a:p>
            <a:r>
              <a:rPr lang="en-US" altLang="zh-TW"/>
              <a:t>IS 597 Final Project</a:t>
            </a:r>
            <a:endParaRPr lang="zh-TW" altLang="en-US"/>
          </a:p>
        </p:txBody>
      </p:sp>
      <p:sp>
        <p:nvSpPr>
          <p:cNvPr id="7" name="投影片編號版面配置區 6">
            <a:extLst>
              <a:ext uri="{FF2B5EF4-FFF2-40B4-BE49-F238E27FC236}">
                <a16:creationId xmlns:a16="http://schemas.microsoft.com/office/drawing/2014/main" id="{DABCD2C5-A2D5-4A56-A952-29209482C366}"/>
              </a:ext>
            </a:extLst>
          </p:cNvPr>
          <p:cNvSpPr>
            <a:spLocks noGrp="1"/>
          </p:cNvSpPr>
          <p:nvPr>
            <p:ph type="sldNum" sz="quarter" idx="12"/>
          </p:nvPr>
        </p:nvSpPr>
        <p:spPr/>
        <p:txBody>
          <a:bodyPr>
            <a:normAutofit/>
          </a:bodyPr>
          <a:lstStyle/>
          <a:p>
            <a:fld id="{56C844A4-245A-47D3-9EAA-0C778323AFF3}" type="slidenum">
              <a:rPr lang="zh-TW" altLang="en-US" smtClean="0"/>
              <a:t>15</a:t>
            </a:fld>
            <a:endParaRPr lang="zh-TW" altLang="en-US"/>
          </a:p>
        </p:txBody>
      </p:sp>
    </p:spTree>
    <p:extLst>
      <p:ext uri="{BB962C8B-B14F-4D97-AF65-F5344CB8AC3E}">
        <p14:creationId xmlns:p14="http://schemas.microsoft.com/office/powerpoint/2010/main" val="28116104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a:extLst>
              <a:ext uri="{FF2B5EF4-FFF2-40B4-BE49-F238E27FC236}">
                <a16:creationId xmlns:a16="http://schemas.microsoft.com/office/drawing/2014/main" id="{5125F7D4-32DA-438F-89C0-58B542E57A2E}"/>
              </a:ext>
            </a:extLst>
          </p:cNvPr>
          <p:cNvSpPr>
            <a:spLocks noGrp="1"/>
          </p:cNvSpPr>
          <p:nvPr>
            <p:ph type="title"/>
          </p:nvPr>
        </p:nvSpPr>
        <p:spPr>
          <a:xfrm>
            <a:off x="1300233" y="1873035"/>
            <a:ext cx="9590550" cy="1828813"/>
          </a:xfrm>
        </p:spPr>
        <p:txBody>
          <a:bodyPr/>
          <a:lstStyle/>
          <a:p>
            <a:r>
              <a:rPr lang="en-US" altLang="zh-TW" dirty="0"/>
              <a:t>Thank you for your attention</a:t>
            </a:r>
            <a:endParaRPr lang="zh-TW" altLang="en-US" dirty="0"/>
          </a:p>
        </p:txBody>
      </p:sp>
      <p:sp>
        <p:nvSpPr>
          <p:cNvPr id="4" name="頁尾版面配置區 3">
            <a:extLst>
              <a:ext uri="{FF2B5EF4-FFF2-40B4-BE49-F238E27FC236}">
                <a16:creationId xmlns:a16="http://schemas.microsoft.com/office/drawing/2014/main" id="{A9D7B095-439E-494F-B8AB-35D9D68D3C2D}"/>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A19D7CB7-9A55-4F00-9D78-27283965AC33}"/>
              </a:ext>
            </a:extLst>
          </p:cNvPr>
          <p:cNvSpPr>
            <a:spLocks noGrp="1"/>
          </p:cNvSpPr>
          <p:nvPr>
            <p:ph type="sldNum" sz="quarter" idx="12"/>
          </p:nvPr>
        </p:nvSpPr>
        <p:spPr/>
        <p:txBody>
          <a:bodyPr/>
          <a:lstStyle/>
          <a:p>
            <a:fld id="{56C844A4-245A-47D3-9EAA-0C778323AFF3}" type="slidenum">
              <a:rPr lang="zh-TW" altLang="en-US" smtClean="0"/>
              <a:t>16</a:t>
            </a:fld>
            <a:endParaRPr lang="zh-TW" altLang="en-US"/>
          </a:p>
        </p:txBody>
      </p:sp>
    </p:spTree>
    <p:extLst>
      <p:ext uri="{BB962C8B-B14F-4D97-AF65-F5344CB8AC3E}">
        <p14:creationId xmlns:p14="http://schemas.microsoft.com/office/powerpoint/2010/main" val="3544537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59C0D-5268-4471-B523-C894A187B6B0}"/>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50B4B5A3-61BE-48D3-8763-574C64124DCF}"/>
              </a:ext>
            </a:extLst>
          </p:cNvPr>
          <p:cNvSpPr>
            <a:spLocks noGrp="1"/>
          </p:cNvSpPr>
          <p:nvPr>
            <p:ph idx="1"/>
          </p:nvPr>
        </p:nvSpPr>
        <p:spPr/>
        <p:txBody>
          <a:bodyPr>
            <a:normAutofit lnSpcReduction="10000"/>
          </a:bodyPr>
          <a:lstStyle/>
          <a:p>
            <a:pPr>
              <a:lnSpc>
                <a:spcPct val="150000"/>
              </a:lnSpc>
            </a:pPr>
            <a:r>
              <a:rPr lang="en-US" altLang="zh-TW" dirty="0"/>
              <a:t>Introduction</a:t>
            </a:r>
          </a:p>
          <a:p>
            <a:pPr>
              <a:lnSpc>
                <a:spcPct val="150000"/>
              </a:lnSpc>
            </a:pPr>
            <a:r>
              <a:rPr lang="en-US" altLang="zh-TW" dirty="0"/>
              <a:t>Demo and Play</a:t>
            </a:r>
          </a:p>
          <a:p>
            <a:pPr>
              <a:lnSpc>
                <a:spcPct val="150000"/>
              </a:lnSpc>
            </a:pPr>
            <a:r>
              <a:rPr lang="en-US" altLang="zh-TW" dirty="0"/>
              <a:t>Methods</a:t>
            </a:r>
          </a:p>
          <a:p>
            <a:pPr>
              <a:lnSpc>
                <a:spcPct val="150000"/>
              </a:lnSpc>
            </a:pPr>
            <a:r>
              <a:rPr lang="en-US" altLang="zh-TW" dirty="0"/>
              <a:t>Algorithm Analysis</a:t>
            </a:r>
          </a:p>
          <a:p>
            <a:pPr>
              <a:lnSpc>
                <a:spcPct val="150000"/>
              </a:lnSpc>
            </a:pPr>
            <a:r>
              <a:rPr lang="en-US" altLang="zh-TW" dirty="0"/>
              <a:t>Performance Measurement</a:t>
            </a:r>
          </a:p>
          <a:p>
            <a:pPr>
              <a:lnSpc>
                <a:spcPct val="150000"/>
              </a:lnSpc>
            </a:pPr>
            <a:r>
              <a:rPr lang="en-US" altLang="zh-TW" strike="sngStrike" dirty="0"/>
              <a:t>Game Balance</a:t>
            </a:r>
          </a:p>
          <a:p>
            <a:pPr>
              <a:lnSpc>
                <a:spcPct val="150000"/>
              </a:lnSpc>
            </a:pPr>
            <a:r>
              <a:rPr lang="en-US" altLang="zh-TW" dirty="0"/>
              <a:t>Summary and Future Works</a:t>
            </a:r>
            <a:endParaRPr lang="zh-TW" altLang="en-US" dirty="0"/>
          </a:p>
        </p:txBody>
      </p:sp>
      <p:sp>
        <p:nvSpPr>
          <p:cNvPr id="4" name="頁尾版面配置區 3">
            <a:extLst>
              <a:ext uri="{FF2B5EF4-FFF2-40B4-BE49-F238E27FC236}">
                <a16:creationId xmlns:a16="http://schemas.microsoft.com/office/drawing/2014/main" id="{E70AEF0F-AEBF-4227-932A-3801AF88C130}"/>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0E3EBA3E-B148-480B-8CA6-C65922840AD1}"/>
              </a:ext>
            </a:extLst>
          </p:cNvPr>
          <p:cNvSpPr>
            <a:spLocks noGrp="1"/>
          </p:cNvSpPr>
          <p:nvPr>
            <p:ph type="sldNum" sz="quarter" idx="12"/>
          </p:nvPr>
        </p:nvSpPr>
        <p:spPr/>
        <p:txBody>
          <a:bodyPr>
            <a:normAutofit/>
          </a:bodyPr>
          <a:lstStyle/>
          <a:p>
            <a:fld id="{56C844A4-245A-47D3-9EAA-0C778323AFF3}" type="slidenum">
              <a:rPr lang="zh-TW" altLang="en-US" smtClean="0"/>
              <a:t>2</a:t>
            </a:fld>
            <a:endParaRPr lang="zh-TW" altLang="en-US"/>
          </a:p>
        </p:txBody>
      </p:sp>
    </p:spTree>
    <p:extLst>
      <p:ext uri="{BB962C8B-B14F-4D97-AF65-F5344CB8AC3E}">
        <p14:creationId xmlns:p14="http://schemas.microsoft.com/office/powerpoint/2010/main" val="2202442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59C0D-5268-4471-B523-C894A187B6B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0B4B5A3-61BE-48D3-8763-574C64124DCF}"/>
              </a:ext>
            </a:extLst>
          </p:cNvPr>
          <p:cNvSpPr>
            <a:spLocks noGrp="1"/>
          </p:cNvSpPr>
          <p:nvPr>
            <p:ph idx="1"/>
          </p:nvPr>
        </p:nvSpPr>
        <p:spPr>
          <a:xfrm>
            <a:off x="913795" y="1732449"/>
            <a:ext cx="7203838" cy="4313788"/>
          </a:xfrm>
        </p:spPr>
        <p:txBody>
          <a:bodyPr>
            <a:normAutofit/>
          </a:bodyPr>
          <a:lstStyle/>
          <a:p>
            <a:pPr>
              <a:lnSpc>
                <a:spcPts val="3200"/>
              </a:lnSpc>
            </a:pPr>
            <a:r>
              <a:rPr lang="en-US" altLang="zh-TW" sz="2400" dirty="0">
                <a:effectLst/>
              </a:rPr>
              <a:t>This is a game that I might have invented myself. I was inspired by the Play Station controller, which contains different shapes of buttons, and also by lots of square grid puzzles.</a:t>
            </a:r>
            <a:endParaRPr lang="zh-TW" altLang="zh-TW" sz="2400" dirty="0">
              <a:effectLst/>
            </a:endParaRPr>
          </a:p>
          <a:p>
            <a:pPr>
              <a:lnSpc>
                <a:spcPts val="3200"/>
              </a:lnSpc>
            </a:pPr>
            <a:r>
              <a:rPr lang="en-US" altLang="zh-TW" sz="2400" dirty="0">
                <a:effectLst/>
              </a:rPr>
              <a:t>Players play on an NXN grid with numbers on the sides, just as we did in "Undead", but now players place squares, diamonds, and circles in the cells. A square can be seen straight, a diamond can be seen diagonally, and a circle can be seen in either direction, as shown in the following picture.</a:t>
            </a:r>
            <a:endParaRPr lang="zh-TW" altLang="en-US" sz="2400" dirty="0"/>
          </a:p>
        </p:txBody>
      </p:sp>
      <p:sp>
        <p:nvSpPr>
          <p:cNvPr id="4" name="頁尾版面配置區 3">
            <a:extLst>
              <a:ext uri="{FF2B5EF4-FFF2-40B4-BE49-F238E27FC236}">
                <a16:creationId xmlns:a16="http://schemas.microsoft.com/office/drawing/2014/main" id="{E70AEF0F-AEBF-4227-932A-3801AF88C130}"/>
              </a:ext>
            </a:extLst>
          </p:cNvPr>
          <p:cNvSpPr>
            <a:spLocks noGrp="1"/>
          </p:cNvSpPr>
          <p:nvPr>
            <p:ph type="ftr" sz="quarter" idx="11"/>
          </p:nvPr>
        </p:nvSpPr>
        <p:spPr/>
        <p:txBody>
          <a:bodyPr/>
          <a:lstStyle/>
          <a:p>
            <a:r>
              <a:rPr lang="en-US" altLang="zh-TW" dirty="0"/>
              <a:t>IS 597 Final Project</a:t>
            </a:r>
            <a:endParaRPr lang="zh-TW" altLang="en-US" dirty="0"/>
          </a:p>
        </p:txBody>
      </p:sp>
      <p:sp>
        <p:nvSpPr>
          <p:cNvPr id="5" name="投影片編號版面配置區 4">
            <a:extLst>
              <a:ext uri="{FF2B5EF4-FFF2-40B4-BE49-F238E27FC236}">
                <a16:creationId xmlns:a16="http://schemas.microsoft.com/office/drawing/2014/main" id="{0E3EBA3E-B148-480B-8CA6-C65922840AD1}"/>
              </a:ext>
            </a:extLst>
          </p:cNvPr>
          <p:cNvSpPr>
            <a:spLocks noGrp="1"/>
          </p:cNvSpPr>
          <p:nvPr>
            <p:ph type="sldNum" sz="quarter" idx="12"/>
          </p:nvPr>
        </p:nvSpPr>
        <p:spPr/>
        <p:txBody>
          <a:bodyPr>
            <a:normAutofit/>
          </a:bodyPr>
          <a:lstStyle/>
          <a:p>
            <a:fld id="{56C844A4-245A-47D3-9EAA-0C778323AFF3}" type="slidenum">
              <a:rPr lang="zh-TW" altLang="en-US" smtClean="0"/>
              <a:t>3</a:t>
            </a:fld>
            <a:endParaRPr lang="zh-TW" altLang="en-US"/>
          </a:p>
        </p:txBody>
      </p:sp>
      <p:pic>
        <p:nvPicPr>
          <p:cNvPr id="6" name="圖片 5">
            <a:extLst>
              <a:ext uri="{FF2B5EF4-FFF2-40B4-BE49-F238E27FC236}">
                <a16:creationId xmlns:a16="http://schemas.microsoft.com/office/drawing/2014/main" id="{D3BB2BDF-75E5-43FB-959A-923848459E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54638" y="2340812"/>
            <a:ext cx="3006844" cy="3145587"/>
          </a:xfrm>
          <a:prstGeom prst="rect">
            <a:avLst/>
          </a:prstGeom>
          <a:noFill/>
          <a:ln>
            <a:noFill/>
          </a:ln>
        </p:spPr>
      </p:pic>
    </p:spTree>
    <p:extLst>
      <p:ext uri="{BB962C8B-B14F-4D97-AF65-F5344CB8AC3E}">
        <p14:creationId xmlns:p14="http://schemas.microsoft.com/office/powerpoint/2010/main" val="18212544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59C0D-5268-4471-B523-C894A187B6B0}"/>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id="{50B4B5A3-61BE-48D3-8763-574C64124DCF}"/>
              </a:ext>
            </a:extLst>
          </p:cNvPr>
          <p:cNvSpPr>
            <a:spLocks noGrp="1"/>
          </p:cNvSpPr>
          <p:nvPr>
            <p:ph idx="1"/>
          </p:nvPr>
        </p:nvSpPr>
        <p:spPr/>
        <p:txBody>
          <a:bodyPr>
            <a:normAutofit/>
          </a:bodyPr>
          <a:lstStyle/>
          <a:p>
            <a:r>
              <a:rPr lang="en-US" altLang="zh-TW" sz="2400" dirty="0">
                <a:effectLst/>
              </a:rPr>
              <a:t>Note that instead of </a:t>
            </a:r>
            <a:r>
              <a:rPr lang="en-US" altLang="zh-TW" sz="2400" b="1" dirty="0">
                <a:effectLst/>
              </a:rPr>
              <a:t>4n</a:t>
            </a:r>
            <a:r>
              <a:rPr lang="en-US" altLang="zh-TW" sz="2400" dirty="0">
                <a:effectLst/>
              </a:rPr>
              <a:t> views (n=length of the grid), we have </a:t>
            </a:r>
            <a:r>
              <a:rPr lang="en-US" altLang="zh-TW" sz="2400" b="1" dirty="0">
                <a:effectLst/>
              </a:rPr>
              <a:t>8n</a:t>
            </a:r>
            <a:r>
              <a:rPr lang="en-US" altLang="zh-TW" sz="2400" dirty="0">
                <a:effectLst/>
              </a:rPr>
              <a:t> views because we now have the skewed direction that ends differently than the straight ones. As shown in the third picture, the orange arrows point to black numbers, and the yellow arrows point to blue numbers.</a:t>
            </a:r>
            <a:endParaRPr lang="zh-TW" altLang="en-US" sz="2400" dirty="0"/>
          </a:p>
        </p:txBody>
      </p:sp>
      <p:sp>
        <p:nvSpPr>
          <p:cNvPr id="4" name="頁尾版面配置區 3">
            <a:extLst>
              <a:ext uri="{FF2B5EF4-FFF2-40B4-BE49-F238E27FC236}">
                <a16:creationId xmlns:a16="http://schemas.microsoft.com/office/drawing/2014/main" id="{E70AEF0F-AEBF-4227-932A-3801AF88C130}"/>
              </a:ext>
            </a:extLst>
          </p:cNvPr>
          <p:cNvSpPr>
            <a:spLocks noGrp="1"/>
          </p:cNvSpPr>
          <p:nvPr>
            <p:ph type="ftr" sz="quarter" idx="11"/>
          </p:nvPr>
        </p:nvSpPr>
        <p:spPr/>
        <p:txBody>
          <a:bodyPr/>
          <a:lstStyle/>
          <a:p>
            <a:r>
              <a:rPr lang="en-US" altLang="zh-TW" dirty="0"/>
              <a:t>IS 597 Final Project</a:t>
            </a:r>
            <a:endParaRPr lang="zh-TW" altLang="en-US" dirty="0"/>
          </a:p>
        </p:txBody>
      </p:sp>
      <p:sp>
        <p:nvSpPr>
          <p:cNvPr id="5" name="投影片編號版面配置區 4">
            <a:extLst>
              <a:ext uri="{FF2B5EF4-FFF2-40B4-BE49-F238E27FC236}">
                <a16:creationId xmlns:a16="http://schemas.microsoft.com/office/drawing/2014/main" id="{0E3EBA3E-B148-480B-8CA6-C65922840AD1}"/>
              </a:ext>
            </a:extLst>
          </p:cNvPr>
          <p:cNvSpPr>
            <a:spLocks noGrp="1"/>
          </p:cNvSpPr>
          <p:nvPr>
            <p:ph type="sldNum" sz="quarter" idx="12"/>
          </p:nvPr>
        </p:nvSpPr>
        <p:spPr/>
        <p:txBody>
          <a:bodyPr>
            <a:normAutofit/>
          </a:bodyPr>
          <a:lstStyle/>
          <a:p>
            <a:fld id="{56C844A4-245A-47D3-9EAA-0C778323AFF3}" type="slidenum">
              <a:rPr lang="zh-TW" altLang="en-US" smtClean="0"/>
              <a:t>4</a:t>
            </a:fld>
            <a:endParaRPr lang="zh-TW" altLang="en-US"/>
          </a:p>
        </p:txBody>
      </p:sp>
      <p:pic>
        <p:nvPicPr>
          <p:cNvPr id="6" name="圖片 5">
            <a:extLst>
              <a:ext uri="{FF2B5EF4-FFF2-40B4-BE49-F238E27FC236}">
                <a16:creationId xmlns:a16="http://schemas.microsoft.com/office/drawing/2014/main" id="{D3BB2BDF-75E5-43FB-959A-923848459E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8831" y="3429001"/>
            <a:ext cx="2611153" cy="2731638"/>
          </a:xfrm>
          <a:prstGeom prst="rect">
            <a:avLst/>
          </a:prstGeom>
          <a:noFill/>
          <a:ln>
            <a:noFill/>
          </a:ln>
        </p:spPr>
      </p:pic>
      <p:pic>
        <p:nvPicPr>
          <p:cNvPr id="8" name="圖片 7">
            <a:extLst>
              <a:ext uri="{FF2B5EF4-FFF2-40B4-BE49-F238E27FC236}">
                <a16:creationId xmlns:a16="http://schemas.microsoft.com/office/drawing/2014/main" id="{E64F24A7-2D77-43D6-8313-F9A78075AF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21289" y="3429000"/>
            <a:ext cx="3170203" cy="2731637"/>
          </a:xfrm>
          <a:prstGeom prst="rect">
            <a:avLst/>
          </a:prstGeom>
          <a:noFill/>
          <a:ln>
            <a:noFill/>
          </a:ln>
        </p:spPr>
      </p:pic>
      <p:pic>
        <p:nvPicPr>
          <p:cNvPr id="9" name="圖片 8">
            <a:extLst>
              <a:ext uri="{FF2B5EF4-FFF2-40B4-BE49-F238E27FC236}">
                <a16:creationId xmlns:a16="http://schemas.microsoft.com/office/drawing/2014/main" id="{105EE723-6D24-4F3B-BF7C-EABBB74DA0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45664" y="3429001"/>
            <a:ext cx="2509945" cy="2731638"/>
          </a:xfrm>
          <a:prstGeom prst="rect">
            <a:avLst/>
          </a:prstGeom>
          <a:noFill/>
          <a:ln>
            <a:noFill/>
          </a:ln>
        </p:spPr>
      </p:pic>
    </p:spTree>
    <p:extLst>
      <p:ext uri="{BB962C8B-B14F-4D97-AF65-F5344CB8AC3E}">
        <p14:creationId xmlns:p14="http://schemas.microsoft.com/office/powerpoint/2010/main" val="25668837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059C0D-5268-4471-B523-C894A187B6B0}"/>
              </a:ext>
            </a:extLst>
          </p:cNvPr>
          <p:cNvSpPr>
            <a:spLocks noGrp="1"/>
          </p:cNvSpPr>
          <p:nvPr>
            <p:ph type="title"/>
          </p:nvPr>
        </p:nvSpPr>
        <p:spPr/>
        <p:txBody>
          <a:bodyPr/>
          <a:lstStyle/>
          <a:p>
            <a:r>
              <a:rPr lang="en-US" altLang="zh-TW" dirty="0"/>
              <a:t>Demo and Play</a:t>
            </a:r>
            <a:endParaRPr lang="zh-TW" altLang="en-US" dirty="0"/>
          </a:p>
        </p:txBody>
      </p:sp>
      <p:sp>
        <p:nvSpPr>
          <p:cNvPr id="3" name="內容版面配置區 2">
            <a:extLst>
              <a:ext uri="{FF2B5EF4-FFF2-40B4-BE49-F238E27FC236}">
                <a16:creationId xmlns:a16="http://schemas.microsoft.com/office/drawing/2014/main" id="{50B4B5A3-61BE-48D3-8763-574C64124DCF}"/>
              </a:ext>
            </a:extLst>
          </p:cNvPr>
          <p:cNvSpPr>
            <a:spLocks noGrp="1"/>
          </p:cNvSpPr>
          <p:nvPr>
            <p:ph idx="1"/>
          </p:nvPr>
        </p:nvSpPr>
        <p:spPr/>
        <p:txBody>
          <a:bodyPr>
            <a:normAutofit/>
          </a:bodyPr>
          <a:lstStyle/>
          <a:p>
            <a:r>
              <a:rPr lang="en-US" altLang="zh-TW" sz="2400" dirty="0">
                <a:effectLst/>
              </a:rPr>
              <a:t>Let me show the game on my iPad</a:t>
            </a:r>
          </a:p>
          <a:p>
            <a:endParaRPr lang="en-US" altLang="zh-TW" sz="2400" dirty="0">
              <a:effectLst/>
            </a:endParaRPr>
          </a:p>
          <a:p>
            <a:r>
              <a:rPr lang="en-US" altLang="zh-TW" sz="2400" dirty="0">
                <a:effectLst/>
              </a:rPr>
              <a:t>You will also be playing one later!</a:t>
            </a:r>
            <a:endParaRPr lang="zh-TW" altLang="en-US" sz="2400" dirty="0"/>
          </a:p>
        </p:txBody>
      </p:sp>
      <p:sp>
        <p:nvSpPr>
          <p:cNvPr id="4" name="頁尾版面配置區 3">
            <a:extLst>
              <a:ext uri="{FF2B5EF4-FFF2-40B4-BE49-F238E27FC236}">
                <a16:creationId xmlns:a16="http://schemas.microsoft.com/office/drawing/2014/main" id="{E70AEF0F-AEBF-4227-932A-3801AF88C130}"/>
              </a:ext>
            </a:extLst>
          </p:cNvPr>
          <p:cNvSpPr>
            <a:spLocks noGrp="1"/>
          </p:cNvSpPr>
          <p:nvPr>
            <p:ph type="ftr" sz="quarter" idx="11"/>
          </p:nvPr>
        </p:nvSpPr>
        <p:spPr/>
        <p:txBody>
          <a:bodyPr/>
          <a:lstStyle/>
          <a:p>
            <a:r>
              <a:rPr lang="en-US" altLang="zh-TW" dirty="0"/>
              <a:t>IS 597 Final Project</a:t>
            </a:r>
            <a:endParaRPr lang="zh-TW" altLang="en-US" dirty="0"/>
          </a:p>
        </p:txBody>
      </p:sp>
      <p:sp>
        <p:nvSpPr>
          <p:cNvPr id="5" name="投影片編號版面配置區 4">
            <a:extLst>
              <a:ext uri="{FF2B5EF4-FFF2-40B4-BE49-F238E27FC236}">
                <a16:creationId xmlns:a16="http://schemas.microsoft.com/office/drawing/2014/main" id="{0E3EBA3E-B148-480B-8CA6-C65922840AD1}"/>
              </a:ext>
            </a:extLst>
          </p:cNvPr>
          <p:cNvSpPr>
            <a:spLocks noGrp="1"/>
          </p:cNvSpPr>
          <p:nvPr>
            <p:ph type="sldNum" sz="quarter" idx="12"/>
          </p:nvPr>
        </p:nvSpPr>
        <p:spPr/>
        <p:txBody>
          <a:bodyPr>
            <a:normAutofit/>
          </a:bodyPr>
          <a:lstStyle/>
          <a:p>
            <a:fld id="{56C844A4-245A-47D3-9EAA-0C778323AFF3}" type="slidenum">
              <a:rPr lang="zh-TW" altLang="en-US" smtClean="0"/>
              <a:t>5</a:t>
            </a:fld>
            <a:endParaRPr lang="zh-TW" altLang="en-US"/>
          </a:p>
        </p:txBody>
      </p:sp>
    </p:spTree>
    <p:extLst>
      <p:ext uri="{BB962C8B-B14F-4D97-AF65-F5344CB8AC3E}">
        <p14:creationId xmlns:p14="http://schemas.microsoft.com/office/powerpoint/2010/main" val="34398410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B30485-C1C5-4E07-B3C8-B414B48A9D6B}"/>
              </a:ext>
            </a:extLst>
          </p:cNvPr>
          <p:cNvSpPr>
            <a:spLocks noGrp="1"/>
          </p:cNvSpPr>
          <p:nvPr>
            <p:ph type="title"/>
          </p:nvPr>
        </p:nvSpPr>
        <p:spPr/>
        <p:txBody>
          <a:bodyPr>
            <a:normAutofit/>
          </a:bodyPr>
          <a:lstStyle/>
          <a:p>
            <a:r>
              <a:rPr lang="en-US" altLang="zh-TW" dirty="0"/>
              <a:t>Methods – Data Structures</a:t>
            </a:r>
            <a:endParaRPr lang="zh-TW" altLang="en-US" dirty="0"/>
          </a:p>
        </p:txBody>
      </p:sp>
      <p:sp>
        <p:nvSpPr>
          <p:cNvPr id="3" name="內容版面配置區 2">
            <a:extLst>
              <a:ext uri="{FF2B5EF4-FFF2-40B4-BE49-F238E27FC236}">
                <a16:creationId xmlns:a16="http://schemas.microsoft.com/office/drawing/2014/main" id="{CB4488AD-9837-4758-B80C-2F67E9E18FB3}"/>
              </a:ext>
            </a:extLst>
          </p:cNvPr>
          <p:cNvSpPr>
            <a:spLocks noGrp="1"/>
          </p:cNvSpPr>
          <p:nvPr>
            <p:ph idx="1"/>
          </p:nvPr>
        </p:nvSpPr>
        <p:spPr>
          <a:xfrm>
            <a:off x="913795" y="1732449"/>
            <a:ext cx="10353761" cy="4058751"/>
          </a:xfrm>
        </p:spPr>
        <p:txBody>
          <a:bodyPr>
            <a:normAutofit/>
          </a:bodyPr>
          <a:lstStyle/>
          <a:p>
            <a:pPr>
              <a:lnSpc>
                <a:spcPct val="150000"/>
              </a:lnSpc>
            </a:pPr>
            <a:r>
              <a:rPr lang="en-US" altLang="zh-TW" sz="2400" dirty="0"/>
              <a:t>Counter: dictionary</a:t>
            </a:r>
          </a:p>
          <a:p>
            <a:pPr>
              <a:lnSpc>
                <a:spcPct val="150000"/>
              </a:lnSpc>
            </a:pPr>
            <a:r>
              <a:rPr lang="en-US" altLang="zh-TW" sz="2400" dirty="0"/>
              <a:t>Clues: lists in each direction</a:t>
            </a:r>
          </a:p>
          <a:p>
            <a:pPr lvl="1">
              <a:lnSpc>
                <a:spcPct val="150000"/>
              </a:lnSpc>
            </a:pPr>
            <a:r>
              <a:rPr lang="en-US" altLang="zh-TW" sz="2000" dirty="0"/>
              <a:t>Straight (2)</a:t>
            </a:r>
          </a:p>
          <a:p>
            <a:pPr lvl="1">
              <a:lnSpc>
                <a:spcPct val="150000"/>
              </a:lnSpc>
            </a:pPr>
            <a:r>
              <a:rPr lang="en-US" altLang="zh-TW" sz="2000" dirty="0"/>
              <a:t>Oblique (4)</a:t>
            </a:r>
          </a:p>
          <a:p>
            <a:pPr>
              <a:lnSpc>
                <a:spcPct val="150000"/>
              </a:lnSpc>
            </a:pPr>
            <a:r>
              <a:rPr lang="en-US" altLang="zh-TW" sz="2400" dirty="0"/>
              <a:t>Grid: 2D</a:t>
            </a:r>
            <a:r>
              <a:rPr lang="zh-TW" altLang="en-US" sz="2400" dirty="0"/>
              <a:t> </a:t>
            </a:r>
            <a:r>
              <a:rPr lang="en-US" altLang="zh-TW" sz="2400" dirty="0"/>
              <a:t>object list</a:t>
            </a:r>
          </a:p>
          <a:p>
            <a:pPr lvl="1">
              <a:lnSpc>
                <a:spcPct val="150000"/>
              </a:lnSpc>
            </a:pPr>
            <a:r>
              <a:rPr lang="en-US" altLang="zh-TW" sz="2200" dirty="0"/>
              <a:t>Cell: row, col, shape</a:t>
            </a:r>
          </a:p>
        </p:txBody>
      </p:sp>
      <p:sp>
        <p:nvSpPr>
          <p:cNvPr id="4" name="頁尾版面配置區 3">
            <a:extLst>
              <a:ext uri="{FF2B5EF4-FFF2-40B4-BE49-F238E27FC236}">
                <a16:creationId xmlns:a16="http://schemas.microsoft.com/office/drawing/2014/main" id="{FECF1CDF-8748-42CF-86CC-4CE12284FE55}"/>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BB51E905-B1E4-4F26-A3DD-CD4E3ED785CF}"/>
              </a:ext>
            </a:extLst>
          </p:cNvPr>
          <p:cNvSpPr>
            <a:spLocks noGrp="1"/>
          </p:cNvSpPr>
          <p:nvPr>
            <p:ph type="sldNum" sz="quarter" idx="12"/>
          </p:nvPr>
        </p:nvSpPr>
        <p:spPr/>
        <p:txBody>
          <a:bodyPr/>
          <a:lstStyle/>
          <a:p>
            <a:fld id="{56C844A4-245A-47D3-9EAA-0C778323AFF3}" type="slidenum">
              <a:rPr lang="zh-TW" altLang="en-US" smtClean="0"/>
              <a:t>6</a:t>
            </a:fld>
            <a:endParaRPr lang="zh-TW" altLang="en-US"/>
          </a:p>
        </p:txBody>
      </p:sp>
      <p:pic>
        <p:nvPicPr>
          <p:cNvPr id="9" name="圖片 8">
            <a:extLst>
              <a:ext uri="{FF2B5EF4-FFF2-40B4-BE49-F238E27FC236}">
                <a16:creationId xmlns:a16="http://schemas.microsoft.com/office/drawing/2014/main" id="{2C9DF771-02AB-48B6-A486-70AAFA904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211" y="1579916"/>
            <a:ext cx="3749365" cy="4663844"/>
          </a:xfrm>
          <a:prstGeom prst="rect">
            <a:avLst/>
          </a:prstGeom>
        </p:spPr>
      </p:pic>
    </p:spTree>
    <p:extLst>
      <p:ext uri="{BB962C8B-B14F-4D97-AF65-F5344CB8AC3E}">
        <p14:creationId xmlns:p14="http://schemas.microsoft.com/office/powerpoint/2010/main" val="4457273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B30485-C1C5-4E07-B3C8-B414B48A9D6B}"/>
              </a:ext>
            </a:extLst>
          </p:cNvPr>
          <p:cNvSpPr>
            <a:spLocks noGrp="1"/>
          </p:cNvSpPr>
          <p:nvPr>
            <p:ph type="title"/>
          </p:nvPr>
        </p:nvSpPr>
        <p:spPr/>
        <p:txBody>
          <a:bodyPr>
            <a:normAutofit/>
          </a:bodyPr>
          <a:lstStyle/>
          <a:p>
            <a:r>
              <a:rPr lang="en-US" altLang="zh-TW" dirty="0"/>
              <a:t>Methods – Algorithms</a:t>
            </a:r>
            <a:endParaRPr lang="zh-TW" altLang="en-US" dirty="0"/>
          </a:p>
        </p:txBody>
      </p:sp>
      <p:sp>
        <p:nvSpPr>
          <p:cNvPr id="3" name="內容版面配置區 2">
            <a:extLst>
              <a:ext uri="{FF2B5EF4-FFF2-40B4-BE49-F238E27FC236}">
                <a16:creationId xmlns:a16="http://schemas.microsoft.com/office/drawing/2014/main" id="{CB4488AD-9837-4758-B80C-2F67E9E18FB3}"/>
              </a:ext>
            </a:extLst>
          </p:cNvPr>
          <p:cNvSpPr>
            <a:spLocks noGrp="1"/>
          </p:cNvSpPr>
          <p:nvPr>
            <p:ph idx="1"/>
          </p:nvPr>
        </p:nvSpPr>
        <p:spPr>
          <a:xfrm>
            <a:off x="913795" y="1732449"/>
            <a:ext cx="10353761" cy="4058751"/>
          </a:xfrm>
        </p:spPr>
        <p:txBody>
          <a:bodyPr>
            <a:normAutofit/>
          </a:bodyPr>
          <a:lstStyle/>
          <a:p>
            <a:pPr>
              <a:lnSpc>
                <a:spcPct val="150000"/>
              </a:lnSpc>
            </a:pPr>
            <a:r>
              <a:rPr lang="en-US" altLang="zh-TW" sz="2400" dirty="0"/>
              <a:t>What do we need to calculate when solving or generating the puzzle?</a:t>
            </a:r>
          </a:p>
          <a:p>
            <a:pPr>
              <a:lnSpc>
                <a:spcPct val="150000"/>
              </a:lnSpc>
            </a:pPr>
            <a:r>
              <a:rPr lang="en-US" altLang="zh-TW" sz="2400" dirty="0"/>
              <a:t>General</a:t>
            </a:r>
          </a:p>
          <a:p>
            <a:pPr lvl="1">
              <a:lnSpc>
                <a:spcPct val="150000"/>
              </a:lnSpc>
            </a:pPr>
            <a:r>
              <a:rPr lang="en-US" altLang="zh-TW" sz="2200" dirty="0"/>
              <a:t>Is the board full?</a:t>
            </a:r>
          </a:p>
          <a:p>
            <a:pPr lvl="1">
              <a:lnSpc>
                <a:spcPct val="150000"/>
              </a:lnSpc>
            </a:pPr>
            <a:r>
              <a:rPr lang="en-US" altLang="zh-TW" sz="2200" dirty="0"/>
              <a:t>Place a shape into the grid</a:t>
            </a:r>
          </a:p>
          <a:p>
            <a:pPr lvl="1">
              <a:lnSpc>
                <a:spcPct val="150000"/>
              </a:lnSpc>
            </a:pPr>
            <a:r>
              <a:rPr lang="en-US" altLang="zh-TW" sz="2200" dirty="0"/>
              <a:t>Is the puzzle valid?</a:t>
            </a:r>
          </a:p>
          <a:p>
            <a:pPr lvl="1">
              <a:lnSpc>
                <a:spcPct val="150000"/>
              </a:lnSpc>
            </a:pPr>
            <a:r>
              <a:rPr lang="en-US" altLang="zh-TW" sz="2200" dirty="0"/>
              <a:t>Modifying the clues</a:t>
            </a:r>
          </a:p>
        </p:txBody>
      </p:sp>
      <p:sp>
        <p:nvSpPr>
          <p:cNvPr id="4" name="頁尾版面配置區 3">
            <a:extLst>
              <a:ext uri="{FF2B5EF4-FFF2-40B4-BE49-F238E27FC236}">
                <a16:creationId xmlns:a16="http://schemas.microsoft.com/office/drawing/2014/main" id="{FECF1CDF-8748-42CF-86CC-4CE12284FE55}"/>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BB51E905-B1E4-4F26-A3DD-CD4E3ED785CF}"/>
              </a:ext>
            </a:extLst>
          </p:cNvPr>
          <p:cNvSpPr>
            <a:spLocks noGrp="1"/>
          </p:cNvSpPr>
          <p:nvPr>
            <p:ph type="sldNum" sz="quarter" idx="12"/>
          </p:nvPr>
        </p:nvSpPr>
        <p:spPr/>
        <p:txBody>
          <a:bodyPr/>
          <a:lstStyle/>
          <a:p>
            <a:fld id="{56C844A4-245A-47D3-9EAA-0C778323AFF3}" type="slidenum">
              <a:rPr lang="zh-TW" altLang="en-US" smtClean="0"/>
              <a:t>7</a:t>
            </a:fld>
            <a:endParaRPr lang="zh-TW" altLang="en-US"/>
          </a:p>
        </p:txBody>
      </p:sp>
    </p:spTree>
    <p:extLst>
      <p:ext uri="{BB962C8B-B14F-4D97-AF65-F5344CB8AC3E}">
        <p14:creationId xmlns:p14="http://schemas.microsoft.com/office/powerpoint/2010/main" val="10877032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B30485-C1C5-4E07-B3C8-B414B48A9D6B}"/>
              </a:ext>
            </a:extLst>
          </p:cNvPr>
          <p:cNvSpPr>
            <a:spLocks noGrp="1"/>
          </p:cNvSpPr>
          <p:nvPr>
            <p:ph type="title"/>
          </p:nvPr>
        </p:nvSpPr>
        <p:spPr/>
        <p:txBody>
          <a:bodyPr>
            <a:normAutofit/>
          </a:bodyPr>
          <a:lstStyle/>
          <a:p>
            <a:r>
              <a:rPr lang="en-US" altLang="zh-TW" dirty="0"/>
              <a:t>Methods – Algorithms</a:t>
            </a:r>
            <a:endParaRPr lang="zh-TW" altLang="en-US" dirty="0"/>
          </a:p>
        </p:txBody>
      </p:sp>
      <p:sp>
        <p:nvSpPr>
          <p:cNvPr id="3" name="內容版面配置區 2">
            <a:extLst>
              <a:ext uri="{FF2B5EF4-FFF2-40B4-BE49-F238E27FC236}">
                <a16:creationId xmlns:a16="http://schemas.microsoft.com/office/drawing/2014/main" id="{CB4488AD-9837-4758-B80C-2F67E9E18FB3}"/>
              </a:ext>
            </a:extLst>
          </p:cNvPr>
          <p:cNvSpPr>
            <a:spLocks noGrp="1"/>
          </p:cNvSpPr>
          <p:nvPr>
            <p:ph idx="1"/>
          </p:nvPr>
        </p:nvSpPr>
        <p:spPr>
          <a:xfrm>
            <a:off x="913795" y="1732449"/>
            <a:ext cx="10353761" cy="4058751"/>
          </a:xfrm>
        </p:spPr>
        <p:txBody>
          <a:bodyPr>
            <a:normAutofit/>
          </a:bodyPr>
          <a:lstStyle/>
          <a:p>
            <a:r>
              <a:rPr lang="en-US" altLang="zh-TW" sz="2400" dirty="0"/>
              <a:t>Solving:</a:t>
            </a:r>
          </a:p>
          <a:p>
            <a:pPr lvl="1"/>
            <a:r>
              <a:rPr lang="en-US" altLang="zh-TW" sz="2000" dirty="0"/>
              <a:t>Finding Solutions</a:t>
            </a:r>
          </a:p>
          <a:p>
            <a:pPr lvl="2"/>
            <a:r>
              <a:rPr lang="en-US" altLang="zh-TW" sz="1800" dirty="0"/>
              <a:t>What cell should we choose to place which shape, brute force*</a:t>
            </a:r>
          </a:p>
          <a:p>
            <a:pPr lvl="1"/>
            <a:r>
              <a:rPr lang="en-US" altLang="zh-TW" sz="2000" dirty="0"/>
              <a:t>Backtracking</a:t>
            </a:r>
          </a:p>
          <a:p>
            <a:pPr lvl="2"/>
            <a:r>
              <a:rPr lang="en-US" altLang="zh-TW" sz="1800" dirty="0"/>
              <a:t>If we did not successfully place a shape, go back and retry the last move, recursively</a:t>
            </a:r>
          </a:p>
          <a:p>
            <a:r>
              <a:rPr lang="en-US" altLang="zh-TW" sz="2200" dirty="0"/>
              <a:t>Generating:</a:t>
            </a:r>
          </a:p>
          <a:p>
            <a:pPr lvl="1"/>
            <a:r>
              <a:rPr lang="en-US" altLang="zh-TW" sz="2000" dirty="0"/>
              <a:t>Randomly pick shapes to form a unvalidated puzzle</a:t>
            </a:r>
          </a:p>
          <a:p>
            <a:pPr lvl="2"/>
            <a:r>
              <a:rPr lang="en-US" altLang="zh-TW" sz="1800" dirty="0"/>
              <a:t>Solve it to see if we should regenerate</a:t>
            </a:r>
          </a:p>
        </p:txBody>
      </p:sp>
      <p:sp>
        <p:nvSpPr>
          <p:cNvPr id="4" name="頁尾版面配置區 3">
            <a:extLst>
              <a:ext uri="{FF2B5EF4-FFF2-40B4-BE49-F238E27FC236}">
                <a16:creationId xmlns:a16="http://schemas.microsoft.com/office/drawing/2014/main" id="{FECF1CDF-8748-42CF-86CC-4CE12284FE55}"/>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BB51E905-B1E4-4F26-A3DD-CD4E3ED785CF}"/>
              </a:ext>
            </a:extLst>
          </p:cNvPr>
          <p:cNvSpPr>
            <a:spLocks noGrp="1"/>
          </p:cNvSpPr>
          <p:nvPr>
            <p:ph type="sldNum" sz="quarter" idx="12"/>
          </p:nvPr>
        </p:nvSpPr>
        <p:spPr/>
        <p:txBody>
          <a:bodyPr/>
          <a:lstStyle/>
          <a:p>
            <a:fld id="{56C844A4-245A-47D3-9EAA-0C778323AFF3}" type="slidenum">
              <a:rPr lang="zh-TW" altLang="en-US" smtClean="0"/>
              <a:t>8</a:t>
            </a:fld>
            <a:endParaRPr lang="zh-TW" altLang="en-US"/>
          </a:p>
        </p:txBody>
      </p:sp>
    </p:spTree>
    <p:extLst>
      <p:ext uri="{BB962C8B-B14F-4D97-AF65-F5344CB8AC3E}">
        <p14:creationId xmlns:p14="http://schemas.microsoft.com/office/powerpoint/2010/main" val="33234553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DD15D9-128A-49D9-9665-7974F42A1805}"/>
              </a:ext>
            </a:extLst>
          </p:cNvPr>
          <p:cNvSpPr>
            <a:spLocks noGrp="1"/>
          </p:cNvSpPr>
          <p:nvPr>
            <p:ph type="title"/>
          </p:nvPr>
        </p:nvSpPr>
        <p:spPr/>
        <p:txBody>
          <a:bodyPr/>
          <a:lstStyle/>
          <a:p>
            <a:r>
              <a:rPr lang="en-US" altLang="zh-TW" dirty="0"/>
              <a:t>Algorithm Analysis</a:t>
            </a:r>
            <a:endParaRPr lang="zh-TW" altLang="en-US" dirty="0"/>
          </a:p>
        </p:txBody>
      </p:sp>
      <p:sp>
        <p:nvSpPr>
          <p:cNvPr id="3" name="內容版面配置區 2">
            <a:extLst>
              <a:ext uri="{FF2B5EF4-FFF2-40B4-BE49-F238E27FC236}">
                <a16:creationId xmlns:a16="http://schemas.microsoft.com/office/drawing/2014/main" id="{B56A6A50-2D45-45B1-9AC6-A1C8BB266D70}"/>
              </a:ext>
            </a:extLst>
          </p:cNvPr>
          <p:cNvSpPr>
            <a:spLocks noGrp="1"/>
          </p:cNvSpPr>
          <p:nvPr>
            <p:ph idx="1"/>
          </p:nvPr>
        </p:nvSpPr>
        <p:spPr/>
        <p:txBody>
          <a:bodyPr>
            <a:normAutofit/>
          </a:bodyPr>
          <a:lstStyle/>
          <a:p>
            <a:r>
              <a:rPr lang="en-US" altLang="zh-TW" sz="2400" b="1" dirty="0"/>
              <a:t>def </a:t>
            </a:r>
            <a:r>
              <a:rPr lang="en-US" altLang="zh-TW" sz="2400" b="1" dirty="0" err="1"/>
              <a:t>is_valid</a:t>
            </a:r>
            <a:r>
              <a:rPr lang="en-US" altLang="zh-TW" sz="2400" b="1" dirty="0"/>
              <a:t>(self, Cell) -&gt; bool:</a:t>
            </a:r>
          </a:p>
          <a:p>
            <a:pPr lvl="1"/>
            <a:r>
              <a:rPr lang="en-US" altLang="zh-TW" sz="2000" dirty="0"/>
              <a:t>Checks if a placement is valid</a:t>
            </a:r>
          </a:p>
          <a:p>
            <a:pPr lvl="1"/>
            <a:r>
              <a:rPr lang="en-US" altLang="zh-TW" sz="2000" dirty="0"/>
              <a:t>Modifies the shape of a cell (as if we were putting a shape into the grid)</a:t>
            </a:r>
          </a:p>
          <a:p>
            <a:pPr lvl="1"/>
            <a:r>
              <a:rPr lang="en-US" altLang="zh-TW" sz="2000" dirty="0"/>
              <a:t>Add 1 to edge clues that are affected</a:t>
            </a:r>
          </a:p>
          <a:p>
            <a:pPr lvl="2"/>
            <a:r>
              <a:rPr lang="en-US" altLang="zh-TW" sz="1800" dirty="0"/>
              <a:t>Square, Diamond: 4 edges</a:t>
            </a:r>
          </a:p>
          <a:p>
            <a:pPr lvl="2"/>
            <a:r>
              <a:rPr lang="en-US" altLang="zh-TW" sz="1800" dirty="0"/>
              <a:t>Circle: 8 edges</a:t>
            </a:r>
          </a:p>
          <a:p>
            <a:pPr lvl="1"/>
            <a:r>
              <a:rPr lang="en-US" altLang="zh-TW" sz="2000" dirty="0"/>
              <a:t>Time complexity: O(4n) or O(8n) ~ O(n); n = size of the grid</a:t>
            </a:r>
          </a:p>
        </p:txBody>
      </p:sp>
      <p:sp>
        <p:nvSpPr>
          <p:cNvPr id="4" name="頁尾版面配置區 3">
            <a:extLst>
              <a:ext uri="{FF2B5EF4-FFF2-40B4-BE49-F238E27FC236}">
                <a16:creationId xmlns:a16="http://schemas.microsoft.com/office/drawing/2014/main" id="{C1D1940B-615F-4431-9C4D-6D34F21F6201}"/>
              </a:ext>
            </a:extLst>
          </p:cNvPr>
          <p:cNvSpPr>
            <a:spLocks noGrp="1"/>
          </p:cNvSpPr>
          <p:nvPr>
            <p:ph type="ftr" sz="quarter" idx="11"/>
          </p:nvPr>
        </p:nvSpPr>
        <p:spPr/>
        <p:txBody>
          <a:bodyPr/>
          <a:lstStyle/>
          <a:p>
            <a:r>
              <a:rPr lang="en-US" altLang="zh-TW"/>
              <a:t>IS 597 Final Project</a:t>
            </a:r>
            <a:endParaRPr lang="zh-TW" altLang="en-US"/>
          </a:p>
        </p:txBody>
      </p:sp>
      <p:sp>
        <p:nvSpPr>
          <p:cNvPr id="5" name="投影片編號版面配置區 4">
            <a:extLst>
              <a:ext uri="{FF2B5EF4-FFF2-40B4-BE49-F238E27FC236}">
                <a16:creationId xmlns:a16="http://schemas.microsoft.com/office/drawing/2014/main" id="{2EEF21B6-C75D-4863-AE70-BD040B4D08A7}"/>
              </a:ext>
            </a:extLst>
          </p:cNvPr>
          <p:cNvSpPr>
            <a:spLocks noGrp="1"/>
          </p:cNvSpPr>
          <p:nvPr>
            <p:ph type="sldNum" sz="quarter" idx="12"/>
          </p:nvPr>
        </p:nvSpPr>
        <p:spPr/>
        <p:txBody>
          <a:bodyPr/>
          <a:lstStyle/>
          <a:p>
            <a:fld id="{56C844A4-245A-47D3-9EAA-0C778323AFF3}" type="slidenum">
              <a:rPr lang="zh-TW" altLang="en-US" smtClean="0"/>
              <a:t>9</a:t>
            </a:fld>
            <a:endParaRPr lang="zh-TW" altLang="en-US"/>
          </a:p>
        </p:txBody>
      </p:sp>
    </p:spTree>
    <p:extLst>
      <p:ext uri="{BB962C8B-B14F-4D97-AF65-F5344CB8AC3E}">
        <p14:creationId xmlns:p14="http://schemas.microsoft.com/office/powerpoint/2010/main" val="13413859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898</TotalTime>
  <Words>813</Words>
  <Application>Microsoft Office PowerPoint</Application>
  <PresentationFormat>寬螢幕</PresentationFormat>
  <Paragraphs>122</Paragraphs>
  <Slides>16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微軟正黑體</vt:lpstr>
      <vt:lpstr>新細明體</vt:lpstr>
      <vt:lpstr>Calibri</vt:lpstr>
      <vt:lpstr>Calisto MT</vt:lpstr>
      <vt:lpstr>Cambria Math</vt:lpstr>
      <vt:lpstr>Trebuchet MS</vt:lpstr>
      <vt:lpstr>Wingdings 2</vt:lpstr>
      <vt:lpstr>石板</vt:lpstr>
      <vt:lpstr>Straight or Skew? A new puzzle</vt:lpstr>
      <vt:lpstr>Outline</vt:lpstr>
      <vt:lpstr>Introduction</vt:lpstr>
      <vt:lpstr>Introduction</vt:lpstr>
      <vt:lpstr>Demo and Play</vt:lpstr>
      <vt:lpstr>Methods – Data Structures</vt:lpstr>
      <vt:lpstr>Methods – Algorithms</vt:lpstr>
      <vt:lpstr>Methods – Algorithms</vt:lpstr>
      <vt:lpstr>Algorithm Analysis</vt:lpstr>
      <vt:lpstr>Algorithm Analysis</vt:lpstr>
      <vt:lpstr>Performance Measurement</vt:lpstr>
      <vt:lpstr>Performance Measurement</vt:lpstr>
      <vt:lpstr>Performance Measurement</vt:lpstr>
      <vt:lpstr>Summary and Future Works</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Fighting the Landlord with Monte Carlo Simulation</dc:title>
  <dc:creator>user</dc:creator>
  <cp:lastModifiedBy>user</cp:lastModifiedBy>
  <cp:revision>55</cp:revision>
  <dcterms:created xsi:type="dcterms:W3CDTF">2023-12-06T00:29:00Z</dcterms:created>
  <dcterms:modified xsi:type="dcterms:W3CDTF">2024-04-26T15:14:31Z</dcterms:modified>
</cp:coreProperties>
</file>