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341" r:id="rId2"/>
    <p:sldId id="258" r:id="rId3"/>
    <p:sldId id="340" r:id="rId4"/>
    <p:sldId id="289" r:id="rId5"/>
    <p:sldId id="294" r:id="rId6"/>
    <p:sldId id="338" r:id="rId7"/>
    <p:sldId id="300" r:id="rId8"/>
    <p:sldId id="298" r:id="rId9"/>
    <p:sldId id="347" r:id="rId10"/>
    <p:sldId id="301" r:id="rId11"/>
    <p:sldId id="334" r:id="rId12"/>
    <p:sldId id="339" r:id="rId13"/>
    <p:sldId id="342" r:id="rId14"/>
    <p:sldId id="343" r:id="rId15"/>
    <p:sldId id="344" r:id="rId16"/>
    <p:sldId id="32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FF00"/>
    <a:srgbClr val="CC3300"/>
    <a:srgbClr val="6699FF"/>
    <a:srgbClr val="000000"/>
    <a:srgbClr val="5B84E9"/>
    <a:srgbClr val="8B5DE7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40" autoAdjust="0"/>
  </p:normalViewPr>
  <p:slideViewPr>
    <p:cSldViewPr>
      <p:cViewPr varScale="1">
        <p:scale>
          <a:sx n="67" d="100"/>
          <a:sy n="67" d="100"/>
        </p:scale>
        <p:origin x="12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image" Target="../media/image3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9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3073400"/>
            <a:ext cx="5791200" cy="1066800"/>
          </a:xfrm>
        </p:spPr>
        <p:txBody>
          <a:bodyPr/>
          <a:lstStyle>
            <a:lvl1pPr algn="ctr">
              <a:defRPr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140200"/>
            <a:ext cx="5791200" cy="609600"/>
          </a:xfrm>
          <a:ln w="9525"/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6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5">
            <a:extLst>
              <a:ext uri="{FF2B5EF4-FFF2-40B4-BE49-F238E27FC236}">
                <a16:creationId xmlns:a16="http://schemas.microsoft.com/office/drawing/2014/main" id="{E4552FA0-854B-446B-A5EE-94192B265198}"/>
              </a:ext>
            </a:extLst>
          </p:cNvPr>
          <p:cNvGraphicFramePr>
            <a:graphicFrameLocks/>
          </p:cNvGraphicFramePr>
          <p:nvPr/>
        </p:nvGraphicFramePr>
        <p:xfrm>
          <a:off x="533400" y="1447800"/>
          <a:ext cx="57150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35185" imgH="4138842" progId="Excel.Sheet.8">
                  <p:embed/>
                </p:oleObj>
              </mc:Choice>
              <mc:Fallback>
                <p:oleObj r:id="rId2" imgW="7735185" imgH="4138842" progId="Excel.Sheet.8">
                  <p:embed/>
                  <p:pic>
                    <p:nvPicPr>
                      <p:cNvPr id="11266" name="Chart 5">
                        <a:extLst>
                          <a:ext uri="{FF2B5EF4-FFF2-40B4-BE49-F238E27FC236}">
                            <a16:creationId xmlns:a16="http://schemas.microsoft.com/office/drawing/2014/main" id="{F39D43F8-31F4-45D9-8467-86389C435E4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5715000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A270CC75-C843-4B21-A2FE-5563D4BF1493}"/>
              </a:ext>
            </a:extLst>
          </p:cNvPr>
          <p:cNvCxnSpPr/>
          <p:nvPr/>
        </p:nvCxnSpPr>
        <p:spPr>
          <a:xfrm>
            <a:off x="344488" y="990600"/>
            <a:ext cx="8382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4488" y="228600"/>
            <a:ext cx="8418512" cy="842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0780D5-ACB6-4B65-B3C5-97C9B163B7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1C3034-48CD-4B77-846D-BA74A33345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47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5">
            <a:extLst>
              <a:ext uri="{FF2B5EF4-FFF2-40B4-BE49-F238E27FC236}">
                <a16:creationId xmlns:a16="http://schemas.microsoft.com/office/drawing/2014/main" id="{062B5335-2148-41E5-A328-8278263C86AC}"/>
              </a:ext>
            </a:extLst>
          </p:cNvPr>
          <p:cNvGraphicFramePr>
            <a:graphicFrameLocks/>
          </p:cNvGraphicFramePr>
          <p:nvPr/>
        </p:nvGraphicFramePr>
        <p:xfrm>
          <a:off x="457200" y="1447800"/>
          <a:ext cx="58674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43583" imgH="4138842" progId="Excel.Sheet.8">
                  <p:embed/>
                </p:oleObj>
              </mc:Choice>
              <mc:Fallback>
                <p:oleObj r:id="rId2" imgW="8143583" imgH="4138842" progId="Excel.Sheet.8">
                  <p:embed/>
                  <p:pic>
                    <p:nvPicPr>
                      <p:cNvPr id="12290" name="Chart 5">
                        <a:extLst>
                          <a:ext uri="{FF2B5EF4-FFF2-40B4-BE49-F238E27FC236}">
                            <a16:creationId xmlns:a16="http://schemas.microsoft.com/office/drawing/2014/main" id="{0D4BEECA-E860-4A70-B5D8-0AA09B3451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5867400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8B19D618-88B8-498A-A5E7-02BA69F1FA94}"/>
              </a:ext>
            </a:extLst>
          </p:cNvPr>
          <p:cNvCxnSpPr/>
          <p:nvPr/>
        </p:nvCxnSpPr>
        <p:spPr>
          <a:xfrm>
            <a:off x="344488" y="990600"/>
            <a:ext cx="8382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4488" y="228600"/>
            <a:ext cx="8418512" cy="842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E3D8AD8-8A2B-4F6A-8D3F-F41461EB3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6C4015-5FC1-4946-A244-0A93645706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312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>
            <a:extLst>
              <a:ext uri="{FF2B5EF4-FFF2-40B4-BE49-F238E27FC236}">
                <a16:creationId xmlns:a16="http://schemas.microsoft.com/office/drawing/2014/main" id="{03AA9C1D-A9DD-424E-8ABF-479E5E54A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4806950"/>
            <a:ext cx="2895600" cy="53340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lIns="0" tIns="0" rIns="0" bIns="0" anchor="ctr"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62157E6E-65AF-4AC3-A0A0-A1E1FFC3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76800"/>
            <a:ext cx="2895600" cy="53340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lIns="0" tIns="0" rIns="0" bIns="0" anchor="ctr"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2167BE3C-7E27-4D18-92AE-871650EA28F4}"/>
              </a:ext>
            </a:extLst>
          </p:cNvPr>
          <p:cNvSpPr txBox="1"/>
          <p:nvPr/>
        </p:nvSpPr>
        <p:spPr bwMode="white">
          <a:xfrm>
            <a:off x="4024313" y="3167063"/>
            <a:ext cx="1385887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3600">
                <a:solidFill>
                  <a:srgbClr val="FFFFFF"/>
                </a:solidFill>
              </a:rPr>
              <a:t>60%</a:t>
            </a:r>
          </a:p>
        </p:txBody>
      </p:sp>
      <p:graphicFrame>
        <p:nvGraphicFramePr>
          <p:cNvPr id="6" name="Chart 8">
            <a:extLst>
              <a:ext uri="{FF2B5EF4-FFF2-40B4-BE49-F238E27FC236}">
                <a16:creationId xmlns:a16="http://schemas.microsoft.com/office/drawing/2014/main" id="{F8BC880A-E4C6-4418-9EB3-51BC066EAEED}"/>
              </a:ext>
            </a:extLst>
          </p:cNvPr>
          <p:cNvGraphicFramePr>
            <a:graphicFrameLocks/>
          </p:cNvGraphicFramePr>
          <p:nvPr/>
        </p:nvGraphicFramePr>
        <p:xfrm>
          <a:off x="2286000" y="1219200"/>
          <a:ext cx="4572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95496" imgH="4065696" progId="Excel.Sheet.8">
                  <p:embed/>
                </p:oleObj>
              </mc:Choice>
              <mc:Fallback>
                <p:oleObj r:id="rId2" imgW="6095496" imgH="4065696" progId="Excel.Sheet.8">
                  <p:embed/>
                  <p:pic>
                    <p:nvPicPr>
                      <p:cNvPr id="13317" name="Chart 8">
                        <a:extLst>
                          <a:ext uri="{FF2B5EF4-FFF2-40B4-BE49-F238E27FC236}">
                            <a16:creationId xmlns:a16="http://schemas.microsoft.com/office/drawing/2014/main" id="{1F482018-F120-4717-BDA3-5E053C93B7B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4572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279217BA-EC24-4FA5-8058-BD0F08FD7C55}"/>
              </a:ext>
            </a:extLst>
          </p:cNvPr>
          <p:cNvCxnSpPr/>
          <p:nvPr/>
        </p:nvCxnSpPr>
        <p:spPr>
          <a:xfrm>
            <a:off x="344488" y="990600"/>
            <a:ext cx="8382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4488" y="228600"/>
            <a:ext cx="8418512" cy="842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39C3875-F2EB-4ABB-9D3C-41D2038ADB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11A3CA-42DF-4C3E-9B00-D158A94CFA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611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">
            <a:extLst>
              <a:ext uri="{FF2B5EF4-FFF2-40B4-BE49-F238E27FC236}">
                <a16:creationId xmlns:a16="http://schemas.microsoft.com/office/drawing/2014/main" id="{59B8CE58-3342-4D73-AE2B-F3A205B5ACF1}"/>
              </a:ext>
            </a:extLst>
          </p:cNvPr>
          <p:cNvCxnSpPr/>
          <p:nvPr/>
        </p:nvCxnSpPr>
        <p:spPr>
          <a:xfrm>
            <a:off x="344488" y="990600"/>
            <a:ext cx="8382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6">
            <a:extLst>
              <a:ext uri="{FF2B5EF4-FFF2-40B4-BE49-F238E27FC236}">
                <a16:creationId xmlns:a16="http://schemas.microsoft.com/office/drawing/2014/main" id="{C7C0FAAB-1FE9-452D-BBD2-FD89DFEBE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1217613"/>
            <a:ext cx="8415337" cy="4419600"/>
          </a:xfrm>
          <a:prstGeom prst="rect">
            <a:avLst/>
          </a:prstGeom>
          <a:solidFill>
            <a:srgbClr val="EDF4D4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274320" tIns="228600" rIns="274320" bIns="22860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3F7F5F"/>
                </a:solidFill>
                <a:latin typeface="Helvetica" pitchFamily="-84" charset="0"/>
              </a:rPr>
              <a:t>// This is Helvetica: 18 pt or higher please</a:t>
            </a:r>
            <a:endParaRPr lang="en-US" altLang="zh-CN" dirty="0">
              <a:solidFill>
                <a:srgbClr val="7F0055"/>
              </a:solidFill>
              <a:latin typeface="Helvetica" pitchFamily="-8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7F0055"/>
                </a:solidFill>
                <a:latin typeface="Helvetica" pitchFamily="-84" charset="0"/>
              </a:rPr>
              <a:t>public class</a:t>
            </a:r>
            <a:r>
              <a:rPr lang="en-US" altLang="zh-CN" dirty="0">
                <a:latin typeface="Helvetica" pitchFamily="-84" charset="0"/>
              </a:rPr>
              <a:t> </a:t>
            </a:r>
            <a:r>
              <a:rPr lang="en-US" altLang="zh-CN" dirty="0" err="1">
                <a:latin typeface="Helvetica" pitchFamily="-84" charset="0"/>
              </a:rPr>
              <a:t>TransferServiceImpl</a:t>
            </a:r>
            <a:r>
              <a:rPr lang="en-US" altLang="zh-CN" dirty="0">
                <a:latin typeface="Helvetica" pitchFamily="-84" charset="0"/>
              </a:rPr>
              <a:t> implements </a:t>
            </a:r>
            <a:r>
              <a:rPr lang="en-US" altLang="zh-CN" dirty="0" err="1">
                <a:latin typeface="Helvetica" pitchFamily="-84" charset="0"/>
              </a:rPr>
              <a:t>TransferService</a:t>
            </a:r>
            <a:r>
              <a:rPr lang="en-US" altLang="zh-CN" dirty="0">
                <a:latin typeface="Helvetica" pitchFamily="-84" charset="0"/>
              </a:rPr>
              <a:t>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Helvetica" pitchFamily="-84" charset="0"/>
              </a:rPr>
              <a:t>    </a:t>
            </a:r>
            <a:r>
              <a:rPr lang="en-US" altLang="zh-CN" dirty="0">
                <a:solidFill>
                  <a:srgbClr val="7F0055"/>
                </a:solidFill>
                <a:latin typeface="Helvetica" pitchFamily="-84" charset="0"/>
              </a:rPr>
              <a:t>public</a:t>
            </a:r>
            <a:r>
              <a:rPr lang="en-US" altLang="zh-CN" dirty="0">
                <a:latin typeface="Helvetica" pitchFamily="-84" charset="0"/>
              </a:rPr>
              <a:t> </a:t>
            </a:r>
            <a:r>
              <a:rPr lang="en-US" altLang="zh-CN" dirty="0" err="1">
                <a:latin typeface="Helvetica" pitchFamily="-84" charset="0"/>
              </a:rPr>
              <a:t>TransferServiceImpl</a:t>
            </a:r>
            <a:r>
              <a:rPr lang="en-US" altLang="zh-CN" dirty="0">
                <a:latin typeface="Helvetica" pitchFamily="-84" charset="0"/>
              </a:rPr>
              <a:t>(</a:t>
            </a:r>
            <a:r>
              <a:rPr lang="en-US" altLang="zh-CN" dirty="0" err="1">
                <a:latin typeface="Helvetica" pitchFamily="-84" charset="0"/>
              </a:rPr>
              <a:t>AccountRepository</a:t>
            </a:r>
            <a:r>
              <a:rPr lang="en-US" altLang="zh-CN" dirty="0">
                <a:latin typeface="Helvetica" pitchFamily="-84" charset="0"/>
              </a:rPr>
              <a:t> </a:t>
            </a:r>
            <a:r>
              <a:rPr lang="en-US" altLang="zh-CN" dirty="0" err="1">
                <a:latin typeface="Helvetica" pitchFamily="-84" charset="0"/>
              </a:rPr>
              <a:t>ar</a:t>
            </a:r>
            <a:r>
              <a:rPr lang="en-US" altLang="zh-CN" dirty="0">
                <a:latin typeface="Helvetica" pitchFamily="-84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Helvetica" pitchFamily="-84" charset="0"/>
              </a:rPr>
              <a:t>        </a:t>
            </a:r>
            <a:r>
              <a:rPr lang="en-US" altLang="zh-CN" dirty="0" err="1">
                <a:solidFill>
                  <a:srgbClr val="7F0055"/>
                </a:solidFill>
                <a:latin typeface="Helvetica" pitchFamily="-84" charset="0"/>
              </a:rPr>
              <a:t>this</a:t>
            </a:r>
            <a:r>
              <a:rPr lang="en-US" altLang="zh-CN" dirty="0" err="1">
                <a:latin typeface="Helvetica" pitchFamily="-84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Helvetica" pitchFamily="-84" charset="0"/>
              </a:rPr>
              <a:t>accountRepository</a:t>
            </a:r>
            <a:r>
              <a:rPr lang="en-US" altLang="zh-CN" dirty="0">
                <a:latin typeface="Helvetica" pitchFamily="-84" charset="0"/>
              </a:rPr>
              <a:t> = </a:t>
            </a:r>
            <a:r>
              <a:rPr lang="en-US" altLang="zh-CN" dirty="0" err="1">
                <a:latin typeface="Helvetica" pitchFamily="-84" charset="0"/>
              </a:rPr>
              <a:t>ar</a:t>
            </a:r>
            <a:r>
              <a:rPr lang="en-US" altLang="zh-CN" dirty="0">
                <a:latin typeface="Helvetica" pitchFamily="-8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Helvetica" pitchFamily="-84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Helvetica" pitchFamily="-84" charset="0"/>
              </a:rPr>
              <a:t>    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Helvetica" pitchFamily="-84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4488" y="228600"/>
            <a:ext cx="8418512" cy="8429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424EB99-DBBB-4EF0-A26A-0C9397F32D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DF09F6-1674-469E-A47E-25DF0EA2F8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971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">
            <a:extLst>
              <a:ext uri="{FF2B5EF4-FFF2-40B4-BE49-F238E27FC236}">
                <a16:creationId xmlns:a16="http://schemas.microsoft.com/office/drawing/2014/main" id="{A89E43C1-82A0-45E7-8998-8F792DECB315}"/>
              </a:ext>
            </a:extLst>
          </p:cNvPr>
          <p:cNvCxnSpPr/>
          <p:nvPr/>
        </p:nvCxnSpPr>
        <p:spPr>
          <a:xfrm>
            <a:off x="344488" y="990600"/>
            <a:ext cx="8382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14" descr="VMW_09Q3_LOGO_Corp_K">
            <a:extLst>
              <a:ext uri="{FF2B5EF4-FFF2-40B4-BE49-F238E27FC236}">
                <a16:creationId xmlns:a16="http://schemas.microsoft.com/office/drawing/2014/main" id="{4C627FC5-C5D2-4444-817A-9A24E490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3733800"/>
            <a:ext cx="19050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VMW_09Q3_LOGO_Corp_Gray">
            <a:extLst>
              <a:ext uri="{FF2B5EF4-FFF2-40B4-BE49-F238E27FC236}">
                <a16:creationId xmlns:a16="http://schemas.microsoft.com/office/drawing/2014/main" id="{C8225BD3-B08E-49C1-A07D-1D6B7562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343400"/>
            <a:ext cx="19034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14A6750F-9F21-4C9C-B9D9-20BE93ED724D}"/>
              </a:ext>
            </a:extLst>
          </p:cNvPr>
          <p:cNvGrpSpPr>
            <a:grpSpLocks/>
          </p:cNvGrpSpPr>
          <p:nvPr/>
        </p:nvGrpSpPr>
        <p:grpSpPr bwMode="auto">
          <a:xfrm>
            <a:off x="5778500" y="4992688"/>
            <a:ext cx="2146300" cy="685800"/>
            <a:chOff x="5334000" y="2667000"/>
            <a:chExt cx="2895600" cy="685800"/>
          </a:xfrm>
        </p:grpSpPr>
        <p:sp>
          <p:nvSpPr>
            <p:cNvPr id="7" name="AutoShape 12">
              <a:extLst>
                <a:ext uri="{FF2B5EF4-FFF2-40B4-BE49-F238E27FC236}">
                  <a16:creationId xmlns:a16="http://schemas.microsoft.com/office/drawing/2014/main" id="{3B0FAF81-CD41-43A8-98BA-EE6479E10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4000" y="2667000"/>
              <a:ext cx="2895600" cy="685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="ctr" anchorCtr="1"/>
            <a:lstStyle>
              <a:lvl1pPr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5000"/>
                </a:spcAft>
                <a:buSzPct val="65000"/>
                <a:defRPr/>
              </a:pPr>
              <a:endParaRPr lang="zh-CN" altLang="en-US" sz="1000"/>
            </a:p>
          </p:txBody>
        </p:sp>
        <p:pic>
          <p:nvPicPr>
            <p:cNvPr id="8" name="Picture 16" descr="VMW_09Q3_LOGO_Corp_White">
              <a:extLst>
                <a:ext uri="{FF2B5EF4-FFF2-40B4-BE49-F238E27FC236}">
                  <a16:creationId xmlns:a16="http://schemas.microsoft.com/office/drawing/2014/main" id="{19EBF3D5-5D63-419E-8CBE-ECAD4A17600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2819400"/>
              <a:ext cx="2514600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12">
            <a:extLst>
              <a:ext uri="{FF2B5EF4-FFF2-40B4-BE49-F238E27FC236}">
                <a16:creationId xmlns:a16="http://schemas.microsoft.com/office/drawing/2014/main" id="{F91CCB60-5FAD-498E-BD13-2047D0F63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31242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Logo_SpringSource.png">
            <a:extLst>
              <a:ext uri="{FF2B5EF4-FFF2-40B4-BE49-F238E27FC236}">
                <a16:creationId xmlns:a16="http://schemas.microsoft.com/office/drawing/2014/main" id="{ED577ED4-E797-46F3-A458-78648FE97B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2200"/>
            <a:ext cx="39433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pring_Logo_BIG.png">
            <a:extLst>
              <a:ext uri="{FF2B5EF4-FFF2-40B4-BE49-F238E27FC236}">
                <a16:creationId xmlns:a16="http://schemas.microsoft.com/office/drawing/2014/main" id="{A850AD6F-0CD0-48C0-A3B2-6D931DE9E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94000"/>
            <a:ext cx="26225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44488" y="228600"/>
            <a:ext cx="8418512" cy="8429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8BB7521-AF0A-4150-B77B-A4E8216F8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B88C89-34B3-4BFD-8BBD-16E41F3956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418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">
            <a:extLst>
              <a:ext uri="{FF2B5EF4-FFF2-40B4-BE49-F238E27FC236}">
                <a16:creationId xmlns:a16="http://schemas.microsoft.com/office/drawing/2014/main" id="{3D29B034-7BD2-4B0A-890E-207E447DF6C8}"/>
              </a:ext>
            </a:extLst>
          </p:cNvPr>
          <p:cNvCxnSpPr/>
          <p:nvPr/>
        </p:nvCxnSpPr>
        <p:spPr>
          <a:xfrm>
            <a:off x="344488" y="990600"/>
            <a:ext cx="8382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40" descr="ICON_Laptop_Q308">
            <a:extLst>
              <a:ext uri="{FF2B5EF4-FFF2-40B4-BE49-F238E27FC236}">
                <a16:creationId xmlns:a16="http://schemas.microsoft.com/office/drawing/2014/main" id="{CB622560-4654-4D36-A53F-60123A5F5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1752600"/>
            <a:ext cx="630238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2" descr="ICON_Desktop_Q308">
            <a:extLst>
              <a:ext uri="{FF2B5EF4-FFF2-40B4-BE49-F238E27FC236}">
                <a16:creationId xmlns:a16="http://schemas.microsoft.com/office/drawing/2014/main" id="{7C1513B5-7D79-4505-B584-51A5DCF8B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676400"/>
            <a:ext cx="62547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2" descr="ICON_PDA_Q308">
            <a:extLst>
              <a:ext uri="{FF2B5EF4-FFF2-40B4-BE49-F238E27FC236}">
                <a16:creationId xmlns:a16="http://schemas.microsoft.com/office/drawing/2014/main" id="{FE1012CC-898B-417D-B4BE-3D185F5F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676400"/>
            <a:ext cx="3857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dollar.png">
            <a:extLst>
              <a:ext uri="{FF2B5EF4-FFF2-40B4-BE49-F238E27FC236}">
                <a16:creationId xmlns:a16="http://schemas.microsoft.com/office/drawing/2014/main" id="{5FE67EAD-9AD0-4C30-AB7D-70DA62918D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3048000"/>
            <a:ext cx="641350" cy="1185863"/>
          </a:xfrm>
          <a:prstGeom prst="rect">
            <a:avLst/>
          </a:prstGeom>
          <a:noFill/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</p:spPr>
      </p:pic>
      <p:pic>
        <p:nvPicPr>
          <p:cNvPr id="8" name="Picture 15" descr="ICON_Person_LtBlue_Q408.png">
            <a:extLst>
              <a:ext uri="{FF2B5EF4-FFF2-40B4-BE49-F238E27FC236}">
                <a16:creationId xmlns:a16="http://schemas.microsoft.com/office/drawing/2014/main" id="{0CBB5FB3-27F2-48DA-864B-C22DDE09EB7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97300" y="4876800"/>
            <a:ext cx="415925" cy="965200"/>
          </a:xfrm>
          <a:prstGeom prst="rect">
            <a:avLst/>
          </a:prstGeom>
          <a:noFill/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</p:spPr>
      </p:pic>
      <p:pic>
        <p:nvPicPr>
          <p:cNvPr id="9" name="Picture 11" descr="globe.png">
            <a:extLst>
              <a:ext uri="{FF2B5EF4-FFF2-40B4-BE49-F238E27FC236}">
                <a16:creationId xmlns:a16="http://schemas.microsoft.com/office/drawing/2014/main" id="{8AC5C660-EEE4-49AC-89E7-02D77C818F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0" y="3124200"/>
            <a:ext cx="914400" cy="1219200"/>
          </a:xfrm>
          <a:prstGeom prst="rect">
            <a:avLst/>
          </a:prstGeom>
          <a:noFill/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</p:spPr>
      </p:pic>
      <p:pic>
        <p:nvPicPr>
          <p:cNvPr id="10" name="Picture 4" descr="ICON_Datacenter_1_R2_Q308">
            <a:extLst>
              <a:ext uri="{FF2B5EF4-FFF2-40B4-BE49-F238E27FC236}">
                <a16:creationId xmlns:a16="http://schemas.microsoft.com/office/drawing/2014/main" id="{49F4FC97-2A3D-4BA2-A936-4CE6FAF57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524000"/>
            <a:ext cx="5095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ICON_Storage_1up_Q308.png">
            <a:extLst>
              <a:ext uri="{FF2B5EF4-FFF2-40B4-BE49-F238E27FC236}">
                <a16:creationId xmlns:a16="http://schemas.microsoft.com/office/drawing/2014/main" id="{9A500CC8-7144-4658-86F8-83FA9B59F5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81200"/>
            <a:ext cx="457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 descr="ICON_NetworkSwitch_Q308">
            <a:extLst>
              <a:ext uri="{FF2B5EF4-FFF2-40B4-BE49-F238E27FC236}">
                <a16:creationId xmlns:a16="http://schemas.microsoft.com/office/drawing/2014/main" id="{EFE611C5-386B-4065-9453-64B23502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05000"/>
            <a:ext cx="82073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1" descr="ICON_ThinClient_Q308">
            <a:extLst>
              <a:ext uri="{FF2B5EF4-FFF2-40B4-BE49-F238E27FC236}">
                <a16:creationId xmlns:a16="http://schemas.microsoft.com/office/drawing/2014/main" id="{89ABBDC1-1D98-4918-A997-03FB0F641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6000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app1.png">
            <a:extLst>
              <a:ext uri="{FF2B5EF4-FFF2-40B4-BE49-F238E27FC236}">
                <a16:creationId xmlns:a16="http://schemas.microsoft.com/office/drawing/2014/main" id="{04CA384D-8D7E-4C2A-A2E6-4A9DFF46FAA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810000" y="3124200"/>
            <a:ext cx="762000" cy="1087438"/>
          </a:xfrm>
          <a:prstGeom prst="rect">
            <a:avLst/>
          </a:prstGeom>
          <a:noFill/>
          <a:ln>
            <a:noFill/>
          </a:ln>
          <a:effectLst>
            <a:outerShdw blurRad="63500" sy="23000" kx="1199993" algn="br" rotWithShape="0">
              <a:srgbClr val="000000">
                <a:alpha val="20000"/>
              </a:srgbClr>
            </a:outerShdw>
          </a:effectLst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2389A1EA-F1FE-48AE-88E3-D2CC0E06589E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76800"/>
            <a:ext cx="45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>
            <a:extLst>
              <a:ext uri="{FF2B5EF4-FFF2-40B4-BE49-F238E27FC236}">
                <a16:creationId xmlns:a16="http://schemas.microsoft.com/office/drawing/2014/main" id="{7AF7C0A5-773A-4C2B-A680-BE7B65BEAE9A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876800"/>
            <a:ext cx="4572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9">
            <a:extLst>
              <a:ext uri="{FF2B5EF4-FFF2-40B4-BE49-F238E27FC236}">
                <a16:creationId xmlns:a16="http://schemas.microsoft.com/office/drawing/2014/main" id="{2B20DCA0-EA44-4427-8F92-B1368DABEB1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495800"/>
            <a:ext cx="914400" cy="1600200"/>
            <a:chOff x="688975" y="4495800"/>
            <a:chExt cx="1063625" cy="1600200"/>
          </a:xfrm>
        </p:grpSpPr>
        <p:pic>
          <p:nvPicPr>
            <p:cNvPr id="18" name="Picture 3" descr="C:\Users\Dan.DUARTE\Desktop\04-15-09\hardware.png">
              <a:extLst>
                <a:ext uri="{FF2B5EF4-FFF2-40B4-BE49-F238E27FC236}">
                  <a16:creationId xmlns:a16="http://schemas.microsoft.com/office/drawing/2014/main" id="{86BA6B05-3FB8-41EF-9E1C-14EEF78D6E4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688975" y="5287963"/>
              <a:ext cx="1063625" cy="8080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5400000" algn="t" rotWithShape="0">
                <a:srgbClr val="000000">
                  <a:alpha val="39998"/>
                </a:srgbClr>
              </a:outerShdw>
            </a:effectLst>
          </p:spPr>
        </p:pic>
        <p:pic>
          <p:nvPicPr>
            <p:cNvPr id="19" name="Picture 5" descr="C:\Users\Dan.DUARTE\Desktop\04-15-09\operating-system.png">
              <a:extLst>
                <a:ext uri="{FF2B5EF4-FFF2-40B4-BE49-F238E27FC236}">
                  <a16:creationId xmlns:a16="http://schemas.microsoft.com/office/drawing/2014/main" id="{DCBE74CC-93A0-4A9C-B8F7-4104D9434B8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975" y="5046663"/>
              <a:ext cx="1063625" cy="81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 descr="C:\Users\Dan.DUARTE\Desktop\04-15-09\middle-ware.png">
              <a:extLst>
                <a:ext uri="{FF2B5EF4-FFF2-40B4-BE49-F238E27FC236}">
                  <a16:creationId xmlns:a16="http://schemas.microsoft.com/office/drawing/2014/main" id="{CBBBEB1D-BAD0-40F7-9455-94A0259DAE9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975" y="4772025"/>
              <a:ext cx="1063625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" descr="C:\Users\Dan.DUARTE\Desktop\04-15-09\application.png">
              <a:extLst>
                <a:ext uri="{FF2B5EF4-FFF2-40B4-BE49-F238E27FC236}">
                  <a16:creationId xmlns:a16="http://schemas.microsoft.com/office/drawing/2014/main" id="{BA80DFD8-D260-474B-936B-10B9BD69B8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975" y="4495800"/>
              <a:ext cx="1063625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" name="Picture 27" descr="ICON_Cloud_Q308">
            <a:extLst>
              <a:ext uri="{FF2B5EF4-FFF2-40B4-BE49-F238E27FC236}">
                <a16:creationId xmlns:a16="http://schemas.microsoft.com/office/drawing/2014/main" id="{BFB15F96-C968-40E1-9C94-62043E12D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5791200" y="3429000"/>
            <a:ext cx="2919413" cy="2438400"/>
          </a:xfrm>
          <a:prstGeom prst="rect">
            <a:avLst/>
          </a:prstGeom>
          <a:noFill/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44488" y="228600"/>
            <a:ext cx="8418512" cy="842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3E782EE8-5FE9-45CC-A2D5-110444A61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B3939A-B546-4D07-B798-BDA89FBE82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33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15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徽标（蓝透明）">
            <a:extLst>
              <a:ext uri="{FF2B5EF4-FFF2-40B4-BE49-F238E27FC236}">
                <a16:creationId xmlns:a16="http://schemas.microsoft.com/office/drawing/2014/main" id="{0314488F-AE38-4D1B-A84E-870C8FE2C9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4813"/>
            <a:ext cx="68738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邓体">
            <a:extLst>
              <a:ext uri="{FF2B5EF4-FFF2-40B4-BE49-F238E27FC236}">
                <a16:creationId xmlns:a16="http://schemas.microsoft.com/office/drawing/2014/main" id="{23FBC714-FFAD-4D0D-96EC-C7EB0C551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04813"/>
            <a:ext cx="1873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3073400"/>
            <a:ext cx="5791200" cy="1066800"/>
          </a:xfrm>
        </p:spPr>
        <p:txBody>
          <a:bodyPr/>
          <a:lstStyle>
            <a:lvl1pPr algn="ctr">
              <a:defRPr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140200"/>
            <a:ext cx="5791200" cy="609600"/>
          </a:xfrm>
          <a:ln w="9525"/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4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CB62EA98-CF34-49AE-BCF8-9428C837DB9C}"/>
              </a:ext>
            </a:extLst>
          </p:cNvPr>
          <p:cNvCxnSpPr/>
          <p:nvPr/>
        </p:nvCxnSpPr>
        <p:spPr>
          <a:xfrm>
            <a:off x="344488" y="990600"/>
            <a:ext cx="8382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徽标（蓝透明）">
            <a:extLst>
              <a:ext uri="{FF2B5EF4-FFF2-40B4-BE49-F238E27FC236}">
                <a16:creationId xmlns:a16="http://schemas.microsoft.com/office/drawing/2014/main" id="{69464660-5D28-4E5A-9E20-795378DBF4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6149975"/>
            <a:ext cx="44291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邓体">
            <a:extLst>
              <a:ext uri="{FF2B5EF4-FFF2-40B4-BE49-F238E27FC236}">
                <a16:creationId xmlns:a16="http://schemas.microsoft.com/office/drawing/2014/main" id="{F399C423-B011-436C-A0B2-C3CAA706AE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81725"/>
            <a:ext cx="120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4488" y="228600"/>
            <a:ext cx="8418512" cy="842963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8F60F9-A11D-456E-9056-B6A3D5B06E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6013" y="6464300"/>
            <a:ext cx="3810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F95AB4-9BEA-4F37-872E-C680166CFA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36F80A91-B7A5-4E67-95E9-530B5383D21E}"/>
              </a:ext>
            </a:extLst>
          </p:cNvPr>
          <p:cNvCxnSpPr/>
          <p:nvPr/>
        </p:nvCxnSpPr>
        <p:spPr>
          <a:xfrm>
            <a:off x="344488" y="990600"/>
            <a:ext cx="8382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4" y="1216152"/>
            <a:ext cx="4124325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216152"/>
            <a:ext cx="4125912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4488" y="228601"/>
            <a:ext cx="8418512" cy="842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9DFE1E-B725-49B7-BFE8-DDF29A1B03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0D8957-AE0A-4D30-8D13-45519CDDAB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38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50CFB3A4-AE61-47B4-8C32-98FF87005A00}"/>
              </a:ext>
            </a:extLst>
          </p:cNvPr>
          <p:cNvCxnSpPr/>
          <p:nvPr/>
        </p:nvCxnSpPr>
        <p:spPr>
          <a:xfrm>
            <a:off x="344488" y="990600"/>
            <a:ext cx="8382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6152"/>
            <a:ext cx="4116388" cy="639763"/>
          </a:xfrm>
        </p:spPr>
        <p:txBody>
          <a:bodyPr anchor="b"/>
          <a:lstStyle>
            <a:lvl1pPr marL="0" indent="0">
              <a:buNone/>
              <a:defRPr sz="20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05000"/>
            <a:ext cx="4116388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16152"/>
            <a:ext cx="4041775" cy="639763"/>
          </a:xfrm>
        </p:spPr>
        <p:txBody>
          <a:bodyPr anchor="b"/>
          <a:lstStyle>
            <a:lvl1pPr marL="0" indent="0">
              <a:buNone/>
              <a:defRPr sz="20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905000"/>
            <a:ext cx="4041775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4488" y="228600"/>
            <a:ext cx="8418512" cy="842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5DA58E-34A0-4989-BBC9-FABF1B7F2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D4B7EA-F8BD-4F79-8C9A-82E0240A24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55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2E62769-B4EA-470F-80E2-F96F5DDCF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52800"/>
            <a:ext cx="4114800" cy="762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590801"/>
            <a:ext cx="7010400" cy="842963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668C73-0F32-48EC-804D-98468D73A1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5B2843-16A6-4711-864F-BA3BE48B22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18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">
            <a:extLst>
              <a:ext uri="{FF2B5EF4-FFF2-40B4-BE49-F238E27FC236}">
                <a16:creationId xmlns:a16="http://schemas.microsoft.com/office/drawing/2014/main" id="{277F0574-7903-4204-9894-6CBA944DB6FF}"/>
              </a:ext>
            </a:extLst>
          </p:cNvPr>
          <p:cNvCxnSpPr/>
          <p:nvPr/>
        </p:nvCxnSpPr>
        <p:spPr>
          <a:xfrm>
            <a:off x="344488" y="990600"/>
            <a:ext cx="8382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utoShape 4">
            <a:extLst>
              <a:ext uri="{FF2B5EF4-FFF2-40B4-BE49-F238E27FC236}">
                <a16:creationId xmlns:a16="http://schemas.microsoft.com/office/drawing/2014/main" id="{937F7999-FE3A-4F21-9FD4-86E2D4365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63" y="2667000"/>
            <a:ext cx="1411287" cy="1430338"/>
          </a:xfrm>
          <a:prstGeom prst="roundRect">
            <a:avLst>
              <a:gd name="adj" fmla="val 16667"/>
            </a:avLst>
          </a:prstGeom>
          <a:solidFill>
            <a:srgbClr val="0084C3"/>
          </a:solidFill>
          <a:ln>
            <a:noFill/>
          </a:ln>
        </p:spPr>
        <p:txBody>
          <a:bodyPr anchor="ctr" anchorCtr="1"/>
          <a:lstStyle>
            <a:lvl1pPr marL="171450" indent="-17145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SzPct val="65000"/>
              <a:defRPr/>
            </a:pPr>
            <a:r>
              <a:rPr lang="en-US" altLang="zh-CN" sz="1000"/>
              <a:t>R: 0</a:t>
            </a:r>
          </a:p>
          <a:p>
            <a:pPr>
              <a:lnSpc>
                <a:spcPct val="90000"/>
              </a:lnSpc>
              <a:buSzPct val="65000"/>
              <a:defRPr/>
            </a:pPr>
            <a:r>
              <a:rPr lang="en-US" altLang="zh-CN" sz="1000"/>
              <a:t>G: 152</a:t>
            </a:r>
          </a:p>
          <a:p>
            <a:pPr>
              <a:lnSpc>
                <a:spcPct val="90000"/>
              </a:lnSpc>
              <a:buSzPct val="65000"/>
              <a:defRPr/>
            </a:pPr>
            <a:r>
              <a:rPr lang="en-US" altLang="zh-CN" sz="1000"/>
              <a:t>B: 204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3D1CDB4D-781F-4452-9F51-90F805C17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192588"/>
            <a:ext cx="684213" cy="688975"/>
          </a:xfrm>
          <a:prstGeom prst="roundRect">
            <a:avLst>
              <a:gd name="adj" fmla="val 16667"/>
            </a:avLst>
          </a:prstGeom>
          <a:solidFill>
            <a:srgbClr val="C1D72E"/>
          </a:solidFill>
          <a:ln>
            <a:noFill/>
          </a:ln>
        </p:spPr>
        <p:txBody>
          <a:bodyPr anchor="ctr" anchorCtr="1"/>
          <a:lstStyle>
            <a:lvl1pPr marL="171450" indent="-17145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SzPct val="65000"/>
              <a:defRPr/>
            </a:pPr>
            <a:r>
              <a:rPr lang="en-US" altLang="zh-CN" sz="1000"/>
              <a:t>R: 194</a:t>
            </a:r>
          </a:p>
          <a:p>
            <a:pPr>
              <a:lnSpc>
                <a:spcPct val="90000"/>
              </a:lnSpc>
              <a:buSzPct val="65000"/>
              <a:defRPr/>
            </a:pPr>
            <a:r>
              <a:rPr lang="en-US" altLang="zh-CN" sz="1000"/>
              <a:t>G: 205</a:t>
            </a:r>
          </a:p>
          <a:p>
            <a:pPr>
              <a:lnSpc>
                <a:spcPct val="90000"/>
              </a:lnSpc>
              <a:buSzPct val="65000"/>
              <a:defRPr/>
            </a:pPr>
            <a:r>
              <a:rPr lang="en-US" altLang="zh-CN" sz="1000"/>
              <a:t>B: 35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909D4AD-D0BE-4E49-9F02-5079F3944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4178300"/>
            <a:ext cx="688975" cy="690563"/>
          </a:xfrm>
          <a:prstGeom prst="roundRect">
            <a:avLst>
              <a:gd name="adj" fmla="val 16667"/>
            </a:avLst>
          </a:prstGeom>
          <a:solidFill>
            <a:srgbClr val="6DB324"/>
          </a:solidFill>
          <a:ln>
            <a:noFill/>
          </a:ln>
        </p:spPr>
        <p:txBody>
          <a:bodyPr anchor="ctr" anchorCtr="1"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altLang="zh-CN" sz="1000"/>
              <a:t>R: 109</a:t>
            </a: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altLang="zh-CN" sz="1000"/>
              <a:t>G: 179</a:t>
            </a: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altLang="zh-CN" sz="1000"/>
              <a:t>B: 63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E9E5686-2EDA-476E-8418-26507329C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1411288" cy="1430338"/>
          </a:xfrm>
          <a:prstGeom prst="roundRect">
            <a:avLst>
              <a:gd name="adj" fmla="val 16667"/>
            </a:avLst>
          </a:prstGeom>
          <a:solidFill>
            <a:srgbClr val="387C2C"/>
          </a:solidFill>
          <a:ln>
            <a:noFill/>
          </a:ln>
        </p:spPr>
        <p:txBody>
          <a:bodyPr anchor="ctr" anchorCtr="1"/>
          <a:lstStyle>
            <a:lvl1pPr marL="171450" indent="-17145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SzPct val="65000"/>
              <a:defRPr/>
            </a:pPr>
            <a:r>
              <a:rPr lang="en-US" altLang="zh-CN" sz="1000"/>
              <a:t>R: 56</a:t>
            </a:r>
          </a:p>
          <a:p>
            <a:pPr>
              <a:lnSpc>
                <a:spcPct val="90000"/>
              </a:lnSpc>
              <a:buSzPct val="65000"/>
              <a:defRPr/>
            </a:pPr>
            <a:r>
              <a:rPr lang="en-US" altLang="zh-CN" sz="1000"/>
              <a:t>G: 124</a:t>
            </a:r>
          </a:p>
          <a:p>
            <a:pPr>
              <a:lnSpc>
                <a:spcPct val="90000"/>
              </a:lnSpc>
              <a:buSzPct val="65000"/>
              <a:defRPr/>
            </a:pPr>
            <a:r>
              <a:rPr lang="en-US" altLang="zh-CN" sz="1000"/>
              <a:t>B: 44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91C364F1-24AE-4E05-9240-35EC3EFD2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4192588"/>
            <a:ext cx="688975" cy="695325"/>
          </a:xfrm>
          <a:prstGeom prst="roundRect">
            <a:avLst>
              <a:gd name="adj" fmla="val 16667"/>
            </a:avLst>
          </a:prstGeom>
          <a:solidFill>
            <a:srgbClr val="535353"/>
          </a:solidFill>
          <a:ln>
            <a:noFill/>
          </a:ln>
        </p:spPr>
        <p:txBody>
          <a:bodyPr anchor="ctr" anchorCtr="1"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altLang="zh-CN" sz="1000">
                <a:solidFill>
                  <a:srgbClr val="FFFFFF"/>
                </a:solidFill>
              </a:rPr>
              <a:t>R: 102</a:t>
            </a: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altLang="zh-CN" sz="1000">
                <a:solidFill>
                  <a:srgbClr val="FFFFFF"/>
                </a:solidFill>
              </a:rPr>
              <a:t>G: 102</a:t>
            </a: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altLang="zh-CN" sz="1000">
                <a:solidFill>
                  <a:srgbClr val="FFFFFF"/>
                </a:solidFill>
              </a:rPr>
              <a:t>B: 102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5565FB0F-7232-426A-8CD4-0B7334BF6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4192588"/>
            <a:ext cx="688975" cy="695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000" dirty="0">
                <a:solidFill>
                  <a:srgbClr val="535353"/>
                </a:solidFill>
                <a:latin typeface="Arial" charset="0"/>
                <a:ea typeface="ＭＳ Ｐゴシック" charset="0"/>
              </a:rPr>
              <a:t>R: 255</a:t>
            </a: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000" dirty="0">
                <a:solidFill>
                  <a:srgbClr val="535353"/>
                </a:solidFill>
                <a:latin typeface="Arial" charset="0"/>
                <a:ea typeface="ＭＳ Ｐゴシック" charset="0"/>
              </a:rPr>
              <a:t>G: 255</a:t>
            </a: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000" dirty="0">
                <a:solidFill>
                  <a:srgbClr val="535353"/>
                </a:solidFill>
                <a:latin typeface="Arial" charset="0"/>
                <a:ea typeface="ＭＳ Ｐゴシック" charset="0"/>
              </a:rPr>
              <a:t>B:255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3D2C485E-FB86-4AF4-8AA8-C763EC6E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8800"/>
            <a:ext cx="24384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>
                <a:solidFill>
                  <a:srgbClr val="535353"/>
                </a:solidFill>
              </a:rPr>
              <a:t>SpringOne 2GX 2011</a:t>
            </a:r>
          </a:p>
          <a:p>
            <a:pPr algn="ctr" eaLnBrk="1" hangingPunct="1">
              <a:defRPr/>
            </a:pPr>
            <a:r>
              <a:rPr lang="en-US" sz="1800">
                <a:solidFill>
                  <a:srgbClr val="535353"/>
                </a:solidFill>
              </a:rPr>
              <a:t>Theme Colors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5AC7D5A7-4CCF-4D87-B6B4-F7163EB6A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24384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>
                <a:solidFill>
                  <a:srgbClr val="535353"/>
                </a:solidFill>
              </a:rPr>
              <a:t>SpringSource</a:t>
            </a:r>
          </a:p>
          <a:p>
            <a:pPr algn="ctr" eaLnBrk="1" hangingPunct="1">
              <a:defRPr/>
            </a:pPr>
            <a:r>
              <a:rPr lang="en-US" sz="1800">
                <a:solidFill>
                  <a:srgbClr val="535353"/>
                </a:solidFill>
              </a:rPr>
              <a:t>Brand Colors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3D3CC7E6-4F4D-4F5C-A6C6-1DB940E0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4192588"/>
            <a:ext cx="688975" cy="695325"/>
          </a:xfrm>
          <a:prstGeom prst="roundRect">
            <a:avLst>
              <a:gd name="adj" fmla="val 16667"/>
            </a:avLst>
          </a:prstGeom>
          <a:solidFill>
            <a:srgbClr val="535353"/>
          </a:solidFill>
          <a:ln>
            <a:noFill/>
          </a:ln>
        </p:spPr>
        <p:txBody>
          <a:bodyPr anchor="ctr" anchorCtr="1"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altLang="zh-CN" sz="1000">
                <a:solidFill>
                  <a:srgbClr val="FFFFFF"/>
                </a:solidFill>
              </a:rPr>
              <a:t>R: 102</a:t>
            </a: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altLang="zh-CN" sz="1000">
                <a:solidFill>
                  <a:srgbClr val="FFFFFF"/>
                </a:solidFill>
              </a:rPr>
              <a:t>G: 102</a:t>
            </a: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altLang="zh-CN" sz="1000">
                <a:solidFill>
                  <a:srgbClr val="FFFFFF"/>
                </a:solidFill>
              </a:rPr>
              <a:t>B: 102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44488" y="249237"/>
            <a:ext cx="8418512" cy="842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05D9788D-0D52-443A-84F0-437D58F05A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85E440-F3F0-4C90-B063-CD54487FF7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7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84" descr="ICON_Server_Rack_Q308">
            <a:extLst>
              <a:ext uri="{FF2B5EF4-FFF2-40B4-BE49-F238E27FC236}">
                <a16:creationId xmlns:a16="http://schemas.microsoft.com/office/drawing/2014/main" id="{4DC39E44-BB42-4D82-93EA-AE6DE6F03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608138"/>
            <a:ext cx="9191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4" descr="ICON_Storage_3up_Q408.png">
            <a:extLst>
              <a:ext uri="{FF2B5EF4-FFF2-40B4-BE49-F238E27FC236}">
                <a16:creationId xmlns:a16="http://schemas.microsoft.com/office/drawing/2014/main" id="{4B547604-97D8-4B08-96D6-1C19C52F5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1420813"/>
            <a:ext cx="7937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0" descr="ICON_Laptop_Q308">
            <a:extLst>
              <a:ext uri="{FF2B5EF4-FFF2-40B4-BE49-F238E27FC236}">
                <a16:creationId xmlns:a16="http://schemas.microsoft.com/office/drawing/2014/main" id="{C3B63554-1405-48C6-A060-E1E7A3DA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466850"/>
            <a:ext cx="7874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2" descr="ICON_Desktop_Q308">
            <a:extLst>
              <a:ext uri="{FF2B5EF4-FFF2-40B4-BE49-F238E27FC236}">
                <a16:creationId xmlns:a16="http://schemas.microsoft.com/office/drawing/2014/main" id="{BB10FCA9-B119-4322-B62E-9C7CD245D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538288"/>
            <a:ext cx="6604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ICON_Cloud_Q308">
            <a:extLst>
              <a:ext uri="{FF2B5EF4-FFF2-40B4-BE49-F238E27FC236}">
                <a16:creationId xmlns:a16="http://schemas.microsoft.com/office/drawing/2014/main" id="{4F106816-EA1B-46AA-9E75-CBCC358C2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2895600"/>
            <a:ext cx="995363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10" descr="ICON_Person_Q308">
            <a:extLst>
              <a:ext uri="{FF2B5EF4-FFF2-40B4-BE49-F238E27FC236}">
                <a16:creationId xmlns:a16="http://schemas.microsoft.com/office/drawing/2014/main" id="{BF9E0A25-EBD8-48B4-A395-AD663D6E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2859088"/>
            <a:ext cx="4381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12" descr="ICON_CheckMark_Q308">
            <a:extLst>
              <a:ext uri="{FF2B5EF4-FFF2-40B4-BE49-F238E27FC236}">
                <a16:creationId xmlns:a16="http://schemas.microsoft.com/office/drawing/2014/main" id="{62954242-2779-48B9-B87A-0ACF73EDB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2957513"/>
            <a:ext cx="6699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0" descr="ICON_VM_basic_label_Q308">
            <a:extLst>
              <a:ext uri="{FF2B5EF4-FFF2-40B4-BE49-F238E27FC236}">
                <a16:creationId xmlns:a16="http://schemas.microsoft.com/office/drawing/2014/main" id="{EC84B3C7-C1B7-483A-A4EF-4977AB20F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433513"/>
            <a:ext cx="682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1" descr="ICON_VM_desktop_Q308">
            <a:extLst>
              <a:ext uri="{FF2B5EF4-FFF2-40B4-BE49-F238E27FC236}">
                <a16:creationId xmlns:a16="http://schemas.microsoft.com/office/drawing/2014/main" id="{DF1F8DD4-EA08-4AD0-B833-02185EBB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1477963"/>
            <a:ext cx="682625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2" descr="ICON_VM_detailed_2labels_Q308">
            <a:extLst>
              <a:ext uri="{FF2B5EF4-FFF2-40B4-BE49-F238E27FC236}">
                <a16:creationId xmlns:a16="http://schemas.microsoft.com/office/drawing/2014/main" id="{3023014A-4B35-40B7-A641-E1D0AA2F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1416050"/>
            <a:ext cx="7191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" descr="ICON_Person_Green_Q408.png">
            <a:extLst>
              <a:ext uri="{FF2B5EF4-FFF2-40B4-BE49-F238E27FC236}">
                <a16:creationId xmlns:a16="http://schemas.microsoft.com/office/drawing/2014/main" id="{6B37C8FB-EB33-4A51-AF44-9ADBB362CA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849563"/>
            <a:ext cx="446088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testuser\AppData\Local\Temp\VMwareDnD\933ccdc8\ICON_Gear_Flat_Q109_.png">
            <a:extLst>
              <a:ext uri="{FF2B5EF4-FFF2-40B4-BE49-F238E27FC236}">
                <a16:creationId xmlns:a16="http://schemas.microsoft.com/office/drawing/2014/main" id="{03D45021-9563-4A05-BADD-011CF8C94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3" y="2906713"/>
            <a:ext cx="630237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 descr="C:\Users\testuser\AppData\Local\Temp\VMwareDnD\12a44723\VMW_09Q3_ICON_House.png">
            <a:extLst>
              <a:ext uri="{FF2B5EF4-FFF2-40B4-BE49-F238E27FC236}">
                <a16:creationId xmlns:a16="http://schemas.microsoft.com/office/drawing/2014/main" id="{BBDF37E7-46B0-4411-ACC8-45E339B89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922588"/>
            <a:ext cx="7016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C:\Users\testuser\AppData\Local\Temp\VMwareDnD\122f469e\ICON_Building_Q308.png">
            <a:extLst>
              <a:ext uri="{FF2B5EF4-FFF2-40B4-BE49-F238E27FC236}">
                <a16:creationId xmlns:a16="http://schemas.microsoft.com/office/drawing/2014/main" id="{F50E7E89-51C6-496D-BB57-20623654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2792413"/>
            <a:ext cx="78740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C:\Users\testuser\AppData\Local\Temp\VMwareDnD\122d4699\ICON_Datacenter_1_R2_Q308.png">
            <a:extLst>
              <a:ext uri="{FF2B5EF4-FFF2-40B4-BE49-F238E27FC236}">
                <a16:creationId xmlns:a16="http://schemas.microsoft.com/office/drawing/2014/main" id="{F45923C0-0085-4267-A73F-289C3A1C5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4367213"/>
            <a:ext cx="5873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 descr="C:\Users\testuser\AppData\Local\Temp\VMwareDnD\4fd8eb89\DGRM_Server_VMs_detail_3_VMware_Q408.png">
            <a:extLst>
              <a:ext uri="{FF2B5EF4-FFF2-40B4-BE49-F238E27FC236}">
                <a16:creationId xmlns:a16="http://schemas.microsoft.com/office/drawing/2014/main" id="{4EAECF64-D64D-49B2-BE0F-F30F6837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398963"/>
            <a:ext cx="119380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 descr="C:\Users\testuser\AppData\Local\Temp\VMwareDnD\12244602\ICON_Lock_Q308.png">
            <a:extLst>
              <a:ext uri="{FF2B5EF4-FFF2-40B4-BE49-F238E27FC236}">
                <a16:creationId xmlns:a16="http://schemas.microsoft.com/office/drawing/2014/main" id="{22124EFF-D0D4-4164-874E-6239FC711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016250"/>
            <a:ext cx="38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 descr="C:\Users\testuser\AppData\Local\Temp\VMwareDnD\02af777f\VMW_09Q3_ICON_CellPhone.png">
            <a:extLst>
              <a:ext uri="{FF2B5EF4-FFF2-40B4-BE49-F238E27FC236}">
                <a16:creationId xmlns:a16="http://schemas.microsoft.com/office/drawing/2014/main" id="{6D82583B-6554-45CE-A1A5-0329D296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50" y="4494213"/>
            <a:ext cx="6413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C:\Users\testuser\AppData\Local\Temp\VMwareDnD\4dd9ed02\ICON_Datacenter_3_R2_Q308.png">
            <a:extLst>
              <a:ext uri="{FF2B5EF4-FFF2-40B4-BE49-F238E27FC236}">
                <a16:creationId xmlns:a16="http://schemas.microsoft.com/office/drawing/2014/main" id="{B1A66164-A223-443D-AD3E-9A1C1C9B2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233863"/>
            <a:ext cx="96043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 descr="C:\Users\testuser\AppData\Local\Temp\VMwareDnD\5dd1dd5a\DGRM_Server_VMs_basic_6_ESX_blue_R2_Q308.png">
            <a:extLst>
              <a:ext uri="{FF2B5EF4-FFF2-40B4-BE49-F238E27FC236}">
                <a16:creationId xmlns:a16="http://schemas.microsoft.com/office/drawing/2014/main" id="{A9955664-7755-4DCD-AE5C-96A957312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4221163"/>
            <a:ext cx="1141412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5">
            <a:extLst>
              <a:ext uri="{FF2B5EF4-FFF2-40B4-BE49-F238E27FC236}">
                <a16:creationId xmlns:a16="http://schemas.microsoft.com/office/drawing/2014/main" id="{494F5760-3F4B-486E-9217-4CB4B08A5367}"/>
              </a:ext>
            </a:extLst>
          </p:cNvPr>
          <p:cNvCxnSpPr/>
          <p:nvPr/>
        </p:nvCxnSpPr>
        <p:spPr>
          <a:xfrm>
            <a:off x="344488" y="990600"/>
            <a:ext cx="8382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249237"/>
            <a:ext cx="8418512" cy="8429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C3328CA4-A709-4A88-ACCF-2BF6E10483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5E17F4-5FEC-47AD-8AF0-2F6D635BAC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46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485374F-C127-4EDD-A15F-3F0674669FF1}"/>
              </a:ext>
            </a:extLst>
          </p:cNvPr>
          <p:cNvGraphicFramePr>
            <a:graphicFrameLocks noGrp="1"/>
          </p:cNvGraphicFramePr>
          <p:nvPr/>
        </p:nvGraphicFramePr>
        <p:xfrm>
          <a:off x="864432" y="1591872"/>
          <a:ext cx="7372665" cy="34598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74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635">
                <a:tc>
                  <a:txBody>
                    <a:bodyPr/>
                    <a:lstStyle/>
                    <a:p>
                      <a:pPr algn="ctr"/>
                      <a:endParaRPr lang="en-US" sz="19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gradFill>
                      <a:gsLst>
                        <a:gs pos="0">
                          <a:srgbClr val="1A9FDE"/>
                        </a:gs>
                        <a:gs pos="85000">
                          <a:srgbClr val="0066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rgbClr val="FFFFFF"/>
                          </a:solidFill>
                        </a:rPr>
                        <a:t>2007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gradFill>
                      <a:gsLst>
                        <a:gs pos="0">
                          <a:srgbClr val="1A9FDE"/>
                        </a:gs>
                        <a:gs pos="85000">
                          <a:srgbClr val="0066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rgbClr val="FFFFFF"/>
                          </a:solidFill>
                        </a:rPr>
                        <a:t>2008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gradFill>
                      <a:gsLst>
                        <a:gs pos="0">
                          <a:srgbClr val="1A9FDE"/>
                        </a:gs>
                        <a:gs pos="85000">
                          <a:srgbClr val="0066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rgbClr val="FFFFFF"/>
                          </a:solidFill>
                        </a:rPr>
                        <a:t>2009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gradFill>
                      <a:gsLst>
                        <a:gs pos="0">
                          <a:srgbClr val="1A9FDE"/>
                        </a:gs>
                        <a:gs pos="85000">
                          <a:srgbClr val="0066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rgbClr val="FFFFFF"/>
                          </a:solidFill>
                        </a:rPr>
                        <a:t>2010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gradFill>
                      <a:gsLst>
                        <a:gs pos="0">
                          <a:srgbClr val="1A9FDE"/>
                        </a:gs>
                        <a:gs pos="85000">
                          <a:srgbClr val="0066CC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63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600" b="0" baseline="0" dirty="0">
                          <a:solidFill>
                            <a:srgbClr val="333333"/>
                          </a:solidFill>
                        </a:rPr>
                        <a:t> 1</a:t>
                      </a:r>
                      <a:endParaRPr lang="en-US" sz="1600" b="0" dirty="0">
                        <a:solidFill>
                          <a:srgbClr val="33333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2.4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6.4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4.1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6.6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3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600" b="0" baseline="0" dirty="0">
                          <a:solidFill>
                            <a:srgbClr val="333333"/>
                          </a:solidFill>
                        </a:rPr>
                        <a:t> 2</a:t>
                      </a:r>
                      <a:endParaRPr lang="en-US" sz="1600" b="0" dirty="0">
                        <a:solidFill>
                          <a:srgbClr val="33333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8.2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4.5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3.8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63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600" b="0" baseline="0" dirty="0">
                          <a:solidFill>
                            <a:srgbClr val="333333"/>
                          </a:solidFill>
                        </a:rPr>
                        <a:t> 3</a:t>
                      </a:r>
                      <a:endParaRPr lang="en-US" sz="1600" b="0" dirty="0">
                        <a:solidFill>
                          <a:srgbClr val="33333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4.6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1.9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9.6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63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600" b="0" baseline="0" dirty="0">
                          <a:solidFill>
                            <a:srgbClr val="333333"/>
                          </a:solidFill>
                        </a:rPr>
                        <a:t> 4</a:t>
                      </a:r>
                      <a:endParaRPr lang="en-US" sz="1600" b="0" dirty="0">
                        <a:solidFill>
                          <a:srgbClr val="33333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6.7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3.3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3.4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2.2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63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600" b="0" baseline="0" dirty="0">
                          <a:solidFill>
                            <a:srgbClr val="333333"/>
                          </a:solidFill>
                        </a:rPr>
                        <a:t> 5</a:t>
                      </a:r>
                      <a:endParaRPr lang="en-US" sz="1600" b="0" dirty="0">
                        <a:solidFill>
                          <a:srgbClr val="33333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5.6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7.1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3.4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2A6CB0D0-4A1E-44FB-8697-459CF7B7766D}"/>
              </a:ext>
            </a:extLst>
          </p:cNvPr>
          <p:cNvCxnSpPr/>
          <p:nvPr/>
        </p:nvCxnSpPr>
        <p:spPr>
          <a:xfrm>
            <a:off x="344488" y="990600"/>
            <a:ext cx="8382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4488" y="228600"/>
            <a:ext cx="8418512" cy="842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A240F14-C7AC-4BCC-8A79-E420394D1F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5B60A7-8CA3-40DE-9E30-67CB938B13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16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4432EF5F-BCBB-4742-9EB7-E436FFC7C1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6516688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7A41BB03-0A07-4E09-9737-D66F5D032D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121D5E8F-5998-4D3A-9291-E375B96EA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228600"/>
            <a:ext cx="841851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8A0DB1A-5E05-4AD1-9989-E848E0693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219200"/>
            <a:ext cx="8402637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535353"/>
          </a:solidFill>
          <a:latin typeface="Arial"/>
          <a:ea typeface="宋体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535353"/>
          </a:solidFill>
          <a:latin typeface="Arial" charset="0"/>
          <a:ea typeface="宋体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535353"/>
          </a:solidFill>
          <a:latin typeface="Arial" charset="0"/>
          <a:ea typeface="宋体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535353"/>
          </a:solidFill>
          <a:latin typeface="Arial" charset="0"/>
          <a:ea typeface="宋体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535353"/>
          </a:solidFill>
          <a:latin typeface="Arial" charset="0"/>
          <a:ea typeface="宋体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1B3E08"/>
          </a:solidFill>
          <a:latin typeface="Verdan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1B3E08"/>
          </a:solidFill>
          <a:latin typeface="Verdan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1B3E08"/>
          </a:solidFill>
          <a:latin typeface="Verdan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1B3E08"/>
          </a:solidFill>
          <a:latin typeface="Verdan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535353"/>
          </a:solidFill>
          <a:latin typeface="Arial"/>
          <a:ea typeface="宋体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200">
          <a:solidFill>
            <a:srgbClr val="535353"/>
          </a:solidFill>
          <a:latin typeface="Arial"/>
          <a:ea typeface="Arial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35353"/>
          </a:solidFill>
          <a:latin typeface="Arial"/>
          <a:ea typeface="Arial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35353"/>
          </a:solidFill>
          <a:latin typeface="Arial"/>
          <a:ea typeface="Arial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rgbClr val="535353"/>
          </a:solidFill>
          <a:latin typeface="Arial"/>
          <a:ea typeface="Arial" charset="0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63EB867-9A2F-46E8-9317-96C921BA05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550" y="2420938"/>
            <a:ext cx="7200900" cy="1066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基于</a:t>
            </a:r>
            <a:r>
              <a:rPr lang="en-US" altLang="zh-CN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Android</a:t>
            </a:r>
            <a:r>
              <a:rPr lang="zh-CN" altLang="en-US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的移动互联网课程实践</a:t>
            </a:r>
          </a:p>
        </p:txBody>
      </p:sp>
      <p:sp>
        <p:nvSpPr>
          <p:cNvPr id="18435" name="副标题 2">
            <a:extLst>
              <a:ext uri="{FF2B5EF4-FFF2-40B4-BE49-F238E27FC236}">
                <a16:creationId xmlns:a16="http://schemas.microsoft.com/office/drawing/2014/main" id="{BCC21C6E-F0E2-467F-8139-5A7B5BEEA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3489325"/>
            <a:ext cx="5791200" cy="609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余  霖             侯  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0D66DA09-411D-4933-9F3D-30CA9CFD38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4663" y="1392238"/>
            <a:ext cx="8186737" cy="6683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ea typeface="黑体" panose="02010609060101010101" pitchFamily="49" charset="-122"/>
                <a:cs typeface="Arial" panose="020B0604020202020204" pitchFamily="34" charset="0"/>
              </a:rPr>
              <a:t>重点、难点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5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E08340CA-F116-445F-8763-C8E3DD4FFB53}"/>
              </a:ext>
            </a:extLst>
          </p:cNvPr>
          <p:cNvGrpSpPr>
            <a:grpSpLocks/>
          </p:cNvGrpSpPr>
          <p:nvPr/>
        </p:nvGrpSpPr>
        <p:grpSpPr bwMode="auto">
          <a:xfrm>
            <a:off x="5005388" y="2925763"/>
            <a:ext cx="3263900" cy="3000375"/>
            <a:chOff x="0" y="0"/>
            <a:chExt cx="1795" cy="1709"/>
          </a:xfrm>
        </p:grpSpPr>
        <p:sp>
          <p:nvSpPr>
            <p:cNvPr id="27674" name="AutoShape 4">
              <a:extLst>
                <a:ext uri="{FF2B5EF4-FFF2-40B4-BE49-F238E27FC236}">
                  <a16:creationId xmlns:a16="http://schemas.microsoft.com/office/drawing/2014/main" id="{1574EE7B-71FF-474B-A67D-0FD00024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95" cy="1709"/>
            </a:xfrm>
            <a:prstGeom prst="roundRect">
              <a:avLst>
                <a:gd name="adj" fmla="val 8014"/>
              </a:avLst>
            </a:prstGeom>
            <a:solidFill>
              <a:srgbClr val="F8F8F8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7675" name="AutoShape 5">
              <a:extLst>
                <a:ext uri="{FF2B5EF4-FFF2-40B4-BE49-F238E27FC236}">
                  <a16:creationId xmlns:a16="http://schemas.microsoft.com/office/drawing/2014/main" id="{37D4E180-67D3-4D9F-8DAD-5E67437A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29"/>
              <a:ext cx="1735" cy="1650"/>
            </a:xfrm>
            <a:prstGeom prst="roundRect">
              <a:avLst>
                <a:gd name="adj" fmla="val 7912"/>
              </a:avLst>
            </a:prstGeom>
            <a:gradFill rotWithShape="1">
              <a:gsLst>
                <a:gs pos="0">
                  <a:srgbClr val="FFFFEC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</p:grpSp>
      <p:grpSp>
        <p:nvGrpSpPr>
          <p:cNvPr id="27652" name="Group 6">
            <a:extLst>
              <a:ext uri="{FF2B5EF4-FFF2-40B4-BE49-F238E27FC236}">
                <a16:creationId xmlns:a16="http://schemas.microsoft.com/office/drawing/2014/main" id="{56C6CA69-6B31-4932-BB0E-655297E9B72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133600"/>
            <a:ext cx="3221037" cy="546100"/>
            <a:chOff x="0" y="0"/>
            <a:chExt cx="1321" cy="294"/>
          </a:xfrm>
        </p:grpSpPr>
        <p:sp>
          <p:nvSpPr>
            <p:cNvPr id="16391" name="AutoShape 7">
              <a:extLst>
                <a:ext uri="{FF2B5EF4-FFF2-40B4-BE49-F238E27FC236}">
                  <a16:creationId xmlns:a16="http://schemas.microsoft.com/office/drawing/2014/main" id="{3C029FB8-427C-4FC1-8EA6-EC8EE19DA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6980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16392" name="AutoShape 8">
              <a:extLst>
                <a:ext uri="{FF2B5EF4-FFF2-40B4-BE49-F238E27FC236}">
                  <a16:creationId xmlns:a16="http://schemas.microsoft.com/office/drawing/2014/main" id="{48D5501B-410E-4578-8383-3A782AFC51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55" y="44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16393" name="AutoShape 9">
              <a:extLst>
                <a:ext uri="{FF2B5EF4-FFF2-40B4-BE49-F238E27FC236}">
                  <a16:creationId xmlns:a16="http://schemas.microsoft.com/office/drawing/2014/main" id="{E73BB6ED-FB9E-475D-A0BD-B88132592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" y="44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27653" name="Group 10">
            <a:extLst>
              <a:ext uri="{FF2B5EF4-FFF2-40B4-BE49-F238E27FC236}">
                <a16:creationId xmlns:a16="http://schemas.microsoft.com/office/drawing/2014/main" id="{06B52D1A-FC85-4C22-9AF5-3DA90E02FF99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2133600"/>
            <a:ext cx="3221037" cy="546100"/>
            <a:chOff x="0" y="0"/>
            <a:chExt cx="1321" cy="294"/>
          </a:xfrm>
        </p:grpSpPr>
        <p:sp>
          <p:nvSpPr>
            <p:cNvPr id="16395" name="AutoShape 11">
              <a:extLst>
                <a:ext uri="{FF2B5EF4-FFF2-40B4-BE49-F238E27FC236}">
                  <a16:creationId xmlns:a16="http://schemas.microsoft.com/office/drawing/2014/main" id="{AD71C344-B5F9-4CF9-9312-199DC52E6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16396" name="AutoShape 12">
              <a:extLst>
                <a:ext uri="{FF2B5EF4-FFF2-40B4-BE49-F238E27FC236}">
                  <a16:creationId xmlns:a16="http://schemas.microsoft.com/office/drawing/2014/main" id="{72F9F924-57FC-4F0E-8D11-8F55A32C67E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55" y="44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16397" name="AutoShape 13">
              <a:extLst>
                <a:ext uri="{FF2B5EF4-FFF2-40B4-BE49-F238E27FC236}">
                  <a16:creationId xmlns:a16="http://schemas.microsoft.com/office/drawing/2014/main" id="{D44372B2-5099-4F5D-A1FA-35CF0A6B3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" y="44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27654" name="AutoShape 14">
            <a:extLst>
              <a:ext uri="{FF2B5EF4-FFF2-40B4-BE49-F238E27FC236}">
                <a16:creationId xmlns:a16="http://schemas.microsoft.com/office/drawing/2014/main" id="{5ECF001C-AB11-47E1-AEF4-E63DD43E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917825"/>
            <a:ext cx="3263900" cy="3000375"/>
          </a:xfrm>
          <a:prstGeom prst="roundRect">
            <a:avLst>
              <a:gd name="adj" fmla="val 8014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27655" name="Text Box 18">
            <a:extLst>
              <a:ext uri="{FF2B5EF4-FFF2-40B4-BE49-F238E27FC236}">
                <a16:creationId xmlns:a16="http://schemas.microsoft.com/office/drawing/2014/main" id="{4C11A764-9AC1-48D6-AFF2-0BB212880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2133600"/>
            <a:ext cx="233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>
                <a:solidFill>
                  <a:schemeClr val="bg1"/>
                </a:solidFill>
                <a:ea typeface="MS PGothic" panose="020B0600070205080204" pitchFamily="34" charset="-128"/>
              </a:rPr>
              <a:t>课程重点</a:t>
            </a:r>
          </a:p>
        </p:txBody>
      </p:sp>
      <p:sp>
        <p:nvSpPr>
          <p:cNvPr id="27656" name="Text Box 18">
            <a:extLst>
              <a:ext uri="{FF2B5EF4-FFF2-40B4-BE49-F238E27FC236}">
                <a16:creationId xmlns:a16="http://schemas.microsoft.com/office/drawing/2014/main" id="{76947ABF-80D7-4349-9AA5-BD9341C5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133600"/>
            <a:ext cx="233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>
                <a:solidFill>
                  <a:schemeClr val="bg1"/>
                </a:solidFill>
              </a:rPr>
              <a:t>课程难点</a:t>
            </a:r>
          </a:p>
        </p:txBody>
      </p:sp>
      <p:sp>
        <p:nvSpPr>
          <p:cNvPr id="27657" name="Text Box 17">
            <a:extLst>
              <a:ext uri="{FF2B5EF4-FFF2-40B4-BE49-F238E27FC236}">
                <a16:creationId xmlns:a16="http://schemas.microsoft.com/office/drawing/2014/main" id="{C7EF0B51-B4D5-4851-80E7-06B862318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141663"/>
            <a:ext cx="2554287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kumimoji="0" lang="zh-CN" altLang="en-US" sz="2200">
                <a:solidFill>
                  <a:schemeClr val="tx1"/>
                </a:solidFill>
                <a:ea typeface="MS PGothic" panose="020B0600070205080204" pitchFamily="34" charset="-128"/>
              </a:rPr>
              <a:t>用户界面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kumimoji="0" lang="en-US" altLang="zh-CN" sz="2200">
                <a:solidFill>
                  <a:schemeClr val="tx1"/>
                </a:solidFill>
                <a:ea typeface="MS PGothic" panose="020B0600070205080204" pitchFamily="34" charset="-128"/>
              </a:rPr>
              <a:t>Service</a:t>
            </a:r>
            <a:r>
              <a:rPr kumimoji="0" lang="zh-CN" altLang="en-US" sz="2200">
                <a:solidFill>
                  <a:schemeClr val="tx1"/>
                </a:solidFill>
                <a:ea typeface="MS PGothic" panose="020B0600070205080204" pitchFamily="34" charset="-128"/>
              </a:rPr>
              <a:t>后台服务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kumimoji="0" lang="zh-CN" altLang="en-US" sz="2200">
                <a:solidFill>
                  <a:schemeClr val="tx1"/>
                </a:solidFill>
                <a:ea typeface="MS PGothic" panose="020B0600070205080204" pitchFamily="34" charset="-128"/>
              </a:rPr>
              <a:t>综合开发</a:t>
            </a:r>
          </a:p>
        </p:txBody>
      </p:sp>
      <p:sp>
        <p:nvSpPr>
          <p:cNvPr id="27658" name="Rectangle 18">
            <a:extLst>
              <a:ext uri="{FF2B5EF4-FFF2-40B4-BE49-F238E27FC236}">
                <a16:creationId xmlns:a16="http://schemas.microsoft.com/office/drawing/2014/main" id="{21AE9C70-B3F8-4719-BCFA-7075ABA2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3070225"/>
            <a:ext cx="3097213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kumimoji="0" lang="en-US" altLang="en-US" sz="2200">
                <a:solidFill>
                  <a:schemeClr val="tx1"/>
                </a:solidFill>
                <a:ea typeface="MS PGothic" panose="020B0600070205080204" pitchFamily="34" charset="-128"/>
              </a:rPr>
              <a:t>资源访问</a:t>
            </a:r>
            <a:endParaRPr kumimoji="0" lang="en-US" altLang="zh-CN" sz="220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kumimoji="0" lang="en-US" altLang="en-US" sz="2200">
                <a:solidFill>
                  <a:schemeClr val="tx1"/>
                </a:solidFill>
                <a:ea typeface="MS PGothic" panose="020B0600070205080204" pitchFamily="34" charset="-128"/>
              </a:rPr>
              <a:t>用户界面</a:t>
            </a:r>
            <a:endParaRPr kumimoji="0" lang="en-US" altLang="zh-CN" sz="220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kumimoji="0" lang="en-US" altLang="en-US" sz="2200">
                <a:solidFill>
                  <a:schemeClr val="tx1"/>
                </a:solidFill>
                <a:ea typeface="MS PGothic" panose="020B0600070205080204" pitchFamily="34" charset="-128"/>
              </a:rPr>
              <a:t>组件使用</a:t>
            </a:r>
            <a:endParaRPr kumimoji="0" lang="en-US" altLang="zh-CN" sz="220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kumimoji="0" lang="en-US" altLang="en-US" sz="2200">
                <a:solidFill>
                  <a:schemeClr val="tx1"/>
                </a:solidFill>
                <a:ea typeface="MS PGothic" panose="020B0600070205080204" pitchFamily="34" charset="-128"/>
              </a:rPr>
              <a:t>数据存储</a:t>
            </a:r>
            <a:endParaRPr kumimoji="0" lang="zh-CN" altLang="en-US" sz="220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27659" name="标题 1">
            <a:extLst>
              <a:ext uri="{FF2B5EF4-FFF2-40B4-BE49-F238E27FC236}">
                <a16:creationId xmlns:a16="http://schemas.microsoft.com/office/drawing/2014/main" id="{0C0871C1-1DB0-438D-ACA7-3E3EA3706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三、实践内容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D3A8F56-B1FA-40C5-A04D-288150314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4663" y="1392238"/>
            <a:ext cx="8186737" cy="6683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ea typeface="黑体" panose="02010609060101010101" pitchFamily="49" charset="-122"/>
                <a:cs typeface="Arial" panose="020B0604020202020204" pitchFamily="34" charset="0"/>
              </a:rPr>
              <a:t>教材分析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5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675" name="AutoShape 28">
            <a:extLst>
              <a:ext uri="{FF2B5EF4-FFF2-40B4-BE49-F238E27FC236}">
                <a16:creationId xmlns:a16="http://schemas.microsoft.com/office/drawing/2014/main" id="{D5643889-B3AF-43A1-AFF4-EFAB3423D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81363"/>
            <a:ext cx="2754313" cy="2955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676" name="AutoShape 29">
            <a:extLst>
              <a:ext uri="{FF2B5EF4-FFF2-40B4-BE49-F238E27FC236}">
                <a16:creationId xmlns:a16="http://schemas.microsoft.com/office/drawing/2014/main" id="{7E686DE7-FD6A-4335-B5C4-752B533E6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81363"/>
            <a:ext cx="2565400" cy="3027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677" name="Text Box 30">
            <a:extLst>
              <a:ext uri="{FF2B5EF4-FFF2-40B4-BE49-F238E27FC236}">
                <a16:creationId xmlns:a16="http://schemas.microsoft.com/office/drawing/2014/main" id="{A68A8969-4EB3-4947-9E2E-998B2866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357563"/>
            <a:ext cx="25209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003399"/>
                </a:solidFill>
                <a:ea typeface="MS PGothic" panose="020B0600070205080204" pitchFamily="34" charset="-128"/>
              </a:rPr>
              <a:t>主教材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CC3300"/>
                </a:solidFill>
                <a:ea typeface="MS PGothic" panose="020B0600070205080204" pitchFamily="34" charset="-128"/>
              </a:rPr>
              <a:t>《</a:t>
            </a:r>
            <a:r>
              <a:rPr kumimoji="0" lang="zh-CN" altLang="en-US" sz="1600">
                <a:solidFill>
                  <a:srgbClr val="CC3300"/>
                </a:solidFill>
                <a:ea typeface="MS PGothic" panose="020B0600070205080204" pitchFamily="34" charset="-128"/>
              </a:rPr>
              <a:t>第一行代码</a:t>
            </a:r>
            <a:r>
              <a:rPr kumimoji="0" lang="en-US" altLang="zh-CN" sz="1600">
                <a:solidFill>
                  <a:srgbClr val="CC3300"/>
                </a:solidFill>
                <a:ea typeface="MS PGothic" panose="020B0600070205080204" pitchFamily="34" charset="-128"/>
              </a:rPr>
              <a:t>——Android》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人民邮电出版社，</a:t>
            </a: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2014.8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CC3300"/>
                </a:solidFill>
                <a:ea typeface="MS PGothic" panose="020B0600070205080204" pitchFamily="34" charset="-128"/>
              </a:rPr>
              <a:t>优点：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知识系统、简单易学、案例详细、符合教学需求。</a:t>
            </a:r>
            <a:endParaRPr kumimoji="0" lang="en-US" altLang="zh-CN" sz="160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《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基于</a:t>
            </a: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的移动互联网课程实践</a:t>
            </a: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》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实验指导书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0" lang="zh-CN" altLang="en-US" sz="1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180255" name="Freeform 31">
            <a:extLst>
              <a:ext uri="{FF2B5EF4-FFF2-40B4-BE49-F238E27FC236}">
                <a16:creationId xmlns:a16="http://schemas.microsoft.com/office/drawing/2014/main" id="{1F5652AE-6B75-4358-ADA5-E507284EDE8F}"/>
              </a:ext>
            </a:extLst>
          </p:cNvPr>
          <p:cNvSpPr>
            <a:spLocks/>
          </p:cNvSpPr>
          <p:nvPr/>
        </p:nvSpPr>
        <p:spPr bwMode="gray">
          <a:xfrm>
            <a:off x="3222625" y="2692400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679" name="AutoShape 32">
            <a:extLst>
              <a:ext uri="{FF2B5EF4-FFF2-40B4-BE49-F238E27FC236}">
                <a16:creationId xmlns:a16="http://schemas.microsoft.com/office/drawing/2014/main" id="{12D01A2D-6B73-4019-9BD8-1D409E2BC580}"/>
              </a:ext>
            </a:extLst>
          </p:cNvPr>
          <p:cNvSpPr>
            <a:spLocks noChangeAspect="1" noChangeArrowheads="1" noTextEdit="1"/>
          </p:cNvSpPr>
          <p:nvPr/>
        </p:nvSpPr>
        <p:spPr bwMode="gray">
          <a:xfrm flipH="1">
            <a:off x="4868863" y="2689225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57" name="Freeform 33">
            <a:extLst>
              <a:ext uri="{FF2B5EF4-FFF2-40B4-BE49-F238E27FC236}">
                <a16:creationId xmlns:a16="http://schemas.microsoft.com/office/drawing/2014/main" id="{52DCE030-3D9E-4C96-84A7-679691E0AF4C}"/>
              </a:ext>
            </a:extLst>
          </p:cNvPr>
          <p:cNvSpPr>
            <a:spLocks/>
          </p:cNvSpPr>
          <p:nvPr/>
        </p:nvSpPr>
        <p:spPr bwMode="gray">
          <a:xfrm flipH="1">
            <a:off x="4875213" y="2692400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8681" name="Group 34">
            <a:extLst>
              <a:ext uri="{FF2B5EF4-FFF2-40B4-BE49-F238E27FC236}">
                <a16:creationId xmlns:a16="http://schemas.microsoft.com/office/drawing/2014/main" id="{EA418891-7DCF-4072-81B5-86456BBF3C78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196975"/>
            <a:ext cx="2998788" cy="1601788"/>
            <a:chOff x="1997" y="1314"/>
            <a:chExt cx="1889" cy="1009"/>
          </a:xfrm>
        </p:grpSpPr>
        <p:grpSp>
          <p:nvGrpSpPr>
            <p:cNvPr id="28685" name="Group 35">
              <a:extLst>
                <a:ext uri="{FF2B5EF4-FFF2-40B4-BE49-F238E27FC236}">
                  <a16:creationId xmlns:a16="http://schemas.microsoft.com/office/drawing/2014/main" id="{6B846207-A5BC-448E-AEBD-A815EAF6BC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80260" name="Oval 36">
                <a:extLst>
                  <a:ext uri="{FF2B5EF4-FFF2-40B4-BE49-F238E27FC236}">
                    <a16:creationId xmlns:a16="http://schemas.microsoft.com/office/drawing/2014/main" id="{BB419B51-BCEA-4EA5-B16F-D4A806BD8FE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0261" name="Oval 37">
                <a:extLst>
                  <a:ext uri="{FF2B5EF4-FFF2-40B4-BE49-F238E27FC236}">
                    <a16:creationId xmlns:a16="http://schemas.microsoft.com/office/drawing/2014/main" id="{68A1182A-DADC-4223-920C-C9B71D4028D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180262" name="Oval 38">
              <a:extLst>
                <a:ext uri="{FF2B5EF4-FFF2-40B4-BE49-F238E27FC236}">
                  <a16:creationId xmlns:a16="http://schemas.microsoft.com/office/drawing/2014/main" id="{5C78A800-3528-407D-A629-B279AA5416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0263" name="Oval 39">
              <a:extLst>
                <a:ext uri="{FF2B5EF4-FFF2-40B4-BE49-F238E27FC236}">
                  <a16:creationId xmlns:a16="http://schemas.microsoft.com/office/drawing/2014/main" id="{1D32601E-B6C8-4702-9214-422297EE1A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0264" name="Oval 40">
              <a:extLst>
                <a:ext uri="{FF2B5EF4-FFF2-40B4-BE49-F238E27FC236}">
                  <a16:creationId xmlns:a16="http://schemas.microsoft.com/office/drawing/2014/main" id="{FD358BB2-B955-445D-9BE3-976069C3CC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0265" name="Oval 41">
              <a:extLst>
                <a:ext uri="{FF2B5EF4-FFF2-40B4-BE49-F238E27FC236}">
                  <a16:creationId xmlns:a16="http://schemas.microsoft.com/office/drawing/2014/main" id="{842B6A46-0CFE-49BB-A013-6593C859D5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8682" name="Text Box 42">
            <a:extLst>
              <a:ext uri="{FF2B5EF4-FFF2-40B4-BE49-F238E27FC236}">
                <a16:creationId xmlns:a16="http://schemas.microsoft.com/office/drawing/2014/main" id="{197C17DE-D80A-4447-A391-83108A530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531938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rgbClr val="000000"/>
                </a:solidFill>
                <a:ea typeface="MS PGothic" panose="020B0600070205080204" pitchFamily="34" charset="-128"/>
              </a:rPr>
              <a:t>教材</a:t>
            </a:r>
            <a:endParaRPr kumimoji="0" lang="zh-CN" altLang="en-US" sz="1400" b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28683" name="Text Box 43">
            <a:extLst>
              <a:ext uri="{FF2B5EF4-FFF2-40B4-BE49-F238E27FC236}">
                <a16:creationId xmlns:a16="http://schemas.microsoft.com/office/drawing/2014/main" id="{D56FC773-98B1-45EF-A4F7-7E5A0BB0C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429000"/>
            <a:ext cx="2592388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003399"/>
                </a:solidFill>
                <a:ea typeface="MS PGothic" panose="020B0600070205080204" pitchFamily="34" charset="-128"/>
              </a:rPr>
              <a:t>辅助资源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CC3300"/>
                </a:solidFill>
                <a:ea typeface="MS PGothic" panose="020B0600070205080204" pitchFamily="34" charset="-128"/>
              </a:rPr>
              <a:t>教材：</a:t>
            </a: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《Android SDK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开发范例大全</a:t>
            </a: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》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、</a:t>
            </a: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《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疯狂</a:t>
            </a: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讲义</a:t>
            </a: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》 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、</a:t>
            </a:r>
            <a:endParaRPr kumimoji="0" lang="en-US" altLang="zh-CN" sz="160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《Android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应用开发揭秘</a:t>
            </a: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》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kumimoji="0" lang="zh-CN" altLang="en-US" sz="1600">
                <a:solidFill>
                  <a:srgbClr val="CC3300"/>
                </a:solidFill>
                <a:ea typeface="MS PGothic" panose="020B0600070205080204" pitchFamily="34" charset="-128"/>
              </a:rPr>
              <a:t>网站：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学习网站</a:t>
            </a: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——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优亿开发、安卓巴士</a:t>
            </a: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——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移动开发、安盟</a:t>
            </a: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——Android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技术联盟</a:t>
            </a:r>
            <a:endParaRPr kumimoji="0" lang="en-US" altLang="zh-CN" sz="1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28684" name="标题 1">
            <a:extLst>
              <a:ext uri="{FF2B5EF4-FFF2-40B4-BE49-F238E27FC236}">
                <a16:creationId xmlns:a16="http://schemas.microsoft.com/office/drawing/2014/main" id="{ACECC79F-CFBC-43B4-BBB5-83E7FE651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三、实践内容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E4E0B85-034E-43B8-AFAE-BAA909394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4663" y="1392238"/>
            <a:ext cx="8186737" cy="6683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ea typeface="黑体" panose="02010609060101010101" pitchFamily="49" charset="-122"/>
                <a:cs typeface="Arial" panose="020B0604020202020204" pitchFamily="34" charset="0"/>
              </a:rPr>
              <a:t>项目实践环节</a:t>
            </a:r>
            <a:r>
              <a:rPr lang="en-US" altLang="zh-CN" sz="2000">
                <a:solidFill>
                  <a:schemeClr val="tx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000">
                <a:solidFill>
                  <a:schemeClr val="tx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学生主导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5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699" name="AutoShape 4">
            <a:extLst>
              <a:ext uri="{FF2B5EF4-FFF2-40B4-BE49-F238E27FC236}">
                <a16:creationId xmlns:a16="http://schemas.microsoft.com/office/drawing/2014/main" id="{060EA235-7F00-42BF-A2FB-776089919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05038"/>
            <a:ext cx="1295400" cy="230346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2428D333-F028-47DF-8244-C8B6BDBB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2352675"/>
            <a:ext cx="14192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2"/>
                </a:solidFill>
                <a:ea typeface="MS PGothic" panose="020B0600070205080204" pitchFamily="34" charset="-128"/>
              </a:rPr>
              <a:t>1. </a:t>
            </a:r>
            <a:r>
              <a:rPr kumimoji="0" lang="zh-CN" altLang="en-US" sz="1800">
                <a:solidFill>
                  <a:schemeClr val="tx2"/>
                </a:solidFill>
                <a:ea typeface="MS PGothic" panose="020B0600070205080204" pitchFamily="34" charset="-128"/>
              </a:rPr>
              <a:t>明确项目</a:t>
            </a:r>
            <a:endParaRPr kumimoji="0" lang="en-US" altLang="zh-CN" sz="180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掌握所需关键技术</a:t>
            </a:r>
            <a:endParaRPr kumimoji="0" lang="en-US" altLang="zh-CN" sz="1800">
              <a:solidFill>
                <a:srgbClr val="003300"/>
              </a:solidFill>
              <a:ea typeface="MS PGothic" panose="020B0600070205080204" pitchFamily="34" charset="-128"/>
            </a:endParaRPr>
          </a:p>
        </p:txBody>
      </p:sp>
      <p:sp>
        <p:nvSpPr>
          <p:cNvPr id="188422" name="AutoShape 6">
            <a:extLst>
              <a:ext uri="{FF2B5EF4-FFF2-40B4-BE49-F238E27FC236}">
                <a16:creationId xmlns:a16="http://schemas.microsoft.com/office/drawing/2014/main" id="{99A616B0-E8D2-4879-8C3B-EF34A36390B4}"/>
              </a:ext>
            </a:extLst>
          </p:cNvPr>
          <p:cNvSpPr>
            <a:spLocks noChangeArrowheads="1"/>
          </p:cNvSpPr>
          <p:nvPr/>
        </p:nvSpPr>
        <p:spPr bwMode="blackGray">
          <a:xfrm rot="-10793605" flipH="1" flipV="1">
            <a:off x="1908175" y="3044825"/>
            <a:ext cx="358775" cy="382588"/>
          </a:xfrm>
          <a:prstGeom prst="rightArrow">
            <a:avLst>
              <a:gd name="adj1" fmla="val 46509"/>
              <a:gd name="adj2" fmla="val 21972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702" name="AutoShape 7">
            <a:extLst>
              <a:ext uri="{FF2B5EF4-FFF2-40B4-BE49-F238E27FC236}">
                <a16:creationId xmlns:a16="http://schemas.microsoft.com/office/drawing/2014/main" id="{A28F12D3-3522-40BB-88C1-BFAEA392A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205038"/>
            <a:ext cx="1295400" cy="230346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9703" name="Rectangle 8">
            <a:extLst>
              <a:ext uri="{FF2B5EF4-FFF2-40B4-BE49-F238E27FC236}">
                <a16:creationId xmlns:a16="http://schemas.microsoft.com/office/drawing/2014/main" id="{784C1869-3F9F-4764-8284-3C641AE70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2352675"/>
            <a:ext cx="14192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2"/>
                </a:solidFill>
                <a:ea typeface="MS PGothic" panose="020B0600070205080204" pitchFamily="34" charset="-128"/>
              </a:rPr>
              <a:t>2. UI</a:t>
            </a:r>
            <a:r>
              <a:rPr kumimoji="0" lang="zh-CN" altLang="en-US" sz="1800">
                <a:solidFill>
                  <a:schemeClr val="tx2"/>
                </a:solidFill>
                <a:ea typeface="MS PGothic" panose="020B0600070205080204" pitchFamily="34" charset="-128"/>
              </a:rPr>
              <a:t>设计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素材收集、</a:t>
            </a:r>
            <a:r>
              <a:rPr kumimoji="0" lang="en-US" altLang="zh-CN" sz="1800">
                <a:solidFill>
                  <a:srgbClr val="003300"/>
                </a:solidFill>
                <a:ea typeface="MS PGothic" panose="020B0600070205080204" pitchFamily="34" charset="-128"/>
              </a:rPr>
              <a:t>UI</a:t>
            </a: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设计</a:t>
            </a:r>
            <a:endParaRPr kumimoji="0" lang="en-US" altLang="zh-CN" sz="1800">
              <a:solidFill>
                <a:srgbClr val="003300"/>
              </a:solidFill>
              <a:ea typeface="MS PGothic" panose="020B0600070205080204" pitchFamily="34" charset="-128"/>
            </a:endParaRPr>
          </a:p>
        </p:txBody>
      </p:sp>
      <p:sp>
        <p:nvSpPr>
          <p:cNvPr id="188425" name="AutoShape 9">
            <a:extLst>
              <a:ext uri="{FF2B5EF4-FFF2-40B4-BE49-F238E27FC236}">
                <a16:creationId xmlns:a16="http://schemas.microsoft.com/office/drawing/2014/main" id="{52F25BA5-57D1-4DF2-A618-2A4A9CB2207E}"/>
              </a:ext>
            </a:extLst>
          </p:cNvPr>
          <p:cNvSpPr>
            <a:spLocks noChangeArrowheads="1"/>
          </p:cNvSpPr>
          <p:nvPr/>
        </p:nvSpPr>
        <p:spPr bwMode="blackGray">
          <a:xfrm rot="-10793605" flipH="1" flipV="1">
            <a:off x="3492500" y="3044825"/>
            <a:ext cx="358775" cy="382588"/>
          </a:xfrm>
          <a:prstGeom prst="rightArrow">
            <a:avLst>
              <a:gd name="adj1" fmla="val 46509"/>
              <a:gd name="adj2" fmla="val 21972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705" name="AutoShape 10">
            <a:extLst>
              <a:ext uri="{FF2B5EF4-FFF2-40B4-BE49-F238E27FC236}">
                <a16:creationId xmlns:a16="http://schemas.microsoft.com/office/drawing/2014/main" id="{F4B52C88-C917-4A7E-A083-4F0A47EB0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2205038"/>
            <a:ext cx="1295400" cy="230346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9706" name="Rectangle 11">
            <a:extLst>
              <a:ext uri="{FF2B5EF4-FFF2-40B4-BE49-F238E27FC236}">
                <a16:creationId xmlns:a16="http://schemas.microsoft.com/office/drawing/2014/main" id="{985CBB47-314C-4B3C-8AA5-31BDE83A4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352675"/>
            <a:ext cx="14192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2"/>
                </a:solidFill>
                <a:ea typeface="MS PGothic" panose="020B0600070205080204" pitchFamily="34" charset="-128"/>
              </a:rPr>
              <a:t>3.</a:t>
            </a:r>
            <a:r>
              <a:rPr kumimoji="0" lang="zh-CN" altLang="en-US" sz="1800">
                <a:solidFill>
                  <a:schemeClr val="tx2"/>
                </a:solidFill>
                <a:ea typeface="MS PGothic" panose="020B0600070205080204" pitchFamily="34" charset="-128"/>
              </a:rPr>
              <a:t>功能实现</a:t>
            </a: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程序编写、编译调试、运行测试</a:t>
            </a:r>
            <a:endParaRPr kumimoji="0" lang="en-US" altLang="zh-CN" sz="1800">
              <a:solidFill>
                <a:srgbClr val="003300"/>
              </a:solidFill>
              <a:ea typeface="MS PGothic" panose="020B0600070205080204" pitchFamily="34" charset="-128"/>
            </a:endParaRPr>
          </a:p>
        </p:txBody>
      </p:sp>
      <p:sp>
        <p:nvSpPr>
          <p:cNvPr id="188428" name="AutoShape 12">
            <a:extLst>
              <a:ext uri="{FF2B5EF4-FFF2-40B4-BE49-F238E27FC236}">
                <a16:creationId xmlns:a16="http://schemas.microsoft.com/office/drawing/2014/main" id="{4FCA5222-25FC-4636-AEE3-A338F373419D}"/>
              </a:ext>
            </a:extLst>
          </p:cNvPr>
          <p:cNvSpPr>
            <a:spLocks noChangeArrowheads="1"/>
          </p:cNvSpPr>
          <p:nvPr/>
        </p:nvSpPr>
        <p:spPr bwMode="blackGray">
          <a:xfrm rot="-10793605" flipH="1" flipV="1">
            <a:off x="5056188" y="3044825"/>
            <a:ext cx="358775" cy="382588"/>
          </a:xfrm>
          <a:prstGeom prst="rightArrow">
            <a:avLst>
              <a:gd name="adj1" fmla="val 46509"/>
              <a:gd name="adj2" fmla="val 21972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708" name="AutoShape 13">
            <a:extLst>
              <a:ext uri="{FF2B5EF4-FFF2-40B4-BE49-F238E27FC236}">
                <a16:creationId xmlns:a16="http://schemas.microsoft.com/office/drawing/2014/main" id="{8D385D2E-D962-4060-BA4F-9EE2B503F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2205038"/>
            <a:ext cx="1295400" cy="230346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9709" name="Rectangle 14">
            <a:extLst>
              <a:ext uri="{FF2B5EF4-FFF2-40B4-BE49-F238E27FC236}">
                <a16:creationId xmlns:a16="http://schemas.microsoft.com/office/drawing/2014/main" id="{817C75CF-0562-4CA8-B32D-34D0E25C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352675"/>
            <a:ext cx="14192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2"/>
                </a:solidFill>
                <a:ea typeface="MS PGothic" panose="020B0600070205080204" pitchFamily="34" charset="-128"/>
              </a:rPr>
              <a:t>4.</a:t>
            </a:r>
            <a:r>
              <a:rPr kumimoji="0" lang="zh-CN" altLang="en-US" sz="1800">
                <a:solidFill>
                  <a:schemeClr val="tx2"/>
                </a:solidFill>
                <a:ea typeface="MS PGothic" panose="020B0600070205080204" pitchFamily="34" charset="-128"/>
              </a:rPr>
              <a:t>解决问题</a:t>
            </a: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学生组内讨论、教师辅助指导</a:t>
            </a:r>
            <a:endParaRPr kumimoji="0" lang="en-US" altLang="zh-CN" sz="1800">
              <a:solidFill>
                <a:srgbClr val="003300"/>
              </a:solidFill>
              <a:ea typeface="MS PGothic" panose="020B0600070205080204" pitchFamily="34" charset="-128"/>
            </a:endParaRPr>
          </a:p>
        </p:txBody>
      </p:sp>
      <p:sp>
        <p:nvSpPr>
          <p:cNvPr id="188431" name="AutoShape 15">
            <a:extLst>
              <a:ext uri="{FF2B5EF4-FFF2-40B4-BE49-F238E27FC236}">
                <a16:creationId xmlns:a16="http://schemas.microsoft.com/office/drawing/2014/main" id="{E37472B8-4F22-4E6F-A698-3C5E5F8FBDE0}"/>
              </a:ext>
            </a:extLst>
          </p:cNvPr>
          <p:cNvSpPr>
            <a:spLocks noChangeArrowheads="1"/>
          </p:cNvSpPr>
          <p:nvPr/>
        </p:nvSpPr>
        <p:spPr bwMode="blackGray">
          <a:xfrm rot="-10793605" flipH="1" flipV="1">
            <a:off x="6640513" y="3044825"/>
            <a:ext cx="358775" cy="382588"/>
          </a:xfrm>
          <a:prstGeom prst="rightArrow">
            <a:avLst>
              <a:gd name="adj1" fmla="val 46509"/>
              <a:gd name="adj2" fmla="val 21972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711" name="AutoShape 16">
            <a:extLst>
              <a:ext uri="{FF2B5EF4-FFF2-40B4-BE49-F238E27FC236}">
                <a16:creationId xmlns:a16="http://schemas.microsoft.com/office/drawing/2014/main" id="{56F477A7-5C85-4304-B469-6FBBA30E8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5" y="2205038"/>
            <a:ext cx="1295400" cy="230346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9712" name="Rectangle 17">
            <a:extLst>
              <a:ext uri="{FF2B5EF4-FFF2-40B4-BE49-F238E27FC236}">
                <a16:creationId xmlns:a16="http://schemas.microsoft.com/office/drawing/2014/main" id="{BB7F2C70-4EC6-4A46-A342-30D725676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352675"/>
            <a:ext cx="1419225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2"/>
                </a:solidFill>
                <a:ea typeface="MS PGothic" panose="020B0600070205080204" pitchFamily="34" charset="-128"/>
              </a:rPr>
              <a:t>5.</a:t>
            </a:r>
            <a:r>
              <a:rPr kumimoji="0" lang="zh-CN" altLang="en-US" sz="1800">
                <a:solidFill>
                  <a:schemeClr val="tx2"/>
                </a:solidFill>
                <a:ea typeface="MS PGothic" panose="020B0600070205080204" pitchFamily="34" charset="-128"/>
              </a:rPr>
              <a:t>评价总结</a:t>
            </a: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学生展示运行结果、教师点评和总结</a:t>
            </a:r>
            <a:endParaRPr kumimoji="0" lang="en-US" altLang="zh-CN" sz="1800">
              <a:solidFill>
                <a:srgbClr val="003300"/>
              </a:solidFill>
              <a:ea typeface="MS PGothic" panose="020B0600070205080204" pitchFamily="34" charset="-128"/>
            </a:endParaRPr>
          </a:p>
        </p:txBody>
      </p:sp>
      <p:sp>
        <p:nvSpPr>
          <p:cNvPr id="188434" name="AutoShape 18">
            <a:extLst>
              <a:ext uri="{FF2B5EF4-FFF2-40B4-BE49-F238E27FC236}">
                <a16:creationId xmlns:a16="http://schemas.microsoft.com/office/drawing/2014/main" id="{5AAD31F5-E8A1-404A-9839-50FB56C85645}"/>
              </a:ext>
            </a:extLst>
          </p:cNvPr>
          <p:cNvSpPr>
            <a:spLocks noChangeArrowheads="1"/>
          </p:cNvSpPr>
          <p:nvPr/>
        </p:nvSpPr>
        <p:spPr bwMode="gray">
          <a:xfrm rot="10800000" flipH="1">
            <a:off x="4279900" y="4581525"/>
            <a:ext cx="442913" cy="306388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714" name="AutoShape 19">
            <a:extLst>
              <a:ext uri="{FF2B5EF4-FFF2-40B4-BE49-F238E27FC236}">
                <a16:creationId xmlns:a16="http://schemas.microsoft.com/office/drawing/2014/main" id="{CAF36E0F-0A62-4039-A21A-3289A0E70A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55875" y="5032375"/>
            <a:ext cx="4097338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9715" name="Rectangle 20">
            <a:extLst>
              <a:ext uri="{FF2B5EF4-FFF2-40B4-BE49-F238E27FC236}">
                <a16:creationId xmlns:a16="http://schemas.microsoft.com/office/drawing/2014/main" id="{8AFB896A-AB5A-48B1-8DEA-E58B7CD9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013" y="5084763"/>
            <a:ext cx="3959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2000">
                <a:solidFill>
                  <a:srgbClr val="000000"/>
                </a:solidFill>
                <a:ea typeface="MS PGothic" panose="020B0600070205080204" pitchFamily="34" charset="-128"/>
              </a:rPr>
              <a:t>精简理论、突出实践、鼓励创新</a:t>
            </a:r>
            <a:endParaRPr kumimoji="0" lang="en-US" altLang="zh-CN" sz="20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29716" name="标题 1">
            <a:extLst>
              <a:ext uri="{FF2B5EF4-FFF2-40B4-BE49-F238E27FC236}">
                <a16:creationId xmlns:a16="http://schemas.microsoft.com/office/drawing/2014/main" id="{21513621-0B0A-478F-B382-7D6A8CC85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三、实践内容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>
            <a:extLst>
              <a:ext uri="{FF2B5EF4-FFF2-40B4-BE49-F238E27FC236}">
                <a16:creationId xmlns:a16="http://schemas.microsoft.com/office/drawing/2014/main" id="{9951858C-73CE-42F8-859F-E8C3317A6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要求：</a:t>
            </a:r>
          </a:p>
          <a:p>
            <a:pPr marL="400050" lvl="1" indent="0" eaLnBrk="1" hangingPunct="1"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、前台页面美观，控件布局合理，能兼容主流设备的屏幕分辨率。</a:t>
            </a:r>
          </a:p>
          <a:p>
            <a:pPr marL="400050" lvl="1" indent="0" eaLnBrk="1" hangingPunct="1"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、具有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SQLiteDatabase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实现数据的持久化存储功能。</a:t>
            </a:r>
          </a:p>
          <a:p>
            <a:pPr marL="400050" lvl="1" indent="0" eaLnBrk="1" hangingPunct="1"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、具有一定的实用性。</a:t>
            </a:r>
          </a:p>
        </p:txBody>
      </p:sp>
      <p:sp>
        <p:nvSpPr>
          <p:cNvPr id="30723" name="标题 2">
            <a:extLst>
              <a:ext uri="{FF2B5EF4-FFF2-40B4-BE49-F238E27FC236}">
                <a16:creationId xmlns:a16="http://schemas.microsoft.com/office/drawing/2014/main" id="{B67CBA3D-49E6-46C3-86BA-9472D7791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三、综合设计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>
            <a:extLst>
              <a:ext uri="{FF2B5EF4-FFF2-40B4-BE49-F238E27FC236}">
                <a16:creationId xmlns:a16="http://schemas.microsoft.com/office/drawing/2014/main" id="{5B34C038-8510-4BC1-9FD8-F003B89A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小组备选题目：</a:t>
            </a:r>
          </a:p>
          <a:p>
            <a:pPr marL="400050" lvl="1" indent="0" eaLnBrk="1" hangingPunct="1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案例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温室室内光照度的远程监控报警系统；</a:t>
            </a:r>
          </a:p>
          <a:p>
            <a:pPr marL="400050" lvl="1" indent="0" eaLnBrk="1" hangingPunct="1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案例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温室室内温湿度的远程监控报警系统；</a:t>
            </a:r>
          </a:p>
          <a:p>
            <a:pPr marL="400050" lvl="1" indent="0" eaLnBrk="1" hangingPunct="1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案例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大气环境的综合监测系统；</a:t>
            </a:r>
          </a:p>
          <a:p>
            <a:pPr marL="400050" lvl="1" indent="0" eaLnBrk="1" hangingPunct="1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案例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4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家居烟雾的远程报警系统；</a:t>
            </a:r>
          </a:p>
          <a:p>
            <a:pPr marL="400050" lvl="1" indent="0" eaLnBrk="1" hangingPunct="1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案例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5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家居人体感应的远程报警系统；</a:t>
            </a:r>
          </a:p>
          <a:p>
            <a:pPr marL="400050" lvl="1" indent="0" eaLnBrk="1" hangingPunct="1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案例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6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家居的智能门禁控制系统；</a:t>
            </a:r>
          </a:p>
          <a:p>
            <a:pPr marL="400050" lvl="1" indent="0" eaLnBrk="1" hangingPunct="1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案例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7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仓储的火灾预警系统；</a:t>
            </a:r>
          </a:p>
          <a:p>
            <a:pPr marL="400050" lvl="1" indent="0" eaLnBrk="1" hangingPunct="1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案例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8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超市的人体感应客流估算系统；</a:t>
            </a:r>
          </a:p>
        </p:txBody>
      </p:sp>
      <p:sp>
        <p:nvSpPr>
          <p:cNvPr id="31747" name="标题 2">
            <a:extLst>
              <a:ext uri="{FF2B5EF4-FFF2-40B4-BE49-F238E27FC236}">
                <a16:creationId xmlns:a16="http://schemas.microsoft.com/office/drawing/2014/main" id="{302F2ED0-C0C1-4749-8FD3-762481892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三、综合设计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>
            <a:extLst>
              <a:ext uri="{FF2B5EF4-FFF2-40B4-BE49-F238E27FC236}">
                <a16:creationId xmlns:a16="http://schemas.microsoft.com/office/drawing/2014/main" id="{DE1C6314-8E69-4932-8457-BC21FB57D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综合实验验收：</a:t>
            </a:r>
          </a:p>
          <a:p>
            <a:pPr marL="400050" lvl="1" indent="0" eaLnBrk="1" hangingPunct="1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最后一次实验课前（含最后一次课）向任课老师演示，虚拟机或者手机上均可。</a:t>
            </a:r>
          </a:p>
          <a:p>
            <a:pPr marL="400050" lvl="1" indent="0" eaLnBrk="1" hangingPunct="1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提交带详细注释的源代码包及综合实验报告（打印版） 。</a:t>
            </a:r>
          </a:p>
        </p:txBody>
      </p:sp>
      <p:sp>
        <p:nvSpPr>
          <p:cNvPr id="32771" name="标题 2">
            <a:extLst>
              <a:ext uri="{FF2B5EF4-FFF2-40B4-BE49-F238E27FC236}">
                <a16:creationId xmlns:a16="http://schemas.microsoft.com/office/drawing/2014/main" id="{FF5EF428-9310-4FBC-904E-E2E7A163E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三、综合设计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1F58C8B-EDCE-4E20-8341-487FE1187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4663" y="1392238"/>
            <a:ext cx="8186737" cy="6683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ea typeface="黑体" panose="02010609060101010101" pitchFamily="49" charset="-122"/>
                <a:cs typeface="Arial" panose="020B0604020202020204" pitchFamily="34" charset="0"/>
              </a:rPr>
              <a:t>考核体系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50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3795" name="Text Box 125">
            <a:extLst>
              <a:ext uri="{FF2B5EF4-FFF2-40B4-BE49-F238E27FC236}">
                <a16:creationId xmlns:a16="http://schemas.microsoft.com/office/drawing/2014/main" id="{5FD553BB-5F19-46E9-ABEC-AB53BFA2B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412875"/>
            <a:ext cx="5689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>
                <a:solidFill>
                  <a:srgbClr val="CC3300"/>
                </a:solidFill>
                <a:ea typeface="MS PGothic" panose="020B0600070205080204" pitchFamily="34" charset="-128"/>
              </a:rPr>
              <a:t>——</a:t>
            </a:r>
            <a:r>
              <a:rPr kumimoji="0" lang="zh-CN" altLang="en-US" sz="2200">
                <a:solidFill>
                  <a:srgbClr val="CC3300"/>
                </a:solidFill>
                <a:ea typeface="MS PGothic" panose="020B0600070205080204" pitchFamily="34" charset="-128"/>
              </a:rPr>
              <a:t>在过程考核的基础上进行分项考核</a:t>
            </a:r>
            <a:endParaRPr kumimoji="0" lang="en-US" altLang="zh-CN" sz="2200">
              <a:solidFill>
                <a:srgbClr val="CC3300"/>
              </a:solidFill>
              <a:ea typeface="MS PGothic" panose="020B0600070205080204" pitchFamily="34" charset="-128"/>
            </a:endParaRPr>
          </a:p>
        </p:txBody>
      </p:sp>
      <p:grpSp>
        <p:nvGrpSpPr>
          <p:cNvPr id="33796" name="Group 202">
            <a:extLst>
              <a:ext uri="{FF2B5EF4-FFF2-40B4-BE49-F238E27FC236}">
                <a16:creationId xmlns:a16="http://schemas.microsoft.com/office/drawing/2014/main" id="{CE6EB7BF-7D8A-4694-8545-1C3C693F26BC}"/>
              </a:ext>
            </a:extLst>
          </p:cNvPr>
          <p:cNvGrpSpPr>
            <a:grpSpLocks/>
          </p:cNvGrpSpPr>
          <p:nvPr/>
        </p:nvGrpSpPr>
        <p:grpSpPr bwMode="auto">
          <a:xfrm>
            <a:off x="993775" y="2924175"/>
            <a:ext cx="1860550" cy="1636713"/>
            <a:chOff x="619" y="2069"/>
            <a:chExt cx="1172" cy="1031"/>
          </a:xfrm>
        </p:grpSpPr>
        <p:sp>
          <p:nvSpPr>
            <p:cNvPr id="33847" name="AutoShape 127">
              <a:extLst>
                <a:ext uri="{FF2B5EF4-FFF2-40B4-BE49-F238E27FC236}">
                  <a16:creationId xmlns:a16="http://schemas.microsoft.com/office/drawing/2014/main" id="{B6F57906-2B74-490A-907F-A09D4249DB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19" y="2147"/>
              <a:ext cx="1172" cy="953"/>
            </a:xfrm>
            <a:prstGeom prst="roundRect">
              <a:avLst>
                <a:gd name="adj" fmla="val 5329"/>
              </a:avLst>
            </a:prstGeom>
            <a:solidFill>
              <a:schemeClr val="folHlink">
                <a:alpha val="50195"/>
              </a:schemeClr>
            </a:solidFill>
            <a:ln w="38100" cmpd="dbl">
              <a:solidFill>
                <a:srgbClr val="F8F8F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grpSp>
          <p:nvGrpSpPr>
            <p:cNvPr id="33848" name="Group 128">
              <a:extLst>
                <a:ext uri="{FF2B5EF4-FFF2-40B4-BE49-F238E27FC236}">
                  <a16:creationId xmlns:a16="http://schemas.microsoft.com/office/drawing/2014/main" id="{D3F2F5A0-E14D-47CB-8D86-AB7F3296A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" y="2070"/>
              <a:ext cx="1115" cy="257"/>
              <a:chOff x="602" y="1625"/>
              <a:chExt cx="1096" cy="210"/>
            </a:xfrm>
          </p:grpSpPr>
          <p:sp>
            <p:nvSpPr>
              <p:cNvPr id="171137" name="AutoShape 129">
                <a:extLst>
                  <a:ext uri="{FF2B5EF4-FFF2-40B4-BE49-F238E27FC236}">
                    <a16:creationId xmlns:a16="http://schemas.microsoft.com/office/drawing/2014/main" id="{31BD8292-F9B5-418B-AD70-1C6B0BE52DD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2" y="1625"/>
                <a:ext cx="1094" cy="210"/>
              </a:xfrm>
              <a:prstGeom prst="roundRect">
                <a:avLst>
                  <a:gd name="adj" fmla="val 41602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705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33855" name="Group 130">
                <a:extLst>
                  <a:ext uri="{FF2B5EF4-FFF2-40B4-BE49-F238E27FC236}">
                    <a16:creationId xmlns:a16="http://schemas.microsoft.com/office/drawing/2014/main" id="{05CE8EC4-86DD-481C-968F-FAFC8AF174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6" y="1656"/>
                <a:ext cx="45" cy="163"/>
                <a:chOff x="1016" y="1768"/>
                <a:chExt cx="68" cy="198"/>
              </a:xfrm>
            </p:grpSpPr>
            <p:sp>
              <p:nvSpPr>
                <p:cNvPr id="33861" name="AutoShape 131">
                  <a:extLst>
                    <a:ext uri="{FF2B5EF4-FFF2-40B4-BE49-F238E27FC236}">
                      <a16:creationId xmlns:a16="http://schemas.microsoft.com/office/drawing/2014/main" id="{8C6E0AA5-84FD-4457-9C1E-D28C718F7D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21332465" flipV="1">
                  <a:off x="1016" y="1768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2400">
                      <a:solidFill>
                        <a:srgbClr val="53535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2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solidFill>
                      <a:schemeClr val="bg1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3862" name="AutoShape 132">
                  <a:extLst>
                    <a:ext uri="{FF2B5EF4-FFF2-40B4-BE49-F238E27FC236}">
                      <a16:creationId xmlns:a16="http://schemas.microsoft.com/office/drawing/2014/main" id="{A90D0902-2E12-4809-87B2-9C6CE9CDAD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21332465" flipV="1">
                  <a:off x="1020" y="1783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2400">
                      <a:solidFill>
                        <a:srgbClr val="53535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2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solidFill>
                      <a:schemeClr val="bg1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3863" name="AutoShape 133">
                  <a:extLst>
                    <a:ext uri="{FF2B5EF4-FFF2-40B4-BE49-F238E27FC236}">
                      <a16:creationId xmlns:a16="http://schemas.microsoft.com/office/drawing/2014/main" id="{3DF1FCFB-4108-4DD0-9579-8AA647F297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21332465" flipV="1">
                  <a:off x="1018" y="1805"/>
                  <a:ext cx="27" cy="123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2400">
                      <a:solidFill>
                        <a:srgbClr val="53535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2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solidFill>
                      <a:schemeClr val="bg1"/>
                    </a:solidFill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33856" name="Group 134">
                <a:extLst>
                  <a:ext uri="{FF2B5EF4-FFF2-40B4-BE49-F238E27FC236}">
                    <a16:creationId xmlns:a16="http://schemas.microsoft.com/office/drawing/2014/main" id="{98584155-2CAF-4C70-9FCE-78DD0778A9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9" y="1654"/>
                <a:ext cx="49" cy="172"/>
                <a:chOff x="2619" y="1771"/>
                <a:chExt cx="68" cy="198"/>
              </a:xfrm>
            </p:grpSpPr>
            <p:sp>
              <p:nvSpPr>
                <p:cNvPr id="33858" name="AutoShape 135">
                  <a:extLst>
                    <a:ext uri="{FF2B5EF4-FFF2-40B4-BE49-F238E27FC236}">
                      <a16:creationId xmlns:a16="http://schemas.microsoft.com/office/drawing/2014/main" id="{FF37A07C-9D4E-4A36-AB7E-251DA3EF07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267535" flipH="1" flipV="1">
                  <a:off x="2619" y="1771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2400">
                      <a:solidFill>
                        <a:srgbClr val="53535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2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solidFill>
                      <a:schemeClr val="bg1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3859" name="AutoShape 136">
                  <a:extLst>
                    <a:ext uri="{FF2B5EF4-FFF2-40B4-BE49-F238E27FC236}">
                      <a16:creationId xmlns:a16="http://schemas.microsoft.com/office/drawing/2014/main" id="{4F5BA1A1-10FC-40A4-AA49-ED4C7F818F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267535" flipH="1" flipV="1">
                  <a:off x="2641" y="1786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2400">
                      <a:solidFill>
                        <a:srgbClr val="53535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2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solidFill>
                      <a:schemeClr val="bg1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3860" name="AutoShape 137">
                  <a:extLst>
                    <a:ext uri="{FF2B5EF4-FFF2-40B4-BE49-F238E27FC236}">
                      <a16:creationId xmlns:a16="http://schemas.microsoft.com/office/drawing/2014/main" id="{309E2708-03B2-4768-B806-657ADE596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267535" flipH="1" flipV="1">
                  <a:off x="2658" y="1808"/>
                  <a:ext cx="27" cy="123"/>
                </a:xfrm>
                <a:prstGeom prst="moon">
                  <a:avLst>
                    <a:gd name="adj" fmla="val 29657"/>
                  </a:avLst>
                </a:prstGeom>
                <a:solidFill>
                  <a:srgbClr val="333333">
                    <a:alpha val="20000"/>
                  </a:srgbClr>
                </a:solidFill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2400">
                      <a:solidFill>
                        <a:srgbClr val="53535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2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solidFill>
                      <a:schemeClr val="bg1"/>
                    </a:solidFill>
                    <a:ea typeface="MS PGothic" panose="020B0600070205080204" pitchFamily="34" charset="-128"/>
                  </a:endParaRPr>
                </a:p>
              </p:txBody>
            </p:sp>
          </p:grpSp>
          <p:pic>
            <p:nvPicPr>
              <p:cNvPr id="33857" name="Picture 138" descr="high_line01">
                <a:extLst>
                  <a:ext uri="{FF2B5EF4-FFF2-40B4-BE49-F238E27FC236}">
                    <a16:creationId xmlns:a16="http://schemas.microsoft.com/office/drawing/2014/main" id="{1E729397-DF6B-41F6-868D-BEFD208CA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91" r="58304" b="12320"/>
              <a:stretch>
                <a:fillRect/>
              </a:stretch>
            </p:blipFill>
            <p:spPr bwMode="gray">
              <a:xfrm rot="-5400000">
                <a:off x="1079" y="1194"/>
                <a:ext cx="130" cy="10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849" name="AutoShape 139">
              <a:extLst>
                <a:ext uri="{FF2B5EF4-FFF2-40B4-BE49-F238E27FC236}">
                  <a16:creationId xmlns:a16="http://schemas.microsoft.com/office/drawing/2014/main" id="{CCDBB4AD-9A35-42E8-BF2A-765A72EA65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73" y="2445"/>
              <a:ext cx="1046" cy="212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3850" name="AutoShape 140">
              <a:extLst>
                <a:ext uri="{FF2B5EF4-FFF2-40B4-BE49-F238E27FC236}">
                  <a16:creationId xmlns:a16="http://schemas.microsoft.com/office/drawing/2014/main" id="{90B4B0FF-798E-4A12-9338-B2541E5B72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73" y="2698"/>
              <a:ext cx="1046" cy="212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3851" name="Rectangle 141">
              <a:extLst>
                <a:ext uri="{FF2B5EF4-FFF2-40B4-BE49-F238E27FC236}">
                  <a16:creationId xmlns:a16="http://schemas.microsoft.com/office/drawing/2014/main" id="{7C754A6F-0D39-4636-80AC-BF47D62A54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10" y="2069"/>
              <a:ext cx="1043" cy="2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FEFFFF"/>
                  </a:solidFill>
                  <a:ea typeface="MS PGothic" panose="020B0600070205080204" pitchFamily="34" charset="-128"/>
                </a:rPr>
                <a:t>平时考核（</a:t>
              </a:r>
              <a:r>
                <a:rPr kumimoji="0" lang="en-US" altLang="zh-CN" sz="1800">
                  <a:solidFill>
                    <a:srgbClr val="FEFFFF"/>
                  </a:solidFill>
                  <a:ea typeface="MS PGothic" panose="020B0600070205080204" pitchFamily="34" charset="-128"/>
                </a:rPr>
                <a:t>20</a:t>
              </a:r>
              <a:r>
                <a:rPr kumimoji="0" lang="zh-CN" altLang="en-US" sz="1800">
                  <a:solidFill>
                    <a:srgbClr val="FEFFFF"/>
                  </a:solidFill>
                  <a:ea typeface="MS PGothic" panose="020B0600070205080204" pitchFamily="34" charset="-128"/>
                </a:rPr>
                <a:t>）</a:t>
              </a:r>
              <a:endParaRPr kumimoji="0" lang="en-US" altLang="zh-CN" sz="1800">
                <a:solidFill>
                  <a:srgbClr val="FEFFFF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3852" name="Rectangle 142">
              <a:extLst>
                <a:ext uri="{FF2B5EF4-FFF2-40B4-BE49-F238E27FC236}">
                  <a16:creationId xmlns:a16="http://schemas.microsoft.com/office/drawing/2014/main" id="{965DBB4B-C82D-411E-945F-6AB9EECC41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09" y="2442"/>
              <a:ext cx="9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ea typeface="MS PGothic" panose="020B0600070205080204" pitchFamily="34" charset="-128"/>
                </a:rPr>
                <a:t>考勤（</a:t>
              </a:r>
              <a:r>
                <a:rPr kumimoji="0" lang="en-US" altLang="zh-CN" sz="1600">
                  <a:solidFill>
                    <a:srgbClr val="000000"/>
                  </a:solidFill>
                  <a:ea typeface="MS PGothic" panose="020B0600070205080204" pitchFamily="34" charset="-128"/>
                </a:rPr>
                <a:t>10</a:t>
              </a:r>
              <a:r>
                <a:rPr kumimoji="0" lang="zh-CN" altLang="en-US" sz="1600">
                  <a:solidFill>
                    <a:srgbClr val="000000"/>
                  </a:solidFill>
                  <a:ea typeface="MS PGothic" panose="020B0600070205080204" pitchFamily="34" charset="-128"/>
                </a:rPr>
                <a:t>）</a:t>
              </a:r>
            </a:p>
          </p:txBody>
        </p:sp>
        <p:sp>
          <p:nvSpPr>
            <p:cNvPr id="33853" name="Rectangle 143">
              <a:extLst>
                <a:ext uri="{FF2B5EF4-FFF2-40B4-BE49-F238E27FC236}">
                  <a16:creationId xmlns:a16="http://schemas.microsoft.com/office/drawing/2014/main" id="{6ED3D792-56F8-4236-AEB1-4270AD0CC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2699"/>
              <a:ext cx="8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ea typeface="MS PGothic" panose="020B0600070205080204" pitchFamily="34" charset="-128"/>
                </a:rPr>
                <a:t>作业（</a:t>
              </a:r>
              <a:r>
                <a:rPr kumimoji="0" lang="en-US" altLang="zh-CN" sz="1600">
                  <a:solidFill>
                    <a:srgbClr val="000000"/>
                  </a:solidFill>
                  <a:ea typeface="MS PGothic" panose="020B0600070205080204" pitchFamily="34" charset="-128"/>
                </a:rPr>
                <a:t>10</a:t>
              </a:r>
              <a:r>
                <a:rPr kumimoji="0" lang="zh-CN" altLang="en-US" sz="1600">
                  <a:solidFill>
                    <a:srgbClr val="000000"/>
                  </a:solidFill>
                  <a:ea typeface="MS PGothic" panose="020B0600070205080204" pitchFamily="34" charset="-128"/>
                </a:rPr>
                <a:t>）</a:t>
              </a:r>
            </a:p>
          </p:txBody>
        </p:sp>
      </p:grpSp>
      <p:grpSp>
        <p:nvGrpSpPr>
          <p:cNvPr id="33797" name="Group 203">
            <a:extLst>
              <a:ext uri="{FF2B5EF4-FFF2-40B4-BE49-F238E27FC236}">
                <a16:creationId xmlns:a16="http://schemas.microsoft.com/office/drawing/2014/main" id="{D127477B-F112-4890-BE81-0ABFA88476CE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924175"/>
            <a:ext cx="2076450" cy="2160588"/>
            <a:chOff x="2064" y="2069"/>
            <a:chExt cx="1203" cy="1361"/>
          </a:xfrm>
        </p:grpSpPr>
        <p:sp>
          <p:nvSpPr>
            <p:cNvPr id="33828" name="AutoShape 144">
              <a:extLst>
                <a:ext uri="{FF2B5EF4-FFF2-40B4-BE49-F238E27FC236}">
                  <a16:creationId xmlns:a16="http://schemas.microsoft.com/office/drawing/2014/main" id="{F1371E22-392A-4397-A3AB-E335853B87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0" y="2220"/>
              <a:ext cx="1128" cy="1210"/>
            </a:xfrm>
            <a:prstGeom prst="roundRect">
              <a:avLst>
                <a:gd name="adj" fmla="val 5329"/>
              </a:avLst>
            </a:prstGeom>
            <a:solidFill>
              <a:schemeClr val="folHlink">
                <a:alpha val="50195"/>
              </a:schemeClr>
            </a:solidFill>
            <a:ln w="38100" cmpd="dbl">
              <a:solidFill>
                <a:srgbClr val="F8F8F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grpSp>
          <p:nvGrpSpPr>
            <p:cNvPr id="33829" name="Group 145">
              <a:extLst>
                <a:ext uri="{FF2B5EF4-FFF2-40B4-BE49-F238E27FC236}">
                  <a16:creationId xmlns:a16="http://schemas.microsoft.com/office/drawing/2014/main" id="{D0EDD268-156E-47E9-9C0E-24C548241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" y="2082"/>
              <a:ext cx="1115" cy="257"/>
              <a:chOff x="602" y="1625"/>
              <a:chExt cx="1096" cy="210"/>
            </a:xfrm>
          </p:grpSpPr>
          <p:sp>
            <p:nvSpPr>
              <p:cNvPr id="171154" name="AutoShape 146">
                <a:extLst>
                  <a:ext uri="{FF2B5EF4-FFF2-40B4-BE49-F238E27FC236}">
                    <a16:creationId xmlns:a16="http://schemas.microsoft.com/office/drawing/2014/main" id="{ADF604B3-4469-4FEF-BF4C-1043C13AF46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2" y="1625"/>
                <a:ext cx="1094" cy="210"/>
              </a:xfrm>
              <a:prstGeom prst="roundRect">
                <a:avLst>
                  <a:gd name="adj" fmla="val 41602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705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33838" name="Group 147">
                <a:extLst>
                  <a:ext uri="{FF2B5EF4-FFF2-40B4-BE49-F238E27FC236}">
                    <a16:creationId xmlns:a16="http://schemas.microsoft.com/office/drawing/2014/main" id="{F1310A8C-29D1-4BD0-B3A9-4BEA8A233F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6" y="1656"/>
                <a:ext cx="45" cy="163"/>
                <a:chOff x="1016" y="1768"/>
                <a:chExt cx="68" cy="198"/>
              </a:xfrm>
            </p:grpSpPr>
            <p:sp>
              <p:nvSpPr>
                <p:cNvPr id="33844" name="AutoShape 148">
                  <a:extLst>
                    <a:ext uri="{FF2B5EF4-FFF2-40B4-BE49-F238E27FC236}">
                      <a16:creationId xmlns:a16="http://schemas.microsoft.com/office/drawing/2014/main" id="{8A35344D-27AA-43D1-91D2-C69F43EC2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21332465" flipV="1">
                  <a:off x="1016" y="1768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2400">
                      <a:solidFill>
                        <a:srgbClr val="53535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2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solidFill>
                      <a:schemeClr val="bg1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3845" name="AutoShape 149">
                  <a:extLst>
                    <a:ext uri="{FF2B5EF4-FFF2-40B4-BE49-F238E27FC236}">
                      <a16:creationId xmlns:a16="http://schemas.microsoft.com/office/drawing/2014/main" id="{DD895B11-34C0-4B0F-A956-CE6BECF07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21332465" flipV="1">
                  <a:off x="1020" y="1783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2400">
                      <a:solidFill>
                        <a:srgbClr val="53535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2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solidFill>
                      <a:schemeClr val="bg1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3846" name="AutoShape 150">
                  <a:extLst>
                    <a:ext uri="{FF2B5EF4-FFF2-40B4-BE49-F238E27FC236}">
                      <a16:creationId xmlns:a16="http://schemas.microsoft.com/office/drawing/2014/main" id="{E2EEC946-5917-4D16-9BEE-CE7B6D1F5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21332465" flipV="1">
                  <a:off x="1018" y="1805"/>
                  <a:ext cx="27" cy="123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2400">
                      <a:solidFill>
                        <a:srgbClr val="53535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2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solidFill>
                      <a:schemeClr val="bg1"/>
                    </a:solidFill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33839" name="Group 151">
                <a:extLst>
                  <a:ext uri="{FF2B5EF4-FFF2-40B4-BE49-F238E27FC236}">
                    <a16:creationId xmlns:a16="http://schemas.microsoft.com/office/drawing/2014/main" id="{BD85289F-63D3-4E25-85C1-749B8DA53F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9" y="1654"/>
                <a:ext cx="49" cy="172"/>
                <a:chOff x="2619" y="1771"/>
                <a:chExt cx="68" cy="198"/>
              </a:xfrm>
            </p:grpSpPr>
            <p:sp>
              <p:nvSpPr>
                <p:cNvPr id="33841" name="AutoShape 152">
                  <a:extLst>
                    <a:ext uri="{FF2B5EF4-FFF2-40B4-BE49-F238E27FC236}">
                      <a16:creationId xmlns:a16="http://schemas.microsoft.com/office/drawing/2014/main" id="{0E837B4E-5533-4B09-B3A9-6CC59997F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267535" flipH="1" flipV="1">
                  <a:off x="2619" y="1771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2400">
                      <a:solidFill>
                        <a:srgbClr val="53535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2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solidFill>
                      <a:schemeClr val="bg1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3842" name="AutoShape 153">
                  <a:extLst>
                    <a:ext uri="{FF2B5EF4-FFF2-40B4-BE49-F238E27FC236}">
                      <a16:creationId xmlns:a16="http://schemas.microsoft.com/office/drawing/2014/main" id="{1F2D43E9-C45A-411F-814A-5E7471E79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267535" flipH="1" flipV="1">
                  <a:off x="2641" y="1786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2400">
                      <a:solidFill>
                        <a:srgbClr val="53535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2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solidFill>
                      <a:schemeClr val="bg1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3843" name="AutoShape 154">
                  <a:extLst>
                    <a:ext uri="{FF2B5EF4-FFF2-40B4-BE49-F238E27FC236}">
                      <a16:creationId xmlns:a16="http://schemas.microsoft.com/office/drawing/2014/main" id="{D134C97F-FCC2-4AA4-BA49-E1EB8C4E3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267535" flipH="1" flipV="1">
                  <a:off x="2658" y="1808"/>
                  <a:ext cx="27" cy="123"/>
                </a:xfrm>
                <a:prstGeom prst="moon">
                  <a:avLst>
                    <a:gd name="adj" fmla="val 29657"/>
                  </a:avLst>
                </a:prstGeom>
                <a:solidFill>
                  <a:srgbClr val="333333">
                    <a:alpha val="20000"/>
                  </a:srgbClr>
                </a:solidFill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2400">
                      <a:solidFill>
                        <a:srgbClr val="53535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2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600">
                      <a:solidFill>
                        <a:srgbClr val="535353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solidFill>
                      <a:schemeClr val="bg1"/>
                    </a:solidFill>
                    <a:ea typeface="MS PGothic" panose="020B0600070205080204" pitchFamily="34" charset="-128"/>
                  </a:endParaRPr>
                </a:p>
              </p:txBody>
            </p:sp>
          </p:grpSp>
          <p:pic>
            <p:nvPicPr>
              <p:cNvPr id="33840" name="Picture 155" descr="high_line01">
                <a:extLst>
                  <a:ext uri="{FF2B5EF4-FFF2-40B4-BE49-F238E27FC236}">
                    <a16:creationId xmlns:a16="http://schemas.microsoft.com/office/drawing/2014/main" id="{F42EB212-736E-416A-89B8-49411532A6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91" r="58304" b="12320"/>
              <a:stretch>
                <a:fillRect/>
              </a:stretch>
            </p:blipFill>
            <p:spPr bwMode="gray">
              <a:xfrm rot="-5400000">
                <a:off x="1079" y="1194"/>
                <a:ext cx="130" cy="10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830" name="AutoShape 156">
              <a:extLst>
                <a:ext uri="{FF2B5EF4-FFF2-40B4-BE49-F238E27FC236}">
                  <a16:creationId xmlns:a16="http://schemas.microsoft.com/office/drawing/2014/main" id="{0B8E9789-2C8E-4E25-BAD7-678B03FF0D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1" y="2457"/>
              <a:ext cx="1046" cy="212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3831" name="AutoShape 157">
              <a:extLst>
                <a:ext uri="{FF2B5EF4-FFF2-40B4-BE49-F238E27FC236}">
                  <a16:creationId xmlns:a16="http://schemas.microsoft.com/office/drawing/2014/main" id="{96B979B4-67F6-433C-A899-3697D3358A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1" y="2710"/>
              <a:ext cx="1046" cy="212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3832" name="Rectangle 158">
              <a:extLst>
                <a:ext uri="{FF2B5EF4-FFF2-40B4-BE49-F238E27FC236}">
                  <a16:creationId xmlns:a16="http://schemas.microsoft.com/office/drawing/2014/main" id="{0E3A78FF-9B51-4992-B84F-F4E4FD217A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49" y="2069"/>
              <a:ext cx="1044" cy="2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FEFFFF"/>
                  </a:solidFill>
                  <a:ea typeface="MS PGothic" panose="020B0600070205080204" pitchFamily="34" charset="-128"/>
                </a:rPr>
                <a:t>技能考核（</a:t>
              </a:r>
              <a:r>
                <a:rPr kumimoji="0" lang="en-US" altLang="zh-CN" sz="1800">
                  <a:solidFill>
                    <a:srgbClr val="FEFFFF"/>
                  </a:solidFill>
                  <a:ea typeface="MS PGothic" panose="020B0600070205080204" pitchFamily="34" charset="-128"/>
                </a:rPr>
                <a:t>40</a:t>
              </a:r>
              <a:r>
                <a:rPr kumimoji="0" lang="zh-CN" altLang="en-US" sz="1800">
                  <a:solidFill>
                    <a:srgbClr val="FEFFFF"/>
                  </a:solidFill>
                  <a:ea typeface="MS PGothic" panose="020B0600070205080204" pitchFamily="34" charset="-128"/>
                </a:rPr>
                <a:t>）</a:t>
              </a:r>
            </a:p>
          </p:txBody>
        </p:sp>
        <p:sp>
          <p:nvSpPr>
            <p:cNvPr id="33833" name="Rectangle 159">
              <a:extLst>
                <a:ext uri="{FF2B5EF4-FFF2-40B4-BE49-F238E27FC236}">
                  <a16:creationId xmlns:a16="http://schemas.microsoft.com/office/drawing/2014/main" id="{263C7E04-EADC-43BC-9738-701BFD60DB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90" y="2447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ea typeface="MS PGothic" panose="020B0600070205080204" pitchFamily="34" charset="-128"/>
                </a:rPr>
                <a:t>实践环节随机考核</a:t>
              </a:r>
            </a:p>
          </p:txBody>
        </p:sp>
        <p:sp>
          <p:nvSpPr>
            <p:cNvPr id="33834" name="Rectangle 160">
              <a:extLst>
                <a:ext uri="{FF2B5EF4-FFF2-40B4-BE49-F238E27FC236}">
                  <a16:creationId xmlns:a16="http://schemas.microsoft.com/office/drawing/2014/main" id="{E3F63E9C-143B-410A-A8E5-640F426CE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2704"/>
              <a:ext cx="10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ea typeface="MS PGothic" panose="020B0600070205080204" pitchFamily="34" charset="-128"/>
                </a:rPr>
                <a:t>以提交软件为准</a:t>
              </a:r>
            </a:p>
          </p:txBody>
        </p:sp>
        <p:sp>
          <p:nvSpPr>
            <p:cNvPr id="33835" name="AutoShape 161">
              <a:extLst>
                <a:ext uri="{FF2B5EF4-FFF2-40B4-BE49-F238E27FC236}">
                  <a16:creationId xmlns:a16="http://schemas.microsoft.com/office/drawing/2014/main" id="{68AA2A2D-875F-4C0B-AF87-392F409155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49" y="2966"/>
              <a:ext cx="1046" cy="419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3836" name="Rectangle 162">
              <a:extLst>
                <a:ext uri="{FF2B5EF4-FFF2-40B4-BE49-F238E27FC236}">
                  <a16:creationId xmlns:a16="http://schemas.microsoft.com/office/drawing/2014/main" id="{2AC506C3-67F5-40E7-A4E3-B62EC9AA4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77"/>
              <a:ext cx="120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ea typeface="MS PGothic" panose="020B0600070205080204" pitchFamily="34" charset="-128"/>
                </a:rPr>
                <a:t>测试基本知识及编程技能的掌握程度</a:t>
              </a:r>
            </a:p>
          </p:txBody>
        </p:sp>
      </p:grpSp>
      <p:sp>
        <p:nvSpPr>
          <p:cNvPr id="33798" name="AutoShape 178">
            <a:extLst>
              <a:ext uri="{FF2B5EF4-FFF2-40B4-BE49-F238E27FC236}">
                <a16:creationId xmlns:a16="http://schemas.microsoft.com/office/drawing/2014/main" id="{837C91C3-C600-4FCF-93C6-B8308EBCCC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91175" y="3048000"/>
            <a:ext cx="1860550" cy="1965325"/>
          </a:xfrm>
          <a:prstGeom prst="roundRect">
            <a:avLst>
              <a:gd name="adj" fmla="val 5329"/>
            </a:avLst>
          </a:prstGeom>
          <a:solidFill>
            <a:schemeClr val="folHlink">
              <a:alpha val="50195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grpSp>
        <p:nvGrpSpPr>
          <p:cNvPr id="33799" name="Group 179">
            <a:extLst>
              <a:ext uri="{FF2B5EF4-FFF2-40B4-BE49-F238E27FC236}">
                <a16:creationId xmlns:a16="http://schemas.microsoft.com/office/drawing/2014/main" id="{6D2BB883-FDD6-4598-8C43-02253B14B5C0}"/>
              </a:ext>
            </a:extLst>
          </p:cNvPr>
          <p:cNvGrpSpPr>
            <a:grpSpLocks/>
          </p:cNvGrpSpPr>
          <p:nvPr/>
        </p:nvGrpSpPr>
        <p:grpSpPr bwMode="auto">
          <a:xfrm>
            <a:off x="5630863" y="2925763"/>
            <a:ext cx="1770062" cy="407987"/>
            <a:chOff x="602" y="1625"/>
            <a:chExt cx="1096" cy="210"/>
          </a:xfrm>
        </p:grpSpPr>
        <p:sp>
          <p:nvSpPr>
            <p:cNvPr id="171188" name="AutoShape 180">
              <a:extLst>
                <a:ext uri="{FF2B5EF4-FFF2-40B4-BE49-F238E27FC236}">
                  <a16:creationId xmlns:a16="http://schemas.microsoft.com/office/drawing/2014/main" id="{F77127E3-3EF0-48DC-AB39-64D41DB776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7059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3819" name="Group 181">
              <a:extLst>
                <a:ext uri="{FF2B5EF4-FFF2-40B4-BE49-F238E27FC236}">
                  <a16:creationId xmlns:a16="http://schemas.microsoft.com/office/drawing/2014/main" id="{F2A499E3-89F4-4AF1-AAA1-3578A72F9C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3825" name="AutoShape 182">
                <a:extLst>
                  <a:ext uri="{FF2B5EF4-FFF2-40B4-BE49-F238E27FC236}">
                    <a16:creationId xmlns:a16="http://schemas.microsoft.com/office/drawing/2014/main" id="{A21CB831-75D1-49CA-AD38-E62DD7D1E9C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400">
                    <a:solidFill>
                      <a:srgbClr val="535353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2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solidFill>
                    <a:schemeClr val="bg1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3826" name="AutoShape 183">
                <a:extLst>
                  <a:ext uri="{FF2B5EF4-FFF2-40B4-BE49-F238E27FC236}">
                    <a16:creationId xmlns:a16="http://schemas.microsoft.com/office/drawing/2014/main" id="{C3737524-BFA1-40C2-858A-92714B40C08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400">
                    <a:solidFill>
                      <a:srgbClr val="535353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2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solidFill>
                    <a:schemeClr val="bg1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3827" name="AutoShape 184">
                <a:extLst>
                  <a:ext uri="{FF2B5EF4-FFF2-40B4-BE49-F238E27FC236}">
                    <a16:creationId xmlns:a16="http://schemas.microsoft.com/office/drawing/2014/main" id="{39C8CA0F-A37F-4BE1-9C99-E21505C2BB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400">
                    <a:solidFill>
                      <a:srgbClr val="535353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2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solidFill>
                    <a:schemeClr val="bg1"/>
                  </a:solidFill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3820" name="Group 185">
              <a:extLst>
                <a:ext uri="{FF2B5EF4-FFF2-40B4-BE49-F238E27FC236}">
                  <a16:creationId xmlns:a16="http://schemas.microsoft.com/office/drawing/2014/main" id="{ADD0D34A-4A49-4FC5-AD30-C9D05B7C0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3822" name="AutoShape 186">
                <a:extLst>
                  <a:ext uri="{FF2B5EF4-FFF2-40B4-BE49-F238E27FC236}">
                    <a16:creationId xmlns:a16="http://schemas.microsoft.com/office/drawing/2014/main" id="{432E7F81-8DD7-4AEA-9B04-9BDF1B2ED26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6753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400">
                    <a:solidFill>
                      <a:srgbClr val="535353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2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solidFill>
                    <a:schemeClr val="bg1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3823" name="AutoShape 187">
                <a:extLst>
                  <a:ext uri="{FF2B5EF4-FFF2-40B4-BE49-F238E27FC236}">
                    <a16:creationId xmlns:a16="http://schemas.microsoft.com/office/drawing/2014/main" id="{F300A279-9E0E-414F-9FC6-BA2089EFB53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6753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400">
                    <a:solidFill>
                      <a:srgbClr val="535353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2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solidFill>
                    <a:schemeClr val="bg1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3824" name="AutoShape 188">
                <a:extLst>
                  <a:ext uri="{FF2B5EF4-FFF2-40B4-BE49-F238E27FC236}">
                    <a16:creationId xmlns:a16="http://schemas.microsoft.com/office/drawing/2014/main" id="{2D2A0C12-F906-407C-84CD-27420D14F86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6753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400">
                    <a:solidFill>
                      <a:srgbClr val="535353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2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rgbClr val="535353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solidFill>
                    <a:schemeClr val="bg1"/>
                  </a:solidFill>
                  <a:ea typeface="MS PGothic" panose="020B0600070205080204" pitchFamily="34" charset="-128"/>
                </a:endParaRPr>
              </a:p>
            </p:txBody>
          </p:sp>
        </p:grpSp>
        <p:pic>
          <p:nvPicPr>
            <p:cNvPr id="33821" name="Picture 189" descr="high_line01">
              <a:extLst>
                <a:ext uri="{FF2B5EF4-FFF2-40B4-BE49-F238E27FC236}">
                  <a16:creationId xmlns:a16="http://schemas.microsoft.com/office/drawing/2014/main" id="{2E3B4115-44F3-42E5-BF97-AFD1BDF76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91" r="58304" b="12320"/>
            <a:stretch>
              <a:fillRect/>
            </a:stretch>
          </p:blipFill>
          <p:spPr bwMode="gray">
            <a:xfrm rot="-5400000">
              <a:off x="1079" y="1194"/>
              <a:ext cx="130" cy="100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800" name="AutoShape 190">
            <a:extLst>
              <a:ext uri="{FF2B5EF4-FFF2-40B4-BE49-F238E27FC236}">
                <a16:creationId xmlns:a16="http://schemas.microsoft.com/office/drawing/2014/main" id="{3F7D9CF6-3582-4C90-AD8C-DF30E04BD7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76900" y="3521075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3801" name="AutoShape 191">
            <a:extLst>
              <a:ext uri="{FF2B5EF4-FFF2-40B4-BE49-F238E27FC236}">
                <a16:creationId xmlns:a16="http://schemas.microsoft.com/office/drawing/2014/main" id="{1E9AC832-44E9-424E-8ADD-FCDBB18E44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76900" y="4365625"/>
            <a:ext cx="1641475" cy="566738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3802" name="Rectangle 192">
            <a:extLst>
              <a:ext uri="{FF2B5EF4-FFF2-40B4-BE49-F238E27FC236}">
                <a16:creationId xmlns:a16="http://schemas.microsoft.com/office/drawing/2014/main" id="{C65314DE-4FC5-4E93-A91A-6ACBD37162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35638" y="2924175"/>
            <a:ext cx="1655762" cy="3667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FEFFFF"/>
                </a:solidFill>
                <a:ea typeface="MS PGothic" panose="020B0600070205080204" pitchFamily="34" charset="-128"/>
              </a:rPr>
              <a:t>项目考核（</a:t>
            </a:r>
            <a:r>
              <a:rPr kumimoji="0" lang="en-US" altLang="zh-CN" sz="1800">
                <a:solidFill>
                  <a:srgbClr val="FEFFFF"/>
                </a:solidFill>
                <a:ea typeface="MS PGothic" panose="020B0600070205080204" pitchFamily="34" charset="-128"/>
              </a:rPr>
              <a:t>40</a:t>
            </a:r>
            <a:r>
              <a:rPr kumimoji="0" lang="zh-CN" altLang="en-US" sz="1800">
                <a:solidFill>
                  <a:srgbClr val="FEFFFF"/>
                </a:solidFill>
                <a:ea typeface="MS PGothic" panose="020B0600070205080204" pitchFamily="34" charset="-128"/>
              </a:rPr>
              <a:t>）</a:t>
            </a:r>
            <a:endParaRPr kumimoji="0" lang="en-US" altLang="zh-CN" sz="1800">
              <a:solidFill>
                <a:srgbClr val="FEFFFF"/>
              </a:solidFill>
              <a:ea typeface="MS PGothic" panose="020B0600070205080204" pitchFamily="34" charset="-128"/>
            </a:endParaRPr>
          </a:p>
        </p:txBody>
      </p:sp>
      <p:sp>
        <p:nvSpPr>
          <p:cNvPr id="33803" name="Rectangle 193">
            <a:extLst>
              <a:ext uri="{FF2B5EF4-FFF2-40B4-BE49-F238E27FC236}">
                <a16:creationId xmlns:a16="http://schemas.microsoft.com/office/drawing/2014/main" id="{DD910B3F-4718-4438-802E-2CD5FD38E8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34050" y="3516313"/>
            <a:ext cx="1474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期末综合项目</a:t>
            </a:r>
          </a:p>
        </p:txBody>
      </p:sp>
      <p:sp>
        <p:nvSpPr>
          <p:cNvPr id="33804" name="Rectangle 194">
            <a:extLst>
              <a:ext uri="{FF2B5EF4-FFF2-40B4-BE49-F238E27FC236}">
                <a16:creationId xmlns:a16="http://schemas.microsoft.com/office/drawing/2014/main" id="{E93EE44C-8245-4559-AA5C-A045CB5A6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4367213"/>
            <a:ext cx="1330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测试手机开发综合能力</a:t>
            </a:r>
            <a:endParaRPr kumimoji="0" lang="en-US" altLang="zh-CN" sz="1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grpSp>
        <p:nvGrpSpPr>
          <p:cNvPr id="33805" name="Group 197">
            <a:extLst>
              <a:ext uri="{FF2B5EF4-FFF2-40B4-BE49-F238E27FC236}">
                <a16:creationId xmlns:a16="http://schemas.microsoft.com/office/drawing/2014/main" id="{D994B491-0E02-43A0-8606-0D07ADB89DF0}"/>
              </a:ext>
            </a:extLst>
          </p:cNvPr>
          <p:cNvGrpSpPr>
            <a:grpSpLocks/>
          </p:cNvGrpSpPr>
          <p:nvPr/>
        </p:nvGrpSpPr>
        <p:grpSpPr bwMode="auto">
          <a:xfrm>
            <a:off x="3214688" y="1912938"/>
            <a:ext cx="1611312" cy="431800"/>
            <a:chOff x="2155" y="986"/>
            <a:chExt cx="1332" cy="607"/>
          </a:xfrm>
        </p:grpSpPr>
        <p:sp>
          <p:nvSpPr>
            <p:cNvPr id="171206" name="AutoShape 198">
              <a:extLst>
                <a:ext uri="{FF2B5EF4-FFF2-40B4-BE49-F238E27FC236}">
                  <a16:creationId xmlns:a16="http://schemas.microsoft.com/office/drawing/2014/main" id="{1BC15BB4-CDCE-42D2-BD62-C1B3942F13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5" y="986"/>
              <a:ext cx="1332" cy="607"/>
            </a:xfrm>
            <a:prstGeom prst="roundRect">
              <a:avLst>
                <a:gd name="adj" fmla="val 1318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817" name="Picture 199" descr="high_line01">
              <a:extLst>
                <a:ext uri="{FF2B5EF4-FFF2-40B4-BE49-F238E27FC236}">
                  <a16:creationId xmlns:a16="http://schemas.microsoft.com/office/drawing/2014/main" id="{3DAD1F52-B970-43D1-B28F-7F2AC6541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91" r="58304" b="12320"/>
            <a:stretch>
              <a:fillRect/>
            </a:stretch>
          </p:blipFill>
          <p:spPr bwMode="gray">
            <a:xfrm rot="-5400000">
              <a:off x="2721" y="460"/>
              <a:ext cx="218" cy="1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806" name="Rectangle 200">
            <a:extLst>
              <a:ext uri="{FF2B5EF4-FFF2-40B4-BE49-F238E27FC236}">
                <a16:creationId xmlns:a16="http://schemas.microsoft.com/office/drawing/2014/main" id="{09759A09-CB81-46A0-9071-83AC3B3C76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14688" y="1951038"/>
            <a:ext cx="172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FEFFFF"/>
                </a:solidFill>
                <a:ea typeface="MS PGothic" panose="020B0600070205080204" pitchFamily="34" charset="-128"/>
              </a:rPr>
              <a:t>考核（</a:t>
            </a:r>
            <a:r>
              <a:rPr kumimoji="0" lang="en-US" altLang="zh-CN" sz="2000">
                <a:solidFill>
                  <a:srgbClr val="FEFFFF"/>
                </a:solidFill>
                <a:ea typeface="MS PGothic" panose="020B0600070205080204" pitchFamily="34" charset="-128"/>
              </a:rPr>
              <a:t>100</a:t>
            </a:r>
            <a:r>
              <a:rPr kumimoji="0" lang="zh-CN" altLang="en-US" sz="2000">
                <a:solidFill>
                  <a:srgbClr val="FEFFFF"/>
                </a:solidFill>
                <a:ea typeface="MS PGothic" panose="020B0600070205080204" pitchFamily="34" charset="-128"/>
              </a:rPr>
              <a:t>）</a:t>
            </a:r>
          </a:p>
        </p:txBody>
      </p:sp>
      <p:sp>
        <p:nvSpPr>
          <p:cNvPr id="33807" name="AutoShape 205">
            <a:extLst>
              <a:ext uri="{FF2B5EF4-FFF2-40B4-BE49-F238E27FC236}">
                <a16:creationId xmlns:a16="http://schemas.microsoft.com/office/drawing/2014/main" id="{D83CC6A8-FDE7-4C77-B258-F870C8E7D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229225"/>
            <a:ext cx="7345362" cy="10080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08" name="Text Box 206">
            <a:extLst>
              <a:ext uri="{FF2B5EF4-FFF2-40B4-BE49-F238E27FC236}">
                <a16:creationId xmlns:a16="http://schemas.microsoft.com/office/drawing/2014/main" id="{99CC6B47-5E4C-4033-9F52-F508C956A2A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42988" y="5249863"/>
            <a:ext cx="7345362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期末综合项目考核成绩（</a:t>
            </a:r>
            <a:r>
              <a:rPr kumimoji="0" lang="en-US" altLang="zh-CN" sz="1800">
                <a:solidFill>
                  <a:srgbClr val="003300"/>
                </a:solidFill>
                <a:ea typeface="MS PGothic" panose="020B0600070205080204" pitchFamily="34" charset="-128"/>
              </a:rPr>
              <a:t>40</a:t>
            </a: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分）</a:t>
            </a:r>
            <a:r>
              <a:rPr kumimoji="0" lang="en-US" altLang="zh-CN" sz="1800">
                <a:solidFill>
                  <a:srgbClr val="003300"/>
                </a:solidFill>
                <a:ea typeface="MS PGothic" panose="020B0600070205080204" pitchFamily="34" charset="-128"/>
              </a:rPr>
              <a:t>=</a:t>
            </a: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软件验收情况（</a:t>
            </a:r>
            <a:r>
              <a:rPr kumimoji="0" lang="en-US" altLang="zh-CN" sz="1800">
                <a:solidFill>
                  <a:srgbClr val="003300"/>
                </a:solidFill>
                <a:ea typeface="MS PGothic" panose="020B0600070205080204" pitchFamily="34" charset="-128"/>
              </a:rPr>
              <a:t>15</a:t>
            </a: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分）</a:t>
            </a:r>
            <a:r>
              <a:rPr kumimoji="0" lang="en-US" altLang="zh-CN" sz="1800">
                <a:solidFill>
                  <a:srgbClr val="003300"/>
                </a:solidFill>
                <a:ea typeface="MS PGothic" panose="020B0600070205080204" pitchFamily="34" charset="-128"/>
              </a:rPr>
              <a:t>+</a:t>
            </a: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软件开发文档编写（</a:t>
            </a:r>
            <a:r>
              <a:rPr kumimoji="0" lang="en-US" altLang="zh-CN" sz="1800">
                <a:solidFill>
                  <a:srgbClr val="003300"/>
                </a:solidFill>
                <a:ea typeface="MS PGothic" panose="020B0600070205080204" pitchFamily="34" charset="-128"/>
              </a:rPr>
              <a:t>15</a:t>
            </a: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分）</a:t>
            </a:r>
            <a:r>
              <a:rPr kumimoji="0" lang="en-US" altLang="zh-CN" sz="1800">
                <a:solidFill>
                  <a:srgbClr val="003300"/>
                </a:solidFill>
                <a:ea typeface="MS PGothic" panose="020B0600070205080204" pitchFamily="34" charset="-128"/>
              </a:rPr>
              <a:t>+</a:t>
            </a: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参与项目的工作量（</a:t>
            </a:r>
            <a:r>
              <a:rPr kumimoji="0" lang="en-US" altLang="zh-CN" sz="1800">
                <a:solidFill>
                  <a:srgbClr val="003300"/>
                </a:solidFill>
                <a:ea typeface="MS PGothic" panose="020B0600070205080204" pitchFamily="34" charset="-128"/>
              </a:rPr>
              <a:t>5</a:t>
            </a: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分）</a:t>
            </a:r>
            <a:r>
              <a:rPr kumimoji="0" lang="en-US" altLang="zh-CN" sz="1800">
                <a:solidFill>
                  <a:srgbClr val="003300"/>
                </a:solidFill>
                <a:ea typeface="MS PGothic" panose="020B0600070205080204" pitchFamily="34" charset="-128"/>
              </a:rPr>
              <a:t>+</a:t>
            </a: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工作态度（</a:t>
            </a:r>
            <a:r>
              <a:rPr kumimoji="0" lang="en-US" altLang="zh-CN" sz="1800">
                <a:solidFill>
                  <a:srgbClr val="003300"/>
                </a:solidFill>
                <a:ea typeface="MS PGothic" panose="020B0600070205080204" pitchFamily="34" charset="-128"/>
              </a:rPr>
              <a:t>5</a:t>
            </a:r>
            <a:r>
              <a:rPr kumimoji="0" lang="zh-CN" altLang="en-US" sz="1800">
                <a:solidFill>
                  <a:srgbClr val="003300"/>
                </a:solidFill>
                <a:ea typeface="MS PGothic" panose="020B0600070205080204" pitchFamily="34" charset="-128"/>
              </a:rPr>
              <a:t>分）。</a:t>
            </a:r>
          </a:p>
        </p:txBody>
      </p:sp>
      <p:sp>
        <p:nvSpPr>
          <p:cNvPr id="33809" name="AutoShape 208">
            <a:extLst>
              <a:ext uri="{FF2B5EF4-FFF2-40B4-BE49-F238E27FC236}">
                <a16:creationId xmlns:a16="http://schemas.microsoft.com/office/drawing/2014/main" id="{916C0973-1A7B-4234-8731-D13D90F904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51500" y="39385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3810" name="Rectangle 209">
            <a:extLst>
              <a:ext uri="{FF2B5EF4-FFF2-40B4-BE49-F238E27FC236}">
                <a16:creationId xmlns:a16="http://schemas.microsoft.com/office/drawing/2014/main" id="{D1890B9D-47C0-402A-941B-36FDD71D2A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08650" y="3933825"/>
            <a:ext cx="1474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项目小组</a:t>
            </a:r>
          </a:p>
        </p:txBody>
      </p:sp>
      <p:sp>
        <p:nvSpPr>
          <p:cNvPr id="33811" name="Line 210">
            <a:extLst>
              <a:ext uri="{FF2B5EF4-FFF2-40B4-BE49-F238E27FC236}">
                <a16:creationId xmlns:a16="http://schemas.microsoft.com/office/drawing/2014/main" id="{8DF5F1DA-6B78-441A-8639-92AA3DB4529C}"/>
              </a:ext>
            </a:extLst>
          </p:cNvPr>
          <p:cNvSpPr>
            <a:spLocks noChangeShapeType="1"/>
          </p:cNvSpPr>
          <p:nvPr/>
        </p:nvSpPr>
        <p:spPr bwMode="gray">
          <a:xfrm>
            <a:off x="4140200" y="2420938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812" name="Line 211">
            <a:extLst>
              <a:ext uri="{FF2B5EF4-FFF2-40B4-BE49-F238E27FC236}">
                <a16:creationId xmlns:a16="http://schemas.microsoft.com/office/drawing/2014/main" id="{ADF70097-6940-4A99-8D1B-57F32BE38162}"/>
              </a:ext>
            </a:extLst>
          </p:cNvPr>
          <p:cNvSpPr>
            <a:spLocks noChangeShapeType="1"/>
          </p:cNvSpPr>
          <p:nvPr/>
        </p:nvSpPr>
        <p:spPr bwMode="gray">
          <a:xfrm>
            <a:off x="1835150" y="2636838"/>
            <a:ext cx="4681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3" name="Line 213">
            <a:extLst>
              <a:ext uri="{FF2B5EF4-FFF2-40B4-BE49-F238E27FC236}">
                <a16:creationId xmlns:a16="http://schemas.microsoft.com/office/drawing/2014/main" id="{FDA6578D-34BC-4A28-A4D0-4D700CAA3604}"/>
              </a:ext>
            </a:extLst>
          </p:cNvPr>
          <p:cNvSpPr>
            <a:spLocks noChangeShapeType="1"/>
          </p:cNvSpPr>
          <p:nvPr/>
        </p:nvSpPr>
        <p:spPr bwMode="gray">
          <a:xfrm>
            <a:off x="1835150" y="2636838"/>
            <a:ext cx="0" cy="2873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4" name="Line 214">
            <a:extLst>
              <a:ext uri="{FF2B5EF4-FFF2-40B4-BE49-F238E27FC236}">
                <a16:creationId xmlns:a16="http://schemas.microsoft.com/office/drawing/2014/main" id="{6079158F-7F58-4AC7-B574-7B89FE3F5F94}"/>
              </a:ext>
            </a:extLst>
          </p:cNvPr>
          <p:cNvSpPr>
            <a:spLocks noChangeShapeType="1"/>
          </p:cNvSpPr>
          <p:nvPr/>
        </p:nvSpPr>
        <p:spPr bwMode="gray">
          <a:xfrm>
            <a:off x="6516688" y="2636838"/>
            <a:ext cx="0" cy="2873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5" name="标题 1">
            <a:extLst>
              <a:ext uri="{FF2B5EF4-FFF2-40B4-BE49-F238E27FC236}">
                <a16:creationId xmlns:a16="http://schemas.microsoft.com/office/drawing/2014/main" id="{4F8C17BF-B2FA-4BE4-8052-C9E6A9409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四、实践考核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4E29DEF-5CBA-494B-B6AC-7AFA63213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A9578005-1A59-4D59-B68A-1FC92057206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900238"/>
            <a:ext cx="762000" cy="665162"/>
            <a:chOff x="1110" y="2656"/>
            <a:chExt cx="1549" cy="1351"/>
          </a:xfrm>
        </p:grpSpPr>
        <p:sp>
          <p:nvSpPr>
            <p:cNvPr id="19485" name="AutoShape 4">
              <a:extLst>
                <a:ext uri="{FF2B5EF4-FFF2-40B4-BE49-F238E27FC236}">
                  <a16:creationId xmlns:a16="http://schemas.microsoft.com/office/drawing/2014/main" id="{C73758ED-594D-4B86-9A73-8AC4750C46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9486" name="AutoShape 5">
              <a:extLst>
                <a:ext uri="{FF2B5EF4-FFF2-40B4-BE49-F238E27FC236}">
                  <a16:creationId xmlns:a16="http://schemas.microsoft.com/office/drawing/2014/main" id="{6747ECB8-873D-4010-9B48-D5E1BEC60F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5542" name="AutoShape 6">
              <a:extLst>
                <a:ext uri="{FF2B5EF4-FFF2-40B4-BE49-F238E27FC236}">
                  <a16:creationId xmlns:a16="http://schemas.microsoft.com/office/drawing/2014/main" id="{4A58075B-FC93-4C22-ABE4-8AD8C6E47A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9460" name="Group 7">
            <a:extLst>
              <a:ext uri="{FF2B5EF4-FFF2-40B4-BE49-F238E27FC236}">
                <a16:creationId xmlns:a16="http://schemas.microsoft.com/office/drawing/2014/main" id="{45B11F3A-7B80-4F50-8F8F-51C90426E06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692400"/>
            <a:ext cx="762000" cy="665163"/>
            <a:chOff x="3174" y="2656"/>
            <a:chExt cx="1549" cy="1351"/>
          </a:xfrm>
        </p:grpSpPr>
        <p:sp>
          <p:nvSpPr>
            <p:cNvPr id="19482" name="AutoShape 8">
              <a:extLst>
                <a:ext uri="{FF2B5EF4-FFF2-40B4-BE49-F238E27FC236}">
                  <a16:creationId xmlns:a16="http://schemas.microsoft.com/office/drawing/2014/main" id="{2A7F1627-73DB-4BDA-9D64-CAE8E02076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9483" name="AutoShape 9">
              <a:extLst>
                <a:ext uri="{FF2B5EF4-FFF2-40B4-BE49-F238E27FC236}">
                  <a16:creationId xmlns:a16="http://schemas.microsoft.com/office/drawing/2014/main" id="{B47EFCEF-7079-43D2-90DE-E675869193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5546" name="AutoShape 10">
              <a:extLst>
                <a:ext uri="{FF2B5EF4-FFF2-40B4-BE49-F238E27FC236}">
                  <a16:creationId xmlns:a16="http://schemas.microsoft.com/office/drawing/2014/main" id="{140F6090-E722-4495-90C3-8AD306856D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461" name="Line 11">
            <a:extLst>
              <a:ext uri="{FF2B5EF4-FFF2-40B4-BE49-F238E27FC236}">
                <a16:creationId xmlns:a16="http://schemas.microsoft.com/office/drawing/2014/main" id="{5A013E0F-4045-4391-BC85-F9AD8A503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5098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Text Box 12">
            <a:extLst>
              <a:ext uri="{FF2B5EF4-FFF2-40B4-BE49-F238E27FC236}">
                <a16:creationId xmlns:a16="http://schemas.microsoft.com/office/drawing/2014/main" id="{419F0599-7EEC-4430-8724-973FEDA3E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57388"/>
            <a:ext cx="186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1"/>
                </a:solidFill>
                <a:ea typeface="MS PGothic" panose="020B0600070205080204" pitchFamily="34" charset="-128"/>
              </a:rPr>
              <a:t>课程设置</a:t>
            </a:r>
          </a:p>
        </p:txBody>
      </p:sp>
      <p:sp>
        <p:nvSpPr>
          <p:cNvPr id="19463" name="Text Box 13">
            <a:extLst>
              <a:ext uri="{FF2B5EF4-FFF2-40B4-BE49-F238E27FC236}">
                <a16:creationId xmlns:a16="http://schemas.microsoft.com/office/drawing/2014/main" id="{077B2B31-392E-4FDC-9ABE-53E288EE529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5650" y="19986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19464" name="Line 14">
            <a:extLst>
              <a:ext uri="{FF2B5EF4-FFF2-40B4-BE49-F238E27FC236}">
                <a16:creationId xmlns:a16="http://schemas.microsoft.com/office/drawing/2014/main" id="{92FAD3B4-C0F4-4CF1-814B-465835BD1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3020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Text Box 15">
            <a:extLst>
              <a:ext uri="{FF2B5EF4-FFF2-40B4-BE49-F238E27FC236}">
                <a16:creationId xmlns:a16="http://schemas.microsoft.com/office/drawing/2014/main" id="{4776D07A-9AFD-473F-BB13-CD6D52D94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49550"/>
            <a:ext cx="171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1"/>
                </a:solidFill>
                <a:ea typeface="MS PGothic" panose="020B0600070205080204" pitchFamily="34" charset="-128"/>
              </a:rPr>
              <a:t>教学目标</a:t>
            </a:r>
          </a:p>
        </p:txBody>
      </p:sp>
      <p:sp>
        <p:nvSpPr>
          <p:cNvPr id="19466" name="Text Box 16">
            <a:extLst>
              <a:ext uri="{FF2B5EF4-FFF2-40B4-BE49-F238E27FC236}">
                <a16:creationId xmlns:a16="http://schemas.microsoft.com/office/drawing/2014/main" id="{786EA709-87C2-44BC-AD49-F698AB5DDC0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5650" y="27908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  <a:ea typeface="MS PGothic" panose="020B0600070205080204" pitchFamily="34" charset="-128"/>
              </a:rPr>
              <a:t>2</a:t>
            </a:r>
          </a:p>
        </p:txBody>
      </p:sp>
      <p:grpSp>
        <p:nvGrpSpPr>
          <p:cNvPr id="19467" name="Group 17">
            <a:extLst>
              <a:ext uri="{FF2B5EF4-FFF2-40B4-BE49-F238E27FC236}">
                <a16:creationId xmlns:a16="http://schemas.microsoft.com/office/drawing/2014/main" id="{421F4F1F-7999-47C0-A2A8-B94DEF25885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484563"/>
            <a:ext cx="762000" cy="665162"/>
            <a:chOff x="1110" y="2656"/>
            <a:chExt cx="1549" cy="1351"/>
          </a:xfrm>
        </p:grpSpPr>
        <p:sp>
          <p:nvSpPr>
            <p:cNvPr id="19479" name="AutoShape 18">
              <a:extLst>
                <a:ext uri="{FF2B5EF4-FFF2-40B4-BE49-F238E27FC236}">
                  <a16:creationId xmlns:a16="http://schemas.microsoft.com/office/drawing/2014/main" id="{738D5D8B-1F33-498A-9CC7-D9ABC4E2FD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9480" name="AutoShape 19">
              <a:extLst>
                <a:ext uri="{FF2B5EF4-FFF2-40B4-BE49-F238E27FC236}">
                  <a16:creationId xmlns:a16="http://schemas.microsoft.com/office/drawing/2014/main" id="{09E1F917-13A1-463E-B2BF-FC31E20CF9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5556" name="AutoShape 20">
              <a:extLst>
                <a:ext uri="{FF2B5EF4-FFF2-40B4-BE49-F238E27FC236}">
                  <a16:creationId xmlns:a16="http://schemas.microsoft.com/office/drawing/2014/main" id="{AAF5B2CD-E088-4B93-8C81-EB48D6CF60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9468" name="Group 21">
            <a:extLst>
              <a:ext uri="{FF2B5EF4-FFF2-40B4-BE49-F238E27FC236}">
                <a16:creationId xmlns:a16="http://schemas.microsoft.com/office/drawing/2014/main" id="{A04B94F7-6A5E-4132-8864-B49BF4B545B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276725"/>
            <a:ext cx="762000" cy="665163"/>
            <a:chOff x="3174" y="2656"/>
            <a:chExt cx="1549" cy="1351"/>
          </a:xfrm>
        </p:grpSpPr>
        <p:sp>
          <p:nvSpPr>
            <p:cNvPr id="19476" name="AutoShape 22">
              <a:extLst>
                <a:ext uri="{FF2B5EF4-FFF2-40B4-BE49-F238E27FC236}">
                  <a16:creationId xmlns:a16="http://schemas.microsoft.com/office/drawing/2014/main" id="{32F62F26-8984-4253-8570-53875FFE77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9477" name="AutoShape 23">
              <a:extLst>
                <a:ext uri="{FF2B5EF4-FFF2-40B4-BE49-F238E27FC236}">
                  <a16:creationId xmlns:a16="http://schemas.microsoft.com/office/drawing/2014/main" id="{E95EE969-9981-45C8-899F-21D8989726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5560" name="AutoShape 24">
              <a:extLst>
                <a:ext uri="{FF2B5EF4-FFF2-40B4-BE49-F238E27FC236}">
                  <a16:creationId xmlns:a16="http://schemas.microsoft.com/office/drawing/2014/main" id="{1322322F-75A3-4490-BC55-5CDB8C7048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469" name="Line 25">
            <a:extLst>
              <a:ext uri="{FF2B5EF4-FFF2-40B4-BE49-F238E27FC236}">
                <a16:creationId xmlns:a16="http://schemas.microsoft.com/office/drawing/2014/main" id="{042C8496-D8B7-4A66-855C-02B9A2B09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941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Text Box 26">
            <a:extLst>
              <a:ext uri="{FF2B5EF4-FFF2-40B4-BE49-F238E27FC236}">
                <a16:creationId xmlns:a16="http://schemas.microsoft.com/office/drawing/2014/main" id="{C69736AB-F738-4537-9C6F-AB218496C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41713"/>
            <a:ext cx="200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1"/>
                </a:solidFill>
                <a:ea typeface="MS PGothic" panose="020B0600070205080204" pitchFamily="34" charset="-128"/>
              </a:rPr>
              <a:t>实践内容</a:t>
            </a:r>
          </a:p>
        </p:txBody>
      </p:sp>
      <p:sp>
        <p:nvSpPr>
          <p:cNvPr id="19471" name="Text Box 27">
            <a:extLst>
              <a:ext uri="{FF2B5EF4-FFF2-40B4-BE49-F238E27FC236}">
                <a16:creationId xmlns:a16="http://schemas.microsoft.com/office/drawing/2014/main" id="{4CA1042B-5C8D-477E-A7FF-BB1AB254248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5650" y="35829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19472" name="Line 28">
            <a:extLst>
              <a:ext uri="{FF2B5EF4-FFF2-40B4-BE49-F238E27FC236}">
                <a16:creationId xmlns:a16="http://schemas.microsoft.com/office/drawing/2014/main" id="{98E03274-6043-4705-8871-AA9078948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8863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Text Box 29">
            <a:extLst>
              <a:ext uri="{FF2B5EF4-FFF2-40B4-BE49-F238E27FC236}">
                <a16:creationId xmlns:a16="http://schemas.microsoft.com/office/drawing/2014/main" id="{70762F66-2B25-4009-B693-4413318EE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333875"/>
            <a:ext cx="17192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1"/>
                </a:solidFill>
                <a:ea typeface="MS PGothic" panose="020B0600070205080204" pitchFamily="34" charset="-128"/>
              </a:rPr>
              <a:t>实践考核</a:t>
            </a:r>
          </a:p>
        </p:txBody>
      </p:sp>
      <p:sp>
        <p:nvSpPr>
          <p:cNvPr id="19474" name="Text Box 30">
            <a:extLst>
              <a:ext uri="{FF2B5EF4-FFF2-40B4-BE49-F238E27FC236}">
                <a16:creationId xmlns:a16="http://schemas.microsoft.com/office/drawing/2014/main" id="{750635D3-90DD-4DFC-84B3-C36901A588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5650" y="43751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bg1"/>
                </a:solidFill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19475" name="Text Box 31">
            <a:extLst>
              <a:ext uri="{FF2B5EF4-FFF2-40B4-BE49-F238E27FC236}">
                <a16:creationId xmlns:a16="http://schemas.microsoft.com/office/drawing/2014/main" id="{EBB06189-0BE9-408B-8C23-4812D0843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1">
            <a:extLst>
              <a:ext uri="{FF2B5EF4-FFF2-40B4-BE49-F238E27FC236}">
                <a16:creationId xmlns:a16="http://schemas.microsoft.com/office/drawing/2014/main" id="{85A63ECC-C23D-413D-A56C-4E199E4D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48" name="Group 89">
            <a:extLst>
              <a:ext uri="{FF2B5EF4-FFF2-40B4-BE49-F238E27FC236}">
                <a16:creationId xmlns:a16="http://schemas.microsoft.com/office/drawing/2014/main" id="{8764278B-6C3E-4B1E-811D-A2CCC56BB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31111"/>
              </p:ext>
            </p:extLst>
          </p:nvPr>
        </p:nvGraphicFramePr>
        <p:xfrm>
          <a:off x="971550" y="2076450"/>
          <a:ext cx="7272338" cy="3297239"/>
        </p:xfrm>
        <a:graphic>
          <a:graphicData uri="http://schemas.openxmlformats.org/drawingml/2006/table">
            <a:tbl>
              <a:tblPr/>
              <a:tblGrid>
                <a:gridCol w="168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项    目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内        容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课程名称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的移动互联网课程实践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》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授课专业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计算机科学与技术专业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授课对象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计算机专业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级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课程性质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必修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总 学 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学时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</a:rPr>
                        <a:t>学     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学分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09" name="标题 1">
            <a:extLst>
              <a:ext uri="{FF2B5EF4-FFF2-40B4-BE49-F238E27FC236}">
                <a16:creationId xmlns:a16="http://schemas.microsoft.com/office/drawing/2014/main" id="{9EDD42BC-9C87-4467-91FD-87B2BF097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一、课程设置</a:t>
            </a:r>
          </a:p>
        </p:txBody>
      </p:sp>
      <p:sp>
        <p:nvSpPr>
          <p:cNvPr id="20510" name="Rectangle 74">
            <a:extLst>
              <a:ext uri="{FF2B5EF4-FFF2-40B4-BE49-F238E27FC236}">
                <a16:creationId xmlns:a16="http://schemas.microsoft.com/office/drawing/2014/main" id="{21407410-BF3F-4437-ACED-096890AC8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1392238"/>
            <a:ext cx="8186737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0" lang="zh-CN" altLang="en-US" sz="28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  <a:cs typeface="MS PGothic" panose="020B0600070205080204" pitchFamily="34" charset="-128"/>
              </a:rPr>
              <a:t>课程信息 </a:t>
            </a:r>
            <a:endParaRPr kumimoji="0" lang="zh-CN" altLang="en-US" sz="2900">
              <a:solidFill>
                <a:schemeClr val="tx2"/>
              </a:solidFill>
              <a:latin typeface="Verdana" panose="020B0604030504040204" pitchFamily="34" charset="0"/>
              <a:ea typeface="黑体" panose="02010609060101010101" pitchFamily="49" charset="-122"/>
              <a:cs typeface="MS PGothic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0" lang="zh-CN" altLang="en-US" sz="2500">
              <a:solidFill>
                <a:schemeClr val="tx1"/>
              </a:solidFill>
              <a:ea typeface="黑体" panose="02010609060101010101" pitchFamily="49" charset="-122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0" name="AutoShape 40">
            <a:extLst>
              <a:ext uri="{FF2B5EF4-FFF2-40B4-BE49-F238E27FC236}">
                <a16:creationId xmlns:a16="http://schemas.microsoft.com/office/drawing/2014/main" id="{F216B80F-D120-4785-85CB-E497A7A8AD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0100" y="3454400"/>
            <a:ext cx="1681163" cy="5699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07" name="Text Box 41">
            <a:extLst>
              <a:ext uri="{FF2B5EF4-FFF2-40B4-BE49-F238E27FC236}">
                <a16:creationId xmlns:a16="http://schemas.microsoft.com/office/drawing/2014/main" id="{0C9EBB20-EB44-46A7-87C2-BABF63DB3BA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63625" y="3586163"/>
            <a:ext cx="1204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FFFF00"/>
                </a:solidFill>
                <a:ea typeface="MS PGothic" panose="020B0600070205080204" pitchFamily="34" charset="-128"/>
              </a:rPr>
              <a:t>数据结构</a:t>
            </a:r>
          </a:p>
        </p:txBody>
      </p:sp>
      <p:sp>
        <p:nvSpPr>
          <p:cNvPr id="21508" name="Rectangle 28">
            <a:extLst>
              <a:ext uri="{FF2B5EF4-FFF2-40B4-BE49-F238E27FC236}">
                <a16:creationId xmlns:a16="http://schemas.microsoft.com/office/drawing/2014/main" id="{CA6CEAF6-3DBA-475B-85CD-9B50007701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4663" y="1392238"/>
            <a:ext cx="8186737" cy="4852987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  <a:cs typeface="Arial" panose="020B0604020202020204" pitchFamily="34" charset="0"/>
              </a:rPr>
              <a:t>课程衔接</a:t>
            </a:r>
            <a:endParaRPr lang="zh-CN" altLang="en-US" sz="290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2913" name="AutoShape 33">
            <a:extLst>
              <a:ext uri="{FF2B5EF4-FFF2-40B4-BE49-F238E27FC236}">
                <a16:creationId xmlns:a16="http://schemas.microsoft.com/office/drawing/2014/main" id="{81F57DA0-036A-4F05-AA1E-C0A9ECA81211}"/>
              </a:ext>
            </a:extLst>
          </p:cNvPr>
          <p:cNvSpPr>
            <a:spLocks noChangeArrowheads="1"/>
          </p:cNvSpPr>
          <p:nvPr/>
        </p:nvSpPr>
        <p:spPr bwMode="gray">
          <a:xfrm rot="10800000" flipH="1">
            <a:off x="6480175" y="4089400"/>
            <a:ext cx="525463" cy="306388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885" name="AutoShape 5">
            <a:extLst>
              <a:ext uri="{FF2B5EF4-FFF2-40B4-BE49-F238E27FC236}">
                <a16:creationId xmlns:a16="http://schemas.microsoft.com/office/drawing/2014/main" id="{A0BE7C05-6E89-4E74-9A61-F53F483DDD6A}"/>
              </a:ext>
            </a:extLst>
          </p:cNvPr>
          <p:cNvSpPr>
            <a:spLocks noChangeArrowheads="1"/>
          </p:cNvSpPr>
          <p:nvPr/>
        </p:nvSpPr>
        <p:spPr bwMode="gray">
          <a:xfrm rot="16200000" flipH="1">
            <a:off x="2616994" y="3301207"/>
            <a:ext cx="460375" cy="300037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886" name="AutoShape 6">
            <a:extLst>
              <a:ext uri="{FF2B5EF4-FFF2-40B4-BE49-F238E27FC236}">
                <a16:creationId xmlns:a16="http://schemas.microsoft.com/office/drawing/2014/main" id="{8A82129D-898C-4DFE-BD49-07F3F7EE9011}"/>
              </a:ext>
            </a:extLst>
          </p:cNvPr>
          <p:cNvSpPr>
            <a:spLocks noChangeArrowheads="1"/>
          </p:cNvSpPr>
          <p:nvPr/>
        </p:nvSpPr>
        <p:spPr bwMode="gray">
          <a:xfrm rot="5400000" flipH="1">
            <a:off x="5256213" y="3251200"/>
            <a:ext cx="458788" cy="300037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86BAD471-1822-4E21-8449-498A111989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7200" y="2252663"/>
            <a:ext cx="2357438" cy="24003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1513" name="Oval 9">
            <a:extLst>
              <a:ext uri="{FF2B5EF4-FFF2-40B4-BE49-F238E27FC236}">
                <a16:creationId xmlns:a16="http://schemas.microsoft.com/office/drawing/2014/main" id="{F4430CE3-FA36-4CEA-A2B8-91FCFDF3A0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32138" y="2387600"/>
            <a:ext cx="2085975" cy="2125663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22890" name="Oval 10">
            <a:extLst>
              <a:ext uri="{FF2B5EF4-FFF2-40B4-BE49-F238E27FC236}">
                <a16:creationId xmlns:a16="http://schemas.microsoft.com/office/drawing/2014/main" id="{609D2E36-8BB4-424C-BF72-C0FB9C6F76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54375" y="2514600"/>
            <a:ext cx="1841500" cy="1878013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5" name="Oval 11">
            <a:extLst>
              <a:ext uri="{FF2B5EF4-FFF2-40B4-BE49-F238E27FC236}">
                <a16:creationId xmlns:a16="http://schemas.microsoft.com/office/drawing/2014/main" id="{5BB103E9-21ED-4BFC-8C38-4CA6FB7F68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54375" y="2514600"/>
            <a:ext cx="1841500" cy="1878013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FFCC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22892" name="Oval 12">
            <a:extLst>
              <a:ext uri="{FF2B5EF4-FFF2-40B4-BE49-F238E27FC236}">
                <a16:creationId xmlns:a16="http://schemas.microsoft.com/office/drawing/2014/main" id="{10C3F1F7-DD90-4B47-8FD4-C63723169D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75025" y="2638425"/>
            <a:ext cx="1600200" cy="16319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7" name="Oval 13">
            <a:extLst>
              <a:ext uri="{FF2B5EF4-FFF2-40B4-BE49-F238E27FC236}">
                <a16:creationId xmlns:a16="http://schemas.microsoft.com/office/drawing/2014/main" id="{848082AD-82D3-42A2-8168-5E3531382F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75025" y="2638425"/>
            <a:ext cx="1600200" cy="1631950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7C63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22895" name="AutoShape 15">
            <a:extLst>
              <a:ext uri="{FF2B5EF4-FFF2-40B4-BE49-F238E27FC236}">
                <a16:creationId xmlns:a16="http://schemas.microsoft.com/office/drawing/2014/main" id="{E46668BF-3172-4362-B36C-1709EE3C2C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4863" y="2944813"/>
            <a:ext cx="1681162" cy="5715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122896" name="AutoShape 16">
            <a:extLst>
              <a:ext uri="{FF2B5EF4-FFF2-40B4-BE49-F238E27FC236}">
                <a16:creationId xmlns:a16="http://schemas.microsoft.com/office/drawing/2014/main" id="{46956FD3-ACAD-4817-B04A-A8FA07B9EF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4863" y="2446338"/>
            <a:ext cx="1681162" cy="5699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898" name="AutoShape 18">
            <a:extLst>
              <a:ext uri="{FF2B5EF4-FFF2-40B4-BE49-F238E27FC236}">
                <a16:creationId xmlns:a16="http://schemas.microsoft.com/office/drawing/2014/main" id="{6E383572-0C2A-42E8-8A1C-E65C6C00AB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29300" y="3462338"/>
            <a:ext cx="1751013" cy="5715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899" name="AutoShape 19">
            <a:extLst>
              <a:ext uri="{FF2B5EF4-FFF2-40B4-BE49-F238E27FC236}">
                <a16:creationId xmlns:a16="http://schemas.microsoft.com/office/drawing/2014/main" id="{72606CAF-7347-4A1A-BA91-EC51847BB5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29300" y="2708275"/>
            <a:ext cx="1751013" cy="7493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00" name="Text Box 20">
            <a:extLst>
              <a:ext uri="{FF2B5EF4-FFF2-40B4-BE49-F238E27FC236}">
                <a16:creationId xmlns:a16="http://schemas.microsoft.com/office/drawing/2014/main" id="{BDFEFCE6-9B90-49C7-A57F-D2711FD0A5D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2997200"/>
            <a:ext cx="1787525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Android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手</a:t>
            </a:r>
          </a:p>
          <a:p>
            <a:pPr algn="ctr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机软件开发</a:t>
            </a:r>
          </a:p>
        </p:txBody>
      </p:sp>
      <p:sp>
        <p:nvSpPr>
          <p:cNvPr id="21523" name="Text Box 22">
            <a:extLst>
              <a:ext uri="{FF2B5EF4-FFF2-40B4-BE49-F238E27FC236}">
                <a16:creationId xmlns:a16="http://schemas.microsoft.com/office/drawing/2014/main" id="{4BDA3853-A262-4CFA-B258-585CADA82D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5650" y="2592388"/>
            <a:ext cx="180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FF00"/>
                </a:solidFill>
                <a:ea typeface="MS PGothic" panose="020B0600070205080204" pitchFamily="34" charset="-128"/>
              </a:rPr>
              <a:t>C</a:t>
            </a:r>
            <a:r>
              <a:rPr kumimoji="0" lang="zh-CN" altLang="en-US" sz="1800">
                <a:solidFill>
                  <a:srgbClr val="FFFF00"/>
                </a:solidFill>
                <a:ea typeface="MS PGothic" panose="020B0600070205080204" pitchFamily="34" charset="-128"/>
              </a:rPr>
              <a:t>语言程序设计</a:t>
            </a:r>
          </a:p>
        </p:txBody>
      </p:sp>
      <p:sp>
        <p:nvSpPr>
          <p:cNvPr id="21524" name="Text Box 23">
            <a:extLst>
              <a:ext uri="{FF2B5EF4-FFF2-40B4-BE49-F238E27FC236}">
                <a16:creationId xmlns:a16="http://schemas.microsoft.com/office/drawing/2014/main" id="{C2DEF769-9AD7-487F-8B27-C3C867FD4E5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27088" y="3092450"/>
            <a:ext cx="1703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FF00"/>
                </a:solidFill>
                <a:ea typeface="MS PGothic" panose="020B0600070205080204" pitchFamily="34" charset="-128"/>
              </a:rPr>
              <a:t>Java</a:t>
            </a:r>
            <a:r>
              <a:rPr kumimoji="0" lang="zh-CN" altLang="en-US" sz="1800">
                <a:solidFill>
                  <a:srgbClr val="FFFF00"/>
                </a:solidFill>
                <a:ea typeface="MS PGothic" panose="020B0600070205080204" pitchFamily="34" charset="-128"/>
              </a:rPr>
              <a:t>程序设计</a:t>
            </a:r>
          </a:p>
        </p:txBody>
      </p:sp>
      <p:sp>
        <p:nvSpPr>
          <p:cNvPr id="21525" name="Text Box 25">
            <a:extLst>
              <a:ext uri="{FF2B5EF4-FFF2-40B4-BE49-F238E27FC236}">
                <a16:creationId xmlns:a16="http://schemas.microsoft.com/office/drawing/2014/main" id="{9D5061D6-DC8B-415C-8FC5-B017C67568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51500" y="2840038"/>
            <a:ext cx="210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FFFF00"/>
                </a:solidFill>
                <a:ea typeface="MS PGothic" panose="020B0600070205080204" pitchFamily="34" charset="-128"/>
              </a:rPr>
              <a:t>移动互联网开发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FFFF00"/>
                </a:solidFill>
                <a:ea typeface="MS PGothic" panose="020B0600070205080204" pitchFamily="34" charset="-128"/>
              </a:rPr>
              <a:t>技术综合实训</a:t>
            </a:r>
          </a:p>
        </p:txBody>
      </p:sp>
      <p:sp>
        <p:nvSpPr>
          <p:cNvPr id="21526" name="Text Box 26">
            <a:extLst>
              <a:ext uri="{FF2B5EF4-FFF2-40B4-BE49-F238E27FC236}">
                <a16:creationId xmlns:a16="http://schemas.microsoft.com/office/drawing/2014/main" id="{04FB74F1-08A2-4BA3-8227-56676B872C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032500" y="3595688"/>
            <a:ext cx="1290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FFFF00"/>
                </a:solidFill>
                <a:ea typeface="MS PGothic" panose="020B0600070205080204" pitchFamily="34" charset="-128"/>
              </a:rPr>
              <a:t>软件测试</a:t>
            </a:r>
          </a:p>
        </p:txBody>
      </p:sp>
      <p:sp>
        <p:nvSpPr>
          <p:cNvPr id="21527" name="AutoShape 34">
            <a:extLst>
              <a:ext uri="{FF2B5EF4-FFF2-40B4-BE49-F238E27FC236}">
                <a16:creationId xmlns:a16="http://schemas.microsoft.com/office/drawing/2014/main" id="{DA56A07F-0BDB-4D5E-8B34-B72043F0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581525"/>
            <a:ext cx="4103687" cy="14398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CC33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岗位群：</a:t>
            </a:r>
            <a:r>
              <a:rPr kumimoji="0"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Android</a:t>
            </a:r>
            <a:r>
              <a:rPr kumimoji="0" lang="zh-CN" altLang="en-US" sz="1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架构师、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            手机游戏开发工程师、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            手机软件研发工程师、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            </a:t>
            </a:r>
            <a:r>
              <a:rPr kumimoji="0" lang="zh-CN" altLang="en-US" sz="1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手机软件移植师等</a:t>
            </a:r>
          </a:p>
        </p:txBody>
      </p:sp>
      <p:sp>
        <p:nvSpPr>
          <p:cNvPr id="21528" name="标题 1">
            <a:extLst>
              <a:ext uri="{FF2B5EF4-FFF2-40B4-BE49-F238E27FC236}">
                <a16:creationId xmlns:a16="http://schemas.microsoft.com/office/drawing/2014/main" id="{89474F56-30D0-4597-928B-BCF8D4355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一、课程设置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4">
            <a:extLst>
              <a:ext uri="{FF2B5EF4-FFF2-40B4-BE49-F238E27FC236}">
                <a16:creationId xmlns:a16="http://schemas.microsoft.com/office/drawing/2014/main" id="{04ED38E0-F3E0-47B6-880A-4C6DD0FBB1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052513"/>
            <a:ext cx="8186737" cy="6683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ea typeface="黑体" panose="02010609060101010101" pitchFamily="49" charset="-122"/>
                <a:cs typeface="Arial" panose="020B0604020202020204" pitchFamily="34" charset="0"/>
              </a:rPr>
              <a:t>教学目标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5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2531" name="Group 50">
            <a:extLst>
              <a:ext uri="{FF2B5EF4-FFF2-40B4-BE49-F238E27FC236}">
                <a16:creationId xmlns:a16="http://schemas.microsoft.com/office/drawing/2014/main" id="{762B837E-9D76-4C91-A57F-E2CB801F045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581150"/>
            <a:ext cx="2857500" cy="466725"/>
            <a:chOff x="752" y="1413"/>
            <a:chExt cx="1321" cy="294"/>
          </a:xfrm>
        </p:grpSpPr>
        <p:sp>
          <p:nvSpPr>
            <p:cNvPr id="128051" name="AutoShape 51">
              <a:extLst>
                <a:ext uri="{FF2B5EF4-FFF2-40B4-BE49-F238E27FC236}">
                  <a16:creationId xmlns:a16="http://schemas.microsoft.com/office/drawing/2014/main" id="{131C20A8-6BA4-47D6-B117-9AD25ED61B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79216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8052" name="AutoShape 52">
              <a:extLst>
                <a:ext uri="{FF2B5EF4-FFF2-40B4-BE49-F238E27FC236}">
                  <a16:creationId xmlns:a16="http://schemas.microsoft.com/office/drawing/2014/main" id="{4105672F-6E56-4AD8-8576-E00358D5DFFE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200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8053" name="AutoShape 53">
              <a:extLst>
                <a:ext uri="{FF2B5EF4-FFF2-40B4-BE49-F238E27FC236}">
                  <a16:creationId xmlns:a16="http://schemas.microsoft.com/office/drawing/2014/main" id="{FEDE0CB1-B3E6-4DA7-829E-57D824E64A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6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2532" name="AutoShape 54">
            <a:extLst>
              <a:ext uri="{FF2B5EF4-FFF2-40B4-BE49-F238E27FC236}">
                <a16:creationId xmlns:a16="http://schemas.microsoft.com/office/drawing/2014/main" id="{D50FDEB8-54AD-4164-8F99-C8207DD143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850" y="2228850"/>
            <a:ext cx="3673475" cy="4032250"/>
          </a:xfrm>
          <a:prstGeom prst="roundRect">
            <a:avLst>
              <a:gd name="adj" fmla="val 8014"/>
            </a:avLst>
          </a:prstGeom>
          <a:solidFill>
            <a:srgbClr val="F8F8F8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2533" name="Text Box 18">
            <a:extLst>
              <a:ext uri="{FF2B5EF4-FFF2-40B4-BE49-F238E27FC236}">
                <a16:creationId xmlns:a16="http://schemas.microsoft.com/office/drawing/2014/main" id="{BD076FDB-999F-43DA-B29D-35414612AC27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960438" y="2439988"/>
            <a:ext cx="2238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1600">
                <a:solidFill>
                  <a:srgbClr val="F8F8F8"/>
                </a:solidFill>
              </a:rPr>
              <a:t>Text in here</a:t>
            </a:r>
          </a:p>
        </p:txBody>
      </p:sp>
      <p:sp>
        <p:nvSpPr>
          <p:cNvPr id="128056" name="Rectangle 56">
            <a:extLst>
              <a:ext uri="{FF2B5EF4-FFF2-40B4-BE49-F238E27FC236}">
                <a16:creationId xmlns:a16="http://schemas.microsoft.com/office/drawing/2014/main" id="{8DB1EDDF-16A5-4AE5-9684-7A9008B7B6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875" y="2349500"/>
            <a:ext cx="3527425" cy="3933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rgbClr val="000000"/>
                </a:solidFill>
              </a:rPr>
              <a:t>1. </a:t>
            </a:r>
            <a:r>
              <a:rPr lang="zh-CN" altLang="en-US">
                <a:solidFill>
                  <a:srgbClr val="000000"/>
                </a:solidFill>
              </a:rPr>
              <a:t>熟练掌握</a:t>
            </a:r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开发所应具备的基本理论及技术；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rgbClr val="000000"/>
                </a:solidFill>
              </a:rPr>
              <a:t>2. </a:t>
            </a:r>
            <a:r>
              <a:rPr lang="zh-CN" altLang="en-US">
                <a:solidFill>
                  <a:srgbClr val="000000"/>
                </a:solidFill>
              </a:rPr>
              <a:t>能够以</a:t>
            </a:r>
            <a:r>
              <a:rPr lang="en-US" altLang="zh-CN">
                <a:solidFill>
                  <a:srgbClr val="000000"/>
                </a:solidFill>
              </a:rPr>
              <a:t>Java</a:t>
            </a:r>
            <a:r>
              <a:rPr lang="zh-CN" altLang="en-US">
                <a:solidFill>
                  <a:srgbClr val="000000"/>
                </a:solidFill>
              </a:rPr>
              <a:t>语言为基础，在</a:t>
            </a:r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移动开发平台上，独立、完整的实现</a:t>
            </a:r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软件项目的开发过程，从而具备一定的手机程序开发与设计能力。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rgbClr val="000000"/>
                </a:solidFill>
              </a:rPr>
              <a:t>3. </a:t>
            </a:r>
            <a:r>
              <a:rPr lang="zh-CN" altLang="en-US">
                <a:solidFill>
                  <a:srgbClr val="000000"/>
                </a:solidFill>
              </a:rPr>
              <a:t>养成良好的职业素质，培养动手能力、创新能力和独立解决实际问题的能力。</a:t>
            </a:r>
          </a:p>
        </p:txBody>
      </p:sp>
      <p:sp>
        <p:nvSpPr>
          <p:cNvPr id="22535" name="Text Box 57">
            <a:extLst>
              <a:ext uri="{FF2B5EF4-FFF2-40B4-BE49-F238E27FC236}">
                <a16:creationId xmlns:a16="http://schemas.microsoft.com/office/drawing/2014/main" id="{C08A18A9-7D9A-4CD6-901D-60C7D526A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1581150"/>
            <a:ext cx="2087563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S PGothic" panose="020B0600070205080204" pitchFamily="34" charset="-128"/>
              </a:rPr>
              <a:t>总体目标</a:t>
            </a:r>
          </a:p>
        </p:txBody>
      </p:sp>
      <p:grpSp>
        <p:nvGrpSpPr>
          <p:cNvPr id="22536" name="Group 58">
            <a:extLst>
              <a:ext uri="{FF2B5EF4-FFF2-40B4-BE49-F238E27FC236}">
                <a16:creationId xmlns:a16="http://schemas.microsoft.com/office/drawing/2014/main" id="{28B2BB86-E29B-4080-A976-D9B8B445506C}"/>
              </a:ext>
            </a:extLst>
          </p:cNvPr>
          <p:cNvGrpSpPr>
            <a:grpSpLocks/>
          </p:cNvGrpSpPr>
          <p:nvPr/>
        </p:nvGrpSpPr>
        <p:grpSpPr bwMode="auto">
          <a:xfrm>
            <a:off x="5026025" y="1606550"/>
            <a:ext cx="2857500" cy="466725"/>
            <a:chOff x="752" y="1413"/>
            <a:chExt cx="1321" cy="294"/>
          </a:xfrm>
        </p:grpSpPr>
        <p:sp>
          <p:nvSpPr>
            <p:cNvPr id="22554" name="AutoShape 59">
              <a:extLst>
                <a:ext uri="{FF2B5EF4-FFF2-40B4-BE49-F238E27FC236}">
                  <a16:creationId xmlns:a16="http://schemas.microsoft.com/office/drawing/2014/main" id="{35D8AAC9-5A3B-4784-ADD6-CA6A2AA9EF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1413"/>
              <a:ext cx="1321" cy="29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659A1E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28060" name="AutoShape 60">
              <a:extLst>
                <a:ext uri="{FF2B5EF4-FFF2-40B4-BE49-F238E27FC236}">
                  <a16:creationId xmlns:a16="http://schemas.microsoft.com/office/drawing/2014/main" id="{6BC0699B-8109-4537-AA97-49A6492709A0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200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8061" name="AutoShape 61">
              <a:extLst>
                <a:ext uri="{FF2B5EF4-FFF2-40B4-BE49-F238E27FC236}">
                  <a16:creationId xmlns:a16="http://schemas.microsoft.com/office/drawing/2014/main" id="{E4D6C971-B965-4301-98D7-C3E2ED365D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6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2537" name="Text Box 62">
            <a:extLst>
              <a:ext uri="{FF2B5EF4-FFF2-40B4-BE49-F238E27FC236}">
                <a16:creationId xmlns:a16="http://schemas.microsoft.com/office/drawing/2014/main" id="{DB41212B-8D82-4F53-959B-898AE72D9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1581150"/>
            <a:ext cx="210343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S PGothic" panose="020B0600070205080204" pitchFamily="34" charset="-128"/>
              </a:rPr>
              <a:t>具体目标</a:t>
            </a:r>
          </a:p>
        </p:txBody>
      </p:sp>
      <p:grpSp>
        <p:nvGrpSpPr>
          <p:cNvPr id="22538" name="Group 63">
            <a:extLst>
              <a:ext uri="{FF2B5EF4-FFF2-40B4-BE49-F238E27FC236}">
                <a16:creationId xmlns:a16="http://schemas.microsoft.com/office/drawing/2014/main" id="{D6952F58-F2B0-4238-A490-B40C8BBD2ACD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2155825"/>
            <a:ext cx="3697287" cy="1319213"/>
            <a:chOff x="2744" y="1207"/>
            <a:chExt cx="2329" cy="831"/>
          </a:xfrm>
        </p:grpSpPr>
        <p:sp>
          <p:nvSpPr>
            <p:cNvPr id="22552" name="AutoShape 64">
              <a:extLst>
                <a:ext uri="{FF2B5EF4-FFF2-40B4-BE49-F238E27FC236}">
                  <a16:creationId xmlns:a16="http://schemas.microsoft.com/office/drawing/2014/main" id="{28ED0AB1-3BE5-4863-A06C-58FDECD246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44" y="1207"/>
              <a:ext cx="2329" cy="831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2553" name="AutoShape 65">
              <a:extLst>
                <a:ext uri="{FF2B5EF4-FFF2-40B4-BE49-F238E27FC236}">
                  <a16:creationId xmlns:a16="http://schemas.microsoft.com/office/drawing/2014/main" id="{E5E84AC0-6047-4C82-BF31-540C0121D2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60" y="1462"/>
              <a:ext cx="392" cy="354"/>
            </a:xfrm>
            <a:prstGeom prst="rightArrow">
              <a:avLst>
                <a:gd name="adj1" fmla="val 50000"/>
                <a:gd name="adj2" fmla="val 46139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22539" name="Text Box 66">
            <a:extLst>
              <a:ext uri="{FF2B5EF4-FFF2-40B4-BE49-F238E27FC236}">
                <a16:creationId xmlns:a16="http://schemas.microsoft.com/office/drawing/2014/main" id="{EDB138E7-C940-4A5A-82B1-4D5DEA223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6289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知识</a:t>
            </a:r>
          </a:p>
        </p:txBody>
      </p:sp>
      <p:grpSp>
        <p:nvGrpSpPr>
          <p:cNvPr id="22540" name="Group 67">
            <a:extLst>
              <a:ext uri="{FF2B5EF4-FFF2-40B4-BE49-F238E27FC236}">
                <a16:creationId xmlns:a16="http://schemas.microsoft.com/office/drawing/2014/main" id="{52D0D622-473E-419F-A8EE-F4AC089B6A05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3597275"/>
            <a:ext cx="3389313" cy="1236663"/>
            <a:chOff x="2699" y="2115"/>
            <a:chExt cx="2135" cy="779"/>
          </a:xfrm>
        </p:grpSpPr>
        <p:sp>
          <p:nvSpPr>
            <p:cNvPr id="22549" name="AutoShape 68">
              <a:extLst>
                <a:ext uri="{FF2B5EF4-FFF2-40B4-BE49-F238E27FC236}">
                  <a16:creationId xmlns:a16="http://schemas.microsoft.com/office/drawing/2014/main" id="{BAA648C5-605B-4198-A38D-AF374AF4B4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45" y="2115"/>
              <a:ext cx="2089" cy="779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2550" name="AutoShape 69">
              <a:extLst>
                <a:ext uri="{FF2B5EF4-FFF2-40B4-BE49-F238E27FC236}">
                  <a16:creationId xmlns:a16="http://schemas.microsoft.com/office/drawing/2014/main" id="{069D5991-15A0-48B4-83A8-E0963134A1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60" y="2315"/>
              <a:ext cx="392" cy="354"/>
            </a:xfrm>
            <a:prstGeom prst="rightArrow">
              <a:avLst>
                <a:gd name="adj1" fmla="val 50000"/>
                <a:gd name="adj2" fmla="val 46139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2551" name="Text Box 70">
              <a:extLst>
                <a:ext uri="{FF2B5EF4-FFF2-40B4-BE49-F238E27FC236}">
                  <a16:creationId xmlns:a16="http://schemas.microsoft.com/office/drawing/2014/main" id="{412C6466-A836-45A6-A23A-E184865FA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360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ea typeface="MS PGothic" panose="020B0600070205080204" pitchFamily="34" charset="-128"/>
                </a:rPr>
                <a:t>能力</a:t>
              </a:r>
            </a:p>
          </p:txBody>
        </p:sp>
      </p:grpSp>
      <p:sp>
        <p:nvSpPr>
          <p:cNvPr id="22541" name="Text Box 71">
            <a:extLst>
              <a:ext uri="{FF2B5EF4-FFF2-40B4-BE49-F238E27FC236}">
                <a16:creationId xmlns:a16="http://schemas.microsoft.com/office/drawing/2014/main" id="{9F329F9F-C3C2-46C7-ACDC-CFA0EB4A9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41972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素质</a:t>
            </a:r>
          </a:p>
        </p:txBody>
      </p:sp>
      <p:sp>
        <p:nvSpPr>
          <p:cNvPr id="22542" name="AutoShape 73">
            <a:extLst>
              <a:ext uri="{FF2B5EF4-FFF2-40B4-BE49-F238E27FC236}">
                <a16:creationId xmlns:a16="http://schemas.microsoft.com/office/drawing/2014/main" id="{B2C95D8E-E0A7-4EB5-86B1-6CEF042150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11638" y="4964113"/>
            <a:ext cx="3332162" cy="123825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2543" name="AutoShape 74">
            <a:extLst>
              <a:ext uri="{FF2B5EF4-FFF2-40B4-BE49-F238E27FC236}">
                <a16:creationId xmlns:a16="http://schemas.microsoft.com/office/drawing/2014/main" id="{BC000AD9-4BB8-4627-A21A-0E215BC549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37038" y="5322888"/>
            <a:ext cx="622300" cy="561975"/>
          </a:xfrm>
          <a:prstGeom prst="rightArrow">
            <a:avLst>
              <a:gd name="adj1" fmla="val 50000"/>
              <a:gd name="adj2" fmla="val 4613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2544" name="Text Box 75">
            <a:extLst>
              <a:ext uri="{FF2B5EF4-FFF2-40B4-BE49-F238E27FC236}">
                <a16:creationId xmlns:a16="http://schemas.microsoft.com/office/drawing/2014/main" id="{A5BC0D63-244E-4884-9741-D331D014EB4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56100" y="4972050"/>
            <a:ext cx="45370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D98E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00"/>
                </a:solidFill>
                <a:ea typeface="宋体" panose="02010600030101010101" pitchFamily="2" charset="-122"/>
                <a:cs typeface="MS PGothic" panose="020B0600070205080204" pitchFamily="34" charset="-128"/>
              </a:rPr>
              <a:t>1)</a:t>
            </a:r>
            <a:r>
              <a:rPr kumimoji="0" lang="zh-CN" altLang="en-US" sz="1600">
                <a:solidFill>
                  <a:srgbClr val="000000"/>
                </a:solidFill>
                <a:ea typeface="宋体" panose="02010600030101010101" pitchFamily="2" charset="-122"/>
                <a:cs typeface="MS PGothic" panose="020B0600070205080204" pitchFamily="34" charset="-128"/>
              </a:rPr>
              <a:t>养成诚实、守信、吃苦耐劳的思想品德；</a:t>
            </a:r>
            <a:r>
              <a:rPr kumimoji="0" lang="en-US" altLang="zh-CN" sz="1600">
                <a:solidFill>
                  <a:srgbClr val="000000"/>
                </a:solidFill>
                <a:ea typeface="宋体" panose="02010600030101010101" pitchFamily="2" charset="-122"/>
                <a:cs typeface="MS PGothic" panose="020B0600070205080204" pitchFamily="34" charset="-128"/>
              </a:rPr>
              <a:t>2)</a:t>
            </a:r>
            <a:r>
              <a:rPr kumimoji="0" lang="zh-CN" altLang="en-US" sz="1600">
                <a:solidFill>
                  <a:srgbClr val="000000"/>
                </a:solidFill>
                <a:ea typeface="宋体" panose="02010600030101010101" pitchFamily="2" charset="-122"/>
                <a:cs typeface="MS PGothic" panose="020B0600070205080204" pitchFamily="34" charset="-128"/>
              </a:rPr>
              <a:t>养成善于动脑、勤于思考的学习习惯；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00"/>
                </a:solidFill>
                <a:ea typeface="宋体" panose="02010600030101010101" pitchFamily="2" charset="-122"/>
                <a:cs typeface="MS PGothic" panose="020B0600070205080204" pitchFamily="34" charset="-128"/>
              </a:rPr>
              <a:t>3)</a:t>
            </a:r>
            <a:r>
              <a:rPr kumimoji="0" lang="zh-CN" altLang="en-US" sz="1600">
                <a:solidFill>
                  <a:srgbClr val="000000"/>
                </a:solidFill>
                <a:ea typeface="宋体" panose="02010600030101010101" pitchFamily="2" charset="-122"/>
                <a:cs typeface="MS PGothic" panose="020B0600070205080204" pitchFamily="34" charset="-128"/>
              </a:rPr>
              <a:t>养成规范的软件代码编写习惯；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00"/>
                </a:solidFill>
                <a:ea typeface="宋体" panose="02010600030101010101" pitchFamily="2" charset="-122"/>
                <a:cs typeface="MS PGothic" panose="020B0600070205080204" pitchFamily="34" charset="-128"/>
              </a:rPr>
              <a:t>4)</a:t>
            </a:r>
            <a:r>
              <a:rPr kumimoji="0" lang="zh-CN" altLang="en-US" sz="1600">
                <a:solidFill>
                  <a:srgbClr val="000000"/>
                </a:solidFill>
                <a:ea typeface="宋体" panose="02010600030101010101" pitchFamily="2" charset="-122"/>
                <a:cs typeface="MS PGothic" panose="020B0600070205080204" pitchFamily="34" charset="-128"/>
              </a:rPr>
              <a:t>具有良好的沟通能力和团队写作精神等。</a:t>
            </a:r>
            <a:endParaRPr kumimoji="0" lang="en-US" altLang="zh-CN" sz="1600">
              <a:solidFill>
                <a:srgbClr val="000000"/>
              </a:solidFill>
              <a:ea typeface="宋体" panose="02010600030101010101" pitchFamily="2" charset="-122"/>
              <a:cs typeface="MS PGothic" panose="020B0600070205080204" pitchFamily="34" charset="-128"/>
            </a:endParaRPr>
          </a:p>
        </p:txBody>
      </p:sp>
      <p:sp>
        <p:nvSpPr>
          <p:cNvPr id="22545" name="Text Box 76">
            <a:extLst>
              <a:ext uri="{FF2B5EF4-FFF2-40B4-BE49-F238E27FC236}">
                <a16:creationId xmlns:a16="http://schemas.microsoft.com/office/drawing/2014/main" id="{BB76FF5E-1B4E-4276-91CE-A92970188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5419725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素质</a:t>
            </a:r>
          </a:p>
        </p:txBody>
      </p:sp>
      <p:sp>
        <p:nvSpPr>
          <p:cNvPr id="22546" name="Text Box 77">
            <a:extLst>
              <a:ext uri="{FF2B5EF4-FFF2-40B4-BE49-F238E27FC236}">
                <a16:creationId xmlns:a16="http://schemas.microsoft.com/office/drawing/2014/main" id="{82A31BE6-E1CB-41CC-8717-DE58B103D1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87900" y="3573463"/>
            <a:ext cx="4211638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D98E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1)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熟悉开发环境的安装和配置；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2)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能够从事移动</a:t>
            </a: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App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和移动互联网产品的设计、开发、测试、维护等工作；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3)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熟悉</a:t>
            </a:r>
            <a:r>
              <a:rPr kumimoji="0" lang="en-US" altLang="zh-CN" sz="1600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kumimoji="0" lang="zh-CN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程序的开发流程等。</a:t>
            </a:r>
            <a:endParaRPr kumimoji="0" lang="en-US" altLang="zh-CN" sz="1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22547" name="Text Box 78">
            <a:extLst>
              <a:ext uri="{FF2B5EF4-FFF2-40B4-BE49-F238E27FC236}">
                <a16:creationId xmlns:a16="http://schemas.microsoft.com/office/drawing/2014/main" id="{E51F8F6F-EE3B-4DB3-9C73-7AC17B7A67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87900" y="2060575"/>
            <a:ext cx="43561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D98E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00"/>
                </a:solidFill>
              </a:rPr>
              <a:t>1)</a:t>
            </a:r>
            <a:r>
              <a:rPr kumimoji="0" lang="zh-CN" altLang="en-US" sz="1600">
                <a:solidFill>
                  <a:srgbClr val="000000"/>
                </a:solidFill>
              </a:rPr>
              <a:t>掌握移动开发基本理论和概念及资源访问；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00"/>
                </a:solidFill>
              </a:rPr>
              <a:t>2)</a:t>
            </a:r>
            <a:r>
              <a:rPr kumimoji="0" lang="zh-CN" altLang="en-US" sz="1600">
                <a:solidFill>
                  <a:srgbClr val="000000"/>
                </a:solidFill>
              </a:rPr>
              <a:t>掌握用户界面及界面响应的基本方法；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00"/>
                </a:solidFill>
              </a:rPr>
              <a:t>3)</a:t>
            </a:r>
            <a:r>
              <a:rPr kumimoji="0" lang="zh-CN" altLang="en-US" sz="1600">
                <a:solidFill>
                  <a:srgbClr val="000000"/>
                </a:solidFill>
              </a:rPr>
              <a:t>掌握四大组件的关系及使用；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00"/>
                </a:solidFill>
              </a:rPr>
              <a:t>4)</a:t>
            </a:r>
            <a:r>
              <a:rPr kumimoji="0" lang="zh-CN" altLang="en-US" sz="1600">
                <a:solidFill>
                  <a:srgbClr val="000000"/>
                </a:solidFill>
              </a:rPr>
              <a:t>掌握</a:t>
            </a:r>
            <a:r>
              <a:rPr kumimoji="0" lang="en-US" altLang="zh-CN" sz="1600">
                <a:solidFill>
                  <a:srgbClr val="000000"/>
                </a:solidFill>
              </a:rPr>
              <a:t>Android</a:t>
            </a:r>
            <a:r>
              <a:rPr kumimoji="0" lang="zh-CN" altLang="en-US" sz="1600">
                <a:solidFill>
                  <a:srgbClr val="000000"/>
                </a:solidFill>
              </a:rPr>
              <a:t>数据存储方法。</a:t>
            </a:r>
            <a:endParaRPr kumimoji="0" lang="en-US" altLang="zh-CN" sz="1600">
              <a:solidFill>
                <a:srgbClr val="000000"/>
              </a:solidFill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2071A322-D920-427D-B171-A66666161752}"/>
              </a:ext>
            </a:extLst>
          </p:cNvPr>
          <p:cNvSpPr txBox="1">
            <a:spLocks/>
          </p:cNvSpPr>
          <p:nvPr/>
        </p:nvSpPr>
        <p:spPr bwMode="auto">
          <a:xfrm>
            <a:off x="344488" y="228600"/>
            <a:ext cx="8418512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35353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35353"/>
                </a:solidFill>
                <a:latin typeface="Arial" charset="0"/>
                <a:ea typeface="宋体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35353"/>
                </a:solidFill>
                <a:latin typeface="Arial" charset="0"/>
                <a:ea typeface="宋体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35353"/>
                </a:solidFill>
                <a:latin typeface="Arial" charset="0"/>
                <a:ea typeface="宋体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35353"/>
                </a:solidFill>
                <a:latin typeface="Arial" charset="0"/>
                <a:ea typeface="宋体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3E08"/>
                </a:solidFill>
                <a:latin typeface="Verdana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3E08"/>
                </a:solidFill>
                <a:latin typeface="Verdana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3E08"/>
                </a:solidFill>
                <a:latin typeface="Verdana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3E08"/>
                </a:solidFill>
                <a:latin typeface="Verdana" charset="0"/>
              </a:defRPr>
            </a:lvl9pPr>
          </a:lstStyle>
          <a:p>
            <a:pPr>
              <a:defRPr/>
            </a:pPr>
            <a:r>
              <a:rPr lang="zh-CN" altLang="en-US" b="0" kern="0" dirty="0"/>
              <a:t>二、教学目标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3">
            <a:extLst>
              <a:ext uri="{FF2B5EF4-FFF2-40B4-BE49-F238E27FC236}">
                <a16:creationId xmlns:a16="http://schemas.microsoft.com/office/drawing/2014/main" id="{99692A50-ABD2-4364-A617-41E04435C9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35150" y="620713"/>
            <a:ext cx="66865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3555" name="Rectangle 50">
            <a:extLst>
              <a:ext uri="{FF2B5EF4-FFF2-40B4-BE49-F238E27FC236}">
                <a16:creationId xmlns:a16="http://schemas.microsoft.com/office/drawing/2014/main" id="{53E2913F-1A78-4F21-84F3-010CC59E8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4663" y="1392238"/>
            <a:ext cx="8186737" cy="523875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  <a:cs typeface="Arial" panose="020B0604020202020204" pitchFamily="34" charset="0"/>
              </a:rPr>
              <a:t>实践内容选取 </a:t>
            </a:r>
          </a:p>
          <a:p>
            <a:pPr eaLnBrk="1" hangingPunct="1"/>
            <a:endParaRPr lang="en-US" altLang="zh-CN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5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7B546DE6-6F95-4953-8511-B9B12F2BA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89138"/>
            <a:ext cx="8229600" cy="229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kumimoji="0" lang="zh-CN" altLang="en-US" b="0">
              <a:solidFill>
                <a:schemeClr val="tx2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kumimoji="0" lang="zh-CN" altLang="en-US" b="0">
              <a:solidFill>
                <a:schemeClr val="tx2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3557" name="AutoShape 4">
            <a:extLst>
              <a:ext uri="{FF2B5EF4-FFF2-40B4-BE49-F238E27FC236}">
                <a16:creationId xmlns:a16="http://schemas.microsoft.com/office/drawing/2014/main" id="{E25F7DFA-0B3E-432C-A064-127EF872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565400"/>
            <a:ext cx="6840537" cy="21605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12308" name="Rectangle 20">
            <a:extLst>
              <a:ext uri="{FF2B5EF4-FFF2-40B4-BE49-F238E27FC236}">
                <a16:creationId xmlns:a16="http://schemas.microsoft.com/office/drawing/2014/main" id="{C26D501A-1B5A-41DD-A4A3-82E010653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2647950"/>
            <a:ext cx="64897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kumimoji="0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       以</a:t>
            </a:r>
            <a:r>
              <a:rPr kumimoji="0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Android</a:t>
            </a:r>
            <a:r>
              <a:rPr kumimoji="0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应用开发的现状与趋势需求为依据，本着“</a:t>
            </a:r>
            <a:r>
              <a:rPr kumimoji="0" lang="zh-CN" altLang="en-US" sz="2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以项目驱动为导向</a:t>
            </a:r>
            <a:r>
              <a:rPr kumimoji="0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”的原则合理设计安排内容。</a:t>
            </a:r>
          </a:p>
        </p:txBody>
      </p:sp>
      <p:grpSp>
        <p:nvGrpSpPr>
          <p:cNvPr id="23559" name="Group 21">
            <a:extLst>
              <a:ext uri="{FF2B5EF4-FFF2-40B4-BE49-F238E27FC236}">
                <a16:creationId xmlns:a16="http://schemas.microsoft.com/office/drawing/2014/main" id="{642B0C25-9D79-4FD9-9843-51526F334CA3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493963"/>
            <a:ext cx="1717675" cy="1711325"/>
            <a:chOff x="0" y="0"/>
            <a:chExt cx="1201" cy="1220"/>
          </a:xfrm>
        </p:grpSpPr>
        <p:pic>
          <p:nvPicPr>
            <p:cNvPr id="23561" name="Picture 22" descr="YG_circle001">
              <a:extLst>
                <a:ext uri="{FF2B5EF4-FFF2-40B4-BE49-F238E27FC236}">
                  <a16:creationId xmlns:a16="http://schemas.microsoft.com/office/drawing/2014/main" id="{A3CD60BD-4795-4CDC-B6A6-58FE283B4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01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2" name="Text Box 23">
              <a:extLst>
                <a:ext uri="{FF2B5EF4-FFF2-40B4-BE49-F238E27FC236}">
                  <a16:creationId xmlns:a16="http://schemas.microsoft.com/office/drawing/2014/main" id="{F22BC374-56A4-43BA-89C3-55BB917F8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" y="317"/>
              <a:ext cx="80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chemeClr val="tx1"/>
                  </a:solidFill>
                  <a:ea typeface="楷体_GB2312" pitchFamily="49" charset="-122"/>
                  <a:cs typeface="MS PGothic" panose="020B0600070205080204" pitchFamily="34" charset="-128"/>
                </a:rPr>
                <a:t>实践内容</a:t>
              </a:r>
            </a:p>
          </p:txBody>
        </p:sp>
      </p:grpSp>
      <p:sp>
        <p:nvSpPr>
          <p:cNvPr id="23560" name="标题 1">
            <a:extLst>
              <a:ext uri="{FF2B5EF4-FFF2-40B4-BE49-F238E27FC236}">
                <a16:creationId xmlns:a16="http://schemas.microsoft.com/office/drawing/2014/main" id="{C6FCD2DC-B0AC-4B04-92C5-2EDE487E5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三、实践内容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DCFC96BA-EFF5-4C10-87A0-031DA4B1B5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186737" cy="6683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ea typeface="黑体" panose="02010609060101010101" pitchFamily="49" charset="-122"/>
                <a:cs typeface="Arial" panose="020B0604020202020204" pitchFamily="34" charset="0"/>
              </a:rPr>
              <a:t>实践内容整合</a:t>
            </a:r>
            <a:endParaRPr lang="zh-CN" altLang="en-US" sz="25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579" name="AutoShape 51">
            <a:extLst>
              <a:ext uri="{FF2B5EF4-FFF2-40B4-BE49-F238E27FC236}">
                <a16:creationId xmlns:a16="http://schemas.microsoft.com/office/drawing/2014/main" id="{66A8BBD4-96A2-4193-81FC-0EDD423DD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1557338"/>
            <a:ext cx="2986087" cy="5762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项目一平台搭建及</a:t>
            </a:r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HelloWorld</a:t>
            </a: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（第一天）</a:t>
            </a:r>
          </a:p>
        </p:txBody>
      </p:sp>
      <p:sp>
        <p:nvSpPr>
          <p:cNvPr id="24580" name="AutoShape 52">
            <a:extLst>
              <a:ext uri="{FF2B5EF4-FFF2-40B4-BE49-F238E27FC236}">
                <a16:creationId xmlns:a16="http://schemas.microsoft.com/office/drawing/2014/main" id="{F7483DAF-8D8F-456E-85BE-FF6113DBF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2384425"/>
            <a:ext cx="2986087" cy="6127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项目二 </a:t>
            </a:r>
            <a:r>
              <a:rPr kumimoji="0" lang="en-US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设计Android用户界面</a:t>
            </a:r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（</a:t>
            </a: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第二天）</a:t>
            </a:r>
          </a:p>
        </p:txBody>
      </p:sp>
      <p:sp>
        <p:nvSpPr>
          <p:cNvPr id="24581" name="AutoShape 55">
            <a:extLst>
              <a:ext uri="{FF2B5EF4-FFF2-40B4-BE49-F238E27FC236}">
                <a16:creationId xmlns:a16="http://schemas.microsoft.com/office/drawing/2014/main" id="{D705A5E4-3CD6-4295-A3AB-632FB5549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213100"/>
            <a:ext cx="2952750" cy="5715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项目三 </a:t>
            </a:r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Intent</a:t>
            </a: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和</a:t>
            </a:r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Activity</a:t>
            </a: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（第三天）</a:t>
            </a:r>
          </a:p>
        </p:txBody>
      </p:sp>
      <p:sp>
        <p:nvSpPr>
          <p:cNvPr id="24582" name="AutoShape 56">
            <a:extLst>
              <a:ext uri="{FF2B5EF4-FFF2-40B4-BE49-F238E27FC236}">
                <a16:creationId xmlns:a16="http://schemas.microsoft.com/office/drawing/2014/main" id="{D4D2FAE3-74CA-4263-8899-3F6C41538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857750"/>
            <a:ext cx="2952750" cy="5540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项目五 </a:t>
            </a:r>
            <a:r>
              <a:rPr kumimoji="0" lang="en-US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SQLite</a:t>
            </a: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和</a:t>
            </a:r>
            <a:r>
              <a:rPr kumimoji="0" lang="en-US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SQLiteDatabase</a:t>
            </a: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应用</a:t>
            </a:r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（</a:t>
            </a: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第五天）</a:t>
            </a:r>
          </a:p>
        </p:txBody>
      </p:sp>
      <p:sp>
        <p:nvSpPr>
          <p:cNvPr id="24583" name="AutoShape 57">
            <a:extLst>
              <a:ext uri="{FF2B5EF4-FFF2-40B4-BE49-F238E27FC236}">
                <a16:creationId xmlns:a16="http://schemas.microsoft.com/office/drawing/2014/main" id="{EEC419D3-F87F-4A91-928D-1D13CCB2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3" y="2133600"/>
            <a:ext cx="301625" cy="1682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4584" name="AutoShape 58">
            <a:extLst>
              <a:ext uri="{FF2B5EF4-FFF2-40B4-BE49-F238E27FC236}">
                <a16:creationId xmlns:a16="http://schemas.microsoft.com/office/drawing/2014/main" id="{D988AAD0-6270-4BD8-A6EE-5F111C8D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997200"/>
            <a:ext cx="300037" cy="1698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4585" name="AutoShape 61">
            <a:extLst>
              <a:ext uri="{FF2B5EF4-FFF2-40B4-BE49-F238E27FC236}">
                <a16:creationId xmlns:a16="http://schemas.microsoft.com/office/drawing/2014/main" id="{BE3CAE80-C681-46C9-8C8B-13EC13D2B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4652963"/>
            <a:ext cx="292100" cy="1825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4586" name="Line 62">
            <a:extLst>
              <a:ext uri="{FF2B5EF4-FFF2-40B4-BE49-F238E27FC236}">
                <a16:creationId xmlns:a16="http://schemas.microsoft.com/office/drawing/2014/main" id="{C6342A40-6988-4AC0-B4FB-0D92E3F6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1628775"/>
            <a:ext cx="1728788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63">
            <a:extLst>
              <a:ext uri="{FF2B5EF4-FFF2-40B4-BE49-F238E27FC236}">
                <a16:creationId xmlns:a16="http://schemas.microsoft.com/office/drawing/2014/main" id="{AC8DBA77-827F-4465-B50A-F52369D75E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3288" y="1916113"/>
            <a:ext cx="1704975" cy="35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64">
            <a:extLst>
              <a:ext uri="{FF2B5EF4-FFF2-40B4-BE49-F238E27FC236}">
                <a16:creationId xmlns:a16="http://schemas.microsoft.com/office/drawing/2014/main" id="{A769F801-1795-4795-AE35-C28D84D4E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2708275"/>
            <a:ext cx="1749425" cy="865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65">
            <a:extLst>
              <a:ext uri="{FF2B5EF4-FFF2-40B4-BE49-F238E27FC236}">
                <a16:creationId xmlns:a16="http://schemas.microsoft.com/office/drawing/2014/main" id="{B39427CE-E2BE-4EE5-9DBD-1172CD02EF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9475" y="2816225"/>
            <a:ext cx="1695450" cy="1333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66">
            <a:extLst>
              <a:ext uri="{FF2B5EF4-FFF2-40B4-BE49-F238E27FC236}">
                <a16:creationId xmlns:a16="http://schemas.microsoft.com/office/drawing/2014/main" id="{510E61E2-C02E-434E-AA23-5BAAEC1214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2781300"/>
            <a:ext cx="1800225" cy="1008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70">
            <a:extLst>
              <a:ext uri="{FF2B5EF4-FFF2-40B4-BE49-F238E27FC236}">
                <a16:creationId xmlns:a16="http://schemas.microsoft.com/office/drawing/2014/main" id="{8FD179F3-0747-4FAC-B6C9-82078F9E64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3288" y="4365625"/>
            <a:ext cx="177641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71">
            <a:extLst>
              <a:ext uri="{FF2B5EF4-FFF2-40B4-BE49-F238E27FC236}">
                <a16:creationId xmlns:a16="http://schemas.microsoft.com/office/drawing/2014/main" id="{47036195-03A7-4699-9BF7-91890B2D7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3288" y="3573463"/>
            <a:ext cx="1738312" cy="928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72">
            <a:extLst>
              <a:ext uri="{FF2B5EF4-FFF2-40B4-BE49-F238E27FC236}">
                <a16:creationId xmlns:a16="http://schemas.microsoft.com/office/drawing/2014/main" id="{D413E8DE-989D-4750-8F09-1293C4E3E5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9475" y="5300663"/>
            <a:ext cx="1800225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73">
            <a:extLst>
              <a:ext uri="{FF2B5EF4-FFF2-40B4-BE49-F238E27FC236}">
                <a16:creationId xmlns:a16="http://schemas.microsoft.com/office/drawing/2014/main" id="{8874D521-F3AD-4B33-BA48-D7AEA618FE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3288" y="4365625"/>
            <a:ext cx="1776412" cy="828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AutoShape 74">
            <a:extLst>
              <a:ext uri="{FF2B5EF4-FFF2-40B4-BE49-F238E27FC236}">
                <a16:creationId xmlns:a16="http://schemas.microsoft.com/office/drawing/2014/main" id="{34AAD2F0-E4DD-45A1-9955-72D17E583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2540000"/>
            <a:ext cx="2079625" cy="3127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Activity</a:t>
            </a:r>
            <a:r>
              <a:rPr kumimoji="0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生命周期</a:t>
            </a:r>
          </a:p>
        </p:txBody>
      </p:sp>
      <p:sp>
        <p:nvSpPr>
          <p:cNvPr id="24596" name="AutoShape 79">
            <a:extLst>
              <a:ext uri="{FF2B5EF4-FFF2-40B4-BE49-F238E27FC236}">
                <a16:creationId xmlns:a16="http://schemas.microsoft.com/office/drawing/2014/main" id="{07B66DD0-B7D4-4443-BBEF-61C96211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0" y="2114550"/>
            <a:ext cx="581025" cy="3546475"/>
          </a:xfrm>
          <a:prstGeom prst="downArrow">
            <a:avLst>
              <a:gd name="adj1" fmla="val 50000"/>
              <a:gd name="adj2" fmla="val 152596"/>
            </a:avLst>
          </a:prstGeom>
          <a:gradFill rotWithShape="0">
            <a:gsLst>
              <a:gs pos="0">
                <a:srgbClr val="C2D69B"/>
              </a:gs>
              <a:gs pos="50000">
                <a:srgbClr val="9BBB59"/>
              </a:gs>
              <a:gs pos="100000">
                <a:srgbClr val="C2D69B"/>
              </a:gs>
            </a:gsLst>
            <a:lin ang="5400000" scaled="1"/>
          </a:gradFill>
          <a:ln w="12700" algn="ctr">
            <a:solidFill>
              <a:srgbClr val="9BBB59"/>
            </a:solidFill>
            <a:miter lim="800000"/>
            <a:headEnd/>
            <a:tailEnd/>
          </a:ln>
          <a:effectLst>
            <a:outerShdw dist="28398" dir="3806097" algn="ctr" rotWithShape="0">
              <a:srgbClr val="4E6128"/>
            </a:outerShdw>
          </a:effectLst>
        </p:spPr>
        <p:txBody>
          <a:bodyPr vert="eaVert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基于项目驱动教学过程</a:t>
            </a:r>
            <a:endParaRPr kumimoji="0" lang="zh-CN" altLang="en-US" sz="1600">
              <a:solidFill>
                <a:schemeClr val="tx1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24597" name="AutoShape 80">
            <a:extLst>
              <a:ext uri="{FF2B5EF4-FFF2-40B4-BE49-F238E27FC236}">
                <a16:creationId xmlns:a16="http://schemas.microsoft.com/office/drawing/2014/main" id="{2B1C0166-4C5D-45F6-B2CF-17D584501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095500"/>
            <a:ext cx="581025" cy="3546475"/>
          </a:xfrm>
          <a:prstGeom prst="downArrow">
            <a:avLst>
              <a:gd name="adj1" fmla="val 50000"/>
              <a:gd name="adj2" fmla="val 152596"/>
            </a:avLst>
          </a:prstGeom>
          <a:gradFill rotWithShape="0">
            <a:gsLst>
              <a:gs pos="0">
                <a:srgbClr val="C2D69B"/>
              </a:gs>
              <a:gs pos="50000">
                <a:srgbClr val="9BBB59"/>
              </a:gs>
              <a:gs pos="100000">
                <a:srgbClr val="C2D69B"/>
              </a:gs>
            </a:gsLst>
            <a:lin ang="5400000" scaled="1"/>
          </a:gradFill>
          <a:ln w="12700" algn="ctr">
            <a:solidFill>
              <a:srgbClr val="9BBB59"/>
            </a:solidFill>
            <a:miter lim="800000"/>
            <a:headEnd/>
            <a:tailEnd/>
          </a:ln>
          <a:effectLst>
            <a:outerShdw dist="28398" dir="3806097" algn="ctr" rotWithShape="0">
              <a:srgbClr val="4E6128"/>
            </a:outerShdw>
          </a:effectLst>
        </p:spPr>
        <p:txBody>
          <a:bodyPr vert="eaVert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由易到难的工作任务安排</a:t>
            </a:r>
          </a:p>
        </p:txBody>
      </p:sp>
      <p:sp>
        <p:nvSpPr>
          <p:cNvPr id="24598" name="AutoShape 84">
            <a:extLst>
              <a:ext uri="{FF2B5EF4-FFF2-40B4-BE49-F238E27FC236}">
                <a16:creationId xmlns:a16="http://schemas.microsoft.com/office/drawing/2014/main" id="{C1C9A71E-749D-4103-84D5-45CAC756B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365625"/>
            <a:ext cx="2079625" cy="3127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Intent</a:t>
            </a:r>
            <a:endParaRPr kumimoji="0" lang="zh-CN" altLang="en-US" sz="1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4599" name="AutoShape 85">
            <a:extLst>
              <a:ext uri="{FF2B5EF4-FFF2-40B4-BE49-F238E27FC236}">
                <a16:creationId xmlns:a16="http://schemas.microsoft.com/office/drawing/2014/main" id="{348BC320-C6C7-4216-B4F9-0CF3794F4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725988"/>
            <a:ext cx="2079625" cy="3127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BroardcastReceive</a:t>
            </a:r>
            <a:endParaRPr kumimoji="0" lang="zh-CN" altLang="en-US" sz="1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4600" name="AutoShape 86">
            <a:extLst>
              <a:ext uri="{FF2B5EF4-FFF2-40B4-BE49-F238E27FC236}">
                <a16:creationId xmlns:a16="http://schemas.microsoft.com/office/drawing/2014/main" id="{DF902890-9F3D-4EA7-879E-78D19F26D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5086350"/>
            <a:ext cx="2079625" cy="3127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Service</a:t>
            </a:r>
            <a:r>
              <a:rPr kumimoji="0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后台服务</a:t>
            </a:r>
          </a:p>
        </p:txBody>
      </p:sp>
      <p:sp>
        <p:nvSpPr>
          <p:cNvPr id="24601" name="AutoShape 87">
            <a:extLst>
              <a:ext uri="{FF2B5EF4-FFF2-40B4-BE49-F238E27FC236}">
                <a16:creationId xmlns:a16="http://schemas.microsoft.com/office/drawing/2014/main" id="{BCB49B0F-8B80-43CD-9C2D-E3BEAE39A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492750"/>
            <a:ext cx="2079625" cy="3127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Android数据存储与访问</a:t>
            </a:r>
            <a:endParaRPr kumimoji="0" lang="zh-CN" altLang="en-US" sz="1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4602" name="AutoShape 91">
            <a:extLst>
              <a:ext uri="{FF2B5EF4-FFF2-40B4-BE49-F238E27FC236}">
                <a16:creationId xmlns:a16="http://schemas.microsoft.com/office/drawing/2014/main" id="{EB2AF4A3-8FC5-4483-BE30-91BD186D3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979863"/>
            <a:ext cx="2079625" cy="3127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Android</a:t>
            </a:r>
            <a:r>
              <a:rPr kumimoji="0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常用高级控件</a:t>
            </a:r>
          </a:p>
        </p:txBody>
      </p:sp>
      <p:sp>
        <p:nvSpPr>
          <p:cNvPr id="24603" name="AutoShape 94">
            <a:extLst>
              <a:ext uri="{FF2B5EF4-FFF2-40B4-BE49-F238E27FC236}">
                <a16:creationId xmlns:a16="http://schemas.microsoft.com/office/drawing/2014/main" id="{41CD639D-7B5F-4E5F-9866-C5631D451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900363"/>
            <a:ext cx="936625" cy="3127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界面布局</a:t>
            </a:r>
          </a:p>
        </p:txBody>
      </p:sp>
      <p:sp>
        <p:nvSpPr>
          <p:cNvPr id="24604" name="AutoShape 95">
            <a:extLst>
              <a:ext uri="{FF2B5EF4-FFF2-40B4-BE49-F238E27FC236}">
                <a16:creationId xmlns:a16="http://schemas.microsoft.com/office/drawing/2014/main" id="{0D615F90-CC1C-43D9-83FE-0AD5C325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820863"/>
            <a:ext cx="2079625" cy="3127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Android开发环境搭建</a:t>
            </a:r>
            <a:endParaRPr kumimoji="0" lang="zh-CN" altLang="en-US" sz="1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4605" name="AutoShape 96">
            <a:extLst>
              <a:ext uri="{FF2B5EF4-FFF2-40B4-BE49-F238E27FC236}">
                <a16:creationId xmlns:a16="http://schemas.microsoft.com/office/drawing/2014/main" id="{A2FA4D96-8B66-4B13-93E5-D2497022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900363"/>
            <a:ext cx="936625" cy="3127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界面控件</a:t>
            </a:r>
          </a:p>
        </p:txBody>
      </p:sp>
      <p:sp>
        <p:nvSpPr>
          <p:cNvPr id="24606" name="AutoShape 97">
            <a:extLst>
              <a:ext uri="{FF2B5EF4-FFF2-40B4-BE49-F238E27FC236}">
                <a16:creationId xmlns:a16="http://schemas.microsoft.com/office/drawing/2014/main" id="{B9E614DE-2D37-449D-B5A6-3F7582C8A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260725"/>
            <a:ext cx="936625" cy="3127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菜单</a:t>
            </a:r>
          </a:p>
        </p:txBody>
      </p:sp>
      <p:sp>
        <p:nvSpPr>
          <p:cNvPr id="24607" name="AutoShape 98">
            <a:extLst>
              <a:ext uri="{FF2B5EF4-FFF2-40B4-BE49-F238E27FC236}">
                <a16:creationId xmlns:a16="http://schemas.microsoft.com/office/drawing/2014/main" id="{A7722C7A-4D8E-4448-A78A-518792CBD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260725"/>
            <a:ext cx="936625" cy="3127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对话框</a:t>
            </a:r>
          </a:p>
        </p:txBody>
      </p:sp>
      <p:sp>
        <p:nvSpPr>
          <p:cNvPr id="24608" name="AutoShape 99">
            <a:extLst>
              <a:ext uri="{FF2B5EF4-FFF2-40B4-BE49-F238E27FC236}">
                <a16:creationId xmlns:a16="http://schemas.microsoft.com/office/drawing/2014/main" id="{94265209-DA08-4441-96EB-08283CF83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621088"/>
            <a:ext cx="936625" cy="3127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界面事件</a:t>
            </a:r>
          </a:p>
        </p:txBody>
      </p:sp>
      <p:sp>
        <p:nvSpPr>
          <p:cNvPr id="24609" name="AutoShape 100">
            <a:extLst>
              <a:ext uri="{FF2B5EF4-FFF2-40B4-BE49-F238E27FC236}">
                <a16:creationId xmlns:a16="http://schemas.microsoft.com/office/drawing/2014/main" id="{0928DC61-C387-48E8-B49D-93693AAC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621088"/>
            <a:ext cx="936625" cy="3127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动画播放</a:t>
            </a:r>
          </a:p>
        </p:txBody>
      </p:sp>
      <p:sp>
        <p:nvSpPr>
          <p:cNvPr id="24610" name="AutoShape 101">
            <a:extLst>
              <a:ext uri="{FF2B5EF4-FFF2-40B4-BE49-F238E27FC236}">
                <a16:creationId xmlns:a16="http://schemas.microsoft.com/office/drawing/2014/main" id="{03FC6E6A-632F-4A69-8E68-71EC49F8E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460500"/>
            <a:ext cx="2079625" cy="3127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Android操作系统概述</a:t>
            </a:r>
            <a:endParaRPr kumimoji="0" lang="zh-CN" altLang="en-US" sz="1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4611" name="AutoShape 102">
            <a:extLst>
              <a:ext uri="{FF2B5EF4-FFF2-40B4-BE49-F238E27FC236}">
                <a16:creationId xmlns:a16="http://schemas.microsoft.com/office/drawing/2014/main" id="{E7B935D3-9EF3-4721-B4C5-7592E9A0A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179638"/>
            <a:ext cx="2079625" cy="3127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项目结构及资源的使用</a:t>
            </a:r>
          </a:p>
        </p:txBody>
      </p:sp>
      <p:sp>
        <p:nvSpPr>
          <p:cNvPr id="24612" name="Line 103">
            <a:extLst>
              <a:ext uri="{FF2B5EF4-FFF2-40B4-BE49-F238E27FC236}">
                <a16:creationId xmlns:a16="http://schemas.microsoft.com/office/drawing/2014/main" id="{98E1F958-90A5-48A5-B470-8E2962A97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9475" y="1916113"/>
            <a:ext cx="1728788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3" name="Line 105">
            <a:extLst>
              <a:ext uri="{FF2B5EF4-FFF2-40B4-BE49-F238E27FC236}">
                <a16:creationId xmlns:a16="http://schemas.microsoft.com/office/drawing/2014/main" id="{1821C2FC-41B3-4329-B77C-A4855B0B9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2781300"/>
            <a:ext cx="1800225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4" name="Line 106">
            <a:extLst>
              <a:ext uri="{FF2B5EF4-FFF2-40B4-BE49-F238E27FC236}">
                <a16:creationId xmlns:a16="http://schemas.microsoft.com/office/drawing/2014/main" id="{F8B67674-2CF4-467D-BA2C-4244B9AF2C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2781300"/>
            <a:ext cx="1800225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5" name="AutoShape 55">
            <a:extLst>
              <a:ext uri="{FF2B5EF4-FFF2-40B4-BE49-F238E27FC236}">
                <a16:creationId xmlns:a16="http://schemas.microsoft.com/office/drawing/2014/main" id="{341D8AB8-86FF-46E8-B120-765271C8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081463"/>
            <a:ext cx="2952750" cy="5715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74743" tIns="37371" rIns="74743" bIns="3737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项目四 </a:t>
            </a:r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Service</a:t>
            </a: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服务应用（第四天）</a:t>
            </a:r>
          </a:p>
        </p:txBody>
      </p:sp>
      <p:sp>
        <p:nvSpPr>
          <p:cNvPr id="24616" name="AutoShape 58">
            <a:extLst>
              <a:ext uri="{FF2B5EF4-FFF2-40B4-BE49-F238E27FC236}">
                <a16:creationId xmlns:a16="http://schemas.microsoft.com/office/drawing/2014/main" id="{BD96700B-AD3D-4569-BFAF-D0FD3C20F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3835400"/>
            <a:ext cx="300037" cy="1698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4617" name="标题 2">
            <a:extLst>
              <a:ext uri="{FF2B5EF4-FFF2-40B4-BE49-F238E27FC236}">
                <a16:creationId xmlns:a16="http://schemas.microsoft.com/office/drawing/2014/main" id="{24F31C71-58B9-487D-A719-27E2AB924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三、实践内容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4">
            <a:extLst>
              <a:ext uri="{FF2B5EF4-FFF2-40B4-BE49-F238E27FC236}">
                <a16:creationId xmlns:a16="http://schemas.microsoft.com/office/drawing/2014/main" id="{59626630-A715-4235-8A1A-D2ADE1DCE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4663" y="1125538"/>
            <a:ext cx="8186737" cy="6683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ea typeface="黑体" panose="02010609060101010101" pitchFamily="49" charset="-122"/>
                <a:cs typeface="Arial" panose="020B0604020202020204" pitchFamily="34" charset="0"/>
              </a:rPr>
              <a:t>实践内容设计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5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3" name="AutoShape 70">
            <a:extLst>
              <a:ext uri="{FF2B5EF4-FFF2-40B4-BE49-F238E27FC236}">
                <a16:creationId xmlns:a16="http://schemas.microsoft.com/office/drawing/2014/main" id="{8C6DADCD-1C0F-4DF6-9EA4-C482F9AA4F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19200" y="2139950"/>
            <a:ext cx="2163763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04" name="AutoShape 71">
            <a:extLst>
              <a:ext uri="{FF2B5EF4-FFF2-40B4-BE49-F238E27FC236}">
                <a16:creationId xmlns:a16="http://schemas.microsoft.com/office/drawing/2014/main" id="{8B51CC99-0CC1-4BE9-80D2-A5BA8D2DE8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52538" y="2147888"/>
            <a:ext cx="2098675" cy="3225800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05" name="AutoShape 72">
            <a:extLst>
              <a:ext uri="{FF2B5EF4-FFF2-40B4-BE49-F238E27FC236}">
                <a16:creationId xmlns:a16="http://schemas.microsoft.com/office/drawing/2014/main" id="{71795CFA-F9B2-412D-8337-E5776470E3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70000" y="4591050"/>
            <a:ext cx="2070100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9BCFF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06" name="AutoShape 73">
            <a:extLst>
              <a:ext uri="{FF2B5EF4-FFF2-40B4-BE49-F238E27FC236}">
                <a16:creationId xmlns:a16="http://schemas.microsoft.com/office/drawing/2014/main" id="{B162452E-D8E3-4459-B64C-8F4FF66A3B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70000" y="2170113"/>
            <a:ext cx="207010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EE0F7"/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07" name="AutoShape 74">
            <a:extLst>
              <a:ext uri="{FF2B5EF4-FFF2-40B4-BE49-F238E27FC236}">
                <a16:creationId xmlns:a16="http://schemas.microsoft.com/office/drawing/2014/main" id="{0952E04C-3F91-4789-A93C-D35B11EA06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25550" y="5367338"/>
            <a:ext cx="2163763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08" name="AutoShape 75">
            <a:extLst>
              <a:ext uri="{FF2B5EF4-FFF2-40B4-BE49-F238E27FC236}">
                <a16:creationId xmlns:a16="http://schemas.microsoft.com/office/drawing/2014/main" id="{E2A20247-11E8-46C8-8B2E-B2C3EE0876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70000" y="5391150"/>
            <a:ext cx="2070100" cy="7731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grpSp>
        <p:nvGrpSpPr>
          <p:cNvPr id="25609" name="Group 76">
            <a:extLst>
              <a:ext uri="{FF2B5EF4-FFF2-40B4-BE49-F238E27FC236}">
                <a16:creationId xmlns:a16="http://schemas.microsoft.com/office/drawing/2014/main" id="{343D9B6A-C02E-41FE-82E1-B496B27619CF}"/>
              </a:ext>
            </a:extLst>
          </p:cNvPr>
          <p:cNvGrpSpPr>
            <a:grpSpLocks/>
          </p:cNvGrpSpPr>
          <p:nvPr/>
        </p:nvGrpSpPr>
        <p:grpSpPr bwMode="auto">
          <a:xfrm>
            <a:off x="1963738" y="1831975"/>
            <a:ext cx="642937" cy="642938"/>
            <a:chOff x="1289" y="582"/>
            <a:chExt cx="668" cy="668"/>
          </a:xfrm>
        </p:grpSpPr>
        <p:sp>
          <p:nvSpPr>
            <p:cNvPr id="25640" name="Oval 77">
              <a:extLst>
                <a:ext uri="{FF2B5EF4-FFF2-40B4-BE49-F238E27FC236}">
                  <a16:creationId xmlns:a16="http://schemas.microsoft.com/office/drawing/2014/main" id="{441D3424-F3E5-4AB4-A2DC-6FC27B378DF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5641" name="Oval 78">
              <a:extLst>
                <a:ext uri="{FF2B5EF4-FFF2-40B4-BE49-F238E27FC236}">
                  <a16:creationId xmlns:a16="http://schemas.microsoft.com/office/drawing/2014/main" id="{2E94995F-5C2C-43A4-BAA9-840909B7A4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5642" name="Oval 79">
              <a:extLst>
                <a:ext uri="{FF2B5EF4-FFF2-40B4-BE49-F238E27FC236}">
                  <a16:creationId xmlns:a16="http://schemas.microsoft.com/office/drawing/2014/main" id="{FD6EABFE-517A-4329-B02E-85DC9BF7C5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5643" name="Oval 80">
              <a:extLst>
                <a:ext uri="{FF2B5EF4-FFF2-40B4-BE49-F238E27FC236}">
                  <a16:creationId xmlns:a16="http://schemas.microsoft.com/office/drawing/2014/main" id="{FBED7387-8F47-403D-A582-A19CC1E464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5644" name="Oval 81">
              <a:extLst>
                <a:ext uri="{FF2B5EF4-FFF2-40B4-BE49-F238E27FC236}">
                  <a16:creationId xmlns:a16="http://schemas.microsoft.com/office/drawing/2014/main" id="{F8074CAF-C3AB-4160-ABD7-B4FE6CC670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25610" name="Text Box 82">
            <a:extLst>
              <a:ext uri="{FF2B5EF4-FFF2-40B4-BE49-F238E27FC236}">
                <a16:creationId xmlns:a16="http://schemas.microsoft.com/office/drawing/2014/main" id="{B3D658C5-9567-430A-B3E0-0F7BAD95055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01850" y="19240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1</a:t>
            </a:r>
            <a:endParaRPr kumimoji="0" lang="en-US" altLang="zh-CN" sz="1800" b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25611" name="Text Box 83">
            <a:extLst>
              <a:ext uri="{FF2B5EF4-FFF2-40B4-BE49-F238E27FC236}">
                <a16:creationId xmlns:a16="http://schemas.microsoft.com/office/drawing/2014/main" id="{A9E8102B-4EBB-4B39-91FB-A46C28E1998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95400" y="2593975"/>
            <a:ext cx="20574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500">
                <a:solidFill>
                  <a:srgbClr val="CC33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基础理论：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zh-CN" altLang="en-US" sz="1500">
                <a:solidFill>
                  <a:schemeClr val="bg1"/>
                </a:solidFill>
                <a:ea typeface="MS PGothic" panose="020B0600070205080204" pitchFamily="34" charset="-128"/>
              </a:rPr>
              <a:t>项目结构及资源使用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zh-CN" altLang="en-US" sz="1500">
                <a:solidFill>
                  <a:schemeClr val="bg1"/>
                </a:solidFill>
                <a:ea typeface="MS PGothic" panose="020B0600070205080204" pitchFamily="34" charset="-128"/>
              </a:rPr>
              <a:t>常用基本控件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zh-CN" altLang="en-US" sz="1500">
                <a:solidFill>
                  <a:schemeClr val="bg1"/>
                </a:solidFill>
                <a:ea typeface="MS PGothic" panose="020B0600070205080204" pitchFamily="34" charset="-128"/>
              </a:rPr>
              <a:t>常用高级控件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zh-CN" altLang="en-US" sz="1500">
                <a:solidFill>
                  <a:schemeClr val="bg1"/>
                </a:solidFill>
                <a:ea typeface="MS PGothic" panose="020B0600070205080204" pitchFamily="34" charset="-128"/>
              </a:rPr>
              <a:t>游戏应用程序开发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zh-CN" altLang="en-US" sz="1500">
                <a:solidFill>
                  <a:schemeClr val="bg1"/>
                </a:solidFill>
                <a:ea typeface="MS PGothic" panose="020B0600070205080204" pitchFamily="34" charset="-128"/>
              </a:rPr>
              <a:t>消息与广播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en-US" altLang="zh-CN" sz="1500">
                <a:solidFill>
                  <a:schemeClr val="bg1"/>
                </a:solidFill>
                <a:ea typeface="MS PGothic" panose="020B0600070205080204" pitchFamily="34" charset="-128"/>
              </a:rPr>
              <a:t>Service</a:t>
            </a:r>
            <a:r>
              <a:rPr kumimoji="0" lang="zh-CN" altLang="en-US" sz="1500">
                <a:solidFill>
                  <a:schemeClr val="bg1"/>
                </a:solidFill>
                <a:ea typeface="MS PGothic" panose="020B0600070205080204" pitchFamily="34" charset="-128"/>
              </a:rPr>
              <a:t>后台服务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zh-CN" altLang="en-US" sz="1500">
                <a:solidFill>
                  <a:schemeClr val="bg1"/>
                </a:solidFill>
                <a:ea typeface="MS PGothic" panose="020B0600070205080204" pitchFamily="34" charset="-128"/>
              </a:rPr>
              <a:t>数据存储应用</a:t>
            </a:r>
          </a:p>
        </p:txBody>
      </p:sp>
      <p:sp>
        <p:nvSpPr>
          <p:cNvPr id="25612" name="AutoShape 85">
            <a:extLst>
              <a:ext uri="{FF2B5EF4-FFF2-40B4-BE49-F238E27FC236}">
                <a16:creationId xmlns:a16="http://schemas.microsoft.com/office/drawing/2014/main" id="{DF368D65-E818-4536-B1CD-D41C4E5626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81400" y="2139950"/>
            <a:ext cx="2163763" cy="3233738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13" name="AutoShape 86">
            <a:extLst>
              <a:ext uri="{FF2B5EF4-FFF2-40B4-BE49-F238E27FC236}">
                <a16:creationId xmlns:a16="http://schemas.microsoft.com/office/drawing/2014/main" id="{1DD7FCF9-A716-4585-817C-D12CFB286B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14738" y="2147888"/>
            <a:ext cx="2098675" cy="3152775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14" name="AutoShape 87">
            <a:extLst>
              <a:ext uri="{FF2B5EF4-FFF2-40B4-BE49-F238E27FC236}">
                <a16:creationId xmlns:a16="http://schemas.microsoft.com/office/drawing/2014/main" id="{C8521186-23C5-41B7-8DF7-09A2C546E9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32200" y="4591050"/>
            <a:ext cx="2070100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B3F2B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15" name="AutoShape 88">
            <a:extLst>
              <a:ext uri="{FF2B5EF4-FFF2-40B4-BE49-F238E27FC236}">
                <a16:creationId xmlns:a16="http://schemas.microsoft.com/office/drawing/2014/main" id="{55CC9CA7-F3D5-4F0A-8568-7F9C9F511A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32200" y="2170113"/>
            <a:ext cx="207010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0F7D4"/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16" name="Oval 89">
            <a:extLst>
              <a:ext uri="{FF2B5EF4-FFF2-40B4-BE49-F238E27FC236}">
                <a16:creationId xmlns:a16="http://schemas.microsoft.com/office/drawing/2014/main" id="{B12DD2D1-39F8-432B-A90B-E3306DD6B5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25938" y="1831975"/>
            <a:ext cx="642937" cy="642938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17" name="Oval 90">
            <a:extLst>
              <a:ext uri="{FF2B5EF4-FFF2-40B4-BE49-F238E27FC236}">
                <a16:creationId xmlns:a16="http://schemas.microsoft.com/office/drawing/2014/main" id="{483F44E0-7F8F-4206-AE2A-AE2F00E09A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32288" y="1836738"/>
            <a:ext cx="622300" cy="622300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18" name="Oval 91">
            <a:extLst>
              <a:ext uri="{FF2B5EF4-FFF2-40B4-BE49-F238E27FC236}">
                <a16:creationId xmlns:a16="http://schemas.microsoft.com/office/drawing/2014/main" id="{3E5AE2E3-02B1-4668-8796-222C7090B3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40225" y="1839913"/>
            <a:ext cx="608013" cy="608012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19" name="Oval 92">
            <a:extLst>
              <a:ext uri="{FF2B5EF4-FFF2-40B4-BE49-F238E27FC236}">
                <a16:creationId xmlns:a16="http://schemas.microsoft.com/office/drawing/2014/main" id="{88475590-160B-4BA5-866D-D6483E0640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46575" y="1846263"/>
            <a:ext cx="577850" cy="566737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20" name="Oval 93">
            <a:extLst>
              <a:ext uri="{FF2B5EF4-FFF2-40B4-BE49-F238E27FC236}">
                <a16:creationId xmlns:a16="http://schemas.microsoft.com/office/drawing/2014/main" id="{A23A1869-43A4-49A7-B341-51C182A90C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500" y="1862138"/>
            <a:ext cx="512763" cy="460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21" name="Text Box 94">
            <a:extLst>
              <a:ext uri="{FF2B5EF4-FFF2-40B4-BE49-F238E27FC236}">
                <a16:creationId xmlns:a16="http://schemas.microsoft.com/office/drawing/2014/main" id="{26D3C485-3A15-4787-953D-4B25FCDD70E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464050" y="19240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2</a:t>
            </a:r>
            <a:endParaRPr kumimoji="0" lang="en-US" altLang="zh-CN" sz="1800" b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25622" name="Text Box 95">
            <a:extLst>
              <a:ext uri="{FF2B5EF4-FFF2-40B4-BE49-F238E27FC236}">
                <a16:creationId xmlns:a16="http://schemas.microsoft.com/office/drawing/2014/main" id="{A9511C88-F0FD-4D79-A487-FEC68B8D368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657600" y="2636838"/>
            <a:ext cx="2057400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lnSpc>
                <a:spcPct val="140000"/>
              </a:lnSpc>
              <a:buFontTx/>
              <a:buNone/>
              <a:defRPr kumimoji="0" sz="1500">
                <a:solidFill>
                  <a:srgbClr val="CC3300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/>
              <a:t>通信传输实验：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温湿度传感器读取；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光照传感器读取；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烟雾传感器读取；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蜂鸣器控制实验；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数码管控制实验；</a:t>
            </a:r>
          </a:p>
        </p:txBody>
      </p:sp>
      <p:sp>
        <p:nvSpPr>
          <p:cNvPr id="25623" name="AutoShape 96">
            <a:extLst>
              <a:ext uri="{FF2B5EF4-FFF2-40B4-BE49-F238E27FC236}">
                <a16:creationId xmlns:a16="http://schemas.microsoft.com/office/drawing/2014/main" id="{176224AA-DB3E-40F6-8D0B-3F03B24D91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84575" y="5367338"/>
            <a:ext cx="2163763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58A4A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24" name="AutoShape 97">
            <a:extLst>
              <a:ext uri="{FF2B5EF4-FFF2-40B4-BE49-F238E27FC236}">
                <a16:creationId xmlns:a16="http://schemas.microsoft.com/office/drawing/2014/main" id="{DFDF5D99-D159-4C62-847D-CBC450A854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29025" y="5391150"/>
            <a:ext cx="2070100" cy="7731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2B2B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25" name="AutoShape 99">
            <a:extLst>
              <a:ext uri="{FF2B5EF4-FFF2-40B4-BE49-F238E27FC236}">
                <a16:creationId xmlns:a16="http://schemas.microsoft.com/office/drawing/2014/main" id="{F8D46DD2-D785-4E0C-9FBD-D1C2ED32D0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43600" y="2139950"/>
            <a:ext cx="2163763" cy="3233738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26" name="AutoShape 100">
            <a:extLst>
              <a:ext uri="{FF2B5EF4-FFF2-40B4-BE49-F238E27FC236}">
                <a16:creationId xmlns:a16="http://schemas.microsoft.com/office/drawing/2014/main" id="{CAC8FC04-8C1E-4483-BB79-B33F04D277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76938" y="2147888"/>
            <a:ext cx="2098675" cy="2803525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27" name="AutoShape 101">
            <a:extLst>
              <a:ext uri="{FF2B5EF4-FFF2-40B4-BE49-F238E27FC236}">
                <a16:creationId xmlns:a16="http://schemas.microsoft.com/office/drawing/2014/main" id="{01A3D885-741C-495A-83FE-317E6069B2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57888" y="4221163"/>
            <a:ext cx="2070100" cy="1089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F2EDA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28" name="AutoShape 102">
            <a:extLst>
              <a:ext uri="{FF2B5EF4-FFF2-40B4-BE49-F238E27FC236}">
                <a16:creationId xmlns:a16="http://schemas.microsoft.com/office/drawing/2014/main" id="{3E6D78D3-98E8-472A-A5EF-A4BED0444B2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94400" y="2170113"/>
            <a:ext cx="207010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5CC"/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grpSp>
        <p:nvGrpSpPr>
          <p:cNvPr id="25629" name="Group 103">
            <a:extLst>
              <a:ext uri="{FF2B5EF4-FFF2-40B4-BE49-F238E27FC236}">
                <a16:creationId xmlns:a16="http://schemas.microsoft.com/office/drawing/2014/main" id="{5821BB91-A438-4B4F-A388-CC5C7731FA46}"/>
              </a:ext>
            </a:extLst>
          </p:cNvPr>
          <p:cNvGrpSpPr>
            <a:grpSpLocks/>
          </p:cNvGrpSpPr>
          <p:nvPr/>
        </p:nvGrpSpPr>
        <p:grpSpPr bwMode="auto">
          <a:xfrm>
            <a:off x="6688138" y="1831975"/>
            <a:ext cx="642937" cy="642938"/>
            <a:chOff x="1289" y="582"/>
            <a:chExt cx="668" cy="668"/>
          </a:xfrm>
        </p:grpSpPr>
        <p:sp>
          <p:nvSpPr>
            <p:cNvPr id="25635" name="Oval 104">
              <a:extLst>
                <a:ext uri="{FF2B5EF4-FFF2-40B4-BE49-F238E27FC236}">
                  <a16:creationId xmlns:a16="http://schemas.microsoft.com/office/drawing/2014/main" id="{03A31BCB-6C12-4F0E-8642-F3139331C7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5636" name="Oval 105">
              <a:extLst>
                <a:ext uri="{FF2B5EF4-FFF2-40B4-BE49-F238E27FC236}">
                  <a16:creationId xmlns:a16="http://schemas.microsoft.com/office/drawing/2014/main" id="{7B0556D4-CAD2-4546-861B-01A31B30BF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5637" name="Oval 106">
              <a:extLst>
                <a:ext uri="{FF2B5EF4-FFF2-40B4-BE49-F238E27FC236}">
                  <a16:creationId xmlns:a16="http://schemas.microsoft.com/office/drawing/2014/main" id="{1E7F3364-3C70-4917-88B2-4921E2BF58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5638" name="Oval 107">
              <a:extLst>
                <a:ext uri="{FF2B5EF4-FFF2-40B4-BE49-F238E27FC236}">
                  <a16:creationId xmlns:a16="http://schemas.microsoft.com/office/drawing/2014/main" id="{5B379FC7-E73A-46C2-81D4-FD047387B9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5639" name="Oval 108">
              <a:extLst>
                <a:ext uri="{FF2B5EF4-FFF2-40B4-BE49-F238E27FC236}">
                  <a16:creationId xmlns:a16="http://schemas.microsoft.com/office/drawing/2014/main" id="{B55CBD79-95B3-4173-9568-FD3FD302B0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25630" name="Text Box 109">
            <a:extLst>
              <a:ext uri="{FF2B5EF4-FFF2-40B4-BE49-F238E27FC236}">
                <a16:creationId xmlns:a16="http://schemas.microsoft.com/office/drawing/2014/main" id="{86C3A6AF-B89D-4998-ADED-8185F80C9C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26250" y="19240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3</a:t>
            </a:r>
            <a:endParaRPr kumimoji="0" lang="en-US" altLang="zh-CN" sz="1800" b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25631" name="Text Box 110">
            <a:extLst>
              <a:ext uri="{FF2B5EF4-FFF2-40B4-BE49-F238E27FC236}">
                <a16:creationId xmlns:a16="http://schemas.microsoft.com/office/drawing/2014/main" id="{DB5DC717-F105-4DB0-B16B-178ABF78444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019800" y="2595563"/>
            <a:ext cx="2057400" cy="26368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kumimoji="0" lang="zh-CN" altLang="en-US" sz="1500" dirty="0">
                <a:solidFill>
                  <a:srgbClr val="CC33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综合案例：</a:t>
            </a:r>
          </a:p>
          <a:p>
            <a:pPr marL="285750" indent="-28575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zh-CN" sz="150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温室室内光照度的远程监控报警系统；</a:t>
            </a:r>
          </a:p>
          <a:p>
            <a:pPr marL="285750" indent="-28575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zh-CN" sz="150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温室室内温湿度的远程监控报警系统；</a:t>
            </a:r>
          </a:p>
          <a:p>
            <a:pPr marL="285750" indent="-28575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zh-CN" sz="150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大气环境的综合监测系统；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endParaRPr kumimoji="0" lang="zh-CN" altLang="en-US" sz="1500" dirty="0">
              <a:solidFill>
                <a:srgbClr val="000000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32" name="AutoShape 111">
            <a:extLst>
              <a:ext uri="{FF2B5EF4-FFF2-40B4-BE49-F238E27FC236}">
                <a16:creationId xmlns:a16="http://schemas.microsoft.com/office/drawing/2014/main" id="{11DDA934-1B8F-4F8C-84A9-BF61FB4FEB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37250" y="5367338"/>
            <a:ext cx="2163763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99BA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33" name="AutoShape 112">
            <a:extLst>
              <a:ext uri="{FF2B5EF4-FFF2-40B4-BE49-F238E27FC236}">
                <a16:creationId xmlns:a16="http://schemas.microsoft.com/office/drawing/2014/main" id="{EBACBB71-3A3D-4371-AB23-C9E128053B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81700" y="5391150"/>
            <a:ext cx="2070100" cy="7731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8DA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634" name="标题 1">
            <a:extLst>
              <a:ext uri="{FF2B5EF4-FFF2-40B4-BE49-F238E27FC236}">
                <a16:creationId xmlns:a16="http://schemas.microsoft.com/office/drawing/2014/main" id="{AC9CF916-D05F-4B26-87BB-B757244DC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三、实践内容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4">
            <a:extLst>
              <a:ext uri="{FF2B5EF4-FFF2-40B4-BE49-F238E27FC236}">
                <a16:creationId xmlns:a16="http://schemas.microsoft.com/office/drawing/2014/main" id="{38DD6B5E-852F-41B9-AB2D-532D33204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7838" y="1171575"/>
            <a:ext cx="8186737" cy="668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ea typeface="黑体" panose="02010609060101010101" pitchFamily="49" charset="-122"/>
                <a:cs typeface="Arial" panose="020B0604020202020204" pitchFamily="34" charset="0"/>
              </a:rPr>
              <a:t>实践内容设计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5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27" name="AutoShape 99">
            <a:extLst>
              <a:ext uri="{FF2B5EF4-FFF2-40B4-BE49-F238E27FC236}">
                <a16:creationId xmlns:a16="http://schemas.microsoft.com/office/drawing/2014/main" id="{9CA4E480-5AA5-4CBA-A1B1-A922A06854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65238" y="2139950"/>
            <a:ext cx="2163762" cy="3233738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6628" name="AutoShape 100">
            <a:extLst>
              <a:ext uri="{FF2B5EF4-FFF2-40B4-BE49-F238E27FC236}">
                <a16:creationId xmlns:a16="http://schemas.microsoft.com/office/drawing/2014/main" id="{70399044-650C-4176-A30C-7BF6557933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98575" y="2147888"/>
            <a:ext cx="2098675" cy="2803525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6629" name="AutoShape 101">
            <a:extLst>
              <a:ext uri="{FF2B5EF4-FFF2-40B4-BE49-F238E27FC236}">
                <a16:creationId xmlns:a16="http://schemas.microsoft.com/office/drawing/2014/main" id="{6F017965-93CB-41F5-A953-078E3726F9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79525" y="4221163"/>
            <a:ext cx="2070100" cy="1089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F2EDA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6630" name="AutoShape 102">
            <a:extLst>
              <a:ext uri="{FF2B5EF4-FFF2-40B4-BE49-F238E27FC236}">
                <a16:creationId xmlns:a16="http://schemas.microsoft.com/office/drawing/2014/main" id="{84D6665A-2BEF-4D9F-9CD5-3ACA6306A0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6038" y="2170113"/>
            <a:ext cx="207010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5CC"/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grpSp>
        <p:nvGrpSpPr>
          <p:cNvPr id="26631" name="Group 103">
            <a:extLst>
              <a:ext uri="{FF2B5EF4-FFF2-40B4-BE49-F238E27FC236}">
                <a16:creationId xmlns:a16="http://schemas.microsoft.com/office/drawing/2014/main" id="{7E4FC7E4-62B3-4EF0-AA02-F7EE034E39BC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1831975"/>
            <a:ext cx="642938" cy="642938"/>
            <a:chOff x="1289" y="582"/>
            <a:chExt cx="668" cy="668"/>
          </a:xfrm>
        </p:grpSpPr>
        <p:sp>
          <p:nvSpPr>
            <p:cNvPr id="26637" name="Oval 104">
              <a:extLst>
                <a:ext uri="{FF2B5EF4-FFF2-40B4-BE49-F238E27FC236}">
                  <a16:creationId xmlns:a16="http://schemas.microsoft.com/office/drawing/2014/main" id="{10A95372-BD27-471F-8A38-E2F673D248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6638" name="Oval 105">
              <a:extLst>
                <a:ext uri="{FF2B5EF4-FFF2-40B4-BE49-F238E27FC236}">
                  <a16:creationId xmlns:a16="http://schemas.microsoft.com/office/drawing/2014/main" id="{87E1A329-9ABE-4D75-A53C-D3E39C1411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6639" name="Oval 106">
              <a:extLst>
                <a:ext uri="{FF2B5EF4-FFF2-40B4-BE49-F238E27FC236}">
                  <a16:creationId xmlns:a16="http://schemas.microsoft.com/office/drawing/2014/main" id="{C762EB6E-DD67-430D-8D39-D27EA9C025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6640" name="Oval 107">
              <a:extLst>
                <a:ext uri="{FF2B5EF4-FFF2-40B4-BE49-F238E27FC236}">
                  <a16:creationId xmlns:a16="http://schemas.microsoft.com/office/drawing/2014/main" id="{5C45DA96-846D-47FF-A495-E5C302B9B4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6641" name="Oval 108">
              <a:extLst>
                <a:ext uri="{FF2B5EF4-FFF2-40B4-BE49-F238E27FC236}">
                  <a16:creationId xmlns:a16="http://schemas.microsoft.com/office/drawing/2014/main" id="{CC442A7A-734A-4528-8DD6-4B84DCF3F4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rgbClr val="535353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53535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26632" name="Text Box 109">
            <a:extLst>
              <a:ext uri="{FF2B5EF4-FFF2-40B4-BE49-F238E27FC236}">
                <a16:creationId xmlns:a16="http://schemas.microsoft.com/office/drawing/2014/main" id="{C962D906-BB98-4C4C-9AC0-B41A5BB18E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47888" y="19240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3</a:t>
            </a:r>
            <a:endParaRPr kumimoji="0" lang="en-US" altLang="zh-CN" sz="1800" b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25631" name="Text Box 110">
            <a:extLst>
              <a:ext uri="{FF2B5EF4-FFF2-40B4-BE49-F238E27FC236}">
                <a16:creationId xmlns:a16="http://schemas.microsoft.com/office/drawing/2014/main" id="{06CD8E32-8485-40DC-A87A-E1F7A07EB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1438" y="2492375"/>
            <a:ext cx="2057400" cy="3970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kumimoji="0" lang="zh-CN" altLang="en-US" sz="1500" dirty="0">
                <a:solidFill>
                  <a:srgbClr val="CC33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综合案例：</a:t>
            </a:r>
          </a:p>
          <a:p>
            <a:pPr marL="285750" indent="-28575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zh-CN" sz="150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家居烟雾的远程报警系统；</a:t>
            </a:r>
          </a:p>
          <a:p>
            <a:pPr marL="285750" indent="-28575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zh-CN" sz="150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家居人体感应的远程报警系统；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zh-CN" sz="150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家居的智能门禁控制系统；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zh-CN" sz="150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仓储的火灾预警系统；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zh-CN" sz="150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超市的人体感应客流估算系统；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zh-CN" sz="150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</a:t>
            </a:r>
            <a:endParaRPr kumimoji="0" lang="zh-CN" altLang="en-US" sz="1500" dirty="0">
              <a:solidFill>
                <a:srgbClr val="000000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34" name="AutoShape 111">
            <a:extLst>
              <a:ext uri="{FF2B5EF4-FFF2-40B4-BE49-F238E27FC236}">
                <a16:creationId xmlns:a16="http://schemas.microsoft.com/office/drawing/2014/main" id="{6C5B2D81-8DD2-4029-A228-D7C0BCBF80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58888" y="5367338"/>
            <a:ext cx="2163762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99BA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6635" name="AutoShape 112">
            <a:extLst>
              <a:ext uri="{FF2B5EF4-FFF2-40B4-BE49-F238E27FC236}">
                <a16:creationId xmlns:a16="http://schemas.microsoft.com/office/drawing/2014/main" id="{26CA7B3F-82D0-4DCE-9F74-E28E1BB465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03338" y="5391150"/>
            <a:ext cx="2070100" cy="7731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8DA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rgbClr val="5353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353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6636" name="标题 1">
            <a:extLst>
              <a:ext uri="{FF2B5EF4-FFF2-40B4-BE49-F238E27FC236}">
                <a16:creationId xmlns:a16="http://schemas.microsoft.com/office/drawing/2014/main" id="{8CFE79AC-4FBB-4BD1-88EC-6E5795C94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三、实践内容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基于Android的移动互联网课程实践说明2020</Template>
  <TotalTime>6</TotalTime>
  <Words>1090</Words>
  <Application>Microsoft Office PowerPoint</Application>
  <PresentationFormat>全屏显示(4:3)</PresentationFormat>
  <Paragraphs>190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MS PGothic</vt:lpstr>
      <vt:lpstr>等线</vt:lpstr>
      <vt:lpstr>Verdana</vt:lpstr>
      <vt:lpstr>Helvetica</vt:lpstr>
      <vt:lpstr>Times New Roman</vt:lpstr>
      <vt:lpstr>微软雅黑</vt:lpstr>
      <vt:lpstr>隶书</vt:lpstr>
      <vt:lpstr>黑体</vt:lpstr>
      <vt:lpstr>Wingdings</vt:lpstr>
      <vt:lpstr>楷体_GB2312</vt:lpstr>
      <vt:lpstr>Comic Sans MS</vt:lpstr>
      <vt:lpstr>Default Design</vt:lpstr>
      <vt:lpstr>Microsoft Excel 97-2003 工作表</vt:lpstr>
      <vt:lpstr>基于Android的移动互联网课程实践</vt:lpstr>
      <vt:lpstr>PowerPoint 演示文稿</vt:lpstr>
      <vt:lpstr>一、课程设置</vt:lpstr>
      <vt:lpstr>一、课程设置</vt:lpstr>
      <vt:lpstr>PowerPoint 演示文稿</vt:lpstr>
      <vt:lpstr>三、实践内容</vt:lpstr>
      <vt:lpstr>三、实践内容</vt:lpstr>
      <vt:lpstr>三、实践内容</vt:lpstr>
      <vt:lpstr>三、实践内容</vt:lpstr>
      <vt:lpstr>三、实践内容</vt:lpstr>
      <vt:lpstr>三、实践内容</vt:lpstr>
      <vt:lpstr>三、实践内容</vt:lpstr>
      <vt:lpstr>三、综合设计</vt:lpstr>
      <vt:lpstr>三、综合设计</vt:lpstr>
      <vt:lpstr>三、综合设计</vt:lpstr>
      <vt:lpstr>四、实践考核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基于Android的移动互联网课程实践</dc:title>
  <dc:creator>Yu Lynne</dc:creator>
  <cp:lastModifiedBy>Yu Lynne</cp:lastModifiedBy>
  <cp:revision>3</cp:revision>
  <dcterms:created xsi:type="dcterms:W3CDTF">2021-05-16T14:19:21Z</dcterms:created>
  <dcterms:modified xsi:type="dcterms:W3CDTF">2021-05-16T14:25:24Z</dcterms:modified>
</cp:coreProperties>
</file>