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3" r:id="rId4"/>
    <p:sldId id="274" r:id="rId5"/>
    <p:sldId id="276" r:id="rId6"/>
    <p:sldId id="277" r:id="rId7"/>
    <p:sldId id="278" r:id="rId8"/>
    <p:sldId id="279" r:id="rId9"/>
    <p:sldId id="280" r:id="rId10"/>
    <p:sldId id="282" r:id="rId11"/>
    <p:sldId id="283" r:id="rId12"/>
    <p:sldId id="281" r:id="rId13"/>
    <p:sldId id="284" r:id="rId14"/>
    <p:sldId id="275" r:id="rId15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3" d="100"/>
          <a:sy n="113" d="100"/>
        </p:scale>
        <p:origin x="372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5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755A34-61D1-498E-AFD5-06661822AB3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2021/4/25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775ED9-BF52-4F1D-B8B1-1214BBEF5EF9}" type="datetime1">
              <a:rPr lang="zh-CN" altLang="en-US" smtClean="0"/>
              <a:pPr/>
              <a:t>2021/4/25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C971FF-EF28-4195-A575-329446EFAA5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555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92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096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036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160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95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59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94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67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427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51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02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09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08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(F) 4" descr="亚洲地图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dirty="0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dirty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241001C-7ADF-441E-A460-B2F093E1A4C4}" type="datetime1">
              <a:rPr lang="zh-CN" altLang="en-US" smtClean="0"/>
              <a:t>2021/4/25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263ADB0-DDB2-4011-8C9B-A1C0C3267DBC}" type="datetime1">
              <a:rPr lang="zh-CN" altLang="en-US" smtClean="0"/>
              <a:t>2021/4/25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1ECE1B0-6C90-4985-95A6-04467B4AB5C0}" type="datetime1">
              <a:rPr lang="zh-CN" altLang="en-US" smtClean="0"/>
              <a:t>2021/4/25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A514FF1-8BBE-4E54-BC84-2E003CE3D4EF}" type="datetime1">
              <a:rPr lang="zh-CN" altLang="en-US" smtClean="0"/>
              <a:t>2021/4/25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D64E393-F928-43F2-A497-96D26D3AACAA}" type="datetime1">
              <a:rPr lang="zh-CN" altLang="en-US" smtClean="0"/>
              <a:t>2021/4/25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81B29C6-0758-4080-8826-C331120B2A2E}" type="datetime1">
              <a:rPr lang="zh-CN" altLang="en-US" smtClean="0"/>
              <a:t>2021/4/25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F9E19B-DF62-4A20-B51D-356997540678}" type="datetime1">
              <a:rPr lang="zh-CN" altLang="en-US" smtClean="0"/>
              <a:t>2021/4/25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125B2F6-DD6A-4A40-823F-EBDA595B3455}" type="datetime1">
              <a:rPr lang="zh-CN" altLang="en-US" smtClean="0"/>
              <a:t>2021/4/25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AB14FDF-56A7-4105-B26E-4E2CF0C0262F}" type="datetime1">
              <a:rPr lang="zh-CN" altLang="en-US" smtClean="0"/>
              <a:t>2021/4/25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dirty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D2D2510-1EAF-490E-91CB-B2C0F6096B1E}" type="datetime1">
              <a:rPr lang="zh-CN" altLang="en-US" smtClean="0"/>
              <a:t>2021/4/25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E0E53A5-F0D0-48E7-8D76-E6E52826DD82}" type="datetime1">
              <a:rPr lang="zh-CN" altLang="en-US" smtClean="0"/>
              <a:t>2021/4/25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CN" dirty="0"/>
              <a:t>Android</a:t>
            </a:r>
            <a:r>
              <a:rPr lang="zh-CN" altLang="en-US" dirty="0"/>
              <a:t>移动互联网应用开发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CN" altLang="en-US" dirty="0"/>
              <a:t>傅晓，河海大学计算机与</a:t>
            </a:r>
            <a:r>
              <a:rPr lang="zh-CN" altLang="en-US"/>
              <a:t>信息</a:t>
            </a:r>
            <a:r>
              <a:rPr lang="zh-CN" altLang="en-US" smtClean="0"/>
              <a:t>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个人报告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 smtClean="0"/>
              <a:t>技术</a:t>
            </a:r>
            <a:r>
              <a:rPr lang="zh-CN" altLang="en-US" dirty="0"/>
              <a:t>路线与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zh-CN" altLang="en-US" dirty="0" smtClean="0"/>
              <a:t>描述</a:t>
            </a:r>
            <a:r>
              <a:rPr lang="zh-CN" altLang="en-US" dirty="0"/>
              <a:t>通过何种技术手段及方法实现上述概要设计，应包括每一功能模块的详细设计与实现过程，可使用图表、算法流程图、伪代码等进行说明，可写出关键代码，不得大段粘贴原始代码，</a:t>
            </a:r>
            <a:r>
              <a:rPr lang="en-US" altLang="zh-CN" dirty="0"/>
              <a:t>5000</a:t>
            </a:r>
            <a:r>
              <a:rPr lang="zh-CN" altLang="en-US" dirty="0"/>
              <a:t>字</a:t>
            </a:r>
            <a:r>
              <a:rPr lang="zh-CN" altLang="en-US" dirty="0" smtClean="0"/>
              <a:t>以内。</a:t>
            </a:r>
            <a:endParaRPr lang="en-US" altLang="zh-CN" dirty="0" smtClean="0"/>
          </a:p>
          <a:p>
            <a:r>
              <a:rPr lang="zh-CN" altLang="en-US" dirty="0" smtClean="0"/>
              <a:t>该部分涉及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设计的，应对每一</a:t>
            </a:r>
            <a:r>
              <a:rPr lang="en-US" altLang="zh-CN" dirty="0" smtClean="0"/>
              <a:t>UI</a:t>
            </a:r>
            <a:r>
              <a:rPr lang="zh-CN" altLang="en-US" dirty="0" smtClean="0"/>
              <a:t>进行较为详细的说明，阐述</a:t>
            </a:r>
            <a:r>
              <a:rPr lang="en-US" altLang="zh-CN" dirty="0" smtClean="0"/>
              <a:t>UI</a:t>
            </a:r>
            <a:r>
              <a:rPr lang="zh-CN" altLang="en-US" dirty="0" smtClean="0"/>
              <a:t>之间关系、设计及实现思想，不得单纯复制布局文件。</a:t>
            </a:r>
            <a:endParaRPr lang="en-US" altLang="zh-CN" dirty="0" smtClean="0"/>
          </a:p>
          <a:p>
            <a:r>
              <a:rPr lang="zh-CN" altLang="en-US" dirty="0" smtClean="0"/>
              <a:t>该部分涉及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代码的，如确有需要，应在关键代码中加入注释。出现大段无注释原始代码酌情减分。</a:t>
            </a:r>
            <a:endParaRPr lang="en-US" altLang="zh-CN" dirty="0" smtClean="0"/>
          </a:p>
          <a:p>
            <a:r>
              <a:rPr lang="zh-CN" altLang="en-US" dirty="0" smtClean="0"/>
              <a:t>完全使用第三方代码库或包，无实际开发内容的，酌情减分。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个人报告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 smtClean="0"/>
              <a:t>实现</a:t>
            </a:r>
            <a:r>
              <a:rPr lang="zh-CN" altLang="en-US" dirty="0"/>
              <a:t>效果及</a:t>
            </a:r>
            <a:r>
              <a:rPr lang="zh-CN" altLang="en-US" dirty="0" smtClean="0"/>
              <a:t>测试用例：</a:t>
            </a:r>
            <a:endParaRPr lang="en-US" altLang="zh-CN" dirty="0" smtClean="0"/>
          </a:p>
          <a:p>
            <a:r>
              <a:rPr lang="zh-CN" altLang="en-US" dirty="0" smtClean="0"/>
              <a:t>描述</a:t>
            </a:r>
            <a:r>
              <a:rPr lang="zh-CN" altLang="en-US" dirty="0"/>
              <a:t>已实现的效果，建议以用户手册的形式进行展示，并通过用例进行测试。可使用</a:t>
            </a:r>
            <a:r>
              <a:rPr lang="en-US" altLang="zh-CN" dirty="0"/>
              <a:t>UI</a:t>
            </a:r>
            <a:r>
              <a:rPr lang="zh-CN" altLang="en-US" dirty="0"/>
              <a:t>截图或</a:t>
            </a:r>
            <a:r>
              <a:rPr lang="en-US" altLang="zh-CN" dirty="0"/>
              <a:t>IDE</a:t>
            </a:r>
            <a:r>
              <a:rPr lang="zh-CN" altLang="en-US" dirty="0"/>
              <a:t>内输入输出数据，测试用例应尽量覆盖程序中全部运行路径，</a:t>
            </a:r>
            <a:r>
              <a:rPr lang="en-US" altLang="zh-CN" dirty="0"/>
              <a:t>2000</a:t>
            </a:r>
            <a:r>
              <a:rPr lang="zh-CN" altLang="en-US" dirty="0"/>
              <a:t>字</a:t>
            </a:r>
            <a:r>
              <a:rPr lang="zh-CN" altLang="en-US" dirty="0" smtClean="0"/>
              <a:t>以内。</a:t>
            </a:r>
            <a:endParaRPr lang="en-US" altLang="zh-CN" dirty="0" smtClean="0"/>
          </a:p>
          <a:p>
            <a:r>
              <a:rPr lang="zh-CN" altLang="en-US" dirty="0" smtClean="0"/>
              <a:t>测试过程中包含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的，应对各</a:t>
            </a:r>
            <a:r>
              <a:rPr lang="en-US" altLang="zh-CN" dirty="0" smtClean="0"/>
              <a:t>UI</a:t>
            </a:r>
            <a:r>
              <a:rPr lang="zh-CN" altLang="en-US" dirty="0" smtClean="0"/>
              <a:t>及输入输出结果之间关系进行讨论说明，仅复制</a:t>
            </a:r>
            <a:r>
              <a:rPr lang="en-US" altLang="zh-CN" dirty="0" smtClean="0"/>
              <a:t>UI</a:t>
            </a:r>
            <a:r>
              <a:rPr lang="zh-CN" altLang="en-US" dirty="0" smtClean="0"/>
              <a:t>截图酌情减分。</a:t>
            </a:r>
            <a:endParaRPr lang="en-US" altLang="zh-CN" dirty="0" smtClean="0"/>
          </a:p>
          <a:p>
            <a:r>
              <a:rPr lang="zh-CN" altLang="en-US" dirty="0" smtClean="0"/>
              <a:t>测试过程中不包含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的，应使用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内</a:t>
            </a:r>
            <a:r>
              <a:rPr lang="en-US" altLang="zh-CN" dirty="0" err="1" smtClean="0"/>
              <a:t>logcat</a:t>
            </a:r>
            <a:r>
              <a:rPr lang="zh-CN" altLang="en-US" dirty="0" smtClean="0"/>
              <a:t>或其他工具进行测试，并讨论输入输出是否符合预期效果。</a:t>
            </a:r>
            <a:endParaRPr lang="en-US" altLang="zh-CN" dirty="0" smtClean="0"/>
          </a:p>
          <a:p>
            <a:r>
              <a:rPr lang="zh-CN" altLang="en-US" dirty="0" smtClean="0"/>
              <a:t>不得刻意回避设计或实现中存在的缺陷，违者酌情减分。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890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个人报告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 smtClean="0"/>
              <a:t>个人小结：</a:t>
            </a:r>
            <a:endParaRPr lang="en-US" altLang="zh-CN" dirty="0" smtClean="0"/>
          </a:p>
          <a:p>
            <a:r>
              <a:rPr lang="zh-CN" altLang="en-US" dirty="0" smtClean="0"/>
              <a:t>描述</a:t>
            </a:r>
            <a:r>
              <a:rPr lang="zh-CN" altLang="en-US" dirty="0"/>
              <a:t>在课程设计中获得的经验或教训，并对今后的工作进行展望，</a:t>
            </a:r>
            <a:r>
              <a:rPr lang="en-US" altLang="zh-CN" dirty="0"/>
              <a:t>500</a:t>
            </a:r>
            <a:r>
              <a:rPr lang="zh-CN" altLang="en-US" dirty="0"/>
              <a:t>字</a:t>
            </a:r>
            <a:r>
              <a:rPr lang="zh-CN" altLang="en-US" dirty="0" smtClean="0"/>
              <a:t>以内。</a:t>
            </a:r>
            <a:endParaRPr lang="en-US" altLang="zh-CN" dirty="0" smtClean="0"/>
          </a:p>
          <a:p>
            <a:r>
              <a:rPr lang="zh-CN" altLang="en-US" dirty="0"/>
              <a:t>该部分为个人小结</a:t>
            </a:r>
            <a:r>
              <a:rPr lang="zh-CN" altLang="en-US" dirty="0" smtClean="0"/>
              <a:t>，并非鸣谢列表，务必针对课程学习及课程设计过程中的实际情况如实填写，不得擅自进行</a:t>
            </a:r>
            <a:r>
              <a:rPr lang="zh-CN" altLang="en-US" dirty="0"/>
              <a:t>刻意</a:t>
            </a:r>
            <a:r>
              <a:rPr lang="zh-CN" altLang="en-US" dirty="0" smtClean="0"/>
              <a:t>拔高、夸大，不得使用不实的赞美性语言进行表扬与自我表扬，违者酌情减分。</a:t>
            </a:r>
            <a:endParaRPr lang="en-US" altLang="zh-CN" dirty="0" smtClean="0"/>
          </a:p>
          <a:p>
            <a:r>
              <a:rPr lang="zh-CN" altLang="en-US" dirty="0" smtClean="0"/>
              <a:t>抄袭他人报告或论文中鸣谢部分，一经发现视同抄袭。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47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个人报告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 smtClean="0"/>
              <a:t>承诺书：</a:t>
            </a:r>
            <a:endParaRPr lang="en-US" altLang="zh-CN" dirty="0" smtClean="0"/>
          </a:p>
          <a:p>
            <a:r>
              <a:rPr lang="zh-CN" altLang="en-US" dirty="0" smtClean="0"/>
              <a:t>本人</a:t>
            </a:r>
            <a:r>
              <a:rPr lang="zh-CN" altLang="en-US" dirty="0"/>
              <a:t>承诺该课程报告中不存在抄袭、剽窃或其他学术不端行为，并愿意承担因此类行为可能导致的一切后果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纸质版本承诺书必须有本人亲笔签名，否则视为未提交。</a:t>
            </a:r>
            <a:endParaRPr lang="en-US" altLang="zh-CN" b="1" dirty="0" smtClean="0"/>
          </a:p>
          <a:p>
            <a:r>
              <a:rPr lang="zh-CN" altLang="en-US" dirty="0" smtClean="0"/>
              <a:t>若</a:t>
            </a:r>
            <a:r>
              <a:rPr lang="zh-CN" altLang="en-US" dirty="0"/>
              <a:t>违反上述承诺，视具体情况将获得个人得分</a:t>
            </a:r>
            <a:r>
              <a:rPr lang="en-US" altLang="zh-CN" dirty="0"/>
              <a:t>-10%</a:t>
            </a:r>
            <a:r>
              <a:rPr lang="zh-CN" altLang="en-US" dirty="0"/>
              <a:t>、</a:t>
            </a:r>
            <a:r>
              <a:rPr lang="en-US" altLang="zh-CN" dirty="0"/>
              <a:t>-20%</a:t>
            </a:r>
            <a:r>
              <a:rPr lang="zh-CN" altLang="en-US" dirty="0"/>
              <a:t>直至清零的作弊者</a:t>
            </a:r>
            <a:r>
              <a:rPr lang="en-US" altLang="zh-CN" dirty="0"/>
              <a:t>buff</a:t>
            </a:r>
            <a:r>
              <a:rPr lang="zh-CN" altLang="en-US" dirty="0"/>
              <a:t>，该</a:t>
            </a:r>
            <a:r>
              <a:rPr lang="en-US" altLang="zh-CN" dirty="0"/>
              <a:t>buff</a:t>
            </a:r>
            <a:r>
              <a:rPr lang="zh-CN" altLang="en-US" dirty="0"/>
              <a:t>将取消同一项目组所有成员的领袖光环</a:t>
            </a:r>
            <a:r>
              <a:rPr lang="en-US" altLang="zh-CN" dirty="0"/>
              <a:t>buff</a:t>
            </a:r>
            <a:r>
              <a:rPr lang="zh-CN" altLang="en-US" dirty="0"/>
              <a:t>和名人堂</a:t>
            </a:r>
            <a:r>
              <a:rPr lang="en-US" altLang="zh-CN" dirty="0"/>
              <a:t>buff</a:t>
            </a:r>
            <a:r>
              <a:rPr lang="zh-CN" altLang="en-US" dirty="0"/>
              <a:t>，可与其他</a:t>
            </a:r>
            <a:r>
              <a:rPr lang="en-US" altLang="zh-CN" dirty="0"/>
              <a:t>buff</a:t>
            </a:r>
            <a:r>
              <a:rPr lang="zh-CN" altLang="en-US" dirty="0" smtClean="0"/>
              <a:t>叠加。</a:t>
            </a:r>
            <a:endParaRPr lang="en-US" altLang="zh-CN" dirty="0" smtClean="0"/>
          </a:p>
          <a:p>
            <a:r>
              <a:rPr lang="zh-CN" altLang="en-US" dirty="0"/>
              <a:t>叠加全部</a:t>
            </a:r>
            <a:r>
              <a:rPr lang="en-US" altLang="zh-CN" dirty="0"/>
              <a:t>buff</a:t>
            </a:r>
            <a:r>
              <a:rPr lang="zh-CN" altLang="en-US" dirty="0"/>
              <a:t>且不受到作弊者</a:t>
            </a:r>
            <a:r>
              <a:rPr lang="en-US" altLang="zh-CN" dirty="0"/>
              <a:t>buff</a:t>
            </a:r>
            <a:r>
              <a:rPr lang="zh-CN" altLang="en-US" dirty="0"/>
              <a:t>影响时，若个人得分等于</a:t>
            </a:r>
            <a:r>
              <a:rPr lang="en-US" altLang="zh-CN" dirty="0"/>
              <a:t>59</a:t>
            </a:r>
            <a:r>
              <a:rPr lang="zh-CN" altLang="en-US" dirty="0"/>
              <a:t>分，可获得续命者</a:t>
            </a:r>
            <a:r>
              <a:rPr lang="en-US" altLang="zh-CN" dirty="0"/>
              <a:t>buff</a:t>
            </a:r>
            <a:r>
              <a:rPr lang="zh-CN" altLang="en-US" dirty="0"/>
              <a:t>，自动变为</a:t>
            </a:r>
            <a:r>
              <a:rPr lang="en-US" altLang="zh-CN" dirty="0"/>
              <a:t>60</a:t>
            </a:r>
            <a:r>
              <a:rPr lang="zh-CN" altLang="en-US" dirty="0"/>
              <a:t>分；若个人得分等于</a:t>
            </a:r>
            <a:r>
              <a:rPr lang="en-US" altLang="zh-CN" dirty="0"/>
              <a:t>60</a:t>
            </a:r>
            <a:r>
              <a:rPr lang="zh-CN" altLang="en-US" dirty="0"/>
              <a:t>分且受到作弊者</a:t>
            </a:r>
            <a:r>
              <a:rPr lang="en-US" altLang="zh-CN" dirty="0"/>
              <a:t>buff</a:t>
            </a:r>
            <a:r>
              <a:rPr lang="zh-CN" altLang="en-US" dirty="0"/>
              <a:t>影响时，可获得被续者</a:t>
            </a:r>
            <a:r>
              <a:rPr lang="en-US" altLang="zh-CN" dirty="0"/>
              <a:t>buff</a:t>
            </a:r>
            <a:r>
              <a:rPr lang="zh-CN" altLang="en-US" dirty="0"/>
              <a:t>，自动变为</a:t>
            </a:r>
            <a:r>
              <a:rPr lang="en-US" altLang="zh-CN" dirty="0"/>
              <a:t>59</a:t>
            </a:r>
            <a:r>
              <a:rPr lang="zh-CN" altLang="en-US" dirty="0" smtClean="0"/>
              <a:t>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766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end.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765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课程报告提交内容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，分组报告：由小组负责人填写，每组提交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份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/>
              <a:t>简要阐述项目背景、设计思路、开发情况、已实现的功能和效果、目前存在的不足之处以及今后工作</a:t>
            </a:r>
            <a:r>
              <a:rPr lang="zh-CN" altLang="en-US" dirty="0" smtClean="0"/>
              <a:t>展望。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，个人报告：由个人填写，每人提交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份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 smtClean="0"/>
              <a:t>任务概述，设计思路，技术</a:t>
            </a:r>
            <a:r>
              <a:rPr lang="zh-CN" altLang="en-US" dirty="0"/>
              <a:t>路线与</a:t>
            </a:r>
            <a:r>
              <a:rPr lang="zh-CN" altLang="en-US" dirty="0" smtClean="0"/>
              <a:t>方法，实现</a:t>
            </a:r>
            <a:r>
              <a:rPr lang="zh-CN" altLang="en-US" dirty="0"/>
              <a:t>效果及</a:t>
            </a:r>
            <a:r>
              <a:rPr lang="zh-CN" altLang="en-US" dirty="0" smtClean="0"/>
              <a:t>测试用例，个人小结。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38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课程报告</a:t>
            </a:r>
            <a:r>
              <a:rPr lang="zh-CN" altLang="en-US" dirty="0" smtClean="0"/>
              <a:t>提交方式及时间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/>
              <a:t>纸</a:t>
            </a:r>
            <a:r>
              <a:rPr lang="zh-CN" altLang="en-US" dirty="0" smtClean="0"/>
              <a:t>质材料</a:t>
            </a:r>
            <a:r>
              <a:rPr lang="en-US" altLang="zh-CN" dirty="0" smtClean="0"/>
              <a:t>1</a:t>
            </a:r>
            <a:r>
              <a:rPr lang="zh-CN" altLang="en-US" dirty="0" smtClean="0"/>
              <a:t>份，</a:t>
            </a:r>
            <a:r>
              <a:rPr lang="en-US" altLang="zh-CN" dirty="0" smtClean="0"/>
              <a:t>A4</a:t>
            </a:r>
            <a:r>
              <a:rPr lang="zh-CN" altLang="en-US" dirty="0" smtClean="0"/>
              <a:t>纸黑白双面打印。包括分组报告</a:t>
            </a:r>
            <a:r>
              <a:rPr lang="en-US" altLang="zh-CN" dirty="0" smtClean="0"/>
              <a:t>1</a:t>
            </a:r>
            <a:r>
              <a:rPr lang="zh-CN" altLang="en-US" dirty="0" smtClean="0"/>
              <a:t>份，个人报告每人</a:t>
            </a:r>
            <a:r>
              <a:rPr lang="en-US" altLang="zh-CN" dirty="0" smtClean="0"/>
              <a:t>1</a:t>
            </a:r>
            <a:r>
              <a:rPr lang="zh-CN" altLang="en-US" dirty="0" smtClean="0"/>
              <a:t>份。</a:t>
            </a:r>
            <a:endParaRPr lang="en-US" altLang="zh-CN" dirty="0" smtClean="0"/>
          </a:p>
          <a:p>
            <a:r>
              <a:rPr lang="zh-CN" altLang="en-US" dirty="0" smtClean="0"/>
              <a:t>电子材料</a:t>
            </a:r>
            <a:r>
              <a:rPr lang="en-US" altLang="zh-CN" dirty="0" smtClean="0"/>
              <a:t>1</a:t>
            </a:r>
            <a:r>
              <a:rPr lang="zh-CN" altLang="en-US" dirty="0" smtClean="0"/>
              <a:t>份，限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格式。</a:t>
            </a:r>
            <a:r>
              <a:rPr lang="zh-CN" altLang="en-US" dirty="0"/>
              <a:t>包括分组报告</a:t>
            </a:r>
            <a:r>
              <a:rPr lang="en-US" altLang="zh-CN" dirty="0"/>
              <a:t>1</a:t>
            </a:r>
            <a:r>
              <a:rPr lang="zh-CN" altLang="en-US" dirty="0" smtClean="0"/>
              <a:t>份，文件名为“项目名称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分组报告”；个人</a:t>
            </a:r>
            <a:r>
              <a:rPr lang="zh-CN" altLang="en-US" dirty="0"/>
              <a:t>报告每人</a:t>
            </a:r>
            <a:r>
              <a:rPr lang="en-US" altLang="zh-CN" dirty="0"/>
              <a:t>1</a:t>
            </a:r>
            <a:r>
              <a:rPr lang="zh-CN" altLang="en-US" dirty="0" smtClean="0"/>
              <a:t>份，文件名为“学号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项目名称”。由小组负责人打包为</a:t>
            </a:r>
            <a:r>
              <a:rPr lang="en-US" altLang="zh-CN" dirty="0" smtClean="0"/>
              <a:t>zip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rar</a:t>
            </a:r>
            <a:r>
              <a:rPr lang="zh-CN" altLang="en-US" dirty="0" smtClean="0"/>
              <a:t>格式。</a:t>
            </a:r>
            <a:endParaRPr lang="en-US" altLang="zh-CN" dirty="0" smtClean="0"/>
          </a:p>
          <a:p>
            <a:r>
              <a:rPr lang="en-US" altLang="zh-CN" b="1" dirty="0" smtClean="0"/>
              <a:t>16</a:t>
            </a:r>
            <a:r>
              <a:rPr lang="zh-CN" altLang="en-US" b="1" dirty="0" smtClean="0"/>
              <a:t>周周日（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日）</a:t>
            </a:r>
            <a:r>
              <a:rPr lang="en-US" altLang="zh-CN" b="1" dirty="0" smtClean="0"/>
              <a:t>24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00</a:t>
            </a:r>
            <a:r>
              <a:rPr lang="zh-CN" altLang="en-US" b="1" dirty="0" smtClean="0"/>
              <a:t>之前</a:t>
            </a:r>
            <a:r>
              <a:rPr lang="zh-CN" altLang="en-US" dirty="0" smtClean="0"/>
              <a:t>，纸质材料提交至勤学楼</a:t>
            </a:r>
            <a:r>
              <a:rPr lang="en-US" altLang="zh-CN" dirty="0" smtClean="0"/>
              <a:t>3</a:t>
            </a:r>
            <a:r>
              <a:rPr lang="zh-CN" altLang="en-US" dirty="0" smtClean="0"/>
              <a:t>楼本人信箱；电子材料由小组负责人发送至</a:t>
            </a:r>
            <a:r>
              <a:rPr lang="en-US" altLang="zh-CN" dirty="0" smtClean="0"/>
              <a:t>nhri.fuxiao@gmail.com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401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分组报告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7614" y="1828800"/>
            <a:ext cx="6316958" cy="4343400"/>
          </a:xfrm>
        </p:spPr>
        <p:txBody>
          <a:bodyPr rtlCol="0">
            <a:normAutofit/>
          </a:bodyPr>
          <a:lstStyle/>
          <a:p>
            <a:r>
              <a:rPr lang="zh-CN" altLang="en-US" dirty="0" smtClean="0"/>
              <a:t>项目名称</a:t>
            </a:r>
            <a:endParaRPr lang="en-US" altLang="zh-CN" dirty="0" smtClean="0"/>
          </a:p>
          <a:p>
            <a:r>
              <a:rPr lang="zh-CN" altLang="en-US" dirty="0" smtClean="0"/>
              <a:t>项目负责人</a:t>
            </a:r>
            <a:endParaRPr lang="en-US" altLang="zh-CN" dirty="0" smtClean="0"/>
          </a:p>
          <a:p>
            <a:r>
              <a:rPr lang="zh-CN" altLang="en-US" dirty="0" smtClean="0"/>
              <a:t>联系电话</a:t>
            </a:r>
            <a:endParaRPr lang="en-US" altLang="zh-CN" dirty="0" smtClean="0"/>
          </a:p>
          <a:p>
            <a:r>
              <a:rPr lang="zh-CN" altLang="en-US" dirty="0"/>
              <a:t>学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zh-CN" altLang="en-US" dirty="0" smtClean="0"/>
              <a:t>邮箱</a:t>
            </a:r>
            <a:endParaRPr lang="en-US" altLang="zh-CN" dirty="0" smtClean="0"/>
          </a:p>
          <a:p>
            <a:r>
              <a:rPr lang="en-US" altLang="zh-CN" dirty="0" smtClean="0"/>
              <a:t>QQ/</a:t>
            </a:r>
            <a:r>
              <a:rPr lang="zh-CN" altLang="en-US" dirty="0" smtClean="0"/>
              <a:t>微信号</a:t>
            </a:r>
            <a:endParaRPr lang="en-US" altLang="zh-CN" dirty="0" smtClean="0"/>
          </a:p>
          <a:p>
            <a:r>
              <a:rPr lang="zh-CN" altLang="en-US" dirty="0" smtClean="0"/>
              <a:t>项目成员（编号，姓名，学号，承担任务）</a:t>
            </a:r>
            <a:endParaRPr lang="en-US" altLang="zh-CN" dirty="0" smtClean="0"/>
          </a:p>
          <a:p>
            <a:r>
              <a:rPr lang="zh-CN" altLang="en-US" dirty="0" smtClean="0"/>
              <a:t>项目小结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115" y="274638"/>
            <a:ext cx="4584534" cy="640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分组报告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 smtClean="0"/>
              <a:t>项目小结：</a:t>
            </a:r>
            <a:endParaRPr lang="en-US" altLang="zh-CN" dirty="0" smtClean="0"/>
          </a:p>
          <a:p>
            <a:r>
              <a:rPr lang="zh-CN" altLang="en-US" dirty="0"/>
              <a:t>简要阐述项目背景、设计思路、开发情况、已实现的功能和效果、目前存在的不足之处以及今后工作展望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项目负责人应根据实际情况认真填写，视该小结填写情况，项目负责人最多可获得个人得分</a:t>
            </a:r>
            <a:r>
              <a:rPr lang="en-US" altLang="zh-CN" dirty="0"/>
              <a:t>±5%</a:t>
            </a:r>
            <a:r>
              <a:rPr lang="zh-CN" altLang="en-US" dirty="0"/>
              <a:t>项目成员平均得分的领袖光环</a:t>
            </a:r>
            <a:r>
              <a:rPr lang="en-US" altLang="zh-CN" dirty="0"/>
              <a:t>buff</a:t>
            </a:r>
            <a:r>
              <a:rPr lang="zh-CN" altLang="en-US" dirty="0"/>
              <a:t>，该</a:t>
            </a:r>
            <a:r>
              <a:rPr lang="en-US" altLang="zh-CN" dirty="0"/>
              <a:t>buff</a:t>
            </a:r>
            <a:r>
              <a:rPr lang="zh-CN" altLang="en-US" dirty="0"/>
              <a:t>可与其他</a:t>
            </a:r>
            <a:r>
              <a:rPr lang="en-US" altLang="zh-CN" dirty="0"/>
              <a:t>buff</a:t>
            </a:r>
            <a:r>
              <a:rPr lang="zh-CN" altLang="en-US" dirty="0" smtClean="0"/>
              <a:t>叠加。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884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个人报告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7614" y="1828800"/>
            <a:ext cx="6100934" cy="4343400"/>
          </a:xfrm>
        </p:spPr>
        <p:txBody>
          <a:bodyPr rtlCol="0"/>
          <a:lstStyle/>
          <a:p>
            <a:r>
              <a:rPr lang="zh-CN" altLang="en-US" dirty="0" smtClean="0"/>
              <a:t>项目名称</a:t>
            </a:r>
            <a:endParaRPr lang="en-US" altLang="zh-CN" dirty="0" smtClean="0"/>
          </a:p>
          <a:p>
            <a:r>
              <a:rPr lang="zh-CN" altLang="en-US" dirty="0" smtClean="0"/>
              <a:t>姓名</a:t>
            </a:r>
            <a:endParaRPr lang="en-US" altLang="zh-CN" dirty="0" smtClean="0"/>
          </a:p>
          <a:p>
            <a:r>
              <a:rPr lang="zh-CN" altLang="en-US" dirty="0"/>
              <a:t>学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zh-CN" altLang="en-US" dirty="0" smtClean="0"/>
              <a:t>承担任务（与分组报告一致）</a:t>
            </a:r>
            <a:endParaRPr lang="en-US" altLang="zh-CN" dirty="0" smtClean="0"/>
          </a:p>
          <a:p>
            <a:r>
              <a:rPr lang="zh-CN" altLang="en-US" dirty="0" smtClean="0"/>
              <a:t>评分</a:t>
            </a:r>
            <a:endParaRPr lang="en-US" altLang="zh-CN" dirty="0" smtClean="0"/>
          </a:p>
          <a:p>
            <a:r>
              <a:rPr lang="zh-CN" altLang="en-US" dirty="0" smtClean="0"/>
              <a:t>报告正文</a:t>
            </a:r>
            <a:endParaRPr lang="en-US" altLang="zh-CN" dirty="0" smtClean="0"/>
          </a:p>
          <a:p>
            <a:r>
              <a:rPr lang="zh-CN" altLang="en-US" dirty="0" smtClean="0"/>
              <a:t>承诺书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116632"/>
            <a:ext cx="5112568" cy="643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个人报告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zh-CN" altLang="en-US" dirty="0" smtClean="0"/>
              <a:t>评分规则：</a:t>
            </a:r>
            <a:endParaRPr lang="en-US" altLang="zh-CN" dirty="0" smtClean="0"/>
          </a:p>
          <a:p>
            <a:r>
              <a:rPr lang="zh-CN" altLang="en-US" dirty="0"/>
              <a:t>成员原始平均个人得分排第</a:t>
            </a:r>
            <a:r>
              <a:rPr lang="en-US" altLang="zh-CN" dirty="0"/>
              <a:t>1</a:t>
            </a:r>
            <a:r>
              <a:rPr lang="zh-CN" altLang="en-US" dirty="0"/>
              <a:t>位、第</a:t>
            </a:r>
            <a:r>
              <a:rPr lang="en-US" altLang="zh-CN" dirty="0"/>
              <a:t>2</a:t>
            </a:r>
            <a:r>
              <a:rPr lang="zh-CN" altLang="en-US" dirty="0"/>
              <a:t>位、第</a:t>
            </a:r>
            <a:r>
              <a:rPr lang="en-US" altLang="zh-CN" dirty="0"/>
              <a:t>3</a:t>
            </a:r>
            <a:r>
              <a:rPr lang="zh-CN" altLang="en-US" dirty="0"/>
              <a:t>位、第</a:t>
            </a:r>
            <a:r>
              <a:rPr lang="en-US" altLang="zh-CN" dirty="0"/>
              <a:t>4</a:t>
            </a:r>
            <a:r>
              <a:rPr lang="zh-CN" altLang="en-US" dirty="0"/>
              <a:t>位、第</a:t>
            </a:r>
            <a:r>
              <a:rPr lang="en-US" altLang="zh-CN" dirty="0"/>
              <a:t>5</a:t>
            </a:r>
            <a:r>
              <a:rPr lang="zh-CN" altLang="en-US" dirty="0"/>
              <a:t>位的项目组，全体成员分别可获得个人得分</a:t>
            </a:r>
            <a:r>
              <a:rPr lang="en-US" altLang="zh-CN" dirty="0"/>
              <a:t>+5%</a:t>
            </a:r>
            <a:r>
              <a:rPr lang="zh-CN" altLang="en-US" dirty="0"/>
              <a:t>、</a:t>
            </a:r>
            <a:r>
              <a:rPr lang="en-US" altLang="zh-CN" dirty="0"/>
              <a:t>+4%</a:t>
            </a:r>
            <a:r>
              <a:rPr lang="zh-CN" altLang="en-US" dirty="0"/>
              <a:t>、</a:t>
            </a:r>
            <a:r>
              <a:rPr lang="en-US" altLang="zh-CN" dirty="0"/>
              <a:t>+3%</a:t>
            </a:r>
            <a:r>
              <a:rPr lang="zh-CN" altLang="en-US" dirty="0"/>
              <a:t>、</a:t>
            </a:r>
            <a:r>
              <a:rPr lang="en-US" altLang="zh-CN" dirty="0"/>
              <a:t>+2%</a:t>
            </a:r>
            <a:r>
              <a:rPr lang="zh-CN" altLang="en-US" dirty="0"/>
              <a:t>、</a:t>
            </a:r>
            <a:r>
              <a:rPr lang="en-US" altLang="zh-CN" dirty="0"/>
              <a:t>+1%</a:t>
            </a:r>
            <a:r>
              <a:rPr lang="zh-CN" altLang="en-US" dirty="0"/>
              <a:t>的名人堂</a:t>
            </a:r>
            <a:r>
              <a:rPr lang="en-US" altLang="zh-CN" dirty="0"/>
              <a:t>buff</a:t>
            </a:r>
            <a:r>
              <a:rPr lang="zh-CN" altLang="en-US" dirty="0"/>
              <a:t>，该</a:t>
            </a:r>
            <a:r>
              <a:rPr lang="en-US" altLang="zh-CN" dirty="0"/>
              <a:t>buff</a:t>
            </a:r>
            <a:r>
              <a:rPr lang="zh-CN" altLang="en-US" dirty="0"/>
              <a:t>可与其他</a:t>
            </a:r>
            <a:r>
              <a:rPr lang="en-US" altLang="zh-CN" dirty="0"/>
              <a:t>buff</a:t>
            </a:r>
            <a:r>
              <a:rPr lang="zh-CN" altLang="en-US" dirty="0" smtClean="0"/>
              <a:t>叠加。</a:t>
            </a:r>
            <a:endParaRPr lang="en-US" altLang="zh-CN" dirty="0" smtClean="0"/>
          </a:p>
          <a:p>
            <a:r>
              <a:rPr lang="zh-CN" altLang="en-US" dirty="0"/>
              <a:t>任务概述：该部分占个人得分</a:t>
            </a:r>
            <a:r>
              <a:rPr lang="en-US" altLang="zh-CN" dirty="0"/>
              <a:t>5</a:t>
            </a:r>
            <a:r>
              <a:rPr lang="en-US" altLang="zh-CN" dirty="0" smtClean="0"/>
              <a:t>%</a:t>
            </a:r>
          </a:p>
          <a:p>
            <a:r>
              <a:rPr lang="zh-CN" altLang="en-US" dirty="0" smtClean="0"/>
              <a:t>设计</a:t>
            </a:r>
            <a:r>
              <a:rPr lang="zh-CN" altLang="en-US" dirty="0"/>
              <a:t>思路：该部分占个人得分</a:t>
            </a:r>
            <a:r>
              <a:rPr lang="en-US" altLang="zh-CN" dirty="0"/>
              <a:t>20%</a:t>
            </a:r>
            <a:endParaRPr lang="en-US" altLang="zh-CN" dirty="0" smtClean="0"/>
          </a:p>
          <a:p>
            <a:r>
              <a:rPr lang="zh-CN" altLang="en-US" dirty="0" smtClean="0"/>
              <a:t>技术路线与</a:t>
            </a:r>
            <a:r>
              <a:rPr lang="zh-CN" altLang="en-US" dirty="0"/>
              <a:t>方法：该部分占个人得分</a:t>
            </a:r>
            <a:r>
              <a:rPr lang="en-US" altLang="zh-CN" dirty="0"/>
              <a:t>50%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效果及测试用例：该部分占个人得分</a:t>
            </a:r>
            <a:r>
              <a:rPr lang="en-US" altLang="zh-CN" dirty="0"/>
              <a:t>20%</a:t>
            </a:r>
            <a:endParaRPr lang="en-US" altLang="zh-CN" dirty="0" smtClean="0"/>
          </a:p>
          <a:p>
            <a:r>
              <a:rPr lang="zh-CN" altLang="en-US" dirty="0" smtClean="0"/>
              <a:t>个人</a:t>
            </a:r>
            <a:r>
              <a:rPr lang="zh-CN" altLang="en-US" dirty="0"/>
              <a:t>小结：该部分占个人得分</a:t>
            </a:r>
            <a:r>
              <a:rPr lang="en-US" altLang="zh-CN" dirty="0"/>
              <a:t>5%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66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个人报告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 smtClean="0"/>
              <a:t>任务概述：</a:t>
            </a:r>
            <a:endParaRPr lang="en-US" altLang="zh-CN" dirty="0" smtClean="0"/>
          </a:p>
          <a:p>
            <a:r>
              <a:rPr lang="zh-CN" altLang="en-US" dirty="0" smtClean="0"/>
              <a:t>描述</a:t>
            </a:r>
            <a:r>
              <a:rPr lang="zh-CN" altLang="en-US" dirty="0"/>
              <a:t>个人在项目中所负责任务的具体需求，包括需要实现的功能、效果，以及该部分任务在整个项目的作用、地位，</a:t>
            </a:r>
            <a:r>
              <a:rPr lang="en-US" altLang="zh-CN" dirty="0"/>
              <a:t>500</a:t>
            </a:r>
            <a:r>
              <a:rPr lang="zh-CN" altLang="en-US" dirty="0"/>
              <a:t>字</a:t>
            </a:r>
            <a:r>
              <a:rPr lang="zh-CN" altLang="en-US" dirty="0" smtClean="0"/>
              <a:t>以内。</a:t>
            </a:r>
            <a:endParaRPr lang="en-US" altLang="zh-CN" dirty="0" smtClean="0"/>
          </a:p>
          <a:p>
            <a:r>
              <a:rPr lang="zh-CN" altLang="en-US" dirty="0" smtClean="0"/>
              <a:t>应对个人在团队中分配的任务进行简练、清晰、客观的描述，不得使用过份修饰性语言刻意拔高个人在项目过程中的意义、价值。</a:t>
            </a:r>
            <a:endParaRPr lang="en-US" altLang="zh-CN" dirty="0" smtClean="0"/>
          </a:p>
          <a:p>
            <a:r>
              <a:rPr lang="zh-CN" altLang="en-US" dirty="0" smtClean="0"/>
              <a:t>当该部分内容与分组报告冲突时，酌情减分。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3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个人报告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 smtClean="0"/>
              <a:t>设计思路：</a:t>
            </a:r>
            <a:endParaRPr lang="en-US" altLang="zh-CN" dirty="0" smtClean="0"/>
          </a:p>
          <a:p>
            <a:r>
              <a:rPr lang="zh-CN" altLang="en-US" dirty="0" smtClean="0"/>
              <a:t>描述</a:t>
            </a:r>
            <a:r>
              <a:rPr lang="zh-CN" altLang="en-US" dirty="0"/>
              <a:t>针对上述任务所进行的概要设计，可使用结构图、流程图、效果图、概念图等进行说明，</a:t>
            </a:r>
            <a:r>
              <a:rPr lang="en-US" altLang="zh-CN" dirty="0"/>
              <a:t>2000</a:t>
            </a:r>
            <a:r>
              <a:rPr lang="zh-CN" altLang="en-US" dirty="0"/>
              <a:t>字</a:t>
            </a:r>
            <a:r>
              <a:rPr lang="zh-CN" altLang="en-US" dirty="0" smtClean="0"/>
              <a:t>以内。</a:t>
            </a:r>
            <a:endParaRPr lang="en-US" altLang="zh-CN" dirty="0" smtClean="0"/>
          </a:p>
          <a:p>
            <a:r>
              <a:rPr lang="zh-CN" altLang="en-US" dirty="0" smtClean="0"/>
              <a:t>该部分应紧密贴合项目内容及本人负责的任务进行概括性阐述，不得使用与项目关系不大的通用性流程图、结构图等。</a:t>
            </a:r>
            <a:endParaRPr lang="en-US" altLang="zh-CN" dirty="0" smtClean="0"/>
          </a:p>
          <a:p>
            <a:r>
              <a:rPr lang="zh-CN" altLang="en-US" dirty="0" smtClean="0"/>
              <a:t>应尽量全面的考虑在实现过程中可能产生的问题及阻碍，选择符合项目及个人实际情况的技术路线、方法。</a:t>
            </a:r>
            <a:endParaRPr lang="en-US" altLang="zh-CN" dirty="0" smtClean="0"/>
          </a:p>
          <a:p>
            <a:r>
              <a:rPr lang="zh-CN" altLang="en-US" dirty="0" smtClean="0"/>
              <a:t>当该部分内容缺乏可行性，或严重超出本人实际能力的，酌情减分。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28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亚洲大陆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0972_TF02804867" id="{7735BB88-DA76-4449-AA08-91F8B0A219C8}" vid="{48762027-0321-4FD4-BC6B-856C9B6F3060}"/>
    </a:ext>
  </a:extLst>
</a:theme>
</file>

<file path=ppt/theme/theme2.xml><?xml version="1.0" encoding="utf-8"?>
<a:theme xmlns:a="http://schemas.openxmlformats.org/drawingml/2006/main" name="Office 主题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世界地图系列，亚洲大陆演示文稿（宽屏）</Template>
  <TotalTime>82</TotalTime>
  <Words>1198</Words>
  <Application>Microsoft Office PowerPoint</Application>
  <PresentationFormat>自定义</PresentationFormat>
  <Paragraphs>90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Microsoft YaHei UI</vt:lpstr>
      <vt:lpstr>Arial</vt:lpstr>
      <vt:lpstr>亚洲大陆 16x9</vt:lpstr>
      <vt:lpstr>Android移动互联网应用开发 </vt:lpstr>
      <vt:lpstr>课程报告提交内容</vt:lpstr>
      <vt:lpstr>课程报告提交方式及时间</vt:lpstr>
      <vt:lpstr>分组报告</vt:lpstr>
      <vt:lpstr>分组报告</vt:lpstr>
      <vt:lpstr>个人报告</vt:lpstr>
      <vt:lpstr>个人报告</vt:lpstr>
      <vt:lpstr>个人报告</vt:lpstr>
      <vt:lpstr>个人报告</vt:lpstr>
      <vt:lpstr>个人报告</vt:lpstr>
      <vt:lpstr>个人报告</vt:lpstr>
      <vt:lpstr>个人报告</vt:lpstr>
      <vt:lpstr>个人报告</vt:lpstr>
      <vt:lpstr>The end.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Android移动互联网应用开发 </dc:title>
  <dc:creator>Bishop</dc:creator>
  <cp:lastModifiedBy>Bishop</cp:lastModifiedBy>
  <cp:revision>12</cp:revision>
  <dcterms:created xsi:type="dcterms:W3CDTF">2019-04-18T01:51:49Z</dcterms:created>
  <dcterms:modified xsi:type="dcterms:W3CDTF">2021-04-25T04:50:02Z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