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1199" r:id="rId2"/>
    <p:sldId id="1200" r:id="rId3"/>
    <p:sldId id="1201" r:id="rId4"/>
    <p:sldId id="1202" r:id="rId5"/>
    <p:sldId id="1203" r:id="rId6"/>
    <p:sldId id="12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0A2"/>
    <a:srgbClr val="2C6089"/>
    <a:srgbClr val="488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4662"/>
  </p:normalViewPr>
  <p:slideViewPr>
    <p:cSldViewPr snapToGrid="0" showGuides="1">
      <p:cViewPr varScale="1">
        <p:scale>
          <a:sx n="79" d="100"/>
          <a:sy n="79" d="100"/>
        </p:scale>
        <p:origin x="437" y="38"/>
      </p:cViewPr>
      <p:guideLst>
        <p:guide orient="horz" pos="2160"/>
        <p:guide pos="3840"/>
        <p:guide pos="211"/>
        <p:guide pos="7469"/>
        <p:guide orient="horz" pos="232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14F7F-1C17-E34D-8F31-DC2080622571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3641B-14A4-704F-A968-7160D5575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0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3C155-56FF-4F32-AAED-DDE37547B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EE0212-9CFA-47DD-801B-A8A2B9BE1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4BBF1-C1A9-41E3-B28A-FB70CE43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16DD0-5098-43C6-8378-4A1264EA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433A1-E4C0-4D08-BBD4-4965A343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4CC03-6C0D-44C0-BCCE-D35EDB3E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6B29C-BBC3-4052-824D-26A69D2E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DAF53-7A36-4A67-833F-CF4C85BD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96837-721E-4848-B32B-C07A7B77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24EDB-55F5-4F9A-894C-79B21603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609E61-5519-4504-B4B8-3ACE3749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CFF50-C0B3-41B5-A717-15E32B280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3D8A2-BE20-40D5-9FE4-322D4917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180B4-198C-4B10-97EE-30347CBD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C19D6-7FE8-430B-BF55-4DDCAE2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3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11793-1EF0-4C94-8C52-1B047DF5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370EF-E48E-40D9-A33D-5EF7D36F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CBDB4-BE62-45CD-A62E-73F45200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C7B0C-B490-4B40-B309-FCCE6AC9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73313-339F-4D4D-8334-6DE224A8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2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0DD6C-3E23-4373-AA4B-839ACA3A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236B1-E98D-4CE6-9E77-FC83920F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3A71C-6C99-4BBF-9637-3A85A441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9B7E9-CFF8-4BDC-B260-C0083FE2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E9578-9DA6-4EA8-B292-06292D82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96EF9-6E9A-40D4-9E74-D2691BA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1701D-B1E7-4ECF-B84D-97E1B53F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6AC56-EA91-4248-AF2E-6E3E6F53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B5B49-DB8C-4276-BBCE-0AFE36D6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45831-BB29-4078-B699-3D0552F5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51A2D-5CB8-4538-870B-48BA984F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5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F765-2C0C-497E-9302-78ED1E77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11D16-80E5-448A-ADFF-E7EA4BF7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AA3171-A717-4FB2-A78A-724229154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02C0DB-FFB0-4A09-AAC5-44409ABAE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40D0F3-43FF-4285-B285-6D5462E8E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FA4DF3-BC67-4BC2-8B1A-797CDB86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37C310-E8D2-4125-B0E7-441D7693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76232-DCC9-449B-919A-E6FB002C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0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70129-9C42-4CE6-88E5-D9B46AC7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29E403-F137-495D-BEA5-57F35601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49200-2583-459F-861F-795A3730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B3233-D488-4810-9084-D3874B36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FC0369-095C-46FE-9070-7F239C8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BB1FE3-4379-42FA-AE12-E9FAC347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47A950-D2CF-4882-B33B-26FC2E0E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E171C-FF10-457C-9EE0-14E615A0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9FE07-512C-45B5-A077-98B8BE72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A3D61-19B8-444A-98B6-7B3590DF6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17E40-27BB-427C-9CF3-91FD36F5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CE065-CECD-4FB7-9E63-3254C2A9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FFA75-DF30-455F-9D27-53F46C14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3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A7027-6618-46DF-B6F4-F0B07460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293AC-D6B0-4B5E-A482-4B06C2BB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A462A-6193-4C23-882B-13707D58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2953D-7988-4831-96AF-4AC88CB0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4B8C5-514C-450C-853E-58E9EBD7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34798-2219-4EC4-88E8-8A0F6EE8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1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1DF4AB-E4D9-4A67-99EE-D0D08A44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58EC1-37A4-486B-ABA5-523BA7C7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107FB-FB9B-4D94-AEE5-FA37BAB4B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C3AC-9582-40C9-B0E8-7574576F7236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88404-F7E7-4ABA-8605-68AD58BCC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1951D-A63D-4D78-A981-9EEA506D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DCC7-1F9E-4CCA-BBBC-13DF648A0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3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445D82E-D6D0-4CD7-8730-CBC6ECA3150C}"/>
              </a:ext>
            </a:extLst>
          </p:cNvPr>
          <p:cNvGrpSpPr/>
          <p:nvPr/>
        </p:nvGrpSpPr>
        <p:grpSpPr>
          <a:xfrm>
            <a:off x="10300617" y="-1946528"/>
            <a:ext cx="1689191" cy="4903782"/>
            <a:chOff x="10300617" y="-1946528"/>
            <a:chExt cx="1689191" cy="49037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153C4B-1167-434C-9559-8A37FB498818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C6583-47C8-4291-B986-C3158559DC46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F47B1A0-EDD3-4F11-8C37-A31F30D7B6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6CE04E-EFE5-47BB-B355-30985E74AF35}"/>
              </a:ext>
            </a:extLst>
          </p:cNvPr>
          <p:cNvGrpSpPr/>
          <p:nvPr/>
        </p:nvGrpSpPr>
        <p:grpSpPr>
          <a:xfrm rot="10800000">
            <a:off x="202192" y="3795760"/>
            <a:ext cx="1689191" cy="4903782"/>
            <a:chOff x="10300617" y="-1946528"/>
            <a:chExt cx="1689191" cy="490378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5DB035F-645C-4AE7-9E2A-E372F2463B8E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480857-A93E-42B6-9356-A4CF12F35802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0743BF-045F-4CEA-A010-43C8ED3FF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1">
            <a:extLst>
              <a:ext uri="{FF2B5EF4-FFF2-40B4-BE49-F238E27FC236}">
                <a16:creationId xmlns:a16="http://schemas.microsoft.com/office/drawing/2014/main" id="{D4ABE4F6-254A-C046-A98F-E195876D1682}"/>
              </a:ext>
            </a:extLst>
          </p:cNvPr>
          <p:cNvSpPr txBox="1"/>
          <p:nvPr/>
        </p:nvSpPr>
        <p:spPr>
          <a:xfrm>
            <a:off x="1617925" y="1734995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1.</a:t>
            </a:r>
            <a:r>
              <a:rPr lang="zh-CN" altLang="en-US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必要的环境依赖和项目克隆。</a:t>
            </a:r>
            <a:endParaRPr lang="zh-CN" altLang="en-US" dirty="0"/>
          </a:p>
        </p:txBody>
      </p:sp>
      <p:sp>
        <p:nvSpPr>
          <p:cNvPr id="18" name="文本框1">
            <a:extLst>
              <a:ext uri="{FF2B5EF4-FFF2-40B4-BE49-F238E27FC236}">
                <a16:creationId xmlns:a16="http://schemas.microsoft.com/office/drawing/2014/main" id="{BACACC13-3B9B-044A-A14D-7FAF769CCA88}"/>
              </a:ext>
            </a:extLst>
          </p:cNvPr>
          <p:cNvSpPr txBox="1"/>
          <p:nvPr/>
        </p:nvSpPr>
        <p:spPr>
          <a:xfrm>
            <a:off x="2426764" y="2568864"/>
            <a:ext cx="679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YOLOv5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是开源的，因此我们可以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上克隆其源码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下载其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YOLOv5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框架。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1">
            <a:extLst>
              <a:ext uri="{FF2B5EF4-FFF2-40B4-BE49-F238E27FC236}">
                <a16:creationId xmlns:a16="http://schemas.microsoft.com/office/drawing/2014/main" id="{5761D94D-B68A-FB40-AC34-F36ED9112DD2}"/>
              </a:ext>
            </a:extLst>
          </p:cNvPr>
          <p:cNvSpPr txBox="1"/>
          <p:nvPr/>
        </p:nvSpPr>
        <p:spPr>
          <a:xfrm>
            <a:off x="432066" y="45595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开发过程介绍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3DF92E5-261D-5BCB-5EA5-40DB4C07C4AA}"/>
              </a:ext>
            </a:extLst>
          </p:cNvPr>
          <p:cNvSpPr txBox="1"/>
          <p:nvPr/>
        </p:nvSpPr>
        <p:spPr>
          <a:xfrm>
            <a:off x="2389800" y="3522841"/>
            <a:ext cx="686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defRPr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为该项目创建一个虚拟环境后，</a:t>
            </a:r>
            <a:r>
              <a:rPr lang="zh-CN" altLang="en-US" dirty="0"/>
              <a:t>安装并配置</a:t>
            </a:r>
            <a:r>
              <a:rPr lang="zh-CN" altLang="zh-CN" dirty="0"/>
              <a:t>完成环境所需的依赖包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56E00A-5E52-5B78-F021-4E9B37EBCFEF}"/>
              </a:ext>
            </a:extLst>
          </p:cNvPr>
          <p:cNvSpPr txBox="1"/>
          <p:nvPr/>
        </p:nvSpPr>
        <p:spPr>
          <a:xfrm>
            <a:off x="2445333" y="4512245"/>
            <a:ext cx="68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defRPr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环境依赖和项目克隆已经完成，下面介绍</a:t>
            </a:r>
            <a:r>
              <a:rPr lang="zh-CN" altLang="zh-CN" dirty="0"/>
              <a:t>其代码的整体目录</a:t>
            </a:r>
          </a:p>
        </p:txBody>
      </p:sp>
    </p:spTree>
    <p:extLst>
      <p:ext uri="{BB962C8B-B14F-4D97-AF65-F5344CB8AC3E}">
        <p14:creationId xmlns:p14="http://schemas.microsoft.com/office/powerpoint/2010/main" val="100209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445D82E-D6D0-4CD7-8730-CBC6ECA3150C}"/>
              </a:ext>
            </a:extLst>
          </p:cNvPr>
          <p:cNvGrpSpPr/>
          <p:nvPr/>
        </p:nvGrpSpPr>
        <p:grpSpPr>
          <a:xfrm>
            <a:off x="10300617" y="-1946528"/>
            <a:ext cx="1689191" cy="4903782"/>
            <a:chOff x="10300617" y="-1946528"/>
            <a:chExt cx="1689191" cy="49037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153C4B-1167-434C-9559-8A37FB498818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C6583-47C8-4291-B986-C3158559DC46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F47B1A0-EDD3-4F11-8C37-A31F30D7B6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6CE04E-EFE5-47BB-B355-30985E74AF35}"/>
              </a:ext>
            </a:extLst>
          </p:cNvPr>
          <p:cNvGrpSpPr/>
          <p:nvPr/>
        </p:nvGrpSpPr>
        <p:grpSpPr>
          <a:xfrm rot="10800000">
            <a:off x="202192" y="3795760"/>
            <a:ext cx="1689191" cy="4903782"/>
            <a:chOff x="10300617" y="-1946528"/>
            <a:chExt cx="1689191" cy="490378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5DB035F-645C-4AE7-9E2A-E372F2463B8E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480857-A93E-42B6-9356-A4CF12F35802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0743BF-045F-4CEA-A010-43C8ED3FF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1563D5-A219-7055-C683-1B91D2790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63" y="1147959"/>
            <a:ext cx="1933808" cy="481303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F7A33E9-F410-219C-A337-D1C793386D5D}"/>
              </a:ext>
            </a:extLst>
          </p:cNvPr>
          <p:cNvSpPr txBox="1"/>
          <p:nvPr/>
        </p:nvSpPr>
        <p:spPr>
          <a:xfrm>
            <a:off x="4760040" y="915458"/>
            <a:ext cx="531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defRPr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data</a:t>
            </a:r>
            <a:r>
              <a:rPr lang="zh-CN" altLang="zh-CN" dirty="0"/>
              <a:t>：用于存放超参数的配置文件，用来配置训练集和测试集还有验证集的路径。其中包括目标检测的种类数和种类的名称。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7E2790-1C5A-E951-55B1-3007B52A1573}"/>
              </a:ext>
            </a:extLst>
          </p:cNvPr>
          <p:cNvSpPr/>
          <p:nvPr/>
        </p:nvSpPr>
        <p:spPr>
          <a:xfrm>
            <a:off x="2510566" y="1329179"/>
            <a:ext cx="921064" cy="222781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55174D-BD99-E93A-7965-063548D03495}"/>
              </a:ext>
            </a:extLst>
          </p:cNvPr>
          <p:cNvSpPr txBox="1"/>
          <p:nvPr/>
        </p:nvSpPr>
        <p:spPr>
          <a:xfrm>
            <a:off x="4810048" y="1762408"/>
            <a:ext cx="5185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defRPr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models</a:t>
            </a:r>
            <a:r>
              <a:rPr lang="zh-CN" altLang="zh-CN" dirty="0"/>
              <a:t>：主要存放网络构建的配置文件和函数，其中包含了该项目的四个不同的版本，分别为是</a:t>
            </a:r>
            <a:r>
              <a:rPr lang="en-US" altLang="zh-CN" dirty="0"/>
              <a:t>s</a:t>
            </a:r>
            <a:r>
              <a:rPr lang="zh-CN" altLang="zh-CN" dirty="0"/>
              <a:t>、</a:t>
            </a:r>
            <a:r>
              <a:rPr lang="en-US" altLang="zh-CN" dirty="0"/>
              <a:t>m</a:t>
            </a:r>
            <a:r>
              <a:rPr lang="zh-CN" altLang="zh-CN" dirty="0"/>
              <a:t>、</a:t>
            </a:r>
            <a:r>
              <a:rPr lang="en-US" altLang="zh-CN" dirty="0"/>
              <a:t>l</a:t>
            </a:r>
            <a:r>
              <a:rPr lang="zh-CN" altLang="zh-CN" dirty="0"/>
              <a:t>、</a:t>
            </a:r>
            <a:r>
              <a:rPr lang="en-US" altLang="zh-CN" dirty="0"/>
              <a:t>x</a:t>
            </a:r>
            <a:r>
              <a:rPr lang="zh-CN" altLang="zh-CN" dirty="0"/>
              <a:t>。这几个版本的检测测度分别都是从快到慢，但是精确度分别是从低到高。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AAC824-6457-B21F-98D1-783547DD7E4D}"/>
              </a:ext>
            </a:extLst>
          </p:cNvPr>
          <p:cNvSpPr txBox="1"/>
          <p:nvPr/>
        </p:nvSpPr>
        <p:spPr>
          <a:xfrm>
            <a:off x="4800589" y="2697096"/>
            <a:ext cx="518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defRPr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utils</a:t>
            </a:r>
            <a:r>
              <a:rPr lang="zh-CN" altLang="zh-CN" dirty="0"/>
              <a:t>：用于存放工具类的函数，里面有</a:t>
            </a:r>
            <a:r>
              <a:rPr lang="en-US" altLang="zh-CN" dirty="0"/>
              <a:t>loss</a:t>
            </a:r>
            <a:r>
              <a:rPr lang="zh-CN" altLang="zh-CN" dirty="0"/>
              <a:t>函数，</a:t>
            </a:r>
            <a:r>
              <a:rPr lang="en-US" altLang="zh-CN" dirty="0"/>
              <a:t>metrics</a:t>
            </a:r>
            <a:r>
              <a:rPr lang="zh-CN" altLang="zh-CN" dirty="0"/>
              <a:t>函数，</a:t>
            </a:r>
            <a:r>
              <a:rPr lang="en-US" altLang="zh-CN" dirty="0"/>
              <a:t>plots</a:t>
            </a:r>
            <a:r>
              <a:rPr lang="zh-CN" altLang="zh-CN" dirty="0"/>
              <a:t>函数等。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14DA57-3EF5-76FD-B641-C1C49956A27C}"/>
              </a:ext>
            </a:extLst>
          </p:cNvPr>
          <p:cNvSpPr txBox="1"/>
          <p:nvPr/>
        </p:nvSpPr>
        <p:spPr>
          <a:xfrm>
            <a:off x="4830322" y="3155380"/>
            <a:ext cx="5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defRPr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weights</a:t>
            </a:r>
            <a:r>
              <a:rPr lang="zh-CN" altLang="zh-CN" dirty="0"/>
              <a:t>：用于存放训练好的权重参数。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8E9A1B-921A-4224-D934-46FABF78C28C}"/>
              </a:ext>
            </a:extLst>
          </p:cNvPr>
          <p:cNvSpPr txBox="1"/>
          <p:nvPr/>
        </p:nvSpPr>
        <p:spPr>
          <a:xfrm>
            <a:off x="4800589" y="3422240"/>
            <a:ext cx="531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defRPr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detect.py</a:t>
            </a:r>
            <a:r>
              <a:rPr lang="zh-CN" altLang="zh-CN" dirty="0"/>
              <a:t>：利用训练好的权重参数进行目标检测，可以进行图像、视频和摄像头的检测。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B20D0D-BF78-F838-0E2D-9076B2D458E7}"/>
              </a:ext>
            </a:extLst>
          </p:cNvPr>
          <p:cNvSpPr txBox="1"/>
          <p:nvPr/>
        </p:nvSpPr>
        <p:spPr>
          <a:xfrm>
            <a:off x="4846751" y="5024299"/>
            <a:ext cx="624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457200" algn="just">
              <a:defRPr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train.py</a:t>
            </a:r>
            <a:r>
              <a:rPr lang="zh-CN" altLang="zh-CN" dirty="0"/>
              <a:t>：用于训练自己的数据集的函数。</a:t>
            </a:r>
          </a:p>
        </p:txBody>
      </p:sp>
      <p:sp>
        <p:nvSpPr>
          <p:cNvPr id="35" name="文本框1">
            <a:extLst>
              <a:ext uri="{FF2B5EF4-FFF2-40B4-BE49-F238E27FC236}">
                <a16:creationId xmlns:a16="http://schemas.microsoft.com/office/drawing/2014/main" id="{4C1111EF-3E13-1138-594E-0EB978E476C7}"/>
              </a:ext>
            </a:extLst>
          </p:cNvPr>
          <p:cNvSpPr txBox="1"/>
          <p:nvPr/>
        </p:nvSpPr>
        <p:spPr>
          <a:xfrm>
            <a:off x="432066" y="45595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开发过程介绍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7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00013 0.1120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1204 L 0.00013 0.2224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22246 L 0.00013 0.2775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27755 L 0.0181 0.33611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91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1 0.33611 L 0.0181 0.56019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0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23" grpId="0"/>
      <p:bldP spid="23" grpId="1"/>
      <p:bldP spid="26" grpId="0"/>
      <p:bldP spid="26" grpId="1"/>
      <p:bldP spid="28" grpId="0"/>
      <p:bldP spid="28" grpId="1"/>
      <p:bldP spid="30" grpId="0"/>
      <p:bldP spid="30" grpId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445D82E-D6D0-4CD7-8730-CBC6ECA3150C}"/>
              </a:ext>
            </a:extLst>
          </p:cNvPr>
          <p:cNvGrpSpPr/>
          <p:nvPr/>
        </p:nvGrpSpPr>
        <p:grpSpPr>
          <a:xfrm>
            <a:off x="10300617" y="-1946528"/>
            <a:ext cx="1689191" cy="4903782"/>
            <a:chOff x="10300617" y="-1946528"/>
            <a:chExt cx="1689191" cy="49037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153C4B-1167-434C-9559-8A37FB498818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C6583-47C8-4291-B986-C3158559DC46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F47B1A0-EDD3-4F11-8C37-A31F30D7B6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6CE04E-EFE5-47BB-B355-30985E74AF35}"/>
              </a:ext>
            </a:extLst>
          </p:cNvPr>
          <p:cNvGrpSpPr/>
          <p:nvPr/>
        </p:nvGrpSpPr>
        <p:grpSpPr>
          <a:xfrm rot="10800000">
            <a:off x="202192" y="3795760"/>
            <a:ext cx="1689191" cy="4903782"/>
            <a:chOff x="10300617" y="-1946528"/>
            <a:chExt cx="1689191" cy="490378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5DB035F-645C-4AE7-9E2A-E372F2463B8E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480857-A93E-42B6-9356-A4CF12F35802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0743BF-045F-4CEA-A010-43C8ED3FF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1">
            <a:extLst>
              <a:ext uri="{FF2B5EF4-FFF2-40B4-BE49-F238E27FC236}">
                <a16:creationId xmlns:a16="http://schemas.microsoft.com/office/drawing/2014/main" id="{D4ABE4F6-254A-C046-A98F-E195876D1682}"/>
              </a:ext>
            </a:extLst>
          </p:cNvPr>
          <p:cNvSpPr txBox="1"/>
          <p:nvPr/>
        </p:nvSpPr>
        <p:spPr>
          <a:xfrm>
            <a:off x="2117546" y="1582852"/>
            <a:ext cx="3211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2.</a:t>
            </a:r>
            <a:r>
              <a:rPr lang="zh-CN" altLang="en-US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数据与预训练权重的准备</a:t>
            </a:r>
            <a:endParaRPr lang="zh-CN" altLang="en-US" dirty="0"/>
          </a:p>
        </p:txBody>
      </p:sp>
      <p:sp>
        <p:nvSpPr>
          <p:cNvPr id="18" name="文本框1">
            <a:extLst>
              <a:ext uri="{FF2B5EF4-FFF2-40B4-BE49-F238E27FC236}">
                <a16:creationId xmlns:a16="http://schemas.microsoft.com/office/drawing/2014/main" id="{BACACC13-3B9B-044A-A14D-7FAF769CCA88}"/>
              </a:ext>
            </a:extLst>
          </p:cNvPr>
          <p:cNvSpPr txBox="1"/>
          <p:nvPr/>
        </p:nvSpPr>
        <p:spPr>
          <a:xfrm>
            <a:off x="2230667" y="2161536"/>
            <a:ext cx="7338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defRPr>
                <a:effectLst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数据集采用 </a:t>
            </a:r>
            <a:r>
              <a:rPr lang="en-US" altLang="zh-CN" dirty="0"/>
              <a:t>https://toscode.gitee.com/hanqikai/Real-World-Masked-Face-Dataset </a:t>
            </a:r>
            <a:r>
              <a:rPr lang="zh-CN" altLang="zh-CN" dirty="0"/>
              <a:t>提供的图片，从中选取大约</a:t>
            </a:r>
            <a:r>
              <a:rPr lang="en-US" altLang="zh-CN" dirty="0"/>
              <a:t>2000</a:t>
            </a:r>
            <a:r>
              <a:rPr lang="zh-CN" altLang="zh-CN" dirty="0"/>
              <a:t>张图片，并利用</a:t>
            </a:r>
            <a:r>
              <a:rPr lang="en-US" altLang="zh-CN" dirty="0" err="1"/>
              <a:t>labelimg</a:t>
            </a:r>
            <a:r>
              <a:rPr lang="zh-CN" altLang="zh-CN" dirty="0"/>
              <a:t>来制作自己的数据集。</a:t>
            </a:r>
            <a:endParaRPr lang="en-US" altLang="zh-CN" dirty="0"/>
          </a:p>
          <a:p>
            <a:r>
              <a:rPr lang="zh-CN" altLang="en-US" dirty="0"/>
              <a:t>我们</a:t>
            </a:r>
            <a:r>
              <a:rPr lang="zh-CN" altLang="zh-CN" dirty="0"/>
              <a:t>将数据集划分为训练集和验证集。由于我们会发现部分识别系统对于使用手遮挡嘴部会导致误判情况，对数据集我们增加了部分类似数据进行训练，以降低误判的情况。</a:t>
            </a:r>
          </a:p>
        </p:txBody>
      </p:sp>
      <p:sp>
        <p:nvSpPr>
          <p:cNvPr id="17" name="文本框1">
            <a:extLst>
              <a:ext uri="{FF2B5EF4-FFF2-40B4-BE49-F238E27FC236}">
                <a16:creationId xmlns:a16="http://schemas.microsoft.com/office/drawing/2014/main" id="{C5547D8A-6BC1-6F1E-337D-F873FA25DE30}"/>
              </a:ext>
            </a:extLst>
          </p:cNvPr>
          <p:cNvSpPr txBox="1"/>
          <p:nvPr/>
        </p:nvSpPr>
        <p:spPr>
          <a:xfrm>
            <a:off x="432066" y="45595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开发过程介绍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8848B4-5642-8611-D1D8-6D6E15540F59}"/>
              </a:ext>
            </a:extLst>
          </p:cNvPr>
          <p:cNvSpPr txBox="1"/>
          <p:nvPr/>
        </p:nvSpPr>
        <p:spPr>
          <a:xfrm>
            <a:off x="2240354" y="4194458"/>
            <a:ext cx="6980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使用预训练权重，可以缩短网络的训练时间，达到更好的精度。而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yolov5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5.0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版本给我们提供了几个预训练权重，我们可以对应我们不同的需求选择不同的版本的预训练权重。本次训练自己的口罩数据集所采用的预训练权重为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yolov5s.pt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8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445D82E-D6D0-4CD7-8730-CBC6ECA3150C}"/>
              </a:ext>
            </a:extLst>
          </p:cNvPr>
          <p:cNvGrpSpPr/>
          <p:nvPr/>
        </p:nvGrpSpPr>
        <p:grpSpPr>
          <a:xfrm>
            <a:off x="10300617" y="-1946528"/>
            <a:ext cx="1689191" cy="4903782"/>
            <a:chOff x="10300617" y="-1946528"/>
            <a:chExt cx="1689191" cy="49037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153C4B-1167-434C-9559-8A37FB498818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C6583-47C8-4291-B986-C3158559DC46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F47B1A0-EDD3-4F11-8C37-A31F30D7B6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6CE04E-EFE5-47BB-B355-30985E74AF35}"/>
              </a:ext>
            </a:extLst>
          </p:cNvPr>
          <p:cNvGrpSpPr/>
          <p:nvPr/>
        </p:nvGrpSpPr>
        <p:grpSpPr>
          <a:xfrm rot="10800000">
            <a:off x="202192" y="3795760"/>
            <a:ext cx="1689191" cy="4903782"/>
            <a:chOff x="10300617" y="-1946528"/>
            <a:chExt cx="1689191" cy="490378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5DB035F-645C-4AE7-9E2A-E372F2463B8E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480857-A93E-42B6-9356-A4CF12F35802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0743BF-045F-4CEA-A010-43C8ED3FF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1">
            <a:extLst>
              <a:ext uri="{FF2B5EF4-FFF2-40B4-BE49-F238E27FC236}">
                <a16:creationId xmlns:a16="http://schemas.microsoft.com/office/drawing/2014/main" id="{D4ABE4F6-254A-C046-A98F-E195876D1682}"/>
              </a:ext>
            </a:extLst>
          </p:cNvPr>
          <p:cNvSpPr txBox="1"/>
          <p:nvPr/>
        </p:nvSpPr>
        <p:spPr>
          <a:xfrm>
            <a:off x="2117546" y="1582852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3.</a:t>
            </a:r>
            <a:r>
              <a:rPr lang="zh-CN" altLang="en-US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模型训练</a:t>
            </a:r>
            <a:endParaRPr lang="zh-CN" altLang="en-US" dirty="0"/>
          </a:p>
        </p:txBody>
      </p:sp>
      <p:sp>
        <p:nvSpPr>
          <p:cNvPr id="18" name="文本框1">
            <a:extLst>
              <a:ext uri="{FF2B5EF4-FFF2-40B4-BE49-F238E27FC236}">
                <a16:creationId xmlns:a16="http://schemas.microsoft.com/office/drawing/2014/main" id="{BACACC13-3B9B-044A-A14D-7FAF769CCA88}"/>
              </a:ext>
            </a:extLst>
          </p:cNvPr>
          <p:cNvSpPr txBox="1"/>
          <p:nvPr/>
        </p:nvSpPr>
        <p:spPr>
          <a:xfrm>
            <a:off x="2230667" y="2161536"/>
            <a:ext cx="7338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defRPr>
                <a:effectLst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在开始训练需要对项目里的相关文件进行修改，一个是数据配置文件，另一个是模型配置文件。在</a:t>
            </a:r>
            <a:r>
              <a:rPr lang="en-US" altLang="zh-CN" dirty="0"/>
              <a:t>data</a:t>
            </a:r>
            <a:r>
              <a:rPr lang="zh-CN" altLang="en-US" dirty="0"/>
              <a:t>目录下新建一个</a:t>
            </a:r>
            <a:r>
              <a:rPr lang="en-US" altLang="zh-CN" dirty="0" err="1"/>
              <a:t>imaskpro.yaml</a:t>
            </a:r>
            <a:r>
              <a:rPr lang="zh-CN" altLang="en-US" dirty="0"/>
              <a:t>文件用来配置之前准备好的数据集作为数据配置文件，文件格式可以参考项目中的</a:t>
            </a:r>
            <a:r>
              <a:rPr lang="en-US" altLang="zh-CN" dirty="0" err="1"/>
              <a:t>VOC.yaml</a:t>
            </a:r>
            <a:r>
              <a:rPr lang="zh-CN" altLang="en-US" dirty="0"/>
              <a:t>，在其基础上进行修改。在</a:t>
            </a:r>
            <a:r>
              <a:rPr lang="en-US" altLang="zh-CN" dirty="0"/>
              <a:t>model</a:t>
            </a:r>
            <a:r>
              <a:rPr lang="zh-CN" altLang="en-US" dirty="0"/>
              <a:t>目录下同样新建一个</a:t>
            </a:r>
            <a:r>
              <a:rPr lang="en-US" altLang="zh-CN" dirty="0" err="1"/>
              <a:t>imaskpro.yaml</a:t>
            </a:r>
            <a:r>
              <a:rPr lang="zh-CN" altLang="en-US" dirty="0"/>
              <a:t>文件用来作为模型配置文件，我这里在</a:t>
            </a:r>
            <a:r>
              <a:rPr lang="en-US" altLang="zh-CN" dirty="0"/>
              <a:t>yolov5s.yaml</a:t>
            </a:r>
            <a:r>
              <a:rPr lang="zh-CN" altLang="en-US" dirty="0"/>
              <a:t>的模型文件的基础上进行修改。</a:t>
            </a:r>
          </a:p>
        </p:txBody>
      </p:sp>
      <p:sp>
        <p:nvSpPr>
          <p:cNvPr id="17" name="文本框1">
            <a:extLst>
              <a:ext uri="{FF2B5EF4-FFF2-40B4-BE49-F238E27FC236}">
                <a16:creationId xmlns:a16="http://schemas.microsoft.com/office/drawing/2014/main" id="{C5547D8A-6BC1-6F1E-337D-F873FA25DE30}"/>
              </a:ext>
            </a:extLst>
          </p:cNvPr>
          <p:cNvSpPr txBox="1"/>
          <p:nvPr/>
        </p:nvSpPr>
        <p:spPr>
          <a:xfrm>
            <a:off x="432066" y="45595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开发过程介绍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2C1A36-6E00-BA5F-409E-7ED102329ECC}"/>
              </a:ext>
            </a:extLst>
          </p:cNvPr>
          <p:cNvSpPr txBox="1"/>
          <p:nvPr/>
        </p:nvSpPr>
        <p:spPr>
          <a:xfrm>
            <a:off x="2240354" y="4094436"/>
            <a:ext cx="6980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defRPr>
                <a:effectLst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打开</a:t>
            </a:r>
            <a:r>
              <a:rPr lang="en-US" altLang="zh-CN" dirty="0"/>
              <a:t>train.py</a:t>
            </a:r>
            <a:r>
              <a:rPr lang="zh-CN" altLang="en-US" dirty="0"/>
              <a:t>文件，将“</a:t>
            </a:r>
            <a:r>
              <a:rPr lang="en-US" altLang="zh-CN" dirty="0"/>
              <a:t>weights”</a:t>
            </a:r>
            <a:r>
              <a:rPr lang="zh-CN" altLang="en-US" dirty="0"/>
              <a:t>、“</a:t>
            </a:r>
            <a:r>
              <a:rPr lang="en-US" altLang="zh-CN" dirty="0" err="1"/>
              <a:t>cfg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dirty="0"/>
              <a:t>data”</a:t>
            </a:r>
            <a:r>
              <a:rPr lang="zh-CN" altLang="en-US" dirty="0"/>
              <a:t>的参数设置为我们之前创建好的文件路径。配置好参数后就可以运行</a:t>
            </a:r>
            <a:r>
              <a:rPr lang="en-US" altLang="zh-CN" dirty="0"/>
              <a:t>train.py</a:t>
            </a:r>
            <a:r>
              <a:rPr lang="zh-CN" altLang="en-US" dirty="0"/>
              <a:t>进行模型的训练了，模型训练时间较长，需要耐心等待。训练完成后，在</a:t>
            </a:r>
            <a:r>
              <a:rPr lang="en-US" altLang="zh-CN" dirty="0"/>
              <a:t>run/train/exp</a:t>
            </a:r>
            <a:r>
              <a:rPr lang="zh-CN" altLang="en-US" dirty="0"/>
              <a:t>目录下就可以查看训练的结果了。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14F90F6-C299-8CF7-C408-563360554C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12" y="2083965"/>
            <a:ext cx="7429022" cy="371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1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445D82E-D6D0-4CD7-8730-CBC6ECA3150C}"/>
              </a:ext>
            </a:extLst>
          </p:cNvPr>
          <p:cNvGrpSpPr/>
          <p:nvPr/>
        </p:nvGrpSpPr>
        <p:grpSpPr>
          <a:xfrm>
            <a:off x="10300617" y="-1946528"/>
            <a:ext cx="1689191" cy="4903782"/>
            <a:chOff x="10300617" y="-1946528"/>
            <a:chExt cx="1689191" cy="49037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153C4B-1167-434C-9559-8A37FB498818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C6583-47C8-4291-B986-C3158559DC46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F47B1A0-EDD3-4F11-8C37-A31F30D7B6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6CE04E-EFE5-47BB-B355-30985E74AF35}"/>
              </a:ext>
            </a:extLst>
          </p:cNvPr>
          <p:cNvGrpSpPr/>
          <p:nvPr/>
        </p:nvGrpSpPr>
        <p:grpSpPr>
          <a:xfrm rot="10800000">
            <a:off x="202192" y="3795760"/>
            <a:ext cx="1689191" cy="4903782"/>
            <a:chOff x="10300617" y="-1946528"/>
            <a:chExt cx="1689191" cy="490378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5DB035F-645C-4AE7-9E2A-E372F2463B8E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480857-A93E-42B6-9356-A4CF12F35802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0743BF-045F-4CEA-A010-43C8ED3FF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1">
            <a:extLst>
              <a:ext uri="{FF2B5EF4-FFF2-40B4-BE49-F238E27FC236}">
                <a16:creationId xmlns:a16="http://schemas.microsoft.com/office/drawing/2014/main" id="{D4ABE4F6-254A-C046-A98F-E195876D1682}"/>
              </a:ext>
            </a:extLst>
          </p:cNvPr>
          <p:cNvSpPr txBox="1"/>
          <p:nvPr/>
        </p:nvSpPr>
        <p:spPr>
          <a:xfrm>
            <a:off x="2117546" y="1582852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4.</a:t>
            </a:r>
            <a:r>
              <a:rPr lang="zh-CN" altLang="en-US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推理测试</a:t>
            </a:r>
            <a:endParaRPr lang="zh-CN" altLang="en-US" dirty="0"/>
          </a:p>
        </p:txBody>
      </p:sp>
      <p:sp>
        <p:nvSpPr>
          <p:cNvPr id="18" name="文本框1">
            <a:extLst>
              <a:ext uri="{FF2B5EF4-FFF2-40B4-BE49-F238E27FC236}">
                <a16:creationId xmlns:a16="http://schemas.microsoft.com/office/drawing/2014/main" id="{BACACC13-3B9B-044A-A14D-7FAF769CCA88}"/>
              </a:ext>
            </a:extLst>
          </p:cNvPr>
          <p:cNvSpPr txBox="1"/>
          <p:nvPr/>
        </p:nvSpPr>
        <p:spPr>
          <a:xfrm>
            <a:off x="2230667" y="2161536"/>
            <a:ext cx="7338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defRPr>
                <a:effectLst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训练结束后，会产生一个</a:t>
            </a:r>
            <a:r>
              <a:rPr lang="en-US" altLang="zh-CN" dirty="0"/>
              <a:t>runs</a:t>
            </a:r>
            <a:r>
              <a:rPr lang="zh-CN" altLang="zh-CN" dirty="0"/>
              <a:t>的文件夹，在</a:t>
            </a:r>
            <a:r>
              <a:rPr lang="en-US" altLang="zh-CN" dirty="0"/>
              <a:t>runs/train/exp/weights</a:t>
            </a:r>
            <a:r>
              <a:rPr lang="zh-CN" altLang="zh-CN" dirty="0"/>
              <a:t>会产生两个权重文件，其中</a:t>
            </a:r>
            <a:r>
              <a:rPr lang="en-US" altLang="zh-CN" dirty="0"/>
              <a:t>best.pt(</a:t>
            </a:r>
            <a:r>
              <a:rPr lang="zh-CN" altLang="zh-CN" dirty="0"/>
              <a:t>最好的权重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last.pt(</a:t>
            </a:r>
            <a:r>
              <a:rPr lang="zh-CN" altLang="zh-CN" dirty="0"/>
              <a:t>是最后一轮的权重</a:t>
            </a:r>
            <a:r>
              <a:rPr lang="en-US" altLang="zh-CN" dirty="0"/>
              <a:t>)</a:t>
            </a:r>
            <a:r>
              <a:rPr lang="zh-CN" altLang="zh-CN" dirty="0"/>
              <a:t>，我们推理利用最好的权重</a:t>
            </a:r>
            <a:r>
              <a:rPr lang="en-US" altLang="zh-CN" dirty="0"/>
              <a:t>(best.pt)</a:t>
            </a:r>
            <a:r>
              <a:rPr lang="zh-CN" altLang="zh-CN" dirty="0"/>
              <a:t>。</a:t>
            </a:r>
          </a:p>
        </p:txBody>
      </p:sp>
      <p:sp>
        <p:nvSpPr>
          <p:cNvPr id="17" name="文本框1">
            <a:extLst>
              <a:ext uri="{FF2B5EF4-FFF2-40B4-BE49-F238E27FC236}">
                <a16:creationId xmlns:a16="http://schemas.microsoft.com/office/drawing/2014/main" id="{C5547D8A-6BC1-6F1E-337D-F873FA25DE30}"/>
              </a:ext>
            </a:extLst>
          </p:cNvPr>
          <p:cNvSpPr txBox="1"/>
          <p:nvPr/>
        </p:nvSpPr>
        <p:spPr>
          <a:xfrm>
            <a:off x="432066" y="45595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开发过程介绍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2F75AA-A2C8-5123-FCA9-5A1B02D44F72}"/>
              </a:ext>
            </a:extLst>
          </p:cNvPr>
          <p:cNvSpPr txBox="1"/>
          <p:nvPr/>
        </p:nvSpPr>
        <p:spPr>
          <a:xfrm>
            <a:off x="2240354" y="3635128"/>
            <a:ext cx="6980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defRPr>
                <a:effectLst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打开</a:t>
            </a:r>
            <a:r>
              <a:rPr lang="en-US" altLang="zh-CN" dirty="0"/>
              <a:t>detect.py</a:t>
            </a:r>
            <a:r>
              <a:rPr lang="zh-CN" altLang="zh-CN" dirty="0"/>
              <a:t>文件修改</a:t>
            </a:r>
            <a:r>
              <a:rPr lang="en-US" altLang="zh-CN" dirty="0"/>
              <a:t>weights</a:t>
            </a:r>
            <a:r>
              <a:rPr lang="zh-CN" altLang="zh-CN" dirty="0"/>
              <a:t>参数为我们之前训练好的模型路径，修改</a:t>
            </a:r>
            <a:r>
              <a:rPr lang="en-US" altLang="zh-CN" dirty="0"/>
              <a:t>source</a:t>
            </a:r>
            <a:r>
              <a:rPr lang="zh-CN" altLang="zh-CN" dirty="0"/>
              <a:t>参数为待推理的路径后</a:t>
            </a:r>
            <a:r>
              <a:rPr lang="zh-CN" altLang="en-US" dirty="0"/>
              <a:t>，</a:t>
            </a:r>
            <a:r>
              <a:rPr lang="zh-CN" altLang="zh-CN" dirty="0"/>
              <a:t>运行</a:t>
            </a:r>
            <a:r>
              <a:rPr lang="en-US" altLang="zh-CN" dirty="0"/>
              <a:t>detect.py</a:t>
            </a:r>
            <a:r>
              <a:rPr lang="zh-CN" altLang="zh-CN" dirty="0"/>
              <a:t>即可在</a:t>
            </a:r>
            <a:r>
              <a:rPr lang="en-US" altLang="zh-CN" dirty="0"/>
              <a:t>runs/detect/exp</a:t>
            </a:r>
            <a:r>
              <a:rPr lang="zh-CN" altLang="zh-CN" dirty="0"/>
              <a:t>路径下找到推理</a:t>
            </a:r>
            <a:r>
              <a:rPr lang="zh-CN" altLang="en-US" dirty="0"/>
              <a:t>测试</a:t>
            </a:r>
            <a:r>
              <a:rPr lang="zh-CN" altLang="zh-CN" dirty="0"/>
              <a:t>后的结果。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7BB56ED-156E-5ADD-8D7F-9DCC6D80E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91" y="2185431"/>
            <a:ext cx="3735400" cy="280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6F907B-2E92-85D6-1CC0-5860007E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72" y="2216981"/>
            <a:ext cx="3735400" cy="28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445D82E-D6D0-4CD7-8730-CBC6ECA3150C}"/>
              </a:ext>
            </a:extLst>
          </p:cNvPr>
          <p:cNvGrpSpPr/>
          <p:nvPr/>
        </p:nvGrpSpPr>
        <p:grpSpPr>
          <a:xfrm>
            <a:off x="10300617" y="-1946528"/>
            <a:ext cx="1689191" cy="4903782"/>
            <a:chOff x="10300617" y="-1946528"/>
            <a:chExt cx="1689191" cy="49037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153C4B-1167-434C-9559-8A37FB498818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C6583-47C8-4291-B986-C3158559DC46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F47B1A0-EDD3-4F11-8C37-A31F30D7B6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6CE04E-EFE5-47BB-B355-30985E74AF35}"/>
              </a:ext>
            </a:extLst>
          </p:cNvPr>
          <p:cNvGrpSpPr/>
          <p:nvPr/>
        </p:nvGrpSpPr>
        <p:grpSpPr>
          <a:xfrm rot="10800000">
            <a:off x="202192" y="3795760"/>
            <a:ext cx="1689191" cy="4903782"/>
            <a:chOff x="10300617" y="-1946528"/>
            <a:chExt cx="1689191" cy="490378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5DB035F-645C-4AE7-9E2A-E372F2463B8E}"/>
                </a:ext>
              </a:extLst>
            </p:cNvPr>
            <p:cNvSpPr/>
            <p:nvPr/>
          </p:nvSpPr>
          <p:spPr>
            <a:xfrm rot="18900000">
              <a:off x="10800743" y="-661336"/>
              <a:ext cx="1159167" cy="3618590"/>
            </a:xfrm>
            <a:prstGeom prst="rect">
              <a:avLst/>
            </a:prstGeom>
            <a:solidFill>
              <a:srgbClr val="B8D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480857-A93E-42B6-9356-A4CF12F35802}"/>
                </a:ext>
              </a:extLst>
            </p:cNvPr>
            <p:cNvSpPr/>
            <p:nvPr/>
          </p:nvSpPr>
          <p:spPr>
            <a:xfrm rot="18900000">
              <a:off x="10330511" y="-1946528"/>
              <a:ext cx="1159167" cy="3618590"/>
            </a:xfrm>
            <a:prstGeom prst="rect">
              <a:avLst/>
            </a:prstGeom>
            <a:solidFill>
              <a:srgbClr val="2C60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0743BF-045F-4CEA-A010-43C8ED3FF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00617" y="1147959"/>
              <a:ext cx="1689191" cy="1744071"/>
            </a:xfrm>
            <a:prstGeom prst="line">
              <a:avLst/>
            </a:prstGeom>
            <a:ln>
              <a:solidFill>
                <a:srgbClr val="2C6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1">
            <a:extLst>
              <a:ext uri="{FF2B5EF4-FFF2-40B4-BE49-F238E27FC236}">
                <a16:creationId xmlns:a16="http://schemas.microsoft.com/office/drawing/2014/main" id="{D4ABE4F6-254A-C046-A98F-E195876D1682}"/>
              </a:ext>
            </a:extLst>
          </p:cNvPr>
          <p:cNvSpPr txBox="1"/>
          <p:nvPr/>
        </p:nvSpPr>
        <p:spPr>
          <a:xfrm>
            <a:off x="2117546" y="1582852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5. UI</a:t>
            </a:r>
            <a:r>
              <a:rPr lang="zh-CN" altLang="en-US" sz="20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界面的制作与优化</a:t>
            </a:r>
            <a:endParaRPr lang="zh-CN" altLang="en-US" dirty="0"/>
          </a:p>
        </p:txBody>
      </p:sp>
      <p:sp>
        <p:nvSpPr>
          <p:cNvPr id="18" name="文本框1">
            <a:extLst>
              <a:ext uri="{FF2B5EF4-FFF2-40B4-BE49-F238E27FC236}">
                <a16:creationId xmlns:a16="http://schemas.microsoft.com/office/drawing/2014/main" id="{BACACC13-3B9B-044A-A14D-7FAF769CCA88}"/>
              </a:ext>
            </a:extLst>
          </p:cNvPr>
          <p:cNvSpPr txBox="1"/>
          <p:nvPr/>
        </p:nvSpPr>
        <p:spPr>
          <a:xfrm>
            <a:off x="2352662" y="2230206"/>
            <a:ext cx="7338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457200">
              <a:defRPr>
                <a:effectLst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由于推理测试每次都需要修改源码中的路径再重复运行较为繁琐。我</a:t>
            </a:r>
            <a:r>
              <a:rPr lang="zh-CN" altLang="en-US" dirty="0"/>
              <a:t>们</a:t>
            </a:r>
            <a:r>
              <a:rPr lang="zh-CN" altLang="zh-CN" dirty="0"/>
              <a:t>编写并改进了一个</a:t>
            </a:r>
            <a:r>
              <a:rPr lang="en-US" altLang="zh-CN" dirty="0"/>
              <a:t>UI</a:t>
            </a:r>
            <a:r>
              <a:rPr lang="zh-CN" altLang="zh-CN" dirty="0"/>
              <a:t>界面，使得用户可以方便的自由选取需要用来推理预测的模型，以及自由的调整</a:t>
            </a:r>
            <a:r>
              <a:rPr lang="en-US" altLang="zh-CN" dirty="0" err="1"/>
              <a:t>IoU</a:t>
            </a:r>
            <a:r>
              <a:rPr lang="zh-CN" altLang="zh-CN" dirty="0"/>
              <a:t>、置信度等参数，并且支持从文件夹选择图片和视频。点击运行后可以直接将图片和视频展示给用户，并且能够实时反馈当前预测的类别数量，增强了用户体验。</a:t>
            </a:r>
          </a:p>
        </p:txBody>
      </p:sp>
      <p:sp>
        <p:nvSpPr>
          <p:cNvPr id="17" name="文本框1">
            <a:extLst>
              <a:ext uri="{FF2B5EF4-FFF2-40B4-BE49-F238E27FC236}">
                <a16:creationId xmlns:a16="http://schemas.microsoft.com/office/drawing/2014/main" id="{C5547D8A-6BC1-6F1E-337D-F873FA25DE30}"/>
              </a:ext>
            </a:extLst>
          </p:cNvPr>
          <p:cNvSpPr txBox="1"/>
          <p:nvPr/>
        </p:nvSpPr>
        <p:spPr>
          <a:xfrm>
            <a:off x="432066" y="45595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C6089"/>
                </a:solidFill>
                <a:ea typeface="思源黑体 CN Bold" panose="020B0800000000000000" pitchFamily="34" charset="-122"/>
              </a:rPr>
              <a:t>开发过程介绍</a:t>
            </a:r>
            <a:endParaRPr lang="zh-CN" altLang="en-US" sz="2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5617016-816E-489A-1456-C650D21DE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63" y="2094084"/>
            <a:ext cx="7542270" cy="379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0FF23FA-C4EC-6D62-2361-F6B746DED5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32" y="2094084"/>
            <a:ext cx="6360660" cy="3756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74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774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陈 语奇</cp:lastModifiedBy>
  <cp:revision>14</cp:revision>
  <dcterms:created xsi:type="dcterms:W3CDTF">2020-11-20T03:46:17Z</dcterms:created>
  <dcterms:modified xsi:type="dcterms:W3CDTF">2022-05-14T15:17:56Z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v1.0_mb_wBOK9NPjhoeMow9sAxYCYA==</vt:lpwstr>
  </property>
</Properties>
</file>