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F84ED-8A85-4152-BE53-2151CF50527D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DA02E-5960-40E2-8FBF-C63D7EA40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88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4CF2-AFD5-48F9-97F0-DAEAA78B11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6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44E59-9DC1-4536-BCFE-B93E811D0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468D4F-AE4F-49C5-9EBF-6366D936C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4A926-5EC5-4B67-9E09-88A39FE4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928-94AC-4C5E-B776-B98AD958683C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011B4-C2C2-4767-95B6-973911E8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79B71-86AA-439A-BD7F-FAA9E570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0F65-5777-4B1D-9F25-A10A7B26E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9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EA97C-2CAF-494A-9BA5-A0661922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3DE3E0-CCBD-4F80-B15C-10C4A7C11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E2639-FE30-48B0-BE71-729CAE4E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928-94AC-4C5E-B776-B98AD958683C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2D749-CF60-4E51-A91E-F7366839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A9FB5-51CB-4444-91FC-E10CD962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0F65-5777-4B1D-9F25-A10A7B26E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6D209C-DF69-48FF-B3BE-50C9FA7A2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3FEAF9-F86A-464F-A57D-6DCA44038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7720D-EDE0-46ED-9307-680B882B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928-94AC-4C5E-B776-B98AD958683C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CA7AB-D465-4853-A1C1-431E9285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D0A3F-6D7C-46BC-AD4D-E4C6AB04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0F65-5777-4B1D-9F25-A10A7B26E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48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1C613-0C5D-4F1B-8CE7-FA2DB3A6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B2360-1376-4F6D-9F75-C99591F4F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71CFA-FC31-41F6-987C-43D3F991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928-94AC-4C5E-B776-B98AD958683C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A6146-643D-4329-A9F6-D42E9338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B8F51-54A4-4002-8EF2-B0390423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0F65-5777-4B1D-9F25-A10A7B26E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3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8038B-31F9-4CD7-87BB-C6DCBCAC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EA5ED-406D-421A-9DC1-475FD2A71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25439-5EEF-4F73-9FD0-1810DBF9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928-94AC-4C5E-B776-B98AD958683C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10C0C-D8DA-477E-97CC-3409EFD3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AE543-97B4-4642-850F-F4904B44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0F65-5777-4B1D-9F25-A10A7B26E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94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69E37-2D78-4770-B8F4-F0FEBDC2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495B9-BB62-489A-ADF3-C34481B66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5B63DF-492A-4B28-B682-A39C687B5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C0C33-39C5-432D-8F4E-9A656932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928-94AC-4C5E-B776-B98AD958683C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18DF3-B851-48EB-99B2-AACD2D43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A0D2F6-0A17-4FA7-A14C-B5F1B020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0F65-5777-4B1D-9F25-A10A7B26E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49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9070B-0138-44D5-A0AE-BCA5FC4B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7CC51-5015-42A9-B64D-9BC18CD80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626955-F06E-4757-9176-EB10F9EEC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BBD5B3-DDD0-4B42-AA7B-6A3D92C99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585C67-EF20-4C6D-98B2-3ED20458C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A8D891-E653-4777-9076-F0E6C863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928-94AC-4C5E-B776-B98AD958683C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B65546-B75C-42FA-9672-95F86F6E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5A6F37-51F3-4B22-83E9-84377302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0F65-5777-4B1D-9F25-A10A7B26E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3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5B5F6-DADB-4330-8BC3-3D242DF9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93075B-90D7-4167-A657-BA0BD2BD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928-94AC-4C5E-B776-B98AD958683C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8F0ED0-A4B6-4C95-AE69-65228A19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12EA08-E932-461E-B88B-5A267B30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0F65-5777-4B1D-9F25-A10A7B26E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15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76D72F-C602-4995-83A6-D9AC95A6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928-94AC-4C5E-B776-B98AD958683C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44A676-F182-4542-BE70-85A6AECA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48DD37-9C88-4B15-89C0-C1B7E170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0F65-5777-4B1D-9F25-A10A7B26E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31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2C329-4AA7-4496-BC2D-8B35703E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F4C53-1377-4DF5-9428-6D88182D9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A61FA6-1593-4DBC-A4D6-563C37676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15B8DE-491A-4FFD-A635-5B5DF179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928-94AC-4C5E-B776-B98AD958683C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D66ED-0EB9-4A02-AF4B-180D0999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9E5823-F2A3-4A88-B3F4-E9030361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0F65-5777-4B1D-9F25-A10A7B26E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54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24170-9F32-4781-9A8F-C2F58F5C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D69888-E97E-448F-9E4B-B9758C954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CD1369-A805-4088-9A33-047C1E447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6F468F-D99B-4EB8-8190-0253AB28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928-94AC-4C5E-B776-B98AD958683C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1BCB0-3653-4FBD-A6E3-DF21651D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74543F-3CB5-4E4D-8A54-03A8C698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0F65-5777-4B1D-9F25-A10A7B26E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9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C23C7E-7DCC-4029-B522-43A07D2B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6A7B46-8436-4DB7-8D50-35A740662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36B86-367B-4177-9DCA-CA15BB151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8928-94AC-4C5E-B776-B98AD958683C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FA7EE-3521-47C1-8A46-78B8497A3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AA0E5-4F13-4F19-B8C3-7D6FFE0E6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0F65-5777-4B1D-9F25-A10A7B26E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8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DF9BB8B-2D5F-4476-9EA3-4D5B93858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31016" r="6964" b="10591"/>
          <a:stretch/>
        </p:blipFill>
        <p:spPr bwMode="auto">
          <a:xfrm>
            <a:off x="1254825" y="508754"/>
            <a:ext cx="4841175" cy="267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6133F0F-5A6A-4A8C-A572-F54DB5E6BFE7}"/>
              </a:ext>
            </a:extLst>
          </p:cNvPr>
          <p:cNvSpPr/>
          <p:nvPr/>
        </p:nvSpPr>
        <p:spPr>
          <a:xfrm>
            <a:off x="2209821" y="2380926"/>
            <a:ext cx="1134650" cy="6997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529F83-A68D-4D95-B20C-CFCF4030978C}"/>
              </a:ext>
            </a:extLst>
          </p:cNvPr>
          <p:cNvSpPr/>
          <p:nvPr/>
        </p:nvSpPr>
        <p:spPr>
          <a:xfrm>
            <a:off x="2777146" y="1217911"/>
            <a:ext cx="1673609" cy="4254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39AC73-3A89-4C60-BD33-1B03AE287AC7}"/>
              </a:ext>
            </a:extLst>
          </p:cNvPr>
          <p:cNvSpPr/>
          <p:nvPr/>
        </p:nvSpPr>
        <p:spPr>
          <a:xfrm>
            <a:off x="4980258" y="2144541"/>
            <a:ext cx="597218" cy="8320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AFABD-4388-4BD2-BB1C-346A15F3B767}"/>
              </a:ext>
            </a:extLst>
          </p:cNvPr>
          <p:cNvSpPr/>
          <p:nvPr/>
        </p:nvSpPr>
        <p:spPr>
          <a:xfrm>
            <a:off x="3032443" y="1785235"/>
            <a:ext cx="1036132" cy="6997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975905-7633-4227-91F7-C35C442794A6}"/>
              </a:ext>
            </a:extLst>
          </p:cNvPr>
          <p:cNvSpPr/>
          <p:nvPr/>
        </p:nvSpPr>
        <p:spPr>
          <a:xfrm>
            <a:off x="4186460" y="2248550"/>
            <a:ext cx="704736" cy="8320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892C41-FBAC-4F56-BFA2-0EC590C58C37}"/>
              </a:ext>
            </a:extLst>
          </p:cNvPr>
          <p:cNvSpPr txBox="1"/>
          <p:nvPr/>
        </p:nvSpPr>
        <p:spPr>
          <a:xfrm>
            <a:off x="3974327" y="3471286"/>
            <a:ext cx="1715394" cy="678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3" dirty="0">
                <a:solidFill>
                  <a:srgbClr val="FF0000"/>
                </a:solidFill>
                <a:latin typeface="-apple-system"/>
              </a:rPr>
              <a:t>region proposal</a:t>
            </a:r>
            <a:endParaRPr lang="zh-CN" altLang="en-US" sz="1903" dirty="0">
              <a:solidFill>
                <a:srgbClr val="FF0000"/>
              </a:solidFill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BAE435B8-CB35-4F7A-8729-4FF25C46B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31016" r="6964" b="10591"/>
          <a:stretch/>
        </p:blipFill>
        <p:spPr bwMode="auto">
          <a:xfrm>
            <a:off x="1254825" y="3893793"/>
            <a:ext cx="4841175" cy="267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B33287-EF26-4F1A-8E09-242C4C961D7A}"/>
              </a:ext>
            </a:extLst>
          </p:cNvPr>
          <p:cNvSpPr txBox="1"/>
          <p:nvPr/>
        </p:nvSpPr>
        <p:spPr>
          <a:xfrm>
            <a:off x="979093" y="90290"/>
            <a:ext cx="1145629" cy="41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93" dirty="0"/>
              <a:t>RCNN</a:t>
            </a:r>
            <a:endParaRPr lang="zh-CN" altLang="en-US" sz="2093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AE8683-D25C-4DB2-B27E-AC7F26C113ED}"/>
              </a:ext>
            </a:extLst>
          </p:cNvPr>
          <p:cNvSpPr txBox="1"/>
          <p:nvPr/>
        </p:nvSpPr>
        <p:spPr>
          <a:xfrm>
            <a:off x="979093" y="3356216"/>
            <a:ext cx="1493957" cy="41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93" dirty="0"/>
              <a:t>Fast RCNN</a:t>
            </a:r>
            <a:endParaRPr lang="zh-CN" altLang="en-US" sz="2093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83E8A8-A271-4F20-B4CE-E77AC2419734}"/>
              </a:ext>
            </a:extLst>
          </p:cNvPr>
          <p:cNvSpPr/>
          <p:nvPr/>
        </p:nvSpPr>
        <p:spPr>
          <a:xfrm>
            <a:off x="2115573" y="5770691"/>
            <a:ext cx="1134650" cy="6997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8AE7D9E-B79E-40EA-B860-64096FB005D8}"/>
              </a:ext>
            </a:extLst>
          </p:cNvPr>
          <p:cNvSpPr/>
          <p:nvPr/>
        </p:nvSpPr>
        <p:spPr>
          <a:xfrm>
            <a:off x="2682898" y="4607676"/>
            <a:ext cx="1673609" cy="4254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F478966-C134-4D1B-B959-8324350AFB3B}"/>
              </a:ext>
            </a:extLst>
          </p:cNvPr>
          <p:cNvSpPr/>
          <p:nvPr/>
        </p:nvSpPr>
        <p:spPr>
          <a:xfrm>
            <a:off x="4886010" y="5534307"/>
            <a:ext cx="597218" cy="8320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F57864-A6EF-4475-B953-C82ECD4BE5BA}"/>
              </a:ext>
            </a:extLst>
          </p:cNvPr>
          <p:cNvSpPr/>
          <p:nvPr/>
        </p:nvSpPr>
        <p:spPr>
          <a:xfrm>
            <a:off x="2938195" y="5175000"/>
            <a:ext cx="1036132" cy="6997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84D683E-1452-4547-AD7E-49F434F329B5}"/>
              </a:ext>
            </a:extLst>
          </p:cNvPr>
          <p:cNvSpPr/>
          <p:nvPr/>
        </p:nvSpPr>
        <p:spPr>
          <a:xfrm>
            <a:off x="4092212" y="5638316"/>
            <a:ext cx="704736" cy="8320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389DB1D4-109B-464B-9834-0C9C6190ECC7}"/>
              </a:ext>
            </a:extLst>
          </p:cNvPr>
          <p:cNvSpPr/>
          <p:nvPr/>
        </p:nvSpPr>
        <p:spPr>
          <a:xfrm>
            <a:off x="6302493" y="1785235"/>
            <a:ext cx="973908" cy="266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5BDBD6-74BE-46E3-8739-B3B50C4C2141}"/>
              </a:ext>
            </a:extLst>
          </p:cNvPr>
          <p:cNvSpPr txBox="1"/>
          <p:nvPr/>
        </p:nvSpPr>
        <p:spPr>
          <a:xfrm>
            <a:off x="6118470" y="1425076"/>
            <a:ext cx="1891084" cy="38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3" dirty="0"/>
              <a:t>缩放归一化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8280FF5-9E27-43F3-9DAE-8E23F51A5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321" y="1629274"/>
            <a:ext cx="519017" cy="54824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1F42C41-23E7-4E63-8B46-CDA2A9011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321" y="1015204"/>
            <a:ext cx="519017" cy="53775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732253A-B0A9-47E0-899B-EB11C0125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321" y="2851021"/>
            <a:ext cx="519016" cy="51798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B70B9DB-FD12-4F70-90F1-EC9FC894F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6758" y="2249199"/>
            <a:ext cx="519017" cy="54376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52C1459-9E28-453B-9F34-7C39D5548D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8321" y="409411"/>
            <a:ext cx="519017" cy="540486"/>
          </a:xfrm>
          <a:prstGeom prst="rect">
            <a:avLst/>
          </a:prstGeom>
        </p:spPr>
      </p:pic>
      <p:sp>
        <p:nvSpPr>
          <p:cNvPr id="36" name="箭头: 右 35">
            <a:extLst>
              <a:ext uri="{FF2B5EF4-FFF2-40B4-BE49-F238E27FC236}">
                <a16:creationId xmlns:a16="http://schemas.microsoft.com/office/drawing/2014/main" id="{267DA7E4-D195-43D5-B39B-6515FB00E6A8}"/>
              </a:ext>
            </a:extLst>
          </p:cNvPr>
          <p:cNvSpPr/>
          <p:nvPr/>
        </p:nvSpPr>
        <p:spPr>
          <a:xfrm>
            <a:off x="9980337" y="5308959"/>
            <a:ext cx="362910" cy="225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0C036FB-888C-4A96-AE85-D73123E5E701}"/>
              </a:ext>
            </a:extLst>
          </p:cNvPr>
          <p:cNvSpPr txBox="1"/>
          <p:nvPr/>
        </p:nvSpPr>
        <p:spPr>
          <a:xfrm>
            <a:off x="9875136" y="1726010"/>
            <a:ext cx="720116" cy="88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69" dirty="0"/>
              <a:t>CNN</a:t>
            </a:r>
            <a:endParaRPr lang="zh-CN" altLang="en-US" sz="2569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6B366DD-B44B-4B2B-BAED-1A543ACAEAA1}"/>
              </a:ext>
            </a:extLst>
          </p:cNvPr>
          <p:cNvSpPr txBox="1"/>
          <p:nvPr/>
        </p:nvSpPr>
        <p:spPr>
          <a:xfrm>
            <a:off x="3974327" y="104929"/>
            <a:ext cx="1715394" cy="678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3" dirty="0">
                <a:solidFill>
                  <a:srgbClr val="FF0000"/>
                </a:solidFill>
                <a:latin typeface="-apple-system"/>
              </a:rPr>
              <a:t>region proposal</a:t>
            </a:r>
            <a:endParaRPr lang="zh-CN" altLang="en-US" sz="1903" dirty="0">
              <a:solidFill>
                <a:srgbClr val="FF0000"/>
              </a:solidFill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C3D6D5C2-5229-403D-BF7B-2D0C16C39D00}"/>
              </a:ext>
            </a:extLst>
          </p:cNvPr>
          <p:cNvSpPr/>
          <p:nvPr/>
        </p:nvSpPr>
        <p:spPr>
          <a:xfrm>
            <a:off x="6302493" y="5231734"/>
            <a:ext cx="973908" cy="266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070F1BE-ED4A-4233-BB2E-4EA1754E9B8B}"/>
              </a:ext>
            </a:extLst>
          </p:cNvPr>
          <p:cNvSpPr txBox="1"/>
          <p:nvPr/>
        </p:nvSpPr>
        <p:spPr>
          <a:xfrm>
            <a:off x="6315730" y="5524850"/>
            <a:ext cx="1058883" cy="114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13" dirty="0"/>
              <a:t>直接将输入图片放入</a:t>
            </a:r>
            <a:r>
              <a:rPr lang="en-US" altLang="zh-CN" sz="1713" dirty="0"/>
              <a:t>CNN</a:t>
            </a:r>
            <a:r>
              <a:rPr lang="zh-CN" altLang="en-US" sz="1713" dirty="0"/>
              <a:t>提取特征</a:t>
            </a:r>
          </a:p>
        </p:txBody>
      </p:sp>
      <p:sp>
        <p:nvSpPr>
          <p:cNvPr id="37" name="立方体 36">
            <a:extLst>
              <a:ext uri="{FF2B5EF4-FFF2-40B4-BE49-F238E27FC236}">
                <a16:creationId xmlns:a16="http://schemas.microsoft.com/office/drawing/2014/main" id="{663BEA2E-D05E-48A7-8D80-B8FAF39AF465}"/>
              </a:ext>
            </a:extLst>
          </p:cNvPr>
          <p:cNvSpPr/>
          <p:nvPr/>
        </p:nvSpPr>
        <p:spPr>
          <a:xfrm>
            <a:off x="7457943" y="4458229"/>
            <a:ext cx="2392645" cy="1793442"/>
          </a:xfrm>
          <a:prstGeom prst="cube">
            <a:avLst>
              <a:gd name="adj" fmla="val 7239"/>
            </a:avLst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56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86A40EE-3148-493D-99E4-0034DB3A217A}"/>
              </a:ext>
            </a:extLst>
          </p:cNvPr>
          <p:cNvSpPr txBox="1"/>
          <p:nvPr/>
        </p:nvSpPr>
        <p:spPr>
          <a:xfrm>
            <a:off x="8235152" y="6287393"/>
            <a:ext cx="1493957" cy="41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93" dirty="0"/>
              <a:t>特征图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6900B54-E565-41F5-9A1B-0EAE0B48A545}"/>
              </a:ext>
            </a:extLst>
          </p:cNvPr>
          <p:cNvSpPr txBox="1"/>
          <p:nvPr/>
        </p:nvSpPr>
        <p:spPr>
          <a:xfrm>
            <a:off x="10700453" y="5175001"/>
            <a:ext cx="1058883" cy="61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13" dirty="0"/>
              <a:t>进入</a:t>
            </a:r>
            <a:r>
              <a:rPr lang="en-US" altLang="zh-CN" sz="1713" dirty="0"/>
              <a:t>ROI Pooling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787D2734-E63F-43E8-B9A6-9F1E848362D1}"/>
              </a:ext>
            </a:extLst>
          </p:cNvPr>
          <p:cNvSpPr/>
          <p:nvPr/>
        </p:nvSpPr>
        <p:spPr>
          <a:xfrm>
            <a:off x="4439838" y="4745893"/>
            <a:ext cx="3569716" cy="128063"/>
          </a:xfrm>
          <a:prstGeom prst="rightArrow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AB69FAF-33E4-4D19-B94A-93074E198574}"/>
              </a:ext>
            </a:extLst>
          </p:cNvPr>
          <p:cNvSpPr/>
          <p:nvPr/>
        </p:nvSpPr>
        <p:spPr>
          <a:xfrm>
            <a:off x="8145775" y="4721697"/>
            <a:ext cx="776642" cy="1974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09ED310-73DC-4A5C-B6C4-01064C2C6A15}"/>
              </a:ext>
            </a:extLst>
          </p:cNvPr>
          <p:cNvSpPr/>
          <p:nvPr/>
        </p:nvSpPr>
        <p:spPr>
          <a:xfrm>
            <a:off x="8313941" y="5104271"/>
            <a:ext cx="386136" cy="2607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A29EA7B-CA39-4081-A677-CA29F5DB2A96}"/>
              </a:ext>
            </a:extLst>
          </p:cNvPr>
          <p:cNvSpPr/>
          <p:nvPr/>
        </p:nvSpPr>
        <p:spPr>
          <a:xfrm>
            <a:off x="9238166" y="5498324"/>
            <a:ext cx="255216" cy="3555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01CB5F4-5889-4917-A085-CF5A6A7A4821}"/>
              </a:ext>
            </a:extLst>
          </p:cNvPr>
          <p:cNvSpPr/>
          <p:nvPr/>
        </p:nvSpPr>
        <p:spPr>
          <a:xfrm>
            <a:off x="8831548" y="5633516"/>
            <a:ext cx="301163" cy="3555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63F3EAC-9AF2-48E1-8310-0781DB169469}"/>
              </a:ext>
            </a:extLst>
          </p:cNvPr>
          <p:cNvSpPr/>
          <p:nvPr/>
        </p:nvSpPr>
        <p:spPr>
          <a:xfrm>
            <a:off x="7900743" y="5657243"/>
            <a:ext cx="499666" cy="3081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C271DCE-B055-4397-A4C8-57D32D1C076A}"/>
              </a:ext>
            </a:extLst>
          </p:cNvPr>
          <p:cNvSpPr txBox="1"/>
          <p:nvPr/>
        </p:nvSpPr>
        <p:spPr>
          <a:xfrm>
            <a:off x="6400016" y="4421308"/>
            <a:ext cx="876384" cy="38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3" dirty="0">
                <a:solidFill>
                  <a:srgbClr val="FF0000"/>
                </a:solidFill>
              </a:rPr>
              <a:t>映射</a:t>
            </a:r>
            <a:endParaRPr lang="zh-CN" altLang="en-US" sz="1332" dirty="0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3B5A920-88A5-4AE6-8199-77899989DE6E}"/>
              </a:ext>
            </a:extLst>
          </p:cNvPr>
          <p:cNvSpPr txBox="1"/>
          <p:nvPr/>
        </p:nvSpPr>
        <p:spPr>
          <a:xfrm>
            <a:off x="8861137" y="4957232"/>
            <a:ext cx="876384" cy="38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3" dirty="0">
                <a:solidFill>
                  <a:srgbClr val="FF0000"/>
                </a:solidFill>
              </a:rPr>
              <a:t>ROI</a:t>
            </a:r>
            <a:endParaRPr lang="zh-CN" altLang="en-US" sz="1332" dirty="0">
              <a:solidFill>
                <a:srgbClr val="FF0000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A54275D-85E9-4BAA-AB4A-668BDC4F2047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>
            <a:off x="8137338" y="1284081"/>
            <a:ext cx="1737798" cy="883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02E10A7-DB64-4380-B5E8-D9A4D203E9C4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8137338" y="679654"/>
            <a:ext cx="1737798" cy="1487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7770C9D-CD4D-4731-8EF3-1FF3A0265EE3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8137338" y="1903397"/>
            <a:ext cx="1737798" cy="264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1230D2B-5FC4-452F-AE51-362992AFB059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 flipV="1">
            <a:off x="8145775" y="2167541"/>
            <a:ext cx="1729361" cy="353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F0488E0-26E6-48E2-BBD0-0921B65A9277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 flipV="1">
            <a:off x="8137337" y="2167541"/>
            <a:ext cx="1737799" cy="94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F794494-D6F3-4660-B07A-E72070A3BB85}"/>
              </a:ext>
            </a:extLst>
          </p:cNvPr>
          <p:cNvSpPr txBox="1"/>
          <p:nvPr/>
        </p:nvSpPr>
        <p:spPr>
          <a:xfrm>
            <a:off x="8878825" y="660285"/>
            <a:ext cx="2260902" cy="61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13" dirty="0"/>
              <a:t>每个</a:t>
            </a:r>
            <a:r>
              <a:rPr lang="en-US" altLang="zh-CN" sz="1713" dirty="0">
                <a:latin typeface="-apple-system"/>
              </a:rPr>
              <a:t>region proposal</a:t>
            </a:r>
            <a:r>
              <a:rPr lang="zh-CN" altLang="en-US" sz="1713" dirty="0">
                <a:latin typeface="-apple-system"/>
              </a:rPr>
              <a:t>都要进入</a:t>
            </a:r>
            <a:r>
              <a:rPr lang="en-US" altLang="zh-CN" sz="1713" dirty="0">
                <a:latin typeface="-apple-system"/>
              </a:rPr>
              <a:t>CNN</a:t>
            </a:r>
            <a:r>
              <a:rPr lang="zh-CN" altLang="en-US" sz="1713" dirty="0">
                <a:latin typeface="-apple-system"/>
              </a:rPr>
              <a:t>网络计算</a:t>
            </a:r>
            <a:endParaRPr lang="zh-CN" altLang="en-US" sz="1713" dirty="0"/>
          </a:p>
        </p:txBody>
      </p:sp>
    </p:spTree>
    <p:extLst>
      <p:ext uri="{BB962C8B-B14F-4D97-AF65-F5344CB8AC3E}">
        <p14:creationId xmlns:p14="http://schemas.microsoft.com/office/powerpoint/2010/main" val="285340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94C90A57-9D4E-4364-8820-AA43B11351F3}"/>
              </a:ext>
            </a:extLst>
          </p:cNvPr>
          <p:cNvSpPr txBox="1"/>
          <p:nvPr/>
        </p:nvSpPr>
        <p:spPr>
          <a:xfrm>
            <a:off x="979093" y="90290"/>
            <a:ext cx="1145629" cy="41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93" dirty="0"/>
              <a:t>RCNN</a:t>
            </a:r>
            <a:endParaRPr lang="zh-CN" altLang="en-US" sz="2093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4CE549-9C0F-4616-B6B6-93B7C46424DC}"/>
              </a:ext>
            </a:extLst>
          </p:cNvPr>
          <p:cNvSpPr txBox="1"/>
          <p:nvPr/>
        </p:nvSpPr>
        <p:spPr>
          <a:xfrm>
            <a:off x="979093" y="3356216"/>
            <a:ext cx="1493957" cy="41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93" dirty="0"/>
              <a:t>Fast RCNN</a:t>
            </a:r>
            <a:endParaRPr lang="zh-CN" altLang="en-US" sz="2093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24D1100-1F11-485A-84FF-2E163AD78D6C}"/>
              </a:ext>
            </a:extLst>
          </p:cNvPr>
          <p:cNvSpPr txBox="1"/>
          <p:nvPr/>
        </p:nvSpPr>
        <p:spPr>
          <a:xfrm>
            <a:off x="1021751" y="1598814"/>
            <a:ext cx="1408640" cy="61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13" dirty="0"/>
              <a:t>CNN</a:t>
            </a:r>
            <a:r>
              <a:rPr lang="zh-CN" altLang="en-US" sz="1713" dirty="0"/>
              <a:t>提取特征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912E81D-4BD9-4917-8383-6B5E4F3B8167}"/>
              </a:ext>
            </a:extLst>
          </p:cNvPr>
          <p:cNvSpPr txBox="1"/>
          <p:nvPr/>
        </p:nvSpPr>
        <p:spPr>
          <a:xfrm>
            <a:off x="1065839" y="4973710"/>
            <a:ext cx="1058883" cy="61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13" dirty="0"/>
              <a:t>进入</a:t>
            </a:r>
            <a:r>
              <a:rPr lang="en-US" altLang="zh-CN" sz="1713" dirty="0"/>
              <a:t>ROI Pooling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95DF620-A951-49C1-B313-A9327AB955A2}"/>
              </a:ext>
            </a:extLst>
          </p:cNvPr>
          <p:cNvSpPr txBox="1"/>
          <p:nvPr/>
        </p:nvSpPr>
        <p:spPr>
          <a:xfrm>
            <a:off x="2430391" y="4132243"/>
            <a:ext cx="1058883" cy="61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13" dirty="0"/>
              <a:t>调整为固定尺寸</a:t>
            </a:r>
            <a:endParaRPr lang="en-US" altLang="zh-CN" sz="1713" dirty="0"/>
          </a:p>
        </p:txBody>
      </p:sp>
      <p:sp>
        <p:nvSpPr>
          <p:cNvPr id="44" name="立方体 43">
            <a:extLst>
              <a:ext uri="{FF2B5EF4-FFF2-40B4-BE49-F238E27FC236}">
                <a16:creationId xmlns:a16="http://schemas.microsoft.com/office/drawing/2014/main" id="{1CCB5A29-CA91-4AD0-94A7-0A1C5D7EE4D2}"/>
              </a:ext>
            </a:extLst>
          </p:cNvPr>
          <p:cNvSpPr/>
          <p:nvPr/>
        </p:nvSpPr>
        <p:spPr>
          <a:xfrm>
            <a:off x="2313834" y="4701318"/>
            <a:ext cx="642968" cy="652424"/>
          </a:xfrm>
          <a:prstGeom prst="cube">
            <a:avLst>
              <a:gd name="adj" fmla="val 9785"/>
            </a:avLst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45" name="立方体 44">
            <a:extLst>
              <a:ext uri="{FF2B5EF4-FFF2-40B4-BE49-F238E27FC236}">
                <a16:creationId xmlns:a16="http://schemas.microsoft.com/office/drawing/2014/main" id="{18BCC14C-EA79-433B-9DF7-241C6B0E5581}"/>
              </a:ext>
            </a:extLst>
          </p:cNvPr>
          <p:cNvSpPr/>
          <p:nvPr/>
        </p:nvSpPr>
        <p:spPr>
          <a:xfrm>
            <a:off x="2412595" y="4839426"/>
            <a:ext cx="642968" cy="652424"/>
          </a:xfrm>
          <a:prstGeom prst="cube">
            <a:avLst>
              <a:gd name="adj" fmla="val 9785"/>
            </a:avLst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46" name="立方体 45">
            <a:extLst>
              <a:ext uri="{FF2B5EF4-FFF2-40B4-BE49-F238E27FC236}">
                <a16:creationId xmlns:a16="http://schemas.microsoft.com/office/drawing/2014/main" id="{A482E553-1022-4354-B2F2-72CCD10D069A}"/>
              </a:ext>
            </a:extLst>
          </p:cNvPr>
          <p:cNvSpPr/>
          <p:nvPr/>
        </p:nvSpPr>
        <p:spPr>
          <a:xfrm>
            <a:off x="2535269" y="4995849"/>
            <a:ext cx="642968" cy="652424"/>
          </a:xfrm>
          <a:prstGeom prst="cube">
            <a:avLst>
              <a:gd name="adj" fmla="val 9785"/>
            </a:avLst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47" name="立方体 46">
            <a:extLst>
              <a:ext uri="{FF2B5EF4-FFF2-40B4-BE49-F238E27FC236}">
                <a16:creationId xmlns:a16="http://schemas.microsoft.com/office/drawing/2014/main" id="{ABEDDFAB-28C5-41CF-972A-8ACA66B802B3}"/>
              </a:ext>
            </a:extLst>
          </p:cNvPr>
          <p:cNvSpPr/>
          <p:nvPr/>
        </p:nvSpPr>
        <p:spPr>
          <a:xfrm>
            <a:off x="2657944" y="5132076"/>
            <a:ext cx="642968" cy="652424"/>
          </a:xfrm>
          <a:prstGeom prst="cube">
            <a:avLst>
              <a:gd name="adj" fmla="val 9785"/>
            </a:avLst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48" name="立方体 47">
            <a:extLst>
              <a:ext uri="{FF2B5EF4-FFF2-40B4-BE49-F238E27FC236}">
                <a16:creationId xmlns:a16="http://schemas.microsoft.com/office/drawing/2014/main" id="{F58074CD-160E-442B-B13E-867B127EDA35}"/>
              </a:ext>
            </a:extLst>
          </p:cNvPr>
          <p:cNvSpPr/>
          <p:nvPr/>
        </p:nvSpPr>
        <p:spPr>
          <a:xfrm>
            <a:off x="2780619" y="5283833"/>
            <a:ext cx="642968" cy="652424"/>
          </a:xfrm>
          <a:prstGeom prst="cube">
            <a:avLst>
              <a:gd name="adj" fmla="val 9785"/>
            </a:avLst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708EF366-D78A-4418-91FB-D51A25E74D6B}"/>
              </a:ext>
            </a:extLst>
          </p:cNvPr>
          <p:cNvSpPr/>
          <p:nvPr/>
        </p:nvSpPr>
        <p:spPr>
          <a:xfrm>
            <a:off x="2473050" y="1598813"/>
            <a:ext cx="827863" cy="307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42C984E-BD6C-42AC-A0DF-10D639FE6C47}"/>
              </a:ext>
            </a:extLst>
          </p:cNvPr>
          <p:cNvSpPr/>
          <p:nvPr/>
        </p:nvSpPr>
        <p:spPr>
          <a:xfrm>
            <a:off x="3423587" y="1648946"/>
            <a:ext cx="1536236" cy="1854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CF0C86C-8881-4881-A15F-0023C92B006D}"/>
              </a:ext>
            </a:extLst>
          </p:cNvPr>
          <p:cNvSpPr txBox="1"/>
          <p:nvPr/>
        </p:nvSpPr>
        <p:spPr>
          <a:xfrm>
            <a:off x="3900940" y="1291376"/>
            <a:ext cx="605024" cy="61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13" dirty="0"/>
              <a:t>特征</a:t>
            </a:r>
            <a:endParaRPr lang="en-US" altLang="zh-CN" sz="1713" dirty="0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D3ED9D09-95C5-4629-882C-8A798B3A4192}"/>
              </a:ext>
            </a:extLst>
          </p:cNvPr>
          <p:cNvSpPr/>
          <p:nvPr/>
        </p:nvSpPr>
        <p:spPr>
          <a:xfrm>
            <a:off x="5220737" y="1586502"/>
            <a:ext cx="827863" cy="307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6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F56B2604-A148-48B4-8899-A1D6A2DC62D2}"/>
              </a:ext>
            </a:extLst>
          </p:cNvPr>
          <p:cNvSpPr/>
          <p:nvPr/>
        </p:nvSpPr>
        <p:spPr>
          <a:xfrm>
            <a:off x="6242345" y="1315075"/>
            <a:ext cx="841109" cy="841109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FBD1E37-3232-4F0F-B546-CF2BF99F0812}"/>
              </a:ext>
            </a:extLst>
          </p:cNvPr>
          <p:cNvSpPr txBox="1"/>
          <p:nvPr/>
        </p:nvSpPr>
        <p:spPr>
          <a:xfrm>
            <a:off x="6425788" y="1445094"/>
            <a:ext cx="605024" cy="8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13" dirty="0"/>
              <a:t>SVM</a:t>
            </a:r>
            <a:r>
              <a:rPr lang="zh-CN" altLang="en-US" sz="1713" dirty="0"/>
              <a:t>分类</a:t>
            </a:r>
            <a:endParaRPr lang="en-US" altLang="zh-CN" sz="1713" dirty="0"/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03FED81E-61B8-4A40-A19C-D08779C86F5A}"/>
              </a:ext>
            </a:extLst>
          </p:cNvPr>
          <p:cNvSpPr/>
          <p:nvPr/>
        </p:nvSpPr>
        <p:spPr>
          <a:xfrm>
            <a:off x="7277199" y="1576853"/>
            <a:ext cx="827863" cy="307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EF7E471-FE1C-46E0-9EAE-30ED7CF35AB0}"/>
              </a:ext>
            </a:extLst>
          </p:cNvPr>
          <p:cNvSpPr txBox="1"/>
          <p:nvPr/>
        </p:nvSpPr>
        <p:spPr>
          <a:xfrm>
            <a:off x="8457661" y="1445093"/>
            <a:ext cx="2437747" cy="61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13" b="1" dirty="0">
                <a:solidFill>
                  <a:srgbClr val="4D4D4D"/>
                </a:solidFill>
                <a:latin typeface="-apple-system"/>
              </a:rPr>
              <a:t>regressors</a:t>
            </a:r>
            <a:r>
              <a:rPr lang="zh-CN" altLang="zh-CN" sz="1713" dirty="0">
                <a:ea typeface="等线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713" dirty="0">
                <a:ea typeface="等线" panose="02010600030101010101" pitchFamily="2" charset="-122"/>
                <a:cs typeface="Times New Roman" panose="02020603050405020304" pitchFamily="18" charset="0"/>
              </a:rPr>
              <a:t>bounding-box</a:t>
            </a:r>
            <a:r>
              <a:rPr lang="zh-CN" altLang="zh-CN" sz="1713" dirty="0">
                <a:ea typeface="等线" panose="02010600030101010101" pitchFamily="2" charset="-122"/>
                <a:cs typeface="Times New Roman" panose="02020603050405020304" pitchFamily="18" charset="0"/>
              </a:rPr>
              <a:t>进行回归</a:t>
            </a:r>
            <a:endParaRPr lang="zh-CN" altLang="en-US" sz="1713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FD4CF60-FD9E-4E89-9561-68178EF0FB83}"/>
              </a:ext>
            </a:extLst>
          </p:cNvPr>
          <p:cNvSpPr txBox="1"/>
          <p:nvPr/>
        </p:nvSpPr>
        <p:spPr>
          <a:xfrm>
            <a:off x="5797431" y="266436"/>
            <a:ext cx="2040137" cy="1263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522" b="1" dirty="0">
                <a:solidFill>
                  <a:srgbClr val="4D4D4D"/>
                </a:solidFill>
                <a:latin typeface="-apple-system"/>
              </a:rPr>
              <a:t>R-CNN</a:t>
            </a:r>
            <a:r>
              <a:rPr lang="zh-CN" altLang="en-US" sz="1522" b="1" dirty="0">
                <a:solidFill>
                  <a:srgbClr val="4D4D4D"/>
                </a:solidFill>
                <a:latin typeface="-apple-system"/>
              </a:rPr>
              <a:t>的训练先要</a:t>
            </a:r>
            <a:r>
              <a:rPr lang="en-US" altLang="zh-CN" sz="1522" b="1" dirty="0">
                <a:solidFill>
                  <a:srgbClr val="4D4D4D"/>
                </a:solidFill>
                <a:latin typeface="-apple-system"/>
              </a:rPr>
              <a:t>fine tuning</a:t>
            </a:r>
            <a:r>
              <a:rPr lang="zh-CN" altLang="en-US" sz="1522" b="1" dirty="0">
                <a:solidFill>
                  <a:srgbClr val="4D4D4D"/>
                </a:solidFill>
                <a:latin typeface="-apple-system"/>
              </a:rPr>
              <a:t>一个预训练的网络，然后针对每个类别都训练一个</a:t>
            </a:r>
            <a:r>
              <a:rPr lang="en-US" altLang="zh-CN" sz="1522" b="1" dirty="0">
                <a:solidFill>
                  <a:srgbClr val="4D4D4D"/>
                </a:solidFill>
                <a:latin typeface="-apple-system"/>
              </a:rPr>
              <a:t>SVM</a:t>
            </a:r>
            <a:r>
              <a:rPr lang="zh-CN" altLang="en-US" sz="1522" b="1" dirty="0">
                <a:solidFill>
                  <a:srgbClr val="4D4D4D"/>
                </a:solidFill>
                <a:latin typeface="-apple-system"/>
              </a:rPr>
              <a:t>分类器</a:t>
            </a:r>
            <a:endParaRPr lang="zh-CN" altLang="en-US" sz="1522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08398FA-0E64-4DCE-9845-A6C65C3E1E89}"/>
              </a:ext>
            </a:extLst>
          </p:cNvPr>
          <p:cNvSpPr txBox="1"/>
          <p:nvPr/>
        </p:nvSpPr>
        <p:spPr>
          <a:xfrm>
            <a:off x="5720215" y="2849911"/>
            <a:ext cx="2278755" cy="7950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 i="0">
                <a:solidFill>
                  <a:srgbClr val="4D4D4D"/>
                </a:solidFill>
                <a:effectLst/>
                <a:latin typeface="-apple-system"/>
              </a:defRPr>
            </a:lvl1pPr>
          </a:lstStyle>
          <a:p>
            <a:r>
              <a:rPr lang="zh-CN" altLang="en-US" sz="1522" dirty="0"/>
              <a:t>将</a:t>
            </a:r>
            <a:r>
              <a:rPr lang="en-US" altLang="zh-CN" sz="1522" dirty="0"/>
              <a:t>regressor</a:t>
            </a:r>
            <a:r>
              <a:rPr lang="zh-CN" altLang="en-US" sz="1522" dirty="0"/>
              <a:t>放进网络一起训练，每个类别对应一个</a:t>
            </a:r>
            <a:r>
              <a:rPr lang="en-US" altLang="zh-CN" sz="1522" dirty="0"/>
              <a:t>regressor</a:t>
            </a:r>
            <a:endParaRPr lang="zh-CN" altLang="en-US" sz="1522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5B36867-BA1A-4B06-9C4C-48D2ED3C6420}"/>
              </a:ext>
            </a:extLst>
          </p:cNvPr>
          <p:cNvSpPr txBox="1"/>
          <p:nvPr/>
        </p:nvSpPr>
        <p:spPr>
          <a:xfrm>
            <a:off x="9158028" y="4094094"/>
            <a:ext cx="1536236" cy="7950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 i="0">
                <a:solidFill>
                  <a:srgbClr val="4D4D4D"/>
                </a:solidFill>
                <a:effectLst/>
                <a:latin typeface="-apple-system"/>
              </a:defRPr>
            </a:lvl1pPr>
          </a:lstStyle>
          <a:p>
            <a:r>
              <a:rPr lang="zh-CN" altLang="en-US" sz="1522" dirty="0"/>
              <a:t>用</a:t>
            </a:r>
            <a:r>
              <a:rPr lang="en-US" altLang="zh-CN" sz="1522" dirty="0" err="1"/>
              <a:t>softmax</a:t>
            </a:r>
            <a:r>
              <a:rPr lang="zh-CN" altLang="en-US" sz="1522" dirty="0"/>
              <a:t>代替原来的</a:t>
            </a:r>
            <a:r>
              <a:rPr lang="en-US" altLang="zh-CN" sz="1522" dirty="0"/>
              <a:t>SVM</a:t>
            </a:r>
            <a:r>
              <a:rPr lang="zh-CN" altLang="en-US" sz="1522" dirty="0"/>
              <a:t>分类器。</a:t>
            </a:r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DF80F6AB-2AB2-446C-867B-D22EBAC77FD1}"/>
              </a:ext>
            </a:extLst>
          </p:cNvPr>
          <p:cNvSpPr/>
          <p:nvPr/>
        </p:nvSpPr>
        <p:spPr>
          <a:xfrm>
            <a:off x="3652767" y="4913928"/>
            <a:ext cx="827863" cy="307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FF41624-760E-4ED6-8F70-A392724412A8}"/>
              </a:ext>
            </a:extLst>
          </p:cNvPr>
          <p:cNvSpPr/>
          <p:nvPr/>
        </p:nvSpPr>
        <p:spPr>
          <a:xfrm>
            <a:off x="4603305" y="4964061"/>
            <a:ext cx="1536236" cy="1854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E6EDAAF-42C5-4F7C-BF7A-EF1F350F4E44}"/>
              </a:ext>
            </a:extLst>
          </p:cNvPr>
          <p:cNvSpPr txBox="1"/>
          <p:nvPr/>
        </p:nvSpPr>
        <p:spPr>
          <a:xfrm>
            <a:off x="5080658" y="4606491"/>
            <a:ext cx="922769" cy="61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13" dirty="0"/>
              <a:t>ROI</a:t>
            </a:r>
            <a:r>
              <a:rPr lang="zh-CN" altLang="en-US" sz="1713" dirty="0"/>
              <a:t>特征</a:t>
            </a:r>
            <a:endParaRPr lang="en-US" altLang="zh-CN" sz="1713" dirty="0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0FAC669C-F97B-44BC-9AD0-D099FEBB8AD7}"/>
              </a:ext>
            </a:extLst>
          </p:cNvPr>
          <p:cNvSpPr/>
          <p:nvPr/>
        </p:nvSpPr>
        <p:spPr>
          <a:xfrm rot="19378142">
            <a:off x="6256743" y="4551759"/>
            <a:ext cx="1100987" cy="174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6" dirty="0"/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4D641813-3F1E-439F-A5B4-43FF5D152497}"/>
              </a:ext>
            </a:extLst>
          </p:cNvPr>
          <p:cNvSpPr/>
          <p:nvPr/>
        </p:nvSpPr>
        <p:spPr>
          <a:xfrm rot="2189780">
            <a:off x="6309099" y="5485828"/>
            <a:ext cx="1100987" cy="174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6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E22FA31-2D70-4F43-B29F-403A70825502}"/>
              </a:ext>
            </a:extLst>
          </p:cNvPr>
          <p:cNvSpPr/>
          <p:nvPr/>
        </p:nvSpPr>
        <p:spPr>
          <a:xfrm>
            <a:off x="7797059" y="3860209"/>
            <a:ext cx="841109" cy="841109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903" dirty="0"/>
              <a:t>分类</a:t>
            </a:r>
            <a:endParaRPr lang="zh-CN" altLang="en-US" sz="856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847301E2-63E1-4909-80C3-8A80904C5B23}"/>
              </a:ext>
            </a:extLst>
          </p:cNvPr>
          <p:cNvSpPr/>
          <p:nvPr/>
        </p:nvSpPr>
        <p:spPr>
          <a:xfrm>
            <a:off x="7797059" y="5458288"/>
            <a:ext cx="841109" cy="841109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903" dirty="0"/>
              <a:t>回归</a:t>
            </a:r>
            <a:endParaRPr lang="zh-CN" altLang="en-US" sz="856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F66FAAA-B7F1-4A15-BC87-06ED71DCA6A5}"/>
              </a:ext>
            </a:extLst>
          </p:cNvPr>
          <p:cNvSpPr/>
          <p:nvPr/>
        </p:nvSpPr>
        <p:spPr>
          <a:xfrm>
            <a:off x="6242345" y="4132242"/>
            <a:ext cx="1179718" cy="2004323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6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9D15704C-E2BF-42B4-A99C-2110060A343A}"/>
              </a:ext>
            </a:extLst>
          </p:cNvPr>
          <p:cNvSpPr/>
          <p:nvPr/>
        </p:nvSpPr>
        <p:spPr>
          <a:xfrm rot="16200000">
            <a:off x="6609831" y="3707445"/>
            <a:ext cx="487723" cy="145716"/>
          </a:xfrm>
          <a:prstGeom prst="rightArrow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6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3C8407C-749D-4137-9DCD-A8DB3D55911A}"/>
              </a:ext>
            </a:extLst>
          </p:cNvPr>
          <p:cNvSpPr txBox="1"/>
          <p:nvPr/>
        </p:nvSpPr>
        <p:spPr>
          <a:xfrm>
            <a:off x="9183778" y="5471192"/>
            <a:ext cx="1371107" cy="883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13" b="1" dirty="0">
                <a:solidFill>
                  <a:srgbClr val="4D4D4D"/>
                </a:solidFill>
                <a:latin typeface="-apple-system"/>
              </a:rPr>
              <a:t>regressors</a:t>
            </a:r>
            <a:r>
              <a:rPr lang="zh-CN" altLang="zh-CN" sz="1713" dirty="0">
                <a:ea typeface="等线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713" dirty="0">
                <a:ea typeface="等线" panose="02010600030101010101" pitchFamily="2" charset="-122"/>
                <a:cs typeface="Times New Roman" panose="02020603050405020304" pitchFamily="18" charset="0"/>
              </a:rPr>
              <a:t>b-box</a:t>
            </a:r>
            <a:r>
              <a:rPr lang="zh-CN" altLang="zh-CN" sz="1713" dirty="0">
                <a:ea typeface="等线" panose="02010600030101010101" pitchFamily="2" charset="-122"/>
                <a:cs typeface="Times New Roman" panose="02020603050405020304" pitchFamily="18" charset="0"/>
              </a:rPr>
              <a:t>进行回归</a:t>
            </a:r>
            <a:endParaRPr lang="zh-CN" altLang="en-US" sz="1713" dirty="0"/>
          </a:p>
        </p:txBody>
      </p:sp>
    </p:spTree>
    <p:extLst>
      <p:ext uri="{BB962C8B-B14F-4D97-AF65-F5344CB8AC3E}">
        <p14:creationId xmlns:p14="http://schemas.microsoft.com/office/powerpoint/2010/main" val="271716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514E576-251F-4DAC-BB84-6766816F9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837857"/>
              </p:ext>
            </p:extLst>
          </p:nvPr>
        </p:nvGraphicFramePr>
        <p:xfrm>
          <a:off x="676112" y="1753734"/>
          <a:ext cx="3605230" cy="28913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046">
                  <a:extLst>
                    <a:ext uri="{9D8B030D-6E8A-4147-A177-3AD203B41FA5}">
                      <a16:colId xmlns:a16="http://schemas.microsoft.com/office/drawing/2014/main" val="3358200022"/>
                    </a:ext>
                  </a:extLst>
                </a:gridCol>
                <a:gridCol w="721046">
                  <a:extLst>
                    <a:ext uri="{9D8B030D-6E8A-4147-A177-3AD203B41FA5}">
                      <a16:colId xmlns:a16="http://schemas.microsoft.com/office/drawing/2014/main" val="2976724668"/>
                    </a:ext>
                  </a:extLst>
                </a:gridCol>
                <a:gridCol w="721046">
                  <a:extLst>
                    <a:ext uri="{9D8B030D-6E8A-4147-A177-3AD203B41FA5}">
                      <a16:colId xmlns:a16="http://schemas.microsoft.com/office/drawing/2014/main" val="3846815918"/>
                    </a:ext>
                  </a:extLst>
                </a:gridCol>
                <a:gridCol w="721046">
                  <a:extLst>
                    <a:ext uri="{9D8B030D-6E8A-4147-A177-3AD203B41FA5}">
                      <a16:colId xmlns:a16="http://schemas.microsoft.com/office/drawing/2014/main" val="432261428"/>
                    </a:ext>
                  </a:extLst>
                </a:gridCol>
                <a:gridCol w="721046">
                  <a:extLst>
                    <a:ext uri="{9D8B030D-6E8A-4147-A177-3AD203B41FA5}">
                      <a16:colId xmlns:a16="http://schemas.microsoft.com/office/drawing/2014/main" val="1445163940"/>
                    </a:ext>
                  </a:extLst>
                </a:gridCol>
              </a:tblGrid>
              <a:tr h="7228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0.26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535590"/>
                  </a:ext>
                </a:extLst>
              </a:tr>
              <a:tr h="7228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0.14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zh-CN" altLang="en-US" sz="20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4557"/>
                  </a:ext>
                </a:extLst>
              </a:tr>
              <a:tr h="7228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zh-CN" altLang="en-US" sz="2000" b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zh-CN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595056"/>
                  </a:ext>
                </a:extLst>
              </a:tr>
              <a:tr h="7228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0.32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60958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326BF16-3996-4A8A-AEB0-0033BB8FA98D}"/>
              </a:ext>
            </a:extLst>
          </p:cNvPr>
          <p:cNvSpPr txBox="1"/>
          <p:nvPr/>
        </p:nvSpPr>
        <p:spPr>
          <a:xfrm>
            <a:off x="2012100" y="798922"/>
            <a:ext cx="93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4*5</a:t>
            </a:r>
            <a:endParaRPr lang="zh-CN" altLang="en-US" sz="36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6F7C002-D44F-4332-B3CB-C24531B70727}"/>
              </a:ext>
            </a:extLst>
          </p:cNvPr>
          <p:cNvSpPr/>
          <p:nvPr/>
        </p:nvSpPr>
        <p:spPr>
          <a:xfrm>
            <a:off x="5160651" y="2974157"/>
            <a:ext cx="2553093" cy="454843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9EBDD9-13BF-4830-92AF-3F4C1B12EBD7}"/>
              </a:ext>
            </a:extLst>
          </p:cNvPr>
          <p:cNvSpPr txBox="1"/>
          <p:nvPr/>
        </p:nvSpPr>
        <p:spPr>
          <a:xfrm>
            <a:off x="9006789" y="893190"/>
            <a:ext cx="93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2*2</a:t>
            </a:r>
            <a:endParaRPr lang="zh-CN" altLang="en-US" sz="3600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E754F1B-FB8B-4538-BF4A-1D247E588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71184"/>
              </p:ext>
            </p:extLst>
          </p:nvPr>
        </p:nvGraphicFramePr>
        <p:xfrm>
          <a:off x="8597245" y="2264963"/>
          <a:ext cx="2139886" cy="19488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77055">
                  <a:extLst>
                    <a:ext uri="{9D8B030D-6E8A-4147-A177-3AD203B41FA5}">
                      <a16:colId xmlns:a16="http://schemas.microsoft.com/office/drawing/2014/main" val="4226832727"/>
                    </a:ext>
                  </a:extLst>
                </a:gridCol>
                <a:gridCol w="1062831">
                  <a:extLst>
                    <a:ext uri="{9D8B030D-6E8A-4147-A177-3AD203B41FA5}">
                      <a16:colId xmlns:a16="http://schemas.microsoft.com/office/drawing/2014/main" val="1904343759"/>
                    </a:ext>
                  </a:extLst>
                </a:gridCol>
              </a:tblGrid>
              <a:tr h="9744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0.78</a:t>
                      </a:r>
                      <a:endParaRPr lang="zh-CN" altLang="en-US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907816"/>
                  </a:ext>
                </a:extLst>
              </a:tr>
              <a:tr h="974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zh-CN" altLang="en-US" sz="2000" b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6"/>
                          </a:solidFill>
                        </a:rPr>
                        <a:t>0.92</a:t>
                      </a:r>
                      <a:endParaRPr lang="zh-CN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27267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C3A092F-DD76-41AB-A69D-3F37F8E91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83191"/>
              </p:ext>
            </p:extLst>
          </p:nvPr>
        </p:nvGraphicFramePr>
        <p:xfrm>
          <a:off x="676112" y="1766870"/>
          <a:ext cx="1432874" cy="1432526"/>
        </p:xfrm>
        <a:graphic>
          <a:graphicData uri="http://schemas.openxmlformats.org/drawingml/2006/table">
            <a:tbl>
              <a:tblPr/>
              <a:tblGrid>
                <a:gridCol w="1432874">
                  <a:extLst>
                    <a:ext uri="{9D8B030D-6E8A-4147-A177-3AD203B41FA5}">
                      <a16:colId xmlns:a16="http://schemas.microsoft.com/office/drawing/2014/main" val="1077761700"/>
                    </a:ext>
                  </a:extLst>
                </a:gridCol>
              </a:tblGrid>
              <a:tr h="14325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59934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EC8BF3E-F13D-4295-848C-D57EA80B7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464222"/>
              </p:ext>
            </p:extLst>
          </p:nvPr>
        </p:nvGraphicFramePr>
        <p:xfrm>
          <a:off x="2117104" y="1766870"/>
          <a:ext cx="2156120" cy="1438243"/>
        </p:xfrm>
        <a:graphic>
          <a:graphicData uri="http://schemas.openxmlformats.org/drawingml/2006/table">
            <a:tbl>
              <a:tblPr/>
              <a:tblGrid>
                <a:gridCol w="2156120">
                  <a:extLst>
                    <a:ext uri="{9D8B030D-6E8A-4147-A177-3AD203B41FA5}">
                      <a16:colId xmlns:a16="http://schemas.microsoft.com/office/drawing/2014/main" val="4258924832"/>
                    </a:ext>
                  </a:extLst>
                </a:gridCol>
              </a:tblGrid>
              <a:tr h="14382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accent1"/>
                      </a:solidFill>
                      <a:prstDash val="solid"/>
                    </a:lnL>
                    <a:lnR w="38100" cmpd="sng">
                      <a:solidFill>
                        <a:schemeClr val="accent1"/>
                      </a:solidFill>
                      <a:prstDash val="solid"/>
                    </a:lnR>
                    <a:lnT w="38100" cmpd="sng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solidFill>
                        <a:schemeClr val="accent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154504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55D9F12-7FFB-47C6-8AD9-CE687F719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08704"/>
              </p:ext>
            </p:extLst>
          </p:nvPr>
        </p:nvGraphicFramePr>
        <p:xfrm>
          <a:off x="676112" y="3193504"/>
          <a:ext cx="1432874" cy="1464689"/>
        </p:xfrm>
        <a:graphic>
          <a:graphicData uri="http://schemas.openxmlformats.org/drawingml/2006/table">
            <a:tbl>
              <a:tblPr/>
              <a:tblGrid>
                <a:gridCol w="1432874">
                  <a:extLst>
                    <a:ext uri="{9D8B030D-6E8A-4147-A177-3AD203B41FA5}">
                      <a16:colId xmlns:a16="http://schemas.microsoft.com/office/drawing/2014/main" val="2477138975"/>
                    </a:ext>
                  </a:extLst>
                </a:gridCol>
              </a:tblGrid>
              <a:tr h="14646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C000"/>
                      </a:solidFill>
                      <a:prstDash val="solid"/>
                    </a:lnL>
                    <a:lnR w="38100" cmpd="sng">
                      <a:solidFill>
                        <a:srgbClr val="FFC000"/>
                      </a:solidFill>
                      <a:prstDash val="solid"/>
                    </a:lnR>
                    <a:lnT w="38100" cmpd="sng">
                      <a:solidFill>
                        <a:srgbClr val="FFC000"/>
                      </a:solidFill>
                      <a:prstDash val="solid"/>
                    </a:lnT>
                    <a:lnB w="38100" cmpd="sng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040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4EA2BE5-56D0-4B3F-A4AC-BF37761B8158}"/>
              </a:ext>
            </a:extLst>
          </p:cNvPr>
          <p:cNvGraphicFramePr>
            <a:graphicFrameLocks noGrp="1"/>
          </p:cNvGraphicFramePr>
          <p:nvPr/>
        </p:nvGraphicFramePr>
        <p:xfrm>
          <a:off x="2111604" y="3223967"/>
          <a:ext cx="2168165" cy="1414021"/>
        </p:xfrm>
        <a:graphic>
          <a:graphicData uri="http://schemas.openxmlformats.org/drawingml/2006/table">
            <a:tbl>
              <a:tblPr/>
              <a:tblGrid>
                <a:gridCol w="2168165">
                  <a:extLst>
                    <a:ext uri="{9D8B030D-6E8A-4147-A177-3AD203B41FA5}">
                      <a16:colId xmlns:a16="http://schemas.microsoft.com/office/drawing/2014/main" val="1025685730"/>
                    </a:ext>
                  </a:extLst>
                </a:gridCol>
              </a:tblGrid>
              <a:tr h="14140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accent6"/>
                      </a:solidFill>
                      <a:prstDash val="solid"/>
                    </a:lnL>
                    <a:lnR w="38100" cmpd="sng">
                      <a:solidFill>
                        <a:schemeClr val="accent6"/>
                      </a:solidFill>
                      <a:prstDash val="solid"/>
                    </a:lnR>
                    <a:lnT w="38100" cmpd="sng">
                      <a:solidFill>
                        <a:schemeClr val="accent6"/>
                      </a:solidFill>
                      <a:prstDash val="solid"/>
                    </a:lnT>
                    <a:lnB w="38100" cmpd="sng">
                      <a:solidFill>
                        <a:schemeClr val="accent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46457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80B2D862-E69E-4F74-9398-28F7A0413DD6}"/>
              </a:ext>
            </a:extLst>
          </p:cNvPr>
          <p:cNvSpPr txBox="1"/>
          <p:nvPr/>
        </p:nvSpPr>
        <p:spPr>
          <a:xfrm>
            <a:off x="5557887" y="2264963"/>
            <a:ext cx="176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ROI Pooling</a:t>
            </a:r>
          </a:p>
          <a:p>
            <a:r>
              <a:rPr lang="zh-CN" altLang="en-US" dirty="0"/>
              <a:t>池化操作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04C95A-8ECD-4785-BE80-2EBE61EC06C7}"/>
              </a:ext>
            </a:extLst>
          </p:cNvPr>
          <p:cNvSpPr txBox="1"/>
          <p:nvPr/>
        </p:nvSpPr>
        <p:spPr>
          <a:xfrm>
            <a:off x="5557887" y="3602682"/>
            <a:ext cx="176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 Pooling</a:t>
            </a:r>
          </a:p>
        </p:txBody>
      </p:sp>
    </p:spTree>
    <p:extLst>
      <p:ext uri="{BB962C8B-B14F-4D97-AF65-F5344CB8AC3E}">
        <p14:creationId xmlns:p14="http://schemas.microsoft.com/office/powerpoint/2010/main" val="203936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145</Words>
  <Application>Microsoft Office PowerPoint</Application>
  <PresentationFormat>宽屏</PresentationFormat>
  <Paragraphs>57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语奇</dc:creator>
  <cp:lastModifiedBy>陈 语奇</cp:lastModifiedBy>
  <cp:revision>2</cp:revision>
  <dcterms:created xsi:type="dcterms:W3CDTF">2022-03-22T07:42:35Z</dcterms:created>
  <dcterms:modified xsi:type="dcterms:W3CDTF">2022-03-22T12:36:12Z</dcterms:modified>
</cp:coreProperties>
</file>