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8" r:id="rId3"/>
    <p:sldId id="320" r:id="rId4"/>
    <p:sldId id="321" r:id="rId5"/>
    <p:sldId id="322" r:id="rId6"/>
    <p:sldId id="328" r:id="rId7"/>
    <p:sldId id="332" r:id="rId8"/>
    <p:sldId id="331" r:id="rId9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67"/>
    <p:restoredTop sz="96429"/>
  </p:normalViewPr>
  <p:slideViewPr>
    <p:cSldViewPr snapToGrid="0" showGuides="1">
      <p:cViewPr varScale="1">
        <p:scale>
          <a:sx n="69" d="100"/>
          <a:sy n="69" d="100"/>
        </p:scale>
        <p:origin x="-7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B2DB3C-58E6-4C97-BD55-0FFA1F6BF69C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Corbel" panose="020B0503020204020204" pitchFamily="34" charset="0"/>
                <a:ea typeface="幼圆" panose="02010509060101010101" pitchFamily="49" charset="-122"/>
                <a:cs typeface="+mn-cs"/>
              </a:rPr>
            </a:fld>
            <a:endParaRPr lang="en-US" altLang="zh-CN" sz="1200" strike="noStrike" noProof="1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911104-FD66-49A1-8BE7-BA3C4C095EC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x-none" dirty="0"/>
              <a:t>单击此处编辑母版文本样式</a:t>
            </a:r>
            <a:endParaRPr lang="zh-CN" altLang="x-none" dirty="0"/>
          </a:p>
          <a:p>
            <a:pPr lvl="1" indent="0"/>
            <a:r>
              <a:rPr lang="zh-CN" altLang="x-none" dirty="0"/>
              <a:t>第二级</a:t>
            </a:r>
            <a:endParaRPr lang="zh-CN" altLang="x-none" dirty="0"/>
          </a:p>
          <a:p>
            <a:pPr lvl="2" indent="0"/>
            <a:r>
              <a:rPr lang="zh-CN" altLang="x-none" dirty="0"/>
              <a:t>第三级</a:t>
            </a:r>
            <a:endParaRPr lang="zh-CN" altLang="x-none" dirty="0"/>
          </a:p>
          <a:p>
            <a:pPr lvl="3" indent="0"/>
            <a:r>
              <a:rPr lang="zh-CN" altLang="x-none" dirty="0"/>
              <a:t>第四级</a:t>
            </a:r>
            <a:endParaRPr lang="zh-CN" altLang="x-none" dirty="0"/>
          </a:p>
          <a:p>
            <a:pPr lvl="4" indent="0"/>
            <a:r>
              <a:rPr lang="zh-CN" altLang="x-none" dirty="0"/>
              <a:t>第五级</a:t>
            </a:r>
            <a:endParaRPr lang="zh-CN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Corbel" panose="020B0503020204020204" pitchFamily="34" charset="0"/>
                <a:ea typeface="幼圆" panose="02010509060101010101" pitchFamily="49" charset="-122"/>
                <a:cs typeface="+mn-cs"/>
              </a:rPr>
            </a:fld>
            <a:endParaRPr lang="en-US" altLang="zh-CN" sz="1200" strike="noStrike" noProof="1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 descr="青山草如茵，旭日喷薄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0"/>
            <a:ext cx="12188825" cy="479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white">
          <a:xfrm>
            <a:off x="0" y="4724400"/>
            <a:ext cx="1218882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>
            <a:normAutofit/>
          </a:bodyPr>
          <a:lstStyle>
            <a:lvl1pPr algn="ctr" latinLnBrk="0">
              <a:defRPr lang="zh-CN" sz="48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none" baseline="0">
                <a:solidFill>
                  <a:schemeClr val="bg1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pPr fontAlgn="base"/>
            <a:r>
              <a:rPr lang="zh-CN" strike="noStrike" noProof="1"/>
              <a:t>单击此处编辑母版副标题样式</a:t>
            </a:r>
            <a:endParaRPr lang="zh-CN" strike="noStrike" noProof="1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备用内容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68B3AC-2069-44EE-B005-18B5BE862C83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latinLnBrk="0">
              <a:buNone/>
              <a:defRPr lang="zh-CN" sz="320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/>
            </a:pPr>
            <a:endParaRPr kumimoji="0" lang="zh-CN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8CFCC9-3721-4F09-AB8E-2335906B9DAB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4823CD-8EF3-4FE5-9171-FCEC8BA5BB15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934971-BF1E-4FFA-8A2A-FC2CDDA1F6ED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CN"/>
            </a:lvl6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5EA703-BB42-4839-B1E7-9F2D26CF6DD5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white">
          <a:xfrm>
            <a:off x="0" y="411163"/>
            <a:ext cx="12188825" cy="46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 latinLnBrk="0">
              <a:defRPr lang="zh-CN" sz="5200" b="0"/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B04F13-0C0A-4B25-9C81-18B798FAC6B5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备用节标题">
    <p:bg>
      <p:bgPr>
        <a:gradFill rotWithShape="0">
          <a:gsLst>
            <a:gs pos="0">
              <a:srgbClr val="4F5571">
                <a:alpha val="100000"/>
              </a:srgbClr>
            </a:gs>
            <a:gs pos="50000">
              <a:srgbClr val="313A5B">
                <a:alpha val="100000"/>
              </a:srgbClr>
            </a:gs>
            <a:gs pos="100000">
              <a:srgbClr val="192343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 latinLnBrk="0">
              <a:defRPr lang="zh-CN" sz="5200" b="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8F4B54-201D-4B1F-9F32-840B31F29B2A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420DF9-29DF-45AF-AC6A-C6451AD2DE6B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C9BEE7-FA4E-46F1-AA69-1F4AE82115C0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C6973B-BCEE-4F84-B5B6-659EB522E9E0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918A-A3BB-4F2B-98AC-862492E3CD48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 latinLnBrk="0">
              <a:defRPr lang="zh-CN" sz="3400" b="0"/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  <a:p>
            <a:pPr lvl="1" fontAlgn="base"/>
            <a:r>
              <a:rPr lang="zh-CN" strike="noStrike" noProof="1"/>
              <a:t>第二级</a:t>
            </a:r>
            <a:endParaRPr lang="zh-CN" strike="noStrike" noProof="1"/>
          </a:p>
          <a:p>
            <a:pPr lvl="2" fontAlgn="base"/>
            <a:r>
              <a:rPr lang="zh-CN" strike="noStrike" noProof="1"/>
              <a:t>第三级</a:t>
            </a:r>
            <a:endParaRPr lang="zh-CN" strike="noStrike" noProof="1"/>
          </a:p>
          <a:p>
            <a:pPr lvl="3" fontAlgn="base"/>
            <a:r>
              <a:rPr lang="zh-CN" strike="noStrike" noProof="1"/>
              <a:t>第四级</a:t>
            </a:r>
            <a:endParaRPr lang="zh-CN" strike="noStrike" noProof="1"/>
          </a:p>
          <a:p>
            <a:pPr lvl="4" fontAlgn="base"/>
            <a:r>
              <a:rPr lang="zh-CN" strike="noStrike" noProof="1"/>
              <a:t>第五级</a:t>
            </a:r>
            <a:endParaRPr lang="zh-CN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 fontAlgn="base"/>
            <a:r>
              <a:rPr lang="zh-CN" strike="noStrike" noProof="1"/>
              <a:t>单击此处编辑母版文本样式</a:t>
            </a:r>
            <a:endParaRPr lang="zh-CN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019221-2DBA-43B4-BAD6-8CB5CA52CDA6}" type="datetimeFigureOut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A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588" y="6583363"/>
            <a:ext cx="12188825" cy="46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>
          <a:xfrm>
            <a:off x="1341438" y="466725"/>
            <a:ext cx="9509125" cy="12334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x-none" dirty="0"/>
              <a:t>单击此处编辑母版标题样式</a:t>
            </a:r>
            <a:endParaRPr lang="zh-CN" altLang="x-none" dirty="0"/>
          </a:p>
        </p:txBody>
      </p:sp>
      <p:sp>
        <p:nvSpPr>
          <p:cNvPr id="1029" name="文本占位符 2"/>
          <p:cNvSpPr>
            <a:spLocks noGrp="1"/>
          </p:cNvSpPr>
          <p:nvPr>
            <p:ph type="body"/>
          </p:nvPr>
        </p:nvSpPr>
        <p:spPr>
          <a:xfrm>
            <a:off x="1341438" y="1901825"/>
            <a:ext cx="9509125" cy="41275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x-none" dirty="0"/>
              <a:t>单击此处编辑母版文本样式</a:t>
            </a:r>
            <a:endParaRPr lang="zh-CN" altLang="x-none" dirty="0"/>
          </a:p>
          <a:p>
            <a:pPr lvl="1" indent="-228600"/>
            <a:r>
              <a:rPr lang="zh-CN" altLang="x-none" dirty="0"/>
              <a:t>第二级</a:t>
            </a:r>
            <a:endParaRPr lang="zh-CN" altLang="x-none" dirty="0"/>
          </a:p>
          <a:p>
            <a:pPr lvl="2" indent="-228600"/>
            <a:r>
              <a:rPr lang="zh-CN" altLang="x-none" dirty="0"/>
              <a:t>第三级</a:t>
            </a:r>
            <a:endParaRPr lang="zh-CN" altLang="x-none" dirty="0"/>
          </a:p>
          <a:p>
            <a:pPr lvl="3" indent="-228600"/>
            <a:r>
              <a:rPr lang="zh-CN" altLang="x-none" dirty="0"/>
              <a:t>第四级</a:t>
            </a:r>
            <a:endParaRPr lang="zh-CN" altLang="x-none" dirty="0"/>
          </a:p>
          <a:p>
            <a:pPr lvl="4" indent="-228600"/>
            <a:r>
              <a:rPr lang="zh-CN" altLang="x-none" dirty="0"/>
              <a:t>第五级</a:t>
            </a:r>
            <a:endParaRPr lang="zh-CN" altLang="x-none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44FFA6-6B3C-44E4-BD03-7335BCF015EF}" type="datetimeFigureOut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800" cap="all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all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lang="zh-CN" sz="3400" kern="12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20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2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33805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5448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anose="020B0604020202020204" pitchFamily="34" charset="0"/>
        <a:buChar char="▪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mailto:chenzy@sdu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ctrTitle"/>
          </p:nvPr>
        </p:nvSpPr>
        <p:spPr>
          <a:xfrm>
            <a:off x="912813" y="1125538"/>
            <a:ext cx="10363200" cy="1143000"/>
          </a:xfrm>
          <a:ln/>
        </p:spPr>
        <p:txBody>
          <a:bodyPr vert="horz" wrap="square" lIns="91440" tIns="45720" rIns="91440" bIns="45720" anchor="b"/>
          <a:p>
            <a:pPr eaLnBrk="1" hangingPunct="1">
              <a:buClrTx/>
              <a:buSzTx/>
            </a:pPr>
            <a:r>
              <a:rPr lang="zh-CN" altLang="en-US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第</a:t>
            </a:r>
            <a:r>
              <a:rPr lang="en-US" altLang="zh-CN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</a:t>
            </a:r>
            <a:r>
              <a:rPr lang="zh-CN" altLang="en-US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讲</a:t>
            </a:r>
            <a:r>
              <a:rPr lang="en-US" altLang="zh-CN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--</a:t>
            </a:r>
            <a:r>
              <a:rPr lang="zh-CN" altLang="zh-CN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课程设计</a:t>
            </a:r>
            <a:r>
              <a:rPr lang="zh-CN" altLang="en-US" kern="12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概述</a:t>
            </a:r>
            <a:endParaRPr lang="zh-CN" altLang="en-US" kern="12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17410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0"/>
              </a:spcBef>
              <a:buSzPct val="100000"/>
            </a:pPr>
            <a:r>
              <a:rPr lang="zh-CN" altLang="en-US" kern="1200" baseline="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陈志勇</a:t>
            </a:r>
            <a:endParaRPr lang="en-US" altLang="zh-CN" kern="1200" baseline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zh-CN" altLang="en-US" kern="1200" baseline="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山东大学软件学院</a:t>
            </a:r>
            <a:endParaRPr lang="en-US" altLang="zh-CN" kern="1200" baseline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100000"/>
            </a:pPr>
            <a:endParaRPr lang="zh-CN" altLang="en-US" kern="1200" baseline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401638" y="609600"/>
            <a:ext cx="10590212" cy="1143000"/>
          </a:xfrm>
          <a:ln/>
        </p:spPr>
        <p:txBody>
          <a:bodyPr vert="horz" wrap="square" lIns="91440" tIns="45720" rIns="91440" bIns="45720" anchor="b"/>
          <a:p>
            <a:r>
              <a:rPr lang="zh-CN" altLang="en-US" sz="3600" dirty="0">
                <a:solidFill>
                  <a:srgbClr val="C00000"/>
                </a:solidFill>
              </a:rPr>
              <a:t>一、课程设计目的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341755" y="1901825"/>
            <a:ext cx="9822180" cy="4127500"/>
          </a:xfrm>
          <a:ln/>
        </p:spPr>
        <p:txBody>
          <a:bodyPr vert="horz" wrap="square" lIns="91440" tIns="45720" rIns="91440" bIns="45720" anchor="t"/>
          <a:p>
            <a:r>
              <a:rPr lang="zh-CN" altLang="en-US" sz="2800" dirty="0"/>
              <a:t>  加深对课程讲述内容（逻辑构成、工作原理）的理解</a:t>
            </a:r>
            <a:endParaRPr lang="zh-CN" altLang="en-US" sz="2800" dirty="0"/>
          </a:p>
          <a:p>
            <a:pPr latinLnBrk="0">
              <a:spcBef>
                <a:spcPts val="2000"/>
              </a:spcBef>
            </a:pPr>
            <a:r>
              <a:rPr lang="zh-CN" altLang="en-US" sz="2800" dirty="0"/>
              <a:t>  在上学期随堂实验的基础上，提升综合运用所学知识解</a:t>
            </a:r>
            <a:endParaRPr lang="zh-CN" altLang="en-US" sz="2800" dirty="0"/>
          </a:p>
          <a:p>
            <a:pPr marL="44450" indent="0" latinLnBrk="0">
              <a:spcBef>
                <a:spcPts val="1200"/>
              </a:spcBef>
              <a:buNone/>
            </a:pPr>
            <a:r>
              <a:rPr lang="zh-CN" altLang="en-US" sz="2800" dirty="0"/>
              <a:t>    决问题的能力     </a:t>
            </a:r>
            <a:endParaRPr lang="zh-CN" altLang="en-US" sz="2800" dirty="0"/>
          </a:p>
          <a:p>
            <a:pPr indent="0" latinLnBrk="0">
              <a:spcBef>
                <a:spcPts val="2000"/>
              </a:spcBef>
            </a:pPr>
            <a:r>
              <a:rPr lang="zh-CN" altLang="en-US" sz="2800" dirty="0"/>
              <a:t>  具体而言：通过</a:t>
            </a:r>
            <a:r>
              <a:rPr lang="en-US" altLang="zh-CN" sz="2800" dirty="0">
                <a:sym typeface="+mn-ea"/>
              </a:rPr>
              <a:t>EDA</a:t>
            </a:r>
            <a:r>
              <a:rPr altLang="en-US" sz="2800" dirty="0">
                <a:sym typeface="+mn-ea"/>
              </a:rPr>
              <a:t>工具</a:t>
            </a:r>
            <a:r>
              <a:rPr lang="zh-CN" altLang="en-US" sz="2800" dirty="0"/>
              <a:t>设计一台可运行用户程序的简单</a:t>
            </a:r>
            <a:endParaRPr lang="zh-CN" altLang="en-US" sz="2800" dirty="0"/>
          </a:p>
          <a:p>
            <a:pPr marL="44450" indent="0" latinLnBrk="0">
              <a:spcBef>
                <a:spcPts val="1200"/>
              </a:spcBef>
              <a:buNone/>
            </a:pPr>
            <a:r>
              <a:rPr lang="zh-CN" altLang="en-US" sz="2800" dirty="0"/>
              <a:t>    模型机，深化对所学知识的理解，提高复杂电路系统的设</a:t>
            </a:r>
            <a:endParaRPr lang="zh-CN" altLang="en-US" sz="2800" dirty="0"/>
          </a:p>
          <a:p>
            <a:pPr marL="44450" indent="0" latinLnBrk="0">
              <a:spcBef>
                <a:spcPts val="1200"/>
              </a:spcBef>
              <a:buNone/>
            </a:pPr>
            <a:r>
              <a:rPr lang="zh-CN" altLang="en-US" sz="2800" dirty="0"/>
              <a:t>    计能力，</a:t>
            </a:r>
            <a:r>
              <a:rPr altLang="en-US" sz="2800" dirty="0">
                <a:sym typeface="+mn-ea"/>
              </a:rPr>
              <a:t>逐步掌握计算机的设计理念和设计方法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352425" y="206375"/>
            <a:ext cx="9509125" cy="903288"/>
          </a:xfrm>
          <a:ln/>
        </p:spPr>
        <p:txBody>
          <a:bodyPr vert="horz" wrap="square" lIns="91440" tIns="45720" rIns="91440" bIns="45720" anchor="b"/>
          <a:p>
            <a:r>
              <a:rPr lang="zh-CN" altLang="en-US" sz="3600" dirty="0">
                <a:solidFill>
                  <a:srgbClr val="C00000"/>
                </a:solidFill>
              </a:rPr>
              <a:t>二、课程设计内容与要求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431800" y="1270000"/>
            <a:ext cx="11387138" cy="5233988"/>
          </a:xfrm>
          <a:ln/>
        </p:spPr>
        <p:txBody>
          <a:bodyPr vert="horz" wrap="square" lIns="91440" tIns="45720" rIns="91440" bIns="45720" anchor="t"/>
          <a:p>
            <a:r>
              <a:rPr lang="zh-CN" altLang="en-US" sz="2800" dirty="0"/>
              <a:t> 充分利用所学知识设计出具有一定特色的模型计算机。</a:t>
            </a:r>
            <a:endParaRPr lang="en-US" altLang="zh-CN" sz="2800" dirty="0"/>
          </a:p>
          <a:p>
            <a:pPr latinLnBrk="0"/>
            <a:r>
              <a:rPr lang="en-US" altLang="en-US" sz="2800" dirty="0"/>
              <a:t> </a:t>
            </a:r>
            <a:r>
              <a:rPr lang="zh-CN" altLang="en-US" sz="2800" dirty="0"/>
              <a:t>要求每</a:t>
            </a:r>
            <a:r>
              <a:rPr lang="en-US" altLang="zh-CN" sz="2800" dirty="0"/>
              <a:t>2</a:t>
            </a:r>
            <a:r>
              <a:rPr lang="zh-CN" altLang="en-US" sz="2800" dirty="0"/>
              <a:t>位学生</a:t>
            </a:r>
            <a:r>
              <a:rPr lang="en-US" altLang="zh-CN" sz="2800" dirty="0"/>
              <a:t>/</a:t>
            </a:r>
            <a:r>
              <a:rPr lang="zh-CN" altLang="en-US" sz="2800" dirty="0"/>
              <a:t>组合作完成设计任务，分工体现在课程设计报告中。</a:t>
            </a:r>
            <a:endParaRPr lang="zh-CN" altLang="en-US" sz="2800" dirty="0"/>
          </a:p>
          <a:p>
            <a:pPr latinLnBrk="0"/>
            <a:r>
              <a:rPr lang="zh-CN" altLang="en-US" sz="2800" dirty="0"/>
              <a:t> 课程设计的时间跨度为</a:t>
            </a:r>
            <a:r>
              <a:rPr lang="en-US" altLang="zh-CN" sz="2800" dirty="0"/>
              <a:t>8</a:t>
            </a:r>
            <a:r>
              <a:rPr altLang="en-US" sz="2800" dirty="0"/>
              <a:t>个周（共</a:t>
            </a:r>
            <a:r>
              <a:rPr lang="en-US" altLang="zh-CN" sz="2800" dirty="0"/>
              <a:t>32</a:t>
            </a:r>
            <a:r>
              <a:rPr altLang="en-US" sz="2800" dirty="0"/>
              <a:t>课</a:t>
            </a:r>
            <a:r>
              <a:rPr lang="zh-CN" altLang="en-US" sz="2800" dirty="0"/>
              <a:t>时）。前</a:t>
            </a:r>
            <a:r>
              <a:rPr lang="en-US" altLang="zh-CN" sz="2800" dirty="0"/>
              <a:t>4</a:t>
            </a:r>
            <a:r>
              <a:rPr altLang="en-US" sz="2800" dirty="0"/>
              <a:t>周为部件级实验，</a:t>
            </a:r>
            <a:endParaRPr altLang="en-US" sz="2800" dirty="0"/>
          </a:p>
          <a:p>
            <a:pPr marL="44450" indent="0" latinLnBrk="0">
              <a:spcBef>
                <a:spcPts val="1200"/>
              </a:spcBef>
              <a:buNone/>
            </a:pPr>
            <a:r>
              <a:rPr altLang="en-US" sz="2800" dirty="0"/>
              <a:t>    后</a:t>
            </a:r>
            <a:r>
              <a:rPr lang="en-US" altLang="zh-CN" sz="2800" dirty="0"/>
              <a:t>4</a:t>
            </a:r>
            <a:r>
              <a:rPr altLang="en-US" sz="2800" dirty="0"/>
              <a:t>周为整机设计。（其中模型机设计</a:t>
            </a:r>
            <a:r>
              <a:rPr lang="zh-CN" altLang="en-US" sz="2800" dirty="0"/>
              <a:t>需提交纸质版课程设计报告）</a:t>
            </a:r>
            <a:endParaRPr lang="en-US" altLang="en-US" sz="28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 成绩评定</a:t>
            </a:r>
            <a:r>
              <a:rPr lang="zh-CN" altLang="en-US" sz="2800" dirty="0"/>
              <a:t>：平时成绩（考勤）（</a:t>
            </a:r>
            <a:r>
              <a:rPr lang="en-US" altLang="zh-CN" sz="2800" dirty="0"/>
              <a:t>10-20%</a:t>
            </a:r>
            <a:r>
              <a:rPr altLang="en-US" sz="2800" dirty="0"/>
              <a:t>）</a:t>
            </a:r>
            <a:r>
              <a:rPr lang="en-US" altLang="zh-CN" sz="2800" dirty="0"/>
              <a:t>+</a:t>
            </a:r>
            <a:r>
              <a:rPr lang="zh-CN" altLang="en-US" sz="2800" dirty="0"/>
              <a:t>实验成绩（</a:t>
            </a:r>
            <a:r>
              <a:rPr lang="en-US" altLang="zh-CN" sz="2800" dirty="0"/>
              <a:t>80-90%</a:t>
            </a:r>
            <a:r>
              <a:rPr altLang="en-US" sz="2800" dirty="0"/>
              <a:t>）</a:t>
            </a:r>
            <a:endParaRPr lang="en-US" altLang="en-US" sz="28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 分组要求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lvl="4">
              <a:spcBef>
                <a:spcPts val="18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人一组，中途不允许调整；</a:t>
            </a:r>
            <a:endParaRPr lang="zh-CN" altLang="en-US" sz="2400" dirty="0"/>
          </a:p>
          <a:p>
            <a:pPr lvl="4">
              <a:spcBef>
                <a:spcPts val="1800"/>
              </a:spcBef>
            </a:pPr>
            <a:r>
              <a:rPr lang="zh-CN" altLang="en-US" sz="2400" dirty="0"/>
              <a:t>组号确定后，在整个课程设计期间，均在对应编号的实验台上，使用对应编号的实验平台进行设计。</a:t>
            </a:r>
            <a:endParaRPr lang="en-US" altLang="en-US" sz="2400" dirty="0"/>
          </a:p>
          <a:p>
            <a:pPr lvl="4">
              <a:spcBef>
                <a:spcPts val="1800"/>
              </a:spcBef>
            </a:pPr>
            <a:endParaRPr lang="zh-CN" altLang="en-US" sz="2400" dirty="0"/>
          </a:p>
          <a:p>
            <a:pPr lvl="4">
              <a:spcBef>
                <a:spcPts val="1800"/>
              </a:spcBef>
            </a:pPr>
            <a:endParaRPr lang="zh-CN" altLang="en-US" sz="2400" dirty="0"/>
          </a:p>
          <a:p>
            <a:pPr lvl="1"/>
            <a:endParaRPr lang="en-US" altLang="zh-CN" sz="1800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619125" y="192088"/>
            <a:ext cx="9509125" cy="731837"/>
          </a:xfrm>
          <a:ln/>
        </p:spPr>
        <p:txBody>
          <a:bodyPr vert="horz" wrap="square" lIns="91440" tIns="45720" rIns="91440" bIns="45720" anchor="b"/>
          <a:p>
            <a:r>
              <a:rPr lang="zh-CN" altLang="en-US" dirty="0">
                <a:solidFill>
                  <a:srgbClr val="C00000"/>
                </a:solidFill>
              </a:rPr>
              <a:t>三、课程设计报告的基本格式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0835" name="Rectangle 3"/>
          <p:cNvSpPr>
            <a:spLocks noGrp="1"/>
          </p:cNvSpPr>
          <p:nvPr>
            <p:ph idx="1"/>
          </p:nvPr>
        </p:nvSpPr>
        <p:spPr>
          <a:xfrm>
            <a:off x="406400" y="1093788"/>
            <a:ext cx="11785600" cy="5257800"/>
          </a:xfrm>
          <a:ln/>
        </p:spPr>
        <p:txBody>
          <a:bodyPr vert="horz" wrap="square" lIns="91440" tIns="45720" rIns="91440" bIns="45720" anchor="t"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封面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200" dirty="0"/>
              <a:t>封面包括“</a:t>
            </a:r>
            <a:r>
              <a:rPr lang="en-US" altLang="zh-CN" sz="2200" dirty="0"/>
              <a:t>《</a:t>
            </a:r>
            <a:r>
              <a:rPr lang="zh-CN" altLang="en-US" sz="2200" dirty="0"/>
              <a:t>计算机组织与结构</a:t>
            </a:r>
            <a:r>
              <a:rPr lang="en-US" altLang="zh-CN" sz="2200" dirty="0"/>
              <a:t>》</a:t>
            </a:r>
            <a:r>
              <a:rPr lang="zh-CN" altLang="en-US" sz="2200" dirty="0"/>
              <a:t>课程设计报告”、课程设计题目、班级、姓名、学号以及完成日期等信息。</a:t>
            </a:r>
            <a:endParaRPr lang="zh-CN" altLang="en-US" sz="22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正文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）课程设计步骤（包括确定所设计模型计算机的功能和用途、指令系统、总体结构与数据通路、设计指令执行流程、微程序流程图）；</a:t>
            </a:r>
            <a:endParaRPr lang="zh-CN" altLang="en-US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）课程设计总结（包括自己的收获与体会；遇到的问题和解决的方法等）；</a:t>
            </a:r>
            <a:endParaRPr lang="zh-CN" altLang="en-US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）小组成员各自的任务及完成情况。</a:t>
            </a:r>
            <a:endParaRPr lang="zh-CN" altLang="en-US" sz="22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．</a:t>
            </a:r>
            <a:r>
              <a:rPr lang="zh-CN" altLang="en-US" sz="2400" dirty="0">
                <a:solidFill>
                  <a:srgbClr val="0000FF"/>
                </a:solidFill>
              </a:rPr>
              <a:t>附录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200" dirty="0"/>
              <a:t>附录</a:t>
            </a:r>
            <a:r>
              <a:rPr lang="en-US" altLang="zh-CN" sz="2200" dirty="0"/>
              <a:t>1</a:t>
            </a:r>
            <a:r>
              <a:rPr lang="zh-CN" altLang="en-US" sz="2200" dirty="0"/>
              <a:t>：数据通路图（总体结构图、部件逻辑电路图）</a:t>
            </a:r>
            <a:endParaRPr lang="zh-CN" altLang="en-US" sz="2200" dirty="0"/>
          </a:p>
          <a:p>
            <a:pPr lvl="1"/>
            <a:r>
              <a:rPr lang="zh-CN" altLang="en-US" sz="2200" dirty="0"/>
              <a:t>附录</a:t>
            </a:r>
            <a:r>
              <a:rPr lang="en-US" altLang="zh-CN" sz="2200" dirty="0"/>
              <a:t>2</a:t>
            </a:r>
            <a:r>
              <a:rPr lang="zh-CN" altLang="en-US" sz="2200" dirty="0"/>
              <a:t>：微程序流程图</a:t>
            </a:r>
            <a:endParaRPr lang="zh-CN" altLang="en-US" sz="2200" dirty="0"/>
          </a:p>
          <a:p>
            <a:pPr lvl="1"/>
            <a:r>
              <a:rPr lang="zh-CN" altLang="en-US" sz="2200" dirty="0"/>
              <a:t>附录</a:t>
            </a:r>
            <a:r>
              <a:rPr lang="en-US" altLang="zh-CN" sz="2200" dirty="0"/>
              <a:t>3</a:t>
            </a:r>
            <a:r>
              <a:rPr lang="zh-CN" altLang="en-US" sz="2200" dirty="0"/>
              <a:t>：微程序码点</a:t>
            </a:r>
            <a:endParaRPr lang="zh-CN" altLang="en-US" sz="2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charRg st="5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5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charRg st="59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12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charRg st="121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157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charRg st="157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181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charRg st="181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206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35">
                                            <p:txEl>
                                              <p:charRg st="206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217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35">
                                            <p:txEl>
                                              <p:charRg st="217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4"/>
          <p:cNvSpPr>
            <a:spLocks noGrp="1"/>
          </p:cNvSpPr>
          <p:nvPr>
            <p:ph type="title"/>
          </p:nvPr>
        </p:nvSpPr>
        <p:spPr>
          <a:xfrm>
            <a:off x="1017588" y="245745"/>
            <a:ext cx="9509125" cy="1233488"/>
          </a:xfrm>
          <a:ln/>
        </p:spPr>
        <p:txBody>
          <a:bodyPr vert="horz" wrap="square" lIns="91440" tIns="45720" rIns="91440" bIns="45720" anchor="b"/>
          <a:p>
            <a:r>
              <a:rPr altLang="en-US" sz="3600" dirty="0">
                <a:solidFill>
                  <a:srgbClr val="C00000"/>
                </a:solidFill>
                <a:sym typeface="+mn-ea"/>
              </a:rPr>
              <a:t>四、</a:t>
            </a:r>
            <a:r>
              <a:rPr lang="zh-CN" altLang="en-US" sz="3600" dirty="0">
                <a:solidFill>
                  <a:srgbClr val="C00000"/>
                </a:solidFill>
              </a:rPr>
              <a:t>课程设计工具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spcBef>
                <a:spcPts val="2400"/>
              </a:spcBef>
            </a:pPr>
            <a:r>
              <a:rPr lang="zh-CN" altLang="en-US" sz="2400" dirty="0"/>
              <a:t>要设计模型机，完成课程设计的任务，需熟悉和掌握的工具：</a:t>
            </a:r>
            <a:endParaRPr lang="en-US" altLang="zh-CN" sz="2400" dirty="0"/>
          </a:p>
          <a:p>
            <a:pPr lvl="1">
              <a:spcBef>
                <a:spcPts val="2400"/>
              </a:spcBef>
            </a:pPr>
            <a:r>
              <a:rPr lang="zh-CN" altLang="zh-CN" sz="2400" dirty="0"/>
              <a:t>计算机组成原理课程设计平台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C00000"/>
                </a:solidFill>
              </a:rPr>
              <a:t>JYS-X </a:t>
            </a:r>
            <a:r>
              <a:rPr lang="zh-CN" altLang="zh-CN" sz="2400" dirty="0">
                <a:solidFill>
                  <a:srgbClr val="C00000"/>
                </a:solidFill>
              </a:rPr>
              <a:t>计算机组成</a:t>
            </a:r>
            <a:r>
              <a:rPr lang="zh-CN" altLang="en-US" sz="2400" dirty="0">
                <a:solidFill>
                  <a:srgbClr val="C00000"/>
                </a:solidFill>
              </a:rPr>
              <a:t>原理实验系统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algn="l">
              <a:spcBef>
                <a:spcPts val="2400"/>
              </a:spcBef>
              <a:buSzTx/>
            </a:pPr>
            <a:r>
              <a:rPr lang="en-US" altLang="zh-CN" sz="2400" dirty="0"/>
              <a:t> EDA</a:t>
            </a:r>
            <a:r>
              <a:rPr altLang="en-US" sz="2400" dirty="0"/>
              <a:t>工具：</a:t>
            </a:r>
            <a:r>
              <a:rPr altLang="zh-CN" sz="2400" dirty="0">
                <a:solidFill>
                  <a:srgbClr val="C00000"/>
                </a:solidFill>
              </a:rPr>
              <a:t>Quartus II软件 </a:t>
            </a:r>
            <a:endParaRPr altLang="zh-C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4"/>
          <p:cNvSpPr>
            <a:spLocks noGrp="1"/>
          </p:cNvSpPr>
          <p:nvPr>
            <p:ph type="title"/>
          </p:nvPr>
        </p:nvSpPr>
        <p:spPr>
          <a:xfrm>
            <a:off x="401638" y="609600"/>
            <a:ext cx="11388725" cy="658813"/>
          </a:xfrm>
          <a:ln/>
        </p:spPr>
        <p:txBody>
          <a:bodyPr vert="horz" wrap="square" lIns="91440" tIns="45720" rIns="91440" bIns="45720" anchor="b"/>
          <a:p>
            <a:r>
              <a:rPr lang="zh-CN" altLang="en-US" sz="3600" dirty="0">
                <a:solidFill>
                  <a:srgbClr val="C00000"/>
                </a:solidFill>
              </a:rPr>
              <a:t>五、课程设计安排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334963" y="1562100"/>
            <a:ext cx="11387137" cy="3790950"/>
          </a:xfrm>
          <a:ln/>
        </p:spPr>
        <p:txBody>
          <a:bodyPr vert="horz" wrap="square" lIns="91440" tIns="45720" rIns="91440" bIns="45720" anchor="t"/>
          <a:p>
            <a:pPr>
              <a:spcBef>
                <a:spcPts val="2400"/>
              </a:spcBef>
            </a:pPr>
            <a:r>
              <a:rPr lang="zh-CN" altLang="zh-CN" sz="2400" dirty="0"/>
              <a:t>课程设计分为</a:t>
            </a:r>
            <a:r>
              <a:rPr lang="zh-CN" altLang="zh-CN" sz="2400" b="1" dirty="0">
                <a:solidFill>
                  <a:srgbClr val="C00000"/>
                </a:solidFill>
              </a:rPr>
              <a:t>两个阶段</a:t>
            </a:r>
            <a:r>
              <a:rPr lang="zh-CN" altLang="en-US" sz="2400" dirty="0"/>
              <a:t>：</a:t>
            </a:r>
            <a:r>
              <a:rPr lang="zh-CN" altLang="zh-CN" sz="2400" dirty="0"/>
              <a:t>第一阶段为计算机的典型部件设计</a:t>
            </a:r>
            <a:r>
              <a:rPr lang="zh-CN" altLang="en-US" sz="2400" dirty="0"/>
              <a:t>；</a:t>
            </a:r>
            <a:r>
              <a:rPr lang="zh-CN" altLang="zh-CN" sz="2400" dirty="0"/>
              <a:t>第二个阶段为计算机综合课程设计。</a:t>
            </a:r>
            <a:endParaRPr lang="en-US" altLang="zh-CN" sz="2400" dirty="0"/>
          </a:p>
          <a:p>
            <a:pPr lvl="1">
              <a:spcBef>
                <a:spcPts val="24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第一阶段：</a:t>
            </a:r>
            <a:r>
              <a:rPr lang="zh-CN" altLang="zh-CN" sz="2400" dirty="0"/>
              <a:t>通过对</a:t>
            </a:r>
            <a:r>
              <a:rPr lang="zh-CN" altLang="en-US" sz="2400" dirty="0"/>
              <a:t>典型</a:t>
            </a:r>
            <a:r>
              <a:rPr lang="zh-CN" altLang="zh-CN" sz="2400" dirty="0"/>
              <a:t>部件的设计，以期达到对部件的构成、设计方法、工作原理及在计算机硬件中的功能</a:t>
            </a:r>
            <a:r>
              <a:rPr lang="zh-CN" altLang="en-US" sz="2400" dirty="0"/>
              <a:t>做</a:t>
            </a:r>
            <a:r>
              <a:rPr lang="zh-CN" altLang="zh-CN" sz="2400" dirty="0"/>
              <a:t>一系统的了解。</a:t>
            </a:r>
            <a:r>
              <a:rPr lang="zh-CN" altLang="en-US" sz="2400" dirty="0"/>
              <a:t>同时为之后的整机设计奠定基础。</a:t>
            </a:r>
            <a:endParaRPr lang="zh-CN" altLang="en-US" sz="2400" dirty="0"/>
          </a:p>
          <a:p>
            <a:pPr lvl="1">
              <a:spcBef>
                <a:spcPts val="24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第二</a:t>
            </a:r>
            <a:r>
              <a:rPr lang="zh-CN" altLang="zh-CN" sz="2400" dirty="0">
                <a:solidFill>
                  <a:srgbClr val="FF0000"/>
                </a:solidFill>
              </a:rPr>
              <a:t>阶段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zh-CN" sz="2400" dirty="0"/>
              <a:t>学生将用多部件构造一台较为复杂的计算机硬件系统。以期达到对计算机的总体设计、基本构成、基本原理有一个清楚的认识并能建立一个清晰的整机概念，从而也</a:t>
            </a:r>
            <a:r>
              <a:rPr lang="zh-CN" altLang="en-US" sz="2400" dirty="0"/>
              <a:t>能</a:t>
            </a:r>
            <a:r>
              <a:rPr lang="zh-CN" altLang="zh-CN" sz="2400" dirty="0"/>
              <a:t>扎实地掌握一种数字系统的设计方法。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5313" y="6453188"/>
            <a:ext cx="2019300" cy="293687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674" name="Text Box 4"/>
          <p:cNvSpPr txBox="1"/>
          <p:nvPr/>
        </p:nvSpPr>
        <p:spPr>
          <a:xfrm>
            <a:off x="785813" y="1557338"/>
            <a:ext cx="8105775" cy="481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电子邮箱：</a:t>
            </a:r>
            <a:r>
              <a:rPr lang="en-US" altLang="zh-CN" sz="3200" dirty="0">
                <a:latin typeface="Times New Roman" panose="02020603050405020304" pitchFamily="18" charset="0"/>
                <a:hlinkClick r:id="rId1"/>
              </a:rPr>
              <a:t>chenzy@sdu.edu.cn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QQ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账户：</a:t>
            </a:r>
            <a:r>
              <a:rPr lang="en-US" altLang="zh-CN" sz="3200" dirty="0">
                <a:latin typeface="Times New Roman" panose="02020603050405020304" pitchFamily="18" charset="0"/>
              </a:rPr>
              <a:t>1755365651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手机：</a:t>
            </a:r>
            <a:r>
              <a:rPr lang="en-US" altLang="zh-CN" sz="3200" dirty="0">
                <a:latin typeface="Times New Roman" panose="02020603050405020304" pitchFamily="18" charset="0"/>
              </a:rPr>
              <a:t>18678399798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课件：发到班级</a:t>
            </a:r>
            <a:r>
              <a:rPr lang="en-US" altLang="zh-CN" sz="3200" dirty="0">
                <a:latin typeface="Times New Roman" panose="02020603050405020304" pitchFamily="18" charset="0"/>
              </a:rPr>
              <a:t>QQ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群（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群号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796388334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由课代表同学负责管理，共享相关课程学习材料，解答问题等。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标题 4"/>
          <p:cNvSpPr txBox="1"/>
          <p:nvPr/>
        </p:nvSpPr>
        <p:spPr>
          <a:xfrm>
            <a:off x="401638" y="609600"/>
            <a:ext cx="11388725" cy="6588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90000"/>
              </a:lnSpc>
              <a:buSzTx/>
              <a:buFont typeface="Arial" panose="020B0604020202020204" pitchFamily="34" charset="0"/>
            </a:pPr>
            <a:r>
              <a:rPr lang="zh-CN" altLang="en-US" sz="3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联系方式</a:t>
            </a:r>
            <a:endParaRPr lang="zh-CN" altLang="en-US" sz="36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镶边设计蓝色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演示</Application>
  <PresentationFormat>自定义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Microsoft YaHei UI</vt:lpstr>
      <vt:lpstr>Corbel</vt:lpstr>
      <vt:lpstr>Euphemia</vt:lpstr>
      <vt:lpstr>幼圆</vt:lpstr>
      <vt:lpstr>Times New Roman</vt:lpstr>
      <vt:lpstr>黑体</vt:lpstr>
      <vt:lpstr>Euphemia</vt:lpstr>
      <vt:lpstr>微软雅黑</vt:lpstr>
      <vt:lpstr>Arial Unicode MS</vt:lpstr>
      <vt:lpstr>镶边设计蓝色 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陈志勇</cp:lastModifiedBy>
  <cp:revision>6</cp:revision>
  <dcterms:created xsi:type="dcterms:W3CDTF">2013-07-31T01:43:10Z</dcterms:created>
  <dcterms:modified xsi:type="dcterms:W3CDTF">2019-03-04T00:19:45Z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KSOProductBuildVer">
    <vt:lpwstr>2052-11.1.0.8500</vt:lpwstr>
  </property>
</Properties>
</file>