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7"/>
  </p:notesMasterIdLst>
  <p:handoutMasterIdLst>
    <p:handoutMasterId r:id="rId19"/>
  </p:handoutMasterIdLst>
  <p:sldIdLst>
    <p:sldId id="288" r:id="rId4"/>
    <p:sldId id="326" r:id="rId5"/>
    <p:sldId id="327" r:id="rId6"/>
    <p:sldId id="329" r:id="rId8"/>
    <p:sldId id="333" r:id="rId9"/>
    <p:sldId id="330" r:id="rId10"/>
    <p:sldId id="331" r:id="rId11"/>
    <p:sldId id="334" r:id="rId12"/>
    <p:sldId id="339" r:id="rId13"/>
    <p:sldId id="341" r:id="rId14"/>
    <p:sldId id="340" r:id="rId15"/>
    <p:sldId id="343" r:id="rId16"/>
    <p:sldId id="344" r:id="rId17"/>
    <p:sldId id="34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667"/>
    <p:restoredTop sz="81420"/>
  </p:normalViewPr>
  <p:slideViewPr>
    <p:cSldViewPr snapToGrid="0" showGuides="1">
      <p:cViewPr varScale="1">
        <p:scale>
          <a:sx n="54" d="100"/>
          <a:sy n="54" d="100"/>
        </p:scale>
        <p:origin x="-750" y="-90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8AA7D4-1130-414D-B639-9E31EBA201C4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Corbel" panose="020B0503020204020204" pitchFamily="34" charset="0"/>
                <a:ea typeface="幼圆" panose="02010509060101010101" pitchFamily="49" charset="-122"/>
                <a:cs typeface="+mn-cs"/>
              </a:rPr>
            </a:fld>
            <a:endParaRPr lang="en-US" altLang="zh-CN" sz="1200" strike="noStrike" noProof="1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661D2-3CB2-483C-A8FD-90A43723F3E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x-none" dirty="0"/>
              <a:t>单击此处编辑母版文本样式</a:t>
            </a:r>
            <a:endParaRPr lang="zh-CN" altLang="x-none" dirty="0"/>
          </a:p>
          <a:p>
            <a:pPr lvl="1" indent="0"/>
            <a:r>
              <a:rPr lang="zh-CN" altLang="x-none" dirty="0"/>
              <a:t>第二级</a:t>
            </a:r>
            <a:endParaRPr lang="zh-CN" altLang="x-none" dirty="0"/>
          </a:p>
          <a:p>
            <a:pPr lvl="2" indent="0"/>
            <a:r>
              <a:rPr lang="zh-CN" altLang="x-none" dirty="0"/>
              <a:t>第三级</a:t>
            </a:r>
            <a:endParaRPr lang="zh-CN" altLang="x-none" dirty="0"/>
          </a:p>
          <a:p>
            <a:pPr lvl="3" indent="0"/>
            <a:r>
              <a:rPr lang="zh-CN" altLang="x-none" dirty="0"/>
              <a:t>第四级</a:t>
            </a:r>
            <a:endParaRPr lang="zh-CN" altLang="x-none" dirty="0"/>
          </a:p>
          <a:p>
            <a:pPr lvl="4" indent="0"/>
            <a:r>
              <a:rPr lang="zh-CN" altLang="x-none" dirty="0"/>
              <a:t>第五级</a:t>
            </a:r>
            <a:endParaRPr lang="zh-CN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Corbel" panose="020B0503020204020204" pitchFamily="34" charset="0"/>
                <a:ea typeface="幼圆" panose="02010509060101010101" pitchFamily="49" charset="-122"/>
                <a:cs typeface="+mn-cs"/>
              </a:rPr>
            </a:fld>
            <a:endParaRPr lang="en-US" altLang="zh-CN" sz="1200" strike="noStrike" noProof="1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en-US" altLang="zh-CN" dirty="0">
                <a:ea typeface="幼圆" panose="02010509060101010101" pitchFamily="49" charset="-122"/>
              </a:rPr>
              <a:t>D</a:t>
            </a:r>
            <a:r>
              <a:rPr lang="zh-CN" altLang="en-US" dirty="0">
                <a:ea typeface="幼圆" panose="02010509060101010101" pitchFamily="49" charset="-122"/>
              </a:rPr>
              <a:t>触发器：（</a:t>
            </a:r>
            <a:r>
              <a:rPr lang="en-US" altLang="zh-CN" dirty="0">
                <a:ea typeface="幼圆" panose="02010509060101010101" pitchFamily="49" charset="-122"/>
              </a:rPr>
              <a:t>libraries → primitive→storage →dff</a:t>
            </a:r>
            <a:r>
              <a:rPr lang="zh-CN" altLang="en-US" dirty="0">
                <a:ea typeface="幼圆" panose="02010509060101010101" pitchFamily="49" charset="-122"/>
              </a:rPr>
              <a:t>（</a:t>
            </a:r>
            <a:r>
              <a:rPr lang="en-US" altLang="zh-CN" dirty="0">
                <a:ea typeface="幼圆" panose="02010509060101010101" pitchFamily="49" charset="-122"/>
              </a:rPr>
              <a:t>Data flip-flop</a:t>
            </a:r>
            <a:r>
              <a:rPr lang="zh-CN" altLang="en-US" dirty="0">
                <a:ea typeface="幼圆" panose="02010509060101010101" pitchFamily="49" charset="-122"/>
              </a:rPr>
              <a:t>）） 。</a:t>
            </a: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>
                <a:ea typeface="幼圆" panose="02010509060101010101" pitchFamily="49" charset="-122"/>
              </a:rPr>
              <a:t>D</a:t>
            </a:r>
            <a:r>
              <a:rPr lang="zh-CN" altLang="en-US" dirty="0">
                <a:ea typeface="幼圆" panose="02010509060101010101" pitchFamily="49" charset="-122"/>
              </a:rPr>
              <a:t>触发器：（</a:t>
            </a:r>
            <a:r>
              <a:rPr lang="en-US" altLang="zh-CN" dirty="0">
                <a:ea typeface="幼圆" panose="02010509060101010101" pitchFamily="49" charset="-122"/>
              </a:rPr>
              <a:t>libraries → primitive→storage →dff</a:t>
            </a:r>
            <a:r>
              <a:rPr lang="zh-CN" altLang="en-US" dirty="0">
                <a:ea typeface="幼圆" panose="02010509060101010101" pitchFamily="49" charset="-122"/>
              </a:rPr>
              <a:t>（</a:t>
            </a:r>
            <a:r>
              <a:rPr lang="en-US" altLang="zh-CN" dirty="0">
                <a:ea typeface="幼圆" panose="02010509060101010101" pitchFamily="49" charset="-122"/>
              </a:rPr>
              <a:t>Data flip-flop</a:t>
            </a:r>
            <a:r>
              <a:rPr lang="zh-CN" altLang="en-US" dirty="0">
                <a:ea typeface="幼圆" panose="02010509060101010101" pitchFamily="49" charset="-122"/>
              </a:rPr>
              <a:t>）） 。</a:t>
            </a: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 descr="青山草如茵，旭日喷薄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0"/>
            <a:ext cx="12188825" cy="479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white">
          <a:xfrm>
            <a:off x="0" y="4724400"/>
            <a:ext cx="1218882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>
            <a:normAutofit/>
          </a:bodyPr>
          <a:lstStyle>
            <a:lvl1pPr algn="ctr" latinLnBrk="0">
              <a:defRPr lang="zh-CN" sz="48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none" baseline="0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pPr fontAlgn="base"/>
            <a:r>
              <a:rPr lang="zh-CN" strike="noStrike" noProof="1"/>
              <a:t>单击此处编辑母版副标题样式</a:t>
            </a:r>
            <a:endParaRPr lang="zh-CN" strike="noStrike" noProof="1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备用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944EA1-7802-4C48-923C-54CFF4DB48D0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latinLnBrk="0">
              <a:buNone/>
              <a:defRPr lang="zh-CN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/>
            </a:pPr>
            <a:endParaRPr kumimoji="0" lang="zh-CN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125893-8801-4AE8-8AE8-3D0003DB74C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0B31CB-F49F-485F-A54D-BC22F7E76ECE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CFC219-3FB7-4826-9190-5EC2ED0CDDD2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 descr="青山草如茵，旭日喷薄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0"/>
            <a:ext cx="12188825" cy="479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white">
          <a:xfrm>
            <a:off x="0" y="4724400"/>
            <a:ext cx="1218882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>
            <a:normAutofit/>
          </a:bodyPr>
          <a:lstStyle>
            <a:lvl1pPr algn="ctr" latinLnBrk="0">
              <a:defRPr lang="zh-CN" sz="48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none" baseline="0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pPr fontAlgn="base"/>
            <a:r>
              <a:rPr lang="zh-CN" strike="noStrike" noProof="1"/>
              <a:t>单击此处编辑母版副标题样式</a:t>
            </a:r>
            <a:endParaRPr lang="zh-CN" strike="noStrike" noProof="1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FA7849-00EC-4BC2-8041-1DF837BC3448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white">
          <a:xfrm>
            <a:off x="0" y="4111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/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8893CE-271A-4F53-BBCA-E454CCF125D9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备用节标题">
    <p:bg>
      <p:bgPr>
        <a:gradFill rotWithShape="0">
          <a:gsLst>
            <a:gs pos="0">
              <a:srgbClr val="4F5571">
                <a:alpha val="100000"/>
              </a:srgbClr>
            </a:gs>
            <a:gs pos="50000">
              <a:srgbClr val="313A5B">
                <a:alpha val="100000"/>
              </a:srgbClr>
            </a:gs>
            <a:gs pos="100000">
              <a:srgbClr val="19234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4B972C-D015-4692-99DF-4F290450E3C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4CCF0D-B01C-43F4-B3C8-DD914979C19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81D26-8494-41B3-9B39-A0B460774CF6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FA7849-00EC-4BC2-8041-1DF837BC3448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9BCFEF-4E98-4784-B93A-650C2D0A5108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F1085E-9E5E-489F-9EB4-ADBC8987E714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/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EE562B-2B67-45C6-8D08-69E20B163224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备用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944EA1-7802-4C48-923C-54CFF4DB48D0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latinLnBrk="0">
              <a:buNone/>
              <a:defRPr lang="zh-CN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/>
            </a:pPr>
            <a:endParaRPr kumimoji="0" lang="zh-CN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125893-8801-4AE8-8AE8-3D0003DB74C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0B31CB-F49F-485F-A54D-BC22F7E76ECE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CFC219-3FB7-4826-9190-5EC2ED0CDDD2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white">
          <a:xfrm>
            <a:off x="0" y="4111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/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8893CE-271A-4F53-BBCA-E454CCF125D9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备用节标题">
    <p:bg>
      <p:bgPr>
        <a:gradFill rotWithShape="0">
          <a:gsLst>
            <a:gs pos="0">
              <a:srgbClr val="4F5571">
                <a:alpha val="100000"/>
              </a:srgbClr>
            </a:gs>
            <a:gs pos="50000">
              <a:srgbClr val="313A5B">
                <a:alpha val="100000"/>
              </a:srgbClr>
            </a:gs>
            <a:gs pos="100000">
              <a:srgbClr val="19234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4B972C-D015-4692-99DF-4F290450E3C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4CCF0D-B01C-43F4-B3C8-DD914979C19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81D26-8494-41B3-9B39-A0B460774CF6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9BCFEF-4E98-4784-B93A-650C2D0A5108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F1085E-9E5E-489F-9EB4-ADBC8987E714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/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EE562B-2B67-45C6-8D08-69E20B163224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8" y="65833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1341438" y="466725"/>
            <a:ext cx="9509125" cy="12334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x-none" dirty="0"/>
              <a:t>单击此处编辑母版标题样式</a:t>
            </a:r>
            <a:endParaRPr lang="zh-CN" altLang="x-none" dirty="0"/>
          </a:p>
        </p:txBody>
      </p:sp>
      <p:sp>
        <p:nvSpPr>
          <p:cNvPr id="1029" name="文本占位符 2"/>
          <p:cNvSpPr>
            <a:spLocks noGrp="1"/>
          </p:cNvSpPr>
          <p:nvPr>
            <p:ph type="body"/>
          </p:nvPr>
        </p:nvSpPr>
        <p:spPr>
          <a:xfrm>
            <a:off x="1341438" y="1901825"/>
            <a:ext cx="9509125" cy="41275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x-none" dirty="0"/>
              <a:t>单击此处编辑母版文本样式</a:t>
            </a:r>
            <a:endParaRPr lang="zh-CN" altLang="x-none" dirty="0"/>
          </a:p>
          <a:p>
            <a:pPr lvl="1" indent="-228600"/>
            <a:r>
              <a:rPr lang="zh-CN" altLang="x-none" dirty="0"/>
              <a:t>第二级</a:t>
            </a:r>
            <a:endParaRPr lang="zh-CN" altLang="x-none" dirty="0"/>
          </a:p>
          <a:p>
            <a:pPr lvl="2" indent="-228600"/>
            <a:r>
              <a:rPr lang="zh-CN" altLang="x-none" dirty="0"/>
              <a:t>第三级</a:t>
            </a:r>
            <a:endParaRPr lang="zh-CN" altLang="x-none" dirty="0"/>
          </a:p>
          <a:p>
            <a:pPr lvl="3" indent="-228600"/>
            <a:r>
              <a:rPr lang="zh-CN" altLang="x-none" dirty="0"/>
              <a:t>第四级</a:t>
            </a:r>
            <a:endParaRPr lang="zh-CN" altLang="x-none" dirty="0"/>
          </a:p>
          <a:p>
            <a:pPr lvl="4" indent="-228600"/>
            <a:r>
              <a:rPr lang="zh-CN" altLang="x-none" dirty="0"/>
              <a:t>第五级</a:t>
            </a:r>
            <a:endParaRPr lang="zh-CN" altLang="x-none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B12B82-B341-459A-82CE-E5D4C6560AE9}" type="datetimeFigureOut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800" cap="all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lang="zh-CN" sz="3400" kern="12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33805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5448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8" y="65833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1341438" y="466725"/>
            <a:ext cx="9509125" cy="12334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x-none" dirty="0"/>
              <a:t>单击此处编辑母版标题样式</a:t>
            </a:r>
            <a:endParaRPr lang="zh-CN" altLang="x-none" dirty="0"/>
          </a:p>
        </p:txBody>
      </p:sp>
      <p:sp>
        <p:nvSpPr>
          <p:cNvPr id="1029" name="文本占位符 2"/>
          <p:cNvSpPr>
            <a:spLocks noGrp="1"/>
          </p:cNvSpPr>
          <p:nvPr>
            <p:ph type="body"/>
          </p:nvPr>
        </p:nvSpPr>
        <p:spPr>
          <a:xfrm>
            <a:off x="1341438" y="1901825"/>
            <a:ext cx="9509125" cy="41275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x-none" dirty="0"/>
              <a:t>单击此处编辑母版文本样式</a:t>
            </a:r>
            <a:endParaRPr lang="zh-CN" altLang="x-none" dirty="0"/>
          </a:p>
          <a:p>
            <a:pPr lvl="1" indent="-228600"/>
            <a:r>
              <a:rPr lang="zh-CN" altLang="x-none" dirty="0"/>
              <a:t>第二级</a:t>
            </a:r>
            <a:endParaRPr lang="zh-CN" altLang="x-none" dirty="0"/>
          </a:p>
          <a:p>
            <a:pPr lvl="2" indent="-228600"/>
            <a:r>
              <a:rPr lang="zh-CN" altLang="x-none" dirty="0"/>
              <a:t>第三级</a:t>
            </a:r>
            <a:endParaRPr lang="zh-CN" altLang="x-none" dirty="0"/>
          </a:p>
          <a:p>
            <a:pPr lvl="3" indent="-228600"/>
            <a:r>
              <a:rPr lang="zh-CN" altLang="x-none" dirty="0"/>
              <a:t>第四级</a:t>
            </a:r>
            <a:endParaRPr lang="zh-CN" altLang="x-none" dirty="0"/>
          </a:p>
          <a:p>
            <a:pPr lvl="4" indent="-228600"/>
            <a:r>
              <a:rPr lang="zh-CN" altLang="x-none" dirty="0"/>
              <a:t>第五级</a:t>
            </a:r>
            <a:endParaRPr lang="zh-CN" altLang="x-none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B12B82-B341-459A-82CE-E5D4C6560AE9}" type="datetimeFigureOut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800" cap="all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lang="zh-CN" sz="3400" kern="12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33805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5448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ctrTitle"/>
          </p:nvPr>
        </p:nvSpPr>
        <p:spPr>
          <a:xfrm>
            <a:off x="912813" y="1125538"/>
            <a:ext cx="10363200" cy="1143000"/>
          </a:xfrm>
          <a:ln/>
        </p:spPr>
        <p:txBody>
          <a:bodyPr vert="horz" wrap="square" lIns="91440" tIns="45720" rIns="91440" bIns="45720" anchor="b"/>
          <a:p>
            <a:pPr eaLnBrk="1" hangingPunct="1">
              <a:buClrTx/>
              <a:buSzTx/>
            </a:pP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第</a:t>
            </a:r>
            <a:r>
              <a:rPr lang="en-US" altLang="zh-CN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4</a:t>
            </a: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讲</a:t>
            </a:r>
            <a:r>
              <a:rPr lang="en-US" altLang="zh-CN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—</a:t>
            </a: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具体部件设计</a:t>
            </a:r>
            <a:endParaRPr lang="zh-CN" altLang="en-US" kern="12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17410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0"/>
              </a:spcBef>
              <a:buSzPct val="100000"/>
            </a:pPr>
            <a:r>
              <a:rPr lang="zh-CN" altLang="en-US" kern="1200" baseline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陈志勇</a:t>
            </a:r>
            <a:endParaRPr lang="en-US" altLang="zh-CN" kern="12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zh-CN" altLang="en-US" kern="1200" baseline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山东大学计算机科学与技术学院</a:t>
            </a:r>
            <a:endParaRPr lang="en-US" altLang="zh-CN" kern="12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100000"/>
            </a:pPr>
            <a:endParaRPr lang="zh-CN" altLang="en-US" kern="12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1825625" y="609600"/>
            <a:ext cx="8540750" cy="1143000"/>
          </a:xfrm>
        </p:spPr>
        <p:txBody>
          <a:bodyPr vert="horz" wrap="square" lIns="91440" tIns="45720" rIns="91440" bIns="45720" anchor="ctr"/>
          <a:p>
            <a:pPr algn="ctr" eaLnBrk="1" hangingPunct="1"/>
            <a:endParaRPr lang="zh-CN" altLang="en-US" sz="4400" b="0" dirty="0">
              <a:latin typeface="+mj-lt"/>
              <a:ea typeface="+mj-ea"/>
              <a:cs typeface="+mj-cs"/>
            </a:endParaRP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1825625" y="1905000"/>
            <a:ext cx="8540750" cy="4194175"/>
          </a:xfrm>
        </p:spPr>
        <p:txBody>
          <a:bodyPr vert="horz" wrap="square" lIns="91440" tIns="45720" rIns="91440" bIns="45720" anchor="t"/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83972" name="图片 83971" descr="移位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3" name="矩形 83972"/>
          <p:cNvSpPr/>
          <p:nvPr/>
        </p:nvSpPr>
        <p:spPr>
          <a:xfrm>
            <a:off x="2208213" y="115888"/>
            <a:ext cx="4824412" cy="1512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3974" name="文本框 83973"/>
          <p:cNvSpPr txBox="1"/>
          <p:nvPr/>
        </p:nvSpPr>
        <p:spPr>
          <a:xfrm>
            <a:off x="2782888" y="5876925"/>
            <a:ext cx="4392612" cy="981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</a:rPr>
              <a:t>A3        A2            A1         A0 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3975" name="文本框 83974"/>
          <p:cNvSpPr txBox="1"/>
          <p:nvPr/>
        </p:nvSpPr>
        <p:spPr>
          <a:xfrm>
            <a:off x="2711450" y="1125538"/>
            <a:ext cx="4392613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</a:rPr>
              <a:t>Y3        Y2            Y1         Y0  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4994" name="图片 849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975" y="0"/>
            <a:ext cx="9036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Box 1"/>
          <p:cNvSpPr txBox="1"/>
          <p:nvPr/>
        </p:nvSpPr>
        <p:spPr>
          <a:xfrm>
            <a:off x="1047750" y="16414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节拍发生器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TextBox 2"/>
          <p:cNvSpPr txBox="1"/>
          <p:nvPr/>
        </p:nvSpPr>
        <p:spPr>
          <a:xfrm>
            <a:off x="752475" y="1639253"/>
            <a:ext cx="10853738" cy="3836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、实验目的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sz="2400" dirty="0"/>
              <a:t>（1）了解节拍发生器的工作原理和设计过程； </a:t>
            </a:r>
            <a:endParaRPr lang="zh-CN" sz="2400" dirty="0"/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CN" sz="2400" dirty="0"/>
              <a:t>       （2）学习采用层次化进行数字电路设计的方法；</a:t>
            </a:r>
            <a:endParaRPr lang="zh-CN" sz="2400" dirty="0"/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CN" sz="2400" dirty="0"/>
              <a:t>       （3）熟悉EDA工具软件的使用方法。</a:t>
            </a:r>
            <a:endParaRPr lang="zh-CN" sz="2400" dirty="0"/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CN" sz="2400" dirty="0"/>
              <a:t>前提条件：可自行设计一个三八译码器，也可调用库元件。</a:t>
            </a:r>
            <a:endParaRPr lang="zh-CN" sz="2400" dirty="0"/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Box 1"/>
          <p:cNvSpPr txBox="1"/>
          <p:nvPr/>
        </p:nvSpPr>
        <p:spPr>
          <a:xfrm>
            <a:off x="1047750" y="42703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节拍发生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TextBox 2"/>
          <p:cNvSpPr txBox="1"/>
          <p:nvPr/>
        </p:nvSpPr>
        <p:spPr>
          <a:xfrm>
            <a:off x="752475" y="1887538"/>
            <a:ext cx="10853738" cy="4169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、实验设备及器件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）操作系统为</a:t>
            </a:r>
            <a:r>
              <a:rPr lang="en-US" altLang="zh-CN" sz="2400" dirty="0">
                <a:latin typeface="Arial" panose="020B0604020202020204" pitchFamily="34" charset="0"/>
              </a:rPr>
              <a:t>WINDOWS XP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的计算机一台；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JYS—X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实验系统一套；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</a:rPr>
              <a:t>前述实验中生成的模8计数器元件</a:t>
            </a:r>
            <a:r>
              <a:rPr lang="zh-CN" sz="2400" dirty="0">
                <a:latin typeface="Arial" panose="020B0604020202020204" pitchFamily="34" charset="0"/>
              </a:rPr>
              <a:t>和自选的</a:t>
            </a:r>
            <a:r>
              <a:rPr lang="en-US" altLang="zh-CN" sz="2400" dirty="0">
                <a:latin typeface="Arial" panose="020B0604020202020204" pitchFamily="34" charset="0"/>
              </a:rPr>
              <a:t>3-8</a:t>
            </a:r>
            <a:r>
              <a:rPr lang="zh-CN" altLang="en-US" sz="2400" dirty="0">
                <a:latin typeface="Arial" panose="020B0604020202020204" pitchFamily="34" charset="0"/>
              </a:rPr>
              <a:t>译码器</a:t>
            </a:r>
            <a:r>
              <a:rPr sz="2400" dirty="0">
                <a:latin typeface="Arial" panose="020B0604020202020204" pitchFamily="34" charset="0"/>
              </a:rPr>
              <a:t>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、实验内容及说明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       </a:t>
            </a:r>
            <a:r>
              <a:rPr altLang="zh-CN" sz="2400" dirty="0">
                <a:latin typeface="Arial" panose="020B0604020202020204" pitchFamily="34" charset="0"/>
              </a:rPr>
              <a:t>本实验采用层次化的方法进行设计，在顶层电路中直接调用</a:t>
            </a:r>
            <a:r>
              <a:rPr lang="zh-CN" sz="2400" dirty="0">
                <a:latin typeface="Arial" panose="020B0604020202020204" pitchFamily="34" charset="0"/>
              </a:rPr>
              <a:t>已</a:t>
            </a:r>
            <a:r>
              <a:rPr altLang="zh-CN" sz="2400" dirty="0">
                <a:latin typeface="Arial" panose="020B0604020202020204" pitchFamily="34" charset="0"/>
              </a:rPr>
              <a:t>完成的计数器元件符号和译码器元件符号作为底层电路元件使用</a:t>
            </a:r>
            <a:r>
              <a:rPr lang="zh-CN" sz="2400" dirty="0">
                <a:latin typeface="Arial" panose="020B0604020202020204" pitchFamily="34" charset="0"/>
              </a:rPr>
              <a:t>。</a:t>
            </a:r>
            <a:endParaRPr 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Box 1"/>
          <p:cNvSpPr txBox="1"/>
          <p:nvPr/>
        </p:nvSpPr>
        <p:spPr>
          <a:xfrm>
            <a:off x="1047750" y="16414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节拍发生器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5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4395" y="1655445"/>
            <a:ext cx="10430510" cy="329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TextBox 2"/>
          <p:cNvSpPr txBox="1"/>
          <p:nvPr/>
        </p:nvSpPr>
        <p:spPr>
          <a:xfrm>
            <a:off x="715645" y="4952048"/>
            <a:ext cx="10853738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、功能测试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       1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zh-CN" sz="2400" dirty="0">
                <a:latin typeface="Arial" panose="020B0604020202020204" pitchFamily="34" charset="0"/>
              </a:rPr>
              <a:t>利用实验台上的</a:t>
            </a:r>
            <a:r>
              <a:rPr lang="en-US" altLang="zh-CN" sz="2400" dirty="0">
                <a:latin typeface="Arial" panose="020B0604020202020204" pitchFamily="34" charset="0"/>
              </a:rPr>
              <a:t>LED</a:t>
            </a:r>
            <a:r>
              <a:rPr lang="zh-CN" altLang="en-US" sz="2400" dirty="0">
                <a:latin typeface="Arial" panose="020B0604020202020204" pitchFamily="34" charset="0"/>
              </a:rPr>
              <a:t>指示灯，测试节拍发生器输出的不同节拍信号</a:t>
            </a:r>
            <a:r>
              <a:rPr lang="zh-CN" sz="2400" dirty="0">
                <a:latin typeface="Arial" panose="020B0604020202020204" pitchFamily="34" charset="0"/>
              </a:rPr>
              <a:t>。</a:t>
            </a:r>
            <a:endParaRPr 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       2</a:t>
            </a:r>
            <a:r>
              <a:rPr lang="zh-CN" altLang="en-US" sz="2400" dirty="0">
                <a:latin typeface="Arial" panose="020B0604020202020204" pitchFamily="34" charset="0"/>
              </a:rPr>
              <a:t>）用跨接线改变计数脉冲，节拍的显示频率将被改变。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Box 1"/>
          <p:cNvSpPr txBox="1"/>
          <p:nvPr/>
        </p:nvSpPr>
        <p:spPr>
          <a:xfrm>
            <a:off x="1047750" y="42703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TextBox 2"/>
          <p:cNvSpPr txBox="1"/>
          <p:nvPr/>
        </p:nvSpPr>
        <p:spPr>
          <a:xfrm>
            <a:off x="752475" y="1887538"/>
            <a:ext cx="10853738" cy="33543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、实验目的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）学习异步时序电路的设计方法；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）了解异步计数器的工作原理和设计方法；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）进一步熟悉</a:t>
            </a:r>
            <a:r>
              <a:rPr lang="en-US" altLang="zh-CN" sz="2400" dirty="0">
                <a:latin typeface="Arial" panose="020B0604020202020204" pitchFamily="34" charset="0"/>
              </a:rPr>
              <a:t>EDA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工具软件（</a:t>
            </a:r>
            <a:r>
              <a:rPr lang="en-US" altLang="zh-CN" sz="2400" dirty="0">
                <a:latin typeface="Arial" panose="020B0604020202020204" pitchFamily="34" charset="0"/>
              </a:rPr>
              <a:t>Quartus II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）的使用方法；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</a:rPr>
              <a:t>        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）为微程序控制的模型机综合设计奠定基础。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Box 1"/>
          <p:cNvSpPr txBox="1"/>
          <p:nvPr/>
        </p:nvSpPr>
        <p:spPr>
          <a:xfrm>
            <a:off x="1047750" y="42703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TextBox 2"/>
          <p:cNvSpPr txBox="1"/>
          <p:nvPr/>
        </p:nvSpPr>
        <p:spPr>
          <a:xfrm>
            <a:off x="752475" y="1887538"/>
            <a:ext cx="10853738" cy="4448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、实验设备及器件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）操作系统为</a:t>
            </a:r>
            <a:r>
              <a:rPr lang="en-US" altLang="zh-CN" sz="2400" dirty="0">
                <a:latin typeface="Arial" panose="020B0604020202020204" pitchFamily="34" charset="0"/>
              </a:rPr>
              <a:t>WINDOWS XP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的计算机一台；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JYS—X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实验系统一套；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 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触发器和非门电路若干。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、实验内容及说明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      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本实验要求设计一个异步模</a:t>
            </a:r>
            <a:r>
              <a:rPr lang="en-US" altLang="zh-CN" sz="2400" dirty="0">
                <a:latin typeface="Arial" panose="020B0604020202020204" pitchFamily="34" charset="0"/>
              </a:rPr>
              <a:t>8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加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计数器，其中</a:t>
            </a:r>
            <a:r>
              <a:rPr lang="en-US" altLang="zh-CN" sz="2400" dirty="0">
                <a:latin typeface="Arial" panose="020B0604020202020204" pitchFamily="34" charset="0"/>
              </a:rPr>
              <a:t>CLK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为计数脉冲输入，</a:t>
            </a:r>
            <a:r>
              <a:rPr lang="en-US" altLang="zh-CN" sz="2400" dirty="0">
                <a:latin typeface="Arial" panose="020B0604020202020204" pitchFamily="34" charset="0"/>
              </a:rPr>
              <a:t>CLR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为复位输入，</a:t>
            </a:r>
            <a:r>
              <a:rPr lang="en-US" altLang="zh-CN" sz="2400" dirty="0">
                <a:latin typeface="Arial" panose="020B0604020202020204" pitchFamily="34" charset="0"/>
              </a:rPr>
              <a:t>q2-q0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为计数器的输出。</a:t>
            </a:r>
            <a:r>
              <a:rPr lang="en-US" altLang="zh-CN" sz="2400" dirty="0">
                <a:latin typeface="Arial" panose="020B0604020202020204" pitchFamily="34" charset="0"/>
              </a:rPr>
              <a:t>      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Picture 1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2750"/>
            <a:ext cx="12192000" cy="545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2" name="TextBox 159"/>
          <p:cNvSpPr txBox="1"/>
          <p:nvPr/>
        </p:nvSpPr>
        <p:spPr>
          <a:xfrm>
            <a:off x="2728913" y="6224588"/>
            <a:ext cx="64150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异步模</a:t>
            </a:r>
            <a:r>
              <a:rPr lang="en-US" altLang="zh-CN" sz="2400" b="1" dirty="0"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加</a:t>
            </a:r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计数器原理图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Box 1"/>
          <p:cNvSpPr txBox="1"/>
          <p:nvPr/>
        </p:nvSpPr>
        <p:spPr>
          <a:xfrm>
            <a:off x="581025" y="527050"/>
            <a:ext cx="11218863" cy="6192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初始状态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</a:rPr>
              <a:t>CLR=0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，低电平有效，三个触发器均被清</a:t>
            </a:r>
            <a:r>
              <a:rPr lang="en-US" altLang="zh-CN" sz="2400" dirty="0">
                <a:latin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，此时</a:t>
            </a:r>
            <a:r>
              <a:rPr lang="en-US" altLang="zh-CN" sz="2400" dirty="0">
                <a:latin typeface="Arial" panose="020B0604020202020204" pitchFamily="34" charset="0"/>
              </a:rPr>
              <a:t>q2q1q0=000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CP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端有脉冲到来：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）第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个脉冲 ：</a:t>
            </a:r>
            <a:r>
              <a:rPr lang="en-US" altLang="zh-CN" sz="2400" dirty="0">
                <a:latin typeface="Arial" panose="020B0604020202020204" pitchFamily="34" charset="0"/>
              </a:rPr>
              <a:t>D0=1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，故</a:t>
            </a:r>
            <a:r>
              <a:rPr lang="en-US" altLang="zh-CN" sz="2400" dirty="0">
                <a:latin typeface="Arial" panose="020B0604020202020204" pitchFamily="34" charset="0"/>
              </a:rPr>
              <a:t>q0=1;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个触发器的</a:t>
            </a:r>
            <a:r>
              <a:rPr lang="en-US" altLang="zh-CN" sz="2400" dirty="0">
                <a:latin typeface="Arial" panose="020B0604020202020204" pitchFamily="34" charset="0"/>
              </a:rPr>
              <a:t>CP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端发生负跳变，第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sym typeface="幼圆" panose="02010509060101010101" pitchFamily="49" charset="-122"/>
              </a:rPr>
              <a:t>CP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输出不变。此时</a:t>
            </a:r>
            <a:r>
              <a:rPr lang="en-US" altLang="zh-CN" sz="2400" dirty="0">
                <a:latin typeface="Arial" panose="020B0604020202020204" pitchFamily="34" charset="0"/>
              </a:rPr>
              <a:t>q2q1q0=001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）第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个脉冲：</a:t>
            </a:r>
            <a:r>
              <a:rPr lang="en-US" altLang="zh-CN" sz="2400" dirty="0">
                <a:latin typeface="Arial" panose="020B0604020202020204" pitchFamily="34" charset="0"/>
              </a:rPr>
              <a:t>D0=0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，故</a:t>
            </a:r>
            <a:r>
              <a:rPr lang="en-US" altLang="zh-CN" sz="2400" dirty="0">
                <a:latin typeface="Arial" panose="020B0604020202020204" pitchFamily="34" charset="0"/>
              </a:rPr>
              <a:t>q0=0;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en-US" altLang="zh-CN" sz="2400" dirty="0">
                <a:latin typeface="Arial" panose="020B0604020202020204" pitchFamily="34" charset="0"/>
              </a:rPr>
              <a:t>CP↑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q1=1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；第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en-US" altLang="zh-CN" sz="2400" dirty="0">
                <a:latin typeface="Arial" panose="020B0604020202020204" pitchFamily="34" charset="0"/>
              </a:rPr>
              <a:t>CP↓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，输出不变。此时</a:t>
            </a:r>
            <a:r>
              <a:rPr lang="en-US" altLang="zh-CN" sz="2400" dirty="0">
                <a:latin typeface="Arial" panose="020B0604020202020204" pitchFamily="34" charset="0"/>
              </a:rPr>
              <a:t>q2q1q0=010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）第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个脉冲：</a:t>
            </a:r>
            <a:r>
              <a:rPr lang="en-US" altLang="zh-CN" sz="2400" dirty="0">
                <a:latin typeface="Arial" panose="020B0604020202020204" pitchFamily="34" charset="0"/>
              </a:rPr>
              <a:t>D0=1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，故</a:t>
            </a:r>
            <a:r>
              <a:rPr lang="en-US" altLang="zh-CN" sz="2400" dirty="0">
                <a:latin typeface="Arial" panose="020B0604020202020204" pitchFamily="34" charset="0"/>
              </a:rPr>
              <a:t>q0=1;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en-US" altLang="zh-CN" sz="2400" dirty="0">
                <a:latin typeface="Arial" panose="020B0604020202020204" pitchFamily="34" charset="0"/>
              </a:rPr>
              <a:t>CP↓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q1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不变，</a:t>
            </a:r>
            <a:r>
              <a:rPr lang="en-US" altLang="zh-CN" sz="2400" dirty="0">
                <a:latin typeface="Arial" panose="020B0604020202020204" pitchFamily="34" charset="0"/>
              </a:rPr>
              <a:t>q1=1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；第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en-US" altLang="zh-CN" sz="2400" dirty="0">
                <a:latin typeface="Arial" panose="020B0604020202020204" pitchFamily="34" charset="0"/>
              </a:rPr>
              <a:t>CP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不变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q2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不变。此时</a:t>
            </a:r>
            <a:r>
              <a:rPr lang="en-US" altLang="zh-CN" sz="2400" dirty="0">
                <a:latin typeface="Arial" panose="020B0604020202020204" pitchFamily="34" charset="0"/>
              </a:rPr>
              <a:t>q2q1q0=011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）第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个脉冲：</a:t>
            </a:r>
            <a:r>
              <a:rPr lang="en-US" altLang="zh-CN" sz="2400" dirty="0">
                <a:latin typeface="Arial" panose="020B0604020202020204" pitchFamily="34" charset="0"/>
              </a:rPr>
              <a:t>D0=0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，故</a:t>
            </a:r>
            <a:r>
              <a:rPr lang="en-US" altLang="zh-CN" sz="2400" dirty="0">
                <a:latin typeface="Arial" panose="020B0604020202020204" pitchFamily="34" charset="0"/>
              </a:rPr>
              <a:t>q0=0;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en-US" altLang="zh-CN" sz="2400" dirty="0">
                <a:latin typeface="Arial" panose="020B0604020202020204" pitchFamily="34" charset="0"/>
              </a:rPr>
              <a:t>CP↑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q1=D1=0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；第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en-US" altLang="zh-CN" sz="2400" dirty="0">
                <a:latin typeface="Arial" panose="020B0604020202020204" pitchFamily="34" charset="0"/>
              </a:rPr>
              <a:t>CP ↑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q2=D2=1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。此时</a:t>
            </a:r>
            <a:r>
              <a:rPr lang="en-US" altLang="zh-CN" sz="2400" dirty="0">
                <a:latin typeface="Arial" panose="020B0604020202020204" pitchFamily="34" charset="0"/>
              </a:rPr>
              <a:t>q2q1q0=100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）第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个脉冲 ：</a:t>
            </a:r>
            <a:r>
              <a:rPr lang="en-US" altLang="zh-CN" sz="2400" dirty="0">
                <a:latin typeface="Arial" panose="020B0604020202020204" pitchFamily="34" charset="0"/>
              </a:rPr>
              <a:t>D0=1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，故</a:t>
            </a:r>
            <a:r>
              <a:rPr lang="en-US" altLang="zh-CN" sz="2400" dirty="0">
                <a:latin typeface="Arial" panose="020B0604020202020204" pitchFamily="34" charset="0"/>
              </a:rPr>
              <a:t>q0=1;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en-US" altLang="zh-CN" sz="2400" dirty="0">
                <a:latin typeface="Arial" panose="020B0604020202020204" pitchFamily="34" charset="0"/>
              </a:rPr>
              <a:t>↓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q1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不变，</a:t>
            </a:r>
            <a:r>
              <a:rPr lang="en-US" altLang="zh-CN" sz="2400" dirty="0">
                <a:latin typeface="Arial" panose="020B0604020202020204" pitchFamily="34" charset="0"/>
              </a:rPr>
              <a:t>q1=0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；第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个触发器</a:t>
            </a:r>
            <a:r>
              <a:rPr lang="en-US" altLang="zh-CN" sz="2400" dirty="0">
                <a:latin typeface="Arial" panose="020B0604020202020204" pitchFamily="34" charset="0"/>
              </a:rPr>
              <a:t>CP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不变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q2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不变。此时</a:t>
            </a:r>
            <a:r>
              <a:rPr lang="en-US" altLang="zh-CN" sz="2400" dirty="0">
                <a:latin typeface="Arial" panose="020B0604020202020204" pitchFamily="34" charset="0"/>
              </a:rPr>
              <a:t>q2q1q0=011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Box 1"/>
          <p:cNvSpPr txBox="1"/>
          <p:nvPr/>
        </p:nvSpPr>
        <p:spPr>
          <a:xfrm>
            <a:off x="1047750" y="176213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TextBox 2"/>
          <p:cNvSpPr txBox="1"/>
          <p:nvPr/>
        </p:nvSpPr>
        <p:spPr>
          <a:xfrm>
            <a:off x="752475" y="1636713"/>
            <a:ext cx="10853738" cy="4924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、实验步骤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）原理图输入：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采用图形输入法完成实验电路的原理图输入；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）管脚定义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：将原理图中的计数脉冲</a:t>
            </a:r>
            <a:r>
              <a:rPr lang="en-US" altLang="zh-CN" sz="2400" dirty="0">
                <a:latin typeface="Arial" panose="020B0604020202020204" pitchFamily="34" charset="0"/>
              </a:rPr>
              <a:t>CLK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定义在单脉冲键上；</a:t>
            </a:r>
            <a:r>
              <a:rPr lang="en-US" altLang="zh-CN" sz="2400" dirty="0">
                <a:latin typeface="Arial" panose="020B0604020202020204" pitchFamily="34" charset="0"/>
              </a:rPr>
              <a:t>CLR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定义在</a:t>
            </a:r>
            <a:r>
              <a:rPr lang="en-US" altLang="zh-CN" sz="2400" dirty="0">
                <a:latin typeface="Arial" panose="020B0604020202020204" pitchFamily="34" charset="0"/>
              </a:rPr>
              <a:t>k0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上；计数的输出端分别定义在</a:t>
            </a:r>
            <a:r>
              <a:rPr lang="en-US" altLang="zh-CN" sz="2400" dirty="0">
                <a:latin typeface="Arial" panose="020B0604020202020204" pitchFamily="34" charset="0"/>
              </a:rPr>
              <a:t>LD2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LD1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LD0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）原理图编译、适配和下载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：在</a:t>
            </a:r>
            <a:r>
              <a:rPr lang="en-US" altLang="zh-CN" sz="2400" dirty="0">
                <a:latin typeface="Arial" panose="020B0604020202020204" pitchFamily="34" charset="0"/>
              </a:rPr>
              <a:t>QuartusⅡ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环境中选择</a:t>
            </a:r>
            <a:r>
              <a:rPr lang="en-US" altLang="zh-CN" sz="2400" dirty="0">
                <a:latin typeface="Arial" panose="020B0604020202020204" pitchFamily="34" charset="0"/>
              </a:rPr>
              <a:t>EP2C8Q208C8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器件，进行原理图的编译和适配，无误后完成下载。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）功能测试：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按一次单脉冲键（</a:t>
            </a:r>
            <a:r>
              <a:rPr lang="en-US" altLang="zh-CN" sz="2400" dirty="0">
                <a:latin typeface="Arial" panose="020B0604020202020204" pitchFamily="34" charset="0"/>
              </a:rPr>
              <a:t>132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脚），计数器加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，由</a:t>
            </a:r>
            <a:r>
              <a:rPr lang="en-US" altLang="zh-CN" sz="2400" dirty="0">
                <a:latin typeface="Arial" panose="020B0604020202020204" pitchFamily="34" charset="0"/>
              </a:rPr>
              <a:t>LD2-0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显示计数值。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将计数脉冲接连续脉冲（</a:t>
            </a:r>
            <a:r>
              <a:rPr lang="en-US" altLang="zh-CN" sz="2400" dirty="0">
                <a:latin typeface="Arial" panose="020B0604020202020204" pitchFamily="34" charset="0"/>
              </a:rPr>
              <a:t>131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脚），则计数器输出</a:t>
            </a:r>
            <a:r>
              <a:rPr lang="en-US" altLang="zh-CN" sz="2400" dirty="0">
                <a:latin typeface="Arial" panose="020B0604020202020204" pitchFamily="34" charset="0"/>
              </a:rPr>
              <a:t>LD2-0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循环显示。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Box 1"/>
          <p:cNvSpPr txBox="1"/>
          <p:nvPr/>
        </p:nvSpPr>
        <p:spPr>
          <a:xfrm>
            <a:off x="1047750" y="176213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75" y="1636713"/>
            <a:ext cx="10853738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8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、实验步骤</a:t>
            </a:r>
            <a:endParaRPr kumimoji="0" lang="en-US" altLang="zh-CN" sz="28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spcBef>
                <a:spcPts val="1200"/>
              </a:spcBef>
              <a:buClrTx/>
              <a:buSzTx/>
              <a:buFontTx/>
              <a:defRPr/>
            </a:pPr>
            <a:r>
              <a:rPr kumimoji="0" lang="en-US" altLang="zh-CN" sz="28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）功能测试（续）</a:t>
            </a:r>
            <a:endParaRPr kumimoji="0" lang="en-US" altLang="zh-CN" sz="2400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调整连续时钟脉冲插座上短路块的位置，改变连续脉冲频率，则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闪烁频率将随之改变。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）生成元件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符号（也可直接生成异步模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的符号图）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、扩展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4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扩展为模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的异步加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计数器（可用于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，但不灵活）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4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增加预置初值（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选作（宽度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位），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实验效果）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887200" cy="257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Box 1"/>
          <p:cNvSpPr txBox="1"/>
          <p:nvPr/>
        </p:nvSpPr>
        <p:spPr>
          <a:xfrm>
            <a:off x="1047750" y="164148"/>
            <a:ext cx="10190163" cy="1368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典型部件设计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TextBox 2"/>
          <p:cNvSpPr txBox="1"/>
          <p:nvPr/>
        </p:nvSpPr>
        <p:spPr>
          <a:xfrm>
            <a:off x="752475" y="1639253"/>
            <a:ext cx="10853738" cy="51282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本实验要求设计一个移位器，采用传送方式实现四位二进制数的移位电路。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要求：</a:t>
            </a:r>
            <a:r>
              <a:rPr lang="zh-CN" altLang="zh-CN" sz="2400" dirty="0">
                <a:latin typeface="+mn-lt"/>
                <a:ea typeface="+mn-ea"/>
                <a:sym typeface="+mn-ea"/>
              </a:rPr>
              <a:t>移位器在控制电位的控制下可实现</a:t>
            </a:r>
            <a:r>
              <a:rPr lang="zh-CN" altLang="en-US" sz="2400" dirty="0">
                <a:latin typeface="+mn-lt"/>
                <a:ea typeface="+mn-ea"/>
                <a:sym typeface="+mn-ea"/>
              </a:rPr>
              <a:t>数据</a:t>
            </a:r>
            <a:r>
              <a:rPr lang="zh-CN" altLang="zh-CN" sz="2400" dirty="0">
                <a:latin typeface="+mn-lt"/>
                <a:ea typeface="+mn-ea"/>
                <a:sym typeface="+mn-ea"/>
              </a:rPr>
              <a:t>的移位操作。</a:t>
            </a:r>
            <a:endParaRPr lang="zh-CN" altLang="zh-CN" sz="2400" dirty="0">
              <a:latin typeface="+mn-lt"/>
              <a:ea typeface="+mn-ea"/>
              <a:sym typeface="+mn-ea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zh-CN" altLang="zh-CN" sz="2400" b="1" dirty="0">
                <a:latin typeface="+mn-lt"/>
                <a:ea typeface="+mn-ea"/>
                <a:sym typeface="+mn-ea"/>
              </a:rPr>
              <a:t>具体实现：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实现左移1位（×2），右移1位（÷2）和直接传送功能。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在LM（左移）的控制下可实现左移1位，空位补0。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在RM（右移）的控制下可实现右移1位，空位补0。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在DM（直送）的控制下可实现直接传送。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KSO_WM_DOC_GUID" val="{f77c01b0-2866-4755-9474-7656782f8975}"/>
</p:tagLst>
</file>

<file path=ppt/theme/theme1.xml><?xml version="1.0" encoding="utf-8"?>
<a:theme xmlns:a="http://schemas.openxmlformats.org/drawingml/2006/main" name="镶边设计蓝色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镶边设计蓝色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2004</Words>
  <Application>WPS 演示</Application>
  <PresentationFormat>自定义</PresentationFormat>
  <Paragraphs>103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Microsoft YaHei UI</vt:lpstr>
      <vt:lpstr>Corbel</vt:lpstr>
      <vt:lpstr>Euphemia</vt:lpstr>
      <vt:lpstr>幼圆</vt:lpstr>
      <vt:lpstr>Calibri</vt:lpstr>
      <vt:lpstr>微软雅黑</vt:lpstr>
      <vt:lpstr>Euphemia</vt:lpstr>
      <vt:lpstr>Calibri</vt:lpstr>
      <vt:lpstr>Arial</vt:lpstr>
      <vt:lpstr>Arial Unicode MS</vt:lpstr>
      <vt:lpstr>镶边设计蓝色 16x9</vt:lpstr>
      <vt:lpstr>1_镶边设计蓝色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陈志勇</cp:lastModifiedBy>
  <cp:revision>4</cp:revision>
  <dcterms:created xsi:type="dcterms:W3CDTF">2013-07-31T01:43:10Z</dcterms:created>
  <dcterms:modified xsi:type="dcterms:W3CDTF">2019-03-25T00:57:44Z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KSOProductBuildVer">
    <vt:lpwstr>2052-11.1.0.8527</vt:lpwstr>
  </property>
</Properties>
</file>