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69" d="100"/>
          <a:sy n="69" d="100"/>
        </p:scale>
        <p:origin x="221" y="77"/>
      </p:cViewPr>
      <p:guideLst/>
    </p:cSldViewPr>
  </p:slideViewPr>
  <p:notesTextViewPr>
    <p:cViewPr>
      <p:scale>
        <a:sx n="1" d="1"/>
        <a:sy n="1" d="1"/>
      </p:scale>
      <p:origin x="0" y="0"/>
    </p:cViewPr>
  </p:notesTextViewPr>
  <p:notesViewPr>
    <p:cSldViewPr snapToGrid="0">
      <p:cViewPr varScale="1">
        <p:scale>
          <a:sx n="53" d="100"/>
          <a:sy n="53" d="100"/>
        </p:scale>
        <p:origin x="22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8F7B54-C1BE-4E0A-96D4-0A3F31D4EBCD}" type="datetimeFigureOut">
              <a:rPr lang="zh-CN" altLang="en-US" smtClean="0"/>
              <a:t>2016/5/10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2433A-6AB7-4FFF-997E-2DAF583F2692}" type="slidenum">
              <a:rPr lang="zh-CN" altLang="en-US" smtClean="0"/>
              <a:t>‹#›</a:t>
            </a:fld>
            <a:endParaRPr lang="zh-CN" altLang="en-US"/>
          </a:p>
        </p:txBody>
      </p:sp>
    </p:spTree>
    <p:extLst>
      <p:ext uri="{BB962C8B-B14F-4D97-AF65-F5344CB8AC3E}">
        <p14:creationId xmlns:p14="http://schemas.microsoft.com/office/powerpoint/2010/main" val="4017890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4BB25-B9EA-49D2-9A41-79ADE96EB5DC}" type="datetimeFigureOut">
              <a:rPr lang="zh-CN" altLang="en-US" smtClean="0"/>
              <a:t>2016/5/10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558EE-FDE5-4DD4-B03B-17AA70E1607F}" type="slidenum">
              <a:rPr lang="zh-CN" altLang="en-US" smtClean="0"/>
              <a:t>‹#›</a:t>
            </a:fld>
            <a:endParaRPr lang="zh-CN" altLang="en-US"/>
          </a:p>
        </p:txBody>
      </p:sp>
    </p:spTree>
    <p:extLst>
      <p:ext uri="{BB962C8B-B14F-4D97-AF65-F5344CB8AC3E}">
        <p14:creationId xmlns:p14="http://schemas.microsoft.com/office/powerpoint/2010/main" val="1668534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D558EE-FDE5-4DD4-B03B-17AA70E1607F}" type="slidenum">
              <a:rPr lang="zh-CN" altLang="en-US" smtClean="0"/>
              <a:t>4</a:t>
            </a:fld>
            <a:endParaRPr lang="zh-CN" altLang="en-US"/>
          </a:p>
        </p:txBody>
      </p:sp>
    </p:spTree>
    <p:extLst>
      <p:ext uri="{BB962C8B-B14F-4D97-AF65-F5344CB8AC3E}">
        <p14:creationId xmlns:p14="http://schemas.microsoft.com/office/powerpoint/2010/main" val="6223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5CDAAAC-D705-4277-8AF6-E5BD54A9C0AA}" type="datetime1">
              <a:rPr lang="zh-CN" altLang="en-US" smtClean="0"/>
              <a:t>2016/5/10</a:t>
            </a:fld>
            <a:endParaRPr lang="en-US" altLang="zh-CN">
              <a:solidFill>
                <a:srgbClr val="FFFF00"/>
              </a:solidFill>
            </a:endParaRPr>
          </a:p>
        </p:txBody>
      </p:sp>
      <p:sp>
        <p:nvSpPr>
          <p:cNvPr id="5" name="页脚占位符 4"/>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6" name="灯片编号占位符 5"/>
          <p:cNvSpPr>
            <a:spLocks noGrp="1"/>
          </p:cNvSpPr>
          <p:nvPr>
            <p:ph type="sldNum" sz="quarter" idx="12"/>
          </p:nvPr>
        </p:nvSpPr>
        <p:spPr/>
        <p:txBody>
          <a:bodyPr/>
          <a:lstStyle>
            <a:lvl1pPr>
              <a:defRPr/>
            </a:lvl1pPr>
          </a:lstStyle>
          <a:p>
            <a:fld id="{7E1DBD22-0289-4EE1-B6D0-2D7878B578A2}"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9797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F75680F-474F-4637-9033-F64BB45096D3}" type="datetime1">
              <a:rPr lang="zh-CN" altLang="en-US" smtClean="0"/>
              <a:t>2016/5/10</a:t>
            </a:fld>
            <a:endParaRPr lang="en-US" altLang="zh-CN">
              <a:solidFill>
                <a:srgbClr val="FFFF00"/>
              </a:solidFill>
            </a:endParaRPr>
          </a:p>
        </p:txBody>
      </p:sp>
      <p:sp>
        <p:nvSpPr>
          <p:cNvPr id="5" name="页脚占位符 4"/>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6" name="灯片编号占位符 5"/>
          <p:cNvSpPr>
            <a:spLocks noGrp="1"/>
          </p:cNvSpPr>
          <p:nvPr>
            <p:ph type="sldNum" sz="quarter" idx="12"/>
          </p:nvPr>
        </p:nvSpPr>
        <p:spPr/>
        <p:txBody>
          <a:bodyPr/>
          <a:lstStyle>
            <a:lvl1pPr>
              <a:defRPr/>
            </a:lvl1pPr>
          </a:lstStyle>
          <a:p>
            <a:fld id="{35D437E0-98D3-44A7-A10F-C70607C9C30D}"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508897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8D69B2F-A85E-406F-BC05-1ACDB0F00DA9}" type="datetime1">
              <a:rPr lang="zh-CN" altLang="en-US" smtClean="0"/>
              <a:t>2016/5/10</a:t>
            </a:fld>
            <a:endParaRPr lang="en-US" altLang="zh-CN">
              <a:solidFill>
                <a:srgbClr val="FFFF00"/>
              </a:solidFill>
            </a:endParaRPr>
          </a:p>
        </p:txBody>
      </p:sp>
      <p:sp>
        <p:nvSpPr>
          <p:cNvPr id="5" name="页脚占位符 4"/>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6" name="灯片编号占位符 5"/>
          <p:cNvSpPr>
            <a:spLocks noGrp="1"/>
          </p:cNvSpPr>
          <p:nvPr>
            <p:ph type="sldNum" sz="quarter" idx="12"/>
          </p:nvPr>
        </p:nvSpPr>
        <p:spPr/>
        <p:txBody>
          <a:bodyPr/>
          <a:lstStyle>
            <a:lvl1pPr>
              <a:defRPr/>
            </a:lvl1pPr>
          </a:lstStyle>
          <a:p>
            <a:fld id="{EFB3A8BF-745A-471D-BE0D-52ABF6161FD0}"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392255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EDE7EDA-9825-4F69-AC53-50BE3B41AFBF}" type="datetime1">
              <a:rPr lang="zh-CN" altLang="en-US" smtClean="0"/>
              <a:t>2016/5/10</a:t>
            </a:fld>
            <a:endParaRPr lang="en-US" altLang="zh-CN">
              <a:solidFill>
                <a:srgbClr val="FFFF00"/>
              </a:solidFill>
            </a:endParaRPr>
          </a:p>
        </p:txBody>
      </p:sp>
      <p:sp>
        <p:nvSpPr>
          <p:cNvPr id="5" name="页脚占位符 4"/>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6" name="灯片编号占位符 5"/>
          <p:cNvSpPr>
            <a:spLocks noGrp="1"/>
          </p:cNvSpPr>
          <p:nvPr>
            <p:ph type="sldNum" sz="quarter" idx="12"/>
          </p:nvPr>
        </p:nvSpPr>
        <p:spPr/>
        <p:txBody>
          <a:bodyPr/>
          <a:lstStyle>
            <a:lvl1pPr>
              <a:defRPr/>
            </a:lvl1pPr>
          </a:lstStyle>
          <a:p>
            <a:fld id="{4765E16F-EC91-492A-90DA-94C645C3DF7D}"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6073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ACCB1DA3-A0AD-423E-BD36-5EFF0B47D1C4}" type="datetime1">
              <a:rPr lang="zh-CN" altLang="en-US" smtClean="0"/>
              <a:t>2016/5/10</a:t>
            </a:fld>
            <a:endParaRPr lang="en-US" altLang="zh-CN">
              <a:solidFill>
                <a:srgbClr val="FFFF00"/>
              </a:solidFill>
            </a:endParaRPr>
          </a:p>
        </p:txBody>
      </p:sp>
      <p:sp>
        <p:nvSpPr>
          <p:cNvPr id="5" name="页脚占位符 4"/>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6" name="灯片编号占位符 5"/>
          <p:cNvSpPr>
            <a:spLocks noGrp="1"/>
          </p:cNvSpPr>
          <p:nvPr>
            <p:ph type="sldNum" sz="quarter" idx="12"/>
          </p:nvPr>
        </p:nvSpPr>
        <p:spPr/>
        <p:txBody>
          <a:bodyPr/>
          <a:lstStyle>
            <a:lvl1pPr>
              <a:defRPr/>
            </a:lvl1pPr>
          </a:lstStyle>
          <a:p>
            <a:fld id="{4E6F5E0B-648B-4F29-9E6F-D6FDC51B69C1}"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197203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E8E0F2C-52D5-473A-BCBC-01FF3D3B11A8}" type="datetime1">
              <a:rPr lang="zh-CN" altLang="en-US" smtClean="0"/>
              <a:t>2016/5/10</a:t>
            </a:fld>
            <a:endParaRPr lang="en-US" altLang="zh-CN">
              <a:solidFill>
                <a:srgbClr val="FFFF00"/>
              </a:solidFill>
            </a:endParaRPr>
          </a:p>
        </p:txBody>
      </p:sp>
      <p:sp>
        <p:nvSpPr>
          <p:cNvPr id="6" name="页脚占位符 5"/>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7" name="灯片编号占位符 6"/>
          <p:cNvSpPr>
            <a:spLocks noGrp="1"/>
          </p:cNvSpPr>
          <p:nvPr>
            <p:ph type="sldNum" sz="quarter" idx="12"/>
          </p:nvPr>
        </p:nvSpPr>
        <p:spPr/>
        <p:txBody>
          <a:bodyPr/>
          <a:lstStyle>
            <a:lvl1pPr>
              <a:defRPr/>
            </a:lvl1pPr>
          </a:lstStyle>
          <a:p>
            <a:fld id="{46F9815D-BF21-4D8F-97A1-4BE76A4E7BF2}"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178722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4C056DA-5B63-43BB-BEDA-3A9E8E437D2A}" type="datetime1">
              <a:rPr lang="zh-CN" altLang="en-US" smtClean="0"/>
              <a:t>2016/5/10</a:t>
            </a:fld>
            <a:endParaRPr lang="en-US" altLang="zh-CN">
              <a:solidFill>
                <a:srgbClr val="FFFF00"/>
              </a:solidFill>
            </a:endParaRPr>
          </a:p>
        </p:txBody>
      </p:sp>
      <p:sp>
        <p:nvSpPr>
          <p:cNvPr id="8" name="页脚占位符 7"/>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9" name="灯片编号占位符 8"/>
          <p:cNvSpPr>
            <a:spLocks noGrp="1"/>
          </p:cNvSpPr>
          <p:nvPr>
            <p:ph type="sldNum" sz="quarter" idx="12"/>
          </p:nvPr>
        </p:nvSpPr>
        <p:spPr/>
        <p:txBody>
          <a:bodyPr/>
          <a:lstStyle>
            <a:lvl1pPr>
              <a:defRPr/>
            </a:lvl1pPr>
          </a:lstStyle>
          <a:p>
            <a:fld id="{332EC447-C2B5-4C79-AABB-28C643D76E27}"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13589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8A7FCB7-71F8-424A-ACEB-464347638B5F}" type="datetime1">
              <a:rPr lang="zh-CN" altLang="en-US" smtClean="0"/>
              <a:t>2016/5/10</a:t>
            </a:fld>
            <a:endParaRPr lang="en-US" altLang="zh-CN">
              <a:solidFill>
                <a:srgbClr val="FFFF00"/>
              </a:solidFill>
            </a:endParaRPr>
          </a:p>
        </p:txBody>
      </p:sp>
      <p:sp>
        <p:nvSpPr>
          <p:cNvPr id="4" name="页脚占位符 3"/>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5" name="灯片编号占位符 4"/>
          <p:cNvSpPr>
            <a:spLocks noGrp="1"/>
          </p:cNvSpPr>
          <p:nvPr>
            <p:ph type="sldNum" sz="quarter" idx="12"/>
          </p:nvPr>
        </p:nvSpPr>
        <p:spPr/>
        <p:txBody>
          <a:bodyPr/>
          <a:lstStyle>
            <a:lvl1pPr>
              <a:defRPr/>
            </a:lvl1pPr>
          </a:lstStyle>
          <a:p>
            <a:fld id="{F88FF806-6A80-4E74-9DB6-EC8224CB1788}"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91476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C724ECB-DC14-43A5-8D93-6A233CD117EB}" type="datetime1">
              <a:rPr lang="zh-CN" altLang="en-US" smtClean="0"/>
              <a:t>2016/5/10</a:t>
            </a:fld>
            <a:endParaRPr lang="en-US" altLang="zh-CN">
              <a:solidFill>
                <a:srgbClr val="FFFF00"/>
              </a:solidFill>
            </a:endParaRPr>
          </a:p>
        </p:txBody>
      </p:sp>
      <p:sp>
        <p:nvSpPr>
          <p:cNvPr id="3" name="页脚占位符 2"/>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4" name="灯片编号占位符 3"/>
          <p:cNvSpPr>
            <a:spLocks noGrp="1"/>
          </p:cNvSpPr>
          <p:nvPr>
            <p:ph type="sldNum" sz="quarter" idx="12"/>
          </p:nvPr>
        </p:nvSpPr>
        <p:spPr/>
        <p:txBody>
          <a:bodyPr/>
          <a:lstStyle>
            <a:lvl1pPr>
              <a:defRPr/>
            </a:lvl1pPr>
          </a:lstStyle>
          <a:p>
            <a:fld id="{9BFEF8D5-413E-429B-B44E-08A4CC5A56CC}"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87071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6D22020-ADDF-4C31-8F86-4DF466D9FABC}" type="datetime1">
              <a:rPr lang="zh-CN" altLang="en-US" smtClean="0"/>
              <a:t>2016/5/10</a:t>
            </a:fld>
            <a:endParaRPr lang="en-US" altLang="zh-CN">
              <a:solidFill>
                <a:srgbClr val="FFFF00"/>
              </a:solidFill>
            </a:endParaRPr>
          </a:p>
        </p:txBody>
      </p:sp>
      <p:sp>
        <p:nvSpPr>
          <p:cNvPr id="6" name="页脚占位符 5"/>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7" name="灯片编号占位符 6"/>
          <p:cNvSpPr>
            <a:spLocks noGrp="1"/>
          </p:cNvSpPr>
          <p:nvPr>
            <p:ph type="sldNum" sz="quarter" idx="12"/>
          </p:nvPr>
        </p:nvSpPr>
        <p:spPr/>
        <p:txBody>
          <a:bodyPr/>
          <a:lstStyle>
            <a:lvl1pPr>
              <a:defRPr/>
            </a:lvl1pPr>
          </a:lstStyle>
          <a:p>
            <a:fld id="{34FBF8F3-5F04-4115-A4B4-3C74BF1E57B3}"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85610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FFF5FE0-3C57-4C6C-9199-6D71CC80E890}" type="datetime1">
              <a:rPr lang="zh-CN" altLang="en-US" smtClean="0"/>
              <a:t>2016/5/10</a:t>
            </a:fld>
            <a:endParaRPr lang="en-US" altLang="zh-CN">
              <a:solidFill>
                <a:srgbClr val="FFFF00"/>
              </a:solidFill>
            </a:endParaRPr>
          </a:p>
        </p:txBody>
      </p:sp>
      <p:sp>
        <p:nvSpPr>
          <p:cNvPr id="6" name="页脚占位符 5"/>
          <p:cNvSpPr>
            <a:spLocks noGrp="1"/>
          </p:cNvSpPr>
          <p:nvPr>
            <p:ph type="ftr" sz="quarter" idx="11"/>
          </p:nvPr>
        </p:nvSpPr>
        <p:spPr/>
        <p:txBody>
          <a:bodyPr/>
          <a:lstStyle>
            <a:lvl1pPr>
              <a:defRPr/>
            </a:lvl1pPr>
          </a:lstStyle>
          <a:p>
            <a:r>
              <a:rPr lang="zh-CN" altLang="en-US" smtClean="0"/>
              <a:t>数据库系统</a:t>
            </a:r>
            <a:endParaRPr lang="zh-CN" altLang="en-US"/>
          </a:p>
        </p:txBody>
      </p:sp>
      <p:sp>
        <p:nvSpPr>
          <p:cNvPr id="7" name="灯片编号占位符 6"/>
          <p:cNvSpPr>
            <a:spLocks noGrp="1"/>
          </p:cNvSpPr>
          <p:nvPr>
            <p:ph type="sldNum" sz="quarter" idx="12"/>
          </p:nvPr>
        </p:nvSpPr>
        <p:spPr/>
        <p:txBody>
          <a:bodyPr/>
          <a:lstStyle>
            <a:lvl1pPr>
              <a:defRPr/>
            </a:lvl1pPr>
          </a:lstStyle>
          <a:p>
            <a:fld id="{531EF991-921E-4AB8-BAAE-39D0F781DD9B}" type="slidenum">
              <a:rPr lang="zh-CN" altLang="en-US"/>
              <a:pPr/>
              <a:t>‹#›</a:t>
            </a:fld>
            <a:endParaRPr lang="en-US" altLang="zh-CN">
              <a:solidFill>
                <a:srgbClr val="FFFF00"/>
              </a:solidFill>
            </a:endParaRPr>
          </a:p>
        </p:txBody>
      </p:sp>
    </p:spTree>
    <p:extLst>
      <p:ext uri="{BB962C8B-B14F-4D97-AF65-F5344CB8AC3E}">
        <p14:creationId xmlns:p14="http://schemas.microsoft.com/office/powerpoint/2010/main" val="21244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2"/>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dt" sz="half" idx="2"/>
          </p:nvPr>
        </p:nvSpPr>
        <p:spPr bwMode="auto">
          <a:xfrm>
            <a:off x="914400" y="6324600"/>
            <a:ext cx="2540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rgbClr val="FF9900"/>
                </a:solidFill>
              </a:defRPr>
            </a:lvl1pPr>
          </a:lstStyle>
          <a:p>
            <a:pPr eaLnBrk="0" fontAlgn="base" hangingPunct="0">
              <a:spcBef>
                <a:spcPct val="0"/>
              </a:spcBef>
              <a:spcAft>
                <a:spcPct val="0"/>
              </a:spcAft>
            </a:pPr>
            <a:fld id="{D2942E5D-5EA6-44E4-BFCC-3614F007B68F}" type="datetime1">
              <a:rPr lang="zh-CN" altLang="en-US" smtClean="0"/>
              <a:t>2016/5/10</a:t>
            </a:fld>
            <a:endParaRPr lang="en-US" altLang="zh-CN">
              <a:solidFill>
                <a:srgbClr val="FFFF00"/>
              </a:solidFill>
            </a:endParaRPr>
          </a:p>
        </p:txBody>
      </p:sp>
      <p:sp>
        <p:nvSpPr>
          <p:cNvPr id="8195" name="Rectangle 3"/>
          <p:cNvSpPr>
            <a:spLocks noGrp="1" noChangeArrowheads="1"/>
          </p:cNvSpPr>
          <p:nvPr>
            <p:ph type="ftr" sz="quarter" idx="3"/>
          </p:nvPr>
        </p:nvSpPr>
        <p:spPr bwMode="auto">
          <a:xfrm>
            <a:off x="4165600" y="6324600"/>
            <a:ext cx="3860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rgbClr val="FF9900"/>
                </a:solidFill>
              </a:defRPr>
            </a:lvl1pPr>
          </a:lstStyle>
          <a:p>
            <a:pPr eaLnBrk="0" fontAlgn="base" hangingPunct="0">
              <a:spcBef>
                <a:spcPct val="0"/>
              </a:spcBef>
              <a:spcAft>
                <a:spcPct val="0"/>
              </a:spcAft>
            </a:pPr>
            <a:r>
              <a:rPr lang="zh-CN" altLang="en-US" smtClean="0"/>
              <a:t>数据库系统</a:t>
            </a:r>
            <a:endParaRPr lang="zh-CN" altLang="en-US"/>
          </a:p>
        </p:txBody>
      </p:sp>
      <p:sp>
        <p:nvSpPr>
          <p:cNvPr id="8196" name="Rectangle 4"/>
          <p:cNvSpPr>
            <a:spLocks noGrp="1" noChangeArrowheads="1"/>
          </p:cNvSpPr>
          <p:nvPr>
            <p:ph type="sldNum" sz="quarter" idx="4"/>
          </p:nvPr>
        </p:nvSpPr>
        <p:spPr bwMode="auto">
          <a:xfrm>
            <a:off x="8737600" y="6324600"/>
            <a:ext cx="2540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FF9900"/>
                </a:solidFill>
              </a:defRPr>
            </a:lvl1pPr>
          </a:lstStyle>
          <a:p>
            <a:pPr eaLnBrk="0" fontAlgn="base" hangingPunct="0">
              <a:spcBef>
                <a:spcPct val="0"/>
              </a:spcBef>
              <a:spcAft>
                <a:spcPct val="0"/>
              </a:spcAft>
            </a:pPr>
            <a:fld id="{2BDD4058-9D8D-41F2-BAED-FD107F91BB36}" type="slidenum">
              <a:rPr lang="zh-CN" altLang="en-US"/>
              <a:pPr eaLnBrk="0" fontAlgn="base" hangingPunct="0">
                <a:spcBef>
                  <a:spcPct val="0"/>
                </a:spcBef>
                <a:spcAft>
                  <a:spcPct val="0"/>
                </a:spcAft>
              </a:pPr>
              <a:t>‹#›</a:t>
            </a:fld>
            <a:endParaRPr lang="en-US" altLang="zh-CN">
              <a:solidFill>
                <a:srgbClr val="FFFF00"/>
              </a:solidFill>
            </a:endParaRPr>
          </a:p>
        </p:txBody>
      </p:sp>
      <p:sp>
        <p:nvSpPr>
          <p:cNvPr id="8197" name="Text Box 5"/>
          <p:cNvSpPr txBox="1">
            <a:spLocks noChangeArrowheads="1"/>
          </p:cNvSpPr>
          <p:nvPr/>
        </p:nvSpPr>
        <p:spPr bwMode="auto">
          <a:xfrm>
            <a:off x="4553859" y="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800" dirty="0" smtClean="0">
                <a:solidFill>
                  <a:srgbClr val="FF9900"/>
                </a:solidFill>
              </a:rPr>
              <a:t>关系</a:t>
            </a:r>
            <a:r>
              <a:rPr lang="zh-CN" altLang="en-US" sz="2800" dirty="0">
                <a:solidFill>
                  <a:srgbClr val="FF9900"/>
                </a:solidFill>
              </a:rPr>
              <a:t>数据理论</a:t>
            </a:r>
            <a:endParaRPr lang="zh-CN" altLang="en-US" sz="2400" dirty="0">
              <a:solidFill>
                <a:srgbClr val="FFFF00"/>
              </a:solidFill>
            </a:endParaRPr>
          </a:p>
        </p:txBody>
      </p:sp>
    </p:spTree>
    <p:extLst>
      <p:ext uri="{BB962C8B-B14F-4D97-AF65-F5344CB8AC3E}">
        <p14:creationId xmlns:p14="http://schemas.microsoft.com/office/powerpoint/2010/main" val="841091547"/>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dbsstart.ppt#-1,7,&#30446;  &#24405;" TargetMode="External"/><Relationship Id="rId5" Type="http://schemas.openxmlformats.org/officeDocument/2006/relationships/slide" Target="slide47.xml"/><Relationship Id="rId4" Type="http://schemas.openxmlformats.org/officeDocument/2006/relationships/slide" Target="slide2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47.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accent2"/>
        </a:solidFill>
        <a:effectLst/>
      </p:bgPr>
    </p:bg>
    <p:spTree>
      <p:nvGrpSpPr>
        <p:cNvPr id="1" name=""/>
        <p:cNvGrpSpPr/>
        <p:nvPr/>
      </p:nvGrpSpPr>
      <p:grpSpPr>
        <a:xfrm>
          <a:off x="0" y="0"/>
          <a:ext cx="0" cy="0"/>
          <a:chOff x="0" y="0"/>
          <a:chExt cx="0" cy="0"/>
        </a:xfrm>
      </p:grpSpPr>
      <p:sp>
        <p:nvSpPr>
          <p:cNvPr id="12" name="日期占位符 1"/>
          <p:cNvSpPr>
            <a:spLocks noGrp="1"/>
          </p:cNvSpPr>
          <p:nvPr>
            <p:ph type="dt" sz="half" idx="10"/>
          </p:nvPr>
        </p:nvSpPr>
        <p:spPr/>
        <p:txBody>
          <a:bodyPr/>
          <a:lstStyle/>
          <a:p>
            <a:fld id="{F9518F8F-5081-4843-88FC-F328F7F15633}" type="datetime1">
              <a:rPr lang="zh-CN" altLang="en-US" smtClean="0"/>
              <a:t>2016/5/10</a:t>
            </a:fld>
            <a:endParaRPr lang="en-US" altLang="zh-CN">
              <a:solidFill>
                <a:srgbClr val="FFFF00"/>
              </a:solidFill>
            </a:endParaRPr>
          </a:p>
        </p:txBody>
      </p:sp>
      <p:sp>
        <p:nvSpPr>
          <p:cNvPr id="13" name="页脚占位符 2"/>
          <p:cNvSpPr>
            <a:spLocks noGrp="1"/>
          </p:cNvSpPr>
          <p:nvPr>
            <p:ph type="ftr" sz="quarter" idx="11"/>
          </p:nvPr>
        </p:nvSpPr>
        <p:spPr/>
        <p:txBody>
          <a:bodyPr/>
          <a:lstStyle/>
          <a:p>
            <a:r>
              <a:rPr lang="zh-CN" altLang="en-US" smtClean="0"/>
              <a:t>数据库系统</a:t>
            </a:r>
            <a:endParaRPr lang="zh-CN" altLang="en-US"/>
          </a:p>
        </p:txBody>
      </p:sp>
      <p:sp>
        <p:nvSpPr>
          <p:cNvPr id="14" name="灯片编号占位符 3"/>
          <p:cNvSpPr>
            <a:spLocks noGrp="1"/>
          </p:cNvSpPr>
          <p:nvPr>
            <p:ph type="sldNum" sz="quarter" idx="12"/>
          </p:nvPr>
        </p:nvSpPr>
        <p:spPr/>
        <p:txBody>
          <a:bodyPr/>
          <a:lstStyle/>
          <a:p>
            <a:fld id="{156BD179-C6B9-4AE4-9942-0C23F4E344B5}" type="slidenum">
              <a:rPr lang="zh-CN" altLang="en-US"/>
              <a:pPr/>
              <a:t>1</a:t>
            </a:fld>
            <a:endParaRPr lang="en-US" altLang="zh-CN">
              <a:solidFill>
                <a:srgbClr val="FFFF00"/>
              </a:solidFill>
            </a:endParaRPr>
          </a:p>
        </p:txBody>
      </p:sp>
      <p:sp>
        <p:nvSpPr>
          <p:cNvPr id="231426" name="Text Box 2"/>
          <p:cNvSpPr txBox="1">
            <a:spLocks noChangeArrowheads="1"/>
          </p:cNvSpPr>
          <p:nvPr/>
        </p:nvSpPr>
        <p:spPr bwMode="auto">
          <a:xfrm>
            <a:off x="1981201" y="896939"/>
            <a:ext cx="8691803"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dirty="0">
                <a:solidFill>
                  <a:srgbClr val="FFFF00"/>
                </a:solidFill>
              </a:rPr>
              <a:t>1</a:t>
            </a:r>
            <a:r>
              <a:rPr lang="zh-CN" altLang="en-US" sz="2400" b="1" dirty="0">
                <a:solidFill>
                  <a:srgbClr val="FFFF00"/>
                </a:solidFill>
              </a:rPr>
              <a:t>、掌握为什么不合适的关系模式会带来插入异常、删除异常、</a:t>
            </a:r>
          </a:p>
          <a:p>
            <a:pPr eaLnBrk="0" fontAlgn="base" hangingPunct="0">
              <a:lnSpc>
                <a:spcPct val="120000"/>
              </a:lnSpc>
              <a:spcBef>
                <a:spcPct val="0"/>
              </a:spcBef>
              <a:spcAft>
                <a:spcPct val="0"/>
              </a:spcAft>
            </a:pPr>
            <a:r>
              <a:rPr lang="zh-CN" altLang="en-US" sz="2400" b="1" dirty="0">
                <a:solidFill>
                  <a:srgbClr val="FFFF00"/>
                </a:solidFill>
              </a:rPr>
              <a:t>      存储异常、修改困难等严重问题</a:t>
            </a:r>
          </a:p>
          <a:p>
            <a:pPr eaLnBrk="0" fontAlgn="base" hangingPunct="0">
              <a:lnSpc>
                <a:spcPct val="120000"/>
              </a:lnSpc>
              <a:spcBef>
                <a:spcPct val="0"/>
              </a:spcBef>
              <a:spcAft>
                <a:spcPct val="0"/>
              </a:spcAft>
            </a:pPr>
            <a:r>
              <a:rPr lang="en-US" altLang="zh-CN" sz="2400" b="1" dirty="0">
                <a:solidFill>
                  <a:srgbClr val="FFFF00"/>
                </a:solidFill>
              </a:rPr>
              <a:t>2</a:t>
            </a:r>
            <a:r>
              <a:rPr lang="zh-CN" altLang="en-US" sz="2400" b="1" dirty="0">
                <a:solidFill>
                  <a:srgbClr val="FFFF00"/>
                </a:solidFill>
              </a:rPr>
              <a:t>、深刻理解函数依赖、多值依赖等有关概念</a:t>
            </a:r>
          </a:p>
          <a:p>
            <a:pPr eaLnBrk="0" fontAlgn="base" hangingPunct="0">
              <a:lnSpc>
                <a:spcPct val="120000"/>
              </a:lnSpc>
              <a:spcBef>
                <a:spcPct val="0"/>
              </a:spcBef>
              <a:spcAft>
                <a:spcPct val="0"/>
              </a:spcAft>
            </a:pPr>
            <a:r>
              <a:rPr lang="en-US" altLang="zh-CN" sz="2400" b="1" dirty="0">
                <a:solidFill>
                  <a:srgbClr val="FFFF00"/>
                </a:solidFill>
              </a:rPr>
              <a:t>3</a:t>
            </a:r>
            <a:r>
              <a:rPr lang="zh-CN" altLang="en-US" sz="2400" b="1" dirty="0">
                <a:solidFill>
                  <a:srgbClr val="FFFF00"/>
                </a:solidFill>
              </a:rPr>
              <a:t>、掌握关系的</a:t>
            </a:r>
            <a:r>
              <a:rPr lang="en-US" altLang="zh-CN" sz="2400" b="1" dirty="0">
                <a:solidFill>
                  <a:srgbClr val="FFFF00"/>
                </a:solidFill>
              </a:rPr>
              <a:t>1NF</a:t>
            </a:r>
            <a:r>
              <a:rPr lang="zh-CN" altLang="en-US" sz="2400" b="1" dirty="0">
                <a:solidFill>
                  <a:srgbClr val="FFFF00"/>
                </a:solidFill>
              </a:rPr>
              <a:t>、</a:t>
            </a:r>
            <a:r>
              <a:rPr lang="en-US" altLang="zh-CN" sz="2400" b="1" dirty="0">
                <a:solidFill>
                  <a:srgbClr val="FFFF00"/>
                </a:solidFill>
              </a:rPr>
              <a:t>2NF</a:t>
            </a:r>
            <a:r>
              <a:rPr lang="zh-CN" altLang="en-US" sz="2400" b="1" dirty="0">
                <a:solidFill>
                  <a:srgbClr val="FFFF00"/>
                </a:solidFill>
              </a:rPr>
              <a:t>、</a:t>
            </a:r>
            <a:r>
              <a:rPr lang="en-US" altLang="zh-CN" sz="2400" b="1" dirty="0">
                <a:solidFill>
                  <a:srgbClr val="FFFF00"/>
                </a:solidFill>
              </a:rPr>
              <a:t>3NF</a:t>
            </a:r>
            <a:r>
              <a:rPr lang="zh-CN" altLang="en-US" sz="2400" b="1" dirty="0">
                <a:solidFill>
                  <a:srgbClr val="FFFF00"/>
                </a:solidFill>
              </a:rPr>
              <a:t>、</a:t>
            </a:r>
            <a:r>
              <a:rPr lang="en-US" altLang="zh-CN" sz="2400" b="1" dirty="0">
                <a:solidFill>
                  <a:srgbClr val="FFFF00"/>
                </a:solidFill>
              </a:rPr>
              <a:t>BCNF</a:t>
            </a:r>
            <a:r>
              <a:rPr lang="zh-CN" altLang="en-US" sz="2400" b="1" dirty="0">
                <a:solidFill>
                  <a:srgbClr val="FFFF00"/>
                </a:solidFill>
              </a:rPr>
              <a:t>、</a:t>
            </a:r>
            <a:r>
              <a:rPr lang="en-US" altLang="zh-CN" sz="2400" b="1" dirty="0">
                <a:solidFill>
                  <a:srgbClr val="FFFF00"/>
                </a:solidFill>
              </a:rPr>
              <a:t>4NF</a:t>
            </a:r>
            <a:r>
              <a:rPr lang="zh-CN" altLang="en-US" sz="2400" b="1" dirty="0">
                <a:solidFill>
                  <a:srgbClr val="FFFF00"/>
                </a:solidFill>
              </a:rPr>
              <a:t>的概念和特征</a:t>
            </a:r>
          </a:p>
          <a:p>
            <a:pPr eaLnBrk="0" fontAlgn="base" hangingPunct="0">
              <a:lnSpc>
                <a:spcPct val="120000"/>
              </a:lnSpc>
              <a:spcBef>
                <a:spcPct val="0"/>
              </a:spcBef>
              <a:spcAft>
                <a:spcPct val="0"/>
              </a:spcAft>
            </a:pPr>
            <a:r>
              <a:rPr lang="en-US" altLang="zh-CN" sz="2400" b="1" dirty="0">
                <a:solidFill>
                  <a:srgbClr val="FFFF00"/>
                </a:solidFill>
              </a:rPr>
              <a:t>4</a:t>
            </a:r>
            <a:r>
              <a:rPr lang="zh-CN" altLang="en-US" sz="2400" b="1" dirty="0">
                <a:solidFill>
                  <a:srgbClr val="FFFF00"/>
                </a:solidFill>
              </a:rPr>
              <a:t>、掌握函数依赖的</a:t>
            </a:r>
            <a:r>
              <a:rPr lang="en-US" altLang="zh-CN" sz="2400" b="1" dirty="0">
                <a:solidFill>
                  <a:srgbClr val="FFFF00"/>
                </a:solidFill>
              </a:rPr>
              <a:t>Armstrong</a:t>
            </a:r>
            <a:r>
              <a:rPr lang="zh-CN" altLang="en-US" sz="2400" b="1" dirty="0">
                <a:solidFill>
                  <a:srgbClr val="FFFF00"/>
                </a:solidFill>
              </a:rPr>
              <a:t>公理系统、求属性集的闭包算法</a:t>
            </a:r>
          </a:p>
          <a:p>
            <a:pPr eaLnBrk="0" fontAlgn="base" hangingPunct="0">
              <a:lnSpc>
                <a:spcPct val="120000"/>
              </a:lnSpc>
              <a:spcBef>
                <a:spcPct val="0"/>
              </a:spcBef>
              <a:spcAft>
                <a:spcPct val="0"/>
              </a:spcAft>
            </a:pPr>
            <a:r>
              <a:rPr lang="zh-CN" altLang="en-US" sz="2400" b="1" dirty="0">
                <a:solidFill>
                  <a:srgbClr val="FFFF00"/>
                </a:solidFill>
              </a:rPr>
              <a:t>      以及求极小函数依赖集的方法等</a:t>
            </a:r>
          </a:p>
          <a:p>
            <a:pPr eaLnBrk="0" fontAlgn="base" hangingPunct="0">
              <a:lnSpc>
                <a:spcPct val="120000"/>
              </a:lnSpc>
              <a:spcBef>
                <a:spcPct val="0"/>
              </a:spcBef>
              <a:spcAft>
                <a:spcPct val="0"/>
              </a:spcAft>
            </a:pPr>
            <a:r>
              <a:rPr lang="en-US" altLang="zh-CN" sz="2400" b="1" dirty="0">
                <a:solidFill>
                  <a:srgbClr val="FFFF00"/>
                </a:solidFill>
              </a:rPr>
              <a:t>5</a:t>
            </a:r>
            <a:r>
              <a:rPr lang="zh-CN" altLang="en-US" sz="2400" b="1" dirty="0">
                <a:solidFill>
                  <a:srgbClr val="FFFF00"/>
                </a:solidFill>
              </a:rPr>
              <a:t>、掌握模式分解的无损连接性和保持函数依赖性以及分解算法</a:t>
            </a:r>
          </a:p>
        </p:txBody>
      </p:sp>
      <p:sp>
        <p:nvSpPr>
          <p:cNvPr id="231427" name="Text Box 3">
            <a:hlinkClick r:id="rId2" action="ppaction://hlinksldjump"/>
          </p:cNvPr>
          <p:cNvSpPr txBox="1">
            <a:spLocks noChangeArrowheads="1"/>
          </p:cNvSpPr>
          <p:nvPr/>
        </p:nvSpPr>
        <p:spPr bwMode="auto">
          <a:xfrm>
            <a:off x="2438401" y="4422776"/>
            <a:ext cx="528702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FF"/>
                </a:solidFill>
              </a:rPr>
              <a:t>§1    </a:t>
            </a:r>
            <a:r>
              <a:rPr lang="zh-CN" altLang="en-US" sz="2400" b="1">
                <a:solidFill>
                  <a:srgbClr val="FFFFFF"/>
                </a:solidFill>
              </a:rPr>
              <a:t>为什么需要对关系模式规范化？</a:t>
            </a:r>
            <a:endParaRPr lang="zh-CN" altLang="en-US" sz="2400" b="1">
              <a:solidFill>
                <a:srgbClr val="FFFF00"/>
              </a:solidFill>
            </a:endParaRPr>
          </a:p>
        </p:txBody>
      </p:sp>
      <p:sp>
        <p:nvSpPr>
          <p:cNvPr id="231428" name="Text Box 4">
            <a:hlinkClick r:id="rId3" action="ppaction://hlinksldjump"/>
          </p:cNvPr>
          <p:cNvSpPr txBox="1">
            <a:spLocks noChangeArrowheads="1"/>
          </p:cNvSpPr>
          <p:nvPr/>
        </p:nvSpPr>
        <p:spPr bwMode="auto">
          <a:xfrm>
            <a:off x="2438401" y="4803776"/>
            <a:ext cx="219322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FF"/>
                </a:solidFill>
              </a:rPr>
              <a:t>§2    </a:t>
            </a:r>
            <a:r>
              <a:rPr lang="zh-CN" altLang="en-US" sz="2400" b="1">
                <a:solidFill>
                  <a:srgbClr val="FFFFFF"/>
                </a:solidFill>
              </a:rPr>
              <a:t>数据依赖</a:t>
            </a:r>
            <a:endParaRPr lang="zh-CN" altLang="en-US" sz="2400" b="1">
              <a:solidFill>
                <a:srgbClr val="FFFF00"/>
              </a:solidFill>
            </a:endParaRPr>
          </a:p>
        </p:txBody>
      </p:sp>
      <p:sp>
        <p:nvSpPr>
          <p:cNvPr id="231429" name="Text Box 5">
            <a:hlinkClick r:id="rId4" action="ppaction://hlinksldjump"/>
          </p:cNvPr>
          <p:cNvSpPr txBox="1">
            <a:spLocks noChangeArrowheads="1"/>
          </p:cNvSpPr>
          <p:nvPr/>
        </p:nvSpPr>
        <p:spPr bwMode="auto">
          <a:xfrm>
            <a:off x="2438400" y="5184776"/>
            <a:ext cx="250260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FF"/>
                </a:solidFill>
              </a:rPr>
              <a:t>§3    </a:t>
            </a:r>
            <a:r>
              <a:rPr lang="zh-CN" altLang="en-US" sz="2400" b="1">
                <a:solidFill>
                  <a:srgbClr val="FFFFFF"/>
                </a:solidFill>
              </a:rPr>
              <a:t>关系的范式</a:t>
            </a:r>
          </a:p>
        </p:txBody>
      </p:sp>
      <p:sp>
        <p:nvSpPr>
          <p:cNvPr id="231430" name="Text Box 6">
            <a:hlinkClick r:id="rId5" action="ppaction://hlinksldjump"/>
          </p:cNvPr>
          <p:cNvSpPr txBox="1">
            <a:spLocks noChangeArrowheads="1"/>
          </p:cNvSpPr>
          <p:nvPr/>
        </p:nvSpPr>
        <p:spPr bwMode="auto">
          <a:xfrm>
            <a:off x="2438400" y="5565776"/>
            <a:ext cx="518847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FF"/>
                </a:solidFill>
              </a:rPr>
              <a:t>§4    </a:t>
            </a:r>
            <a:r>
              <a:rPr lang="zh-CN" altLang="en-US" sz="2400" b="1">
                <a:solidFill>
                  <a:srgbClr val="FFFFFF"/>
                </a:solidFill>
              </a:rPr>
              <a:t>函数依赖的</a:t>
            </a:r>
            <a:r>
              <a:rPr lang="en-US" altLang="zh-CN" sz="2400" b="1">
                <a:solidFill>
                  <a:srgbClr val="FFFFFF"/>
                </a:solidFill>
              </a:rPr>
              <a:t>Armstrong</a:t>
            </a:r>
            <a:r>
              <a:rPr lang="zh-CN" altLang="en-US" sz="2400" b="1">
                <a:solidFill>
                  <a:srgbClr val="FFFFFF"/>
                </a:solidFill>
              </a:rPr>
              <a:t>公理系统</a:t>
            </a:r>
          </a:p>
        </p:txBody>
      </p:sp>
      <p:sp>
        <p:nvSpPr>
          <p:cNvPr id="231431" name="Rectangle 7">
            <a:hlinkClick r:id="" action="ppaction://noaction"/>
          </p:cNvPr>
          <p:cNvSpPr>
            <a:spLocks noChangeArrowheads="1"/>
          </p:cNvSpPr>
          <p:nvPr/>
        </p:nvSpPr>
        <p:spPr bwMode="auto">
          <a:xfrm>
            <a:off x="2438400" y="5943600"/>
            <a:ext cx="3657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Times New Roman" panose="02020603050405020304" pitchFamily="18" charset="0"/>
                <a:ea typeface="宋体" panose="02010600030101010101" pitchFamily="2" charset="-122"/>
              </a:defRPr>
            </a:lvl1pPr>
            <a:lvl2pPr algn="ctr">
              <a:defRPr sz="4400">
                <a:solidFill>
                  <a:schemeClr val="tx2"/>
                </a:solidFill>
                <a:latin typeface="Times New Roman" panose="02020603050405020304" pitchFamily="18" charset="0"/>
                <a:ea typeface="宋体" panose="02010600030101010101" pitchFamily="2" charset="-122"/>
              </a:defRPr>
            </a:lvl2pPr>
            <a:lvl3pPr algn="ctr">
              <a:defRPr sz="4400">
                <a:solidFill>
                  <a:schemeClr val="tx2"/>
                </a:solidFill>
                <a:latin typeface="Times New Roman" panose="02020603050405020304" pitchFamily="18" charset="0"/>
                <a:ea typeface="宋体" panose="02010600030101010101" pitchFamily="2" charset="-122"/>
              </a:defRPr>
            </a:lvl3pPr>
            <a:lvl4pPr algn="ctr">
              <a:defRPr sz="4400">
                <a:solidFill>
                  <a:schemeClr val="tx2"/>
                </a:solidFill>
                <a:latin typeface="Times New Roman" panose="02020603050405020304" pitchFamily="18" charset="0"/>
                <a:ea typeface="宋体" panose="02010600030101010101" pitchFamily="2" charset="-122"/>
              </a:defRPr>
            </a:lvl4pPr>
            <a:lvl5pPr algn="ctr">
              <a:defRPr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algn="l" fontAlgn="base">
              <a:lnSpc>
                <a:spcPct val="120000"/>
              </a:lnSpc>
              <a:spcBef>
                <a:spcPct val="0"/>
              </a:spcBef>
              <a:spcAft>
                <a:spcPct val="0"/>
              </a:spcAft>
            </a:pPr>
            <a:r>
              <a:rPr lang="en-US" altLang="zh-CN" sz="2400" b="1">
                <a:solidFill>
                  <a:srgbClr val="FFFFFF"/>
                </a:solidFill>
              </a:rPr>
              <a:t>§5     </a:t>
            </a:r>
            <a:r>
              <a:rPr lang="zh-CN" altLang="en-US" sz="2400" b="1">
                <a:solidFill>
                  <a:srgbClr val="FFFFFF"/>
                </a:solidFill>
              </a:rPr>
              <a:t>关系模式的分解</a:t>
            </a:r>
            <a:endParaRPr lang="zh-CN" altLang="en-US" sz="2400">
              <a:solidFill>
                <a:srgbClr val="000000"/>
              </a:solidFill>
            </a:endParaRPr>
          </a:p>
        </p:txBody>
      </p:sp>
      <p:sp>
        <p:nvSpPr>
          <p:cNvPr id="231432" name="Text Box 8"/>
          <p:cNvSpPr txBox="1">
            <a:spLocks noChangeArrowheads="1"/>
          </p:cNvSpPr>
          <p:nvPr/>
        </p:nvSpPr>
        <p:spPr bwMode="auto">
          <a:xfrm>
            <a:off x="1905000" y="533401"/>
            <a:ext cx="1731564" cy="461665"/>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本章要求：</a:t>
            </a:r>
            <a:endParaRPr lang="zh-CN" altLang="en-US" sz="2000" b="1">
              <a:solidFill>
                <a:srgbClr val="FFFFFF"/>
              </a:solidFill>
            </a:endParaRPr>
          </a:p>
        </p:txBody>
      </p:sp>
      <p:sp>
        <p:nvSpPr>
          <p:cNvPr id="231433" name="Text Box 9"/>
          <p:cNvSpPr txBox="1">
            <a:spLocks noChangeArrowheads="1"/>
          </p:cNvSpPr>
          <p:nvPr/>
        </p:nvSpPr>
        <p:spPr bwMode="auto">
          <a:xfrm>
            <a:off x="1905000" y="3962401"/>
            <a:ext cx="1731564" cy="535531"/>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000000"/>
                </a:solidFill>
              </a:rPr>
              <a:t>本章内容：</a:t>
            </a:r>
            <a:endParaRPr lang="zh-CN" altLang="en-US" sz="2000" b="1">
              <a:solidFill>
                <a:srgbClr val="000000"/>
              </a:solidFill>
            </a:endParaRPr>
          </a:p>
        </p:txBody>
      </p:sp>
      <p:sp>
        <p:nvSpPr>
          <p:cNvPr id="231434" name="AutoShape 10"/>
          <p:cNvSpPr>
            <a:spLocks noChangeArrowheads="1"/>
          </p:cNvSpPr>
          <p:nvPr/>
        </p:nvSpPr>
        <p:spPr bwMode="auto">
          <a:xfrm>
            <a:off x="7772400" y="4495800"/>
            <a:ext cx="1447800" cy="609600"/>
          </a:xfrm>
          <a:prstGeom prst="wedgeRoundRectCallout">
            <a:avLst>
              <a:gd name="adj1" fmla="val -43750"/>
              <a:gd name="adj2" fmla="val 92449"/>
              <a:gd name="adj3" fmla="val 16667"/>
            </a:avLst>
          </a:prstGeom>
          <a:solidFill>
            <a:schemeClr val="accent1"/>
          </a:solidFill>
          <a:ln w="12700"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lnSpc>
                <a:spcPct val="120000"/>
              </a:lnSpc>
              <a:spcBef>
                <a:spcPct val="0"/>
              </a:spcBef>
              <a:spcAft>
                <a:spcPct val="0"/>
              </a:spcAft>
            </a:pPr>
            <a:r>
              <a:rPr lang="zh-CN" altLang="en-US" sz="2000" b="1">
                <a:solidFill>
                  <a:srgbClr val="000000"/>
                </a:solidFill>
              </a:rPr>
              <a:t>请选择内容</a:t>
            </a:r>
            <a:endParaRPr lang="zh-CN" altLang="en-US" sz="2000" b="1">
              <a:solidFill>
                <a:srgbClr val="FFFFFF"/>
              </a:solidFill>
            </a:endParaRPr>
          </a:p>
        </p:txBody>
      </p:sp>
      <p:sp>
        <p:nvSpPr>
          <p:cNvPr id="231435" name="AutoShape 11">
            <a:hlinkClick r:id="rId6" action="ppaction://hlinkpres?slideindex=7&amp;slidetitle=目  录" highlightClick="1"/>
          </p:cNvPr>
          <p:cNvSpPr>
            <a:spLocks noChangeArrowheads="1"/>
          </p:cNvSpPr>
          <p:nvPr/>
        </p:nvSpPr>
        <p:spPr bwMode="auto">
          <a:xfrm>
            <a:off x="7924800" y="5562600"/>
            <a:ext cx="1143000" cy="609600"/>
          </a:xfrm>
          <a:prstGeom prst="actionButtonBlank">
            <a:avLst/>
          </a:prstGeom>
          <a:solidFill>
            <a:schemeClr val="accent1"/>
          </a:solidFill>
          <a:ln w="12700" cap="sq">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lnSpc>
                <a:spcPct val="120000"/>
              </a:lnSpc>
              <a:spcBef>
                <a:spcPct val="0"/>
              </a:spcBef>
              <a:spcAft>
                <a:spcPct val="0"/>
              </a:spcAft>
            </a:pPr>
            <a:r>
              <a:rPr lang="zh-CN" altLang="en-US" sz="2400" b="1">
                <a:solidFill>
                  <a:srgbClr val="000000"/>
                </a:solidFill>
              </a:rPr>
              <a:t>返回</a:t>
            </a:r>
            <a:endParaRPr lang="zh-CN" altLang="en-US" sz="2000" b="1">
              <a:solidFill>
                <a:srgbClr val="FFFFFF"/>
              </a:solidFill>
            </a:endParaRPr>
          </a:p>
        </p:txBody>
      </p:sp>
    </p:spTree>
    <p:extLst>
      <p:ext uri="{BB962C8B-B14F-4D97-AF65-F5344CB8AC3E}">
        <p14:creationId xmlns:p14="http://schemas.microsoft.com/office/powerpoint/2010/main" val="194396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31432"/>
                                        </p:tgtEl>
                                        <p:attrNameLst>
                                          <p:attrName>style.visibility</p:attrName>
                                        </p:attrNameLst>
                                      </p:cBhvr>
                                      <p:to>
                                        <p:strVal val="visible"/>
                                      </p:to>
                                    </p:set>
                                    <p:animEffect transition="in" filter="fade">
                                      <p:cBhvr>
                                        <p:cTn id="7" dur="500"/>
                                        <p:tgtEl>
                                          <p:spTgt spid="231432"/>
                                        </p:tgtEl>
                                      </p:cBhvr>
                                    </p:animEffect>
                                    <p:anim calcmode="lin" valueType="num">
                                      <p:cBhvr additive="base">
                                        <p:cTn id="8" dur="500" fill="hold"/>
                                        <p:tgtEl>
                                          <p:spTgt spid="231432"/>
                                        </p:tgtEl>
                                        <p:attrNameLst>
                                          <p:attrName>ppt_w</p:attrName>
                                        </p:attrNameLst>
                                      </p:cBhvr>
                                      <p:tavLst>
                                        <p:tav tm="0">
                                          <p:val>
                                            <p:strVal val="#ppt_w*0.05"/>
                                          </p:val>
                                        </p:tav>
                                        <p:tav tm="100000">
                                          <p:val>
                                            <p:strVal val="#ppt_w"/>
                                          </p:val>
                                        </p:tav>
                                      </p:tavLst>
                                    </p:anim>
                                    <p:anim calcmode="lin" valueType="num">
                                      <p:cBhvr additive="base">
                                        <p:cTn id="9" dur="500" fill="hold"/>
                                        <p:tgtEl>
                                          <p:spTgt spid="231432"/>
                                        </p:tgtEl>
                                        <p:attrNameLst>
                                          <p:attrName>ppt_h</p:attrName>
                                        </p:attrNameLst>
                                      </p:cBhvr>
                                      <p:tavLst>
                                        <p:tav tm="0">
                                          <p:val>
                                            <p:strVal val="#ppt_h"/>
                                          </p:val>
                                        </p:tav>
                                        <p:tav tm="100000">
                                          <p:val>
                                            <p:strVal val="#ppt_h"/>
                                          </p:val>
                                        </p:tav>
                                      </p:tavLst>
                                    </p:anim>
                                    <p:anim calcmode="lin" valueType="num">
                                      <p:cBhvr additive="base">
                                        <p:cTn id="10" dur="500" fill="hold"/>
                                        <p:tgtEl>
                                          <p:spTgt spid="231432"/>
                                        </p:tgtEl>
                                        <p:attrNameLst>
                                          <p:attrName>ppt_x</p:attrName>
                                        </p:attrNameLst>
                                      </p:cBhvr>
                                      <p:tavLst>
                                        <p:tav tm="0">
                                          <p:val>
                                            <p:strVal val="#ppt_x-.2"/>
                                          </p:val>
                                        </p:tav>
                                        <p:tav tm="100000">
                                          <p:val>
                                            <p:strVal val="#ppt_x"/>
                                          </p:val>
                                        </p:tav>
                                      </p:tavLst>
                                    </p:anim>
                                    <p:anim calcmode="lin" valueType="num">
                                      <p:cBhvr additive="base">
                                        <p:cTn id="11" dur="500" fill="hold"/>
                                        <p:tgtEl>
                                          <p:spTgt spid="231432"/>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24" presetClass="entr" presetSubtype="0" fill="hold" grpId="0" nodeType="afterEffect">
                                  <p:stCondLst>
                                    <p:cond delay="0"/>
                                  </p:stCondLst>
                                  <p:childTnLst>
                                    <p:set>
                                      <p:cBhvr>
                                        <p:cTn id="14" dur="1" fill="hold">
                                          <p:stCondLst>
                                            <p:cond delay="0"/>
                                          </p:stCondLst>
                                        </p:cTn>
                                        <p:tgtEl>
                                          <p:spTgt spid="231426">
                                            <p:bg/>
                                          </p:spTgt>
                                        </p:tgtEl>
                                        <p:attrNameLst>
                                          <p:attrName>style.visibility</p:attrName>
                                        </p:attrNameLst>
                                      </p:cBhvr>
                                      <p:to>
                                        <p:strVal val="visible"/>
                                      </p:to>
                                    </p:set>
                                    <p:animEffect transition="in" filter="fade">
                                      <p:cBhvr>
                                        <p:cTn id="15" dur="500"/>
                                        <p:tgtEl>
                                          <p:spTgt spid="231426">
                                            <p:bg/>
                                          </p:spTgt>
                                        </p:tgtEl>
                                      </p:cBhvr>
                                    </p:animEffect>
                                    <p:anim calcmode="lin" valueType="num">
                                      <p:cBhvr additive="base">
                                        <p:cTn id="16" dur="500" fill="hold"/>
                                        <p:tgtEl>
                                          <p:spTgt spid="231426">
                                            <p:bg/>
                                          </p:spTgt>
                                        </p:tgtEl>
                                        <p:attrNameLst>
                                          <p:attrName>ppt_w</p:attrName>
                                        </p:attrNameLst>
                                      </p:cBhvr>
                                      <p:tavLst>
                                        <p:tav tm="0">
                                          <p:val>
                                            <p:strVal val="#ppt_w*0.05"/>
                                          </p:val>
                                        </p:tav>
                                        <p:tav tm="100000">
                                          <p:val>
                                            <p:strVal val="#ppt_w"/>
                                          </p:val>
                                        </p:tav>
                                      </p:tavLst>
                                    </p:anim>
                                    <p:anim calcmode="lin" valueType="num">
                                      <p:cBhvr additive="base">
                                        <p:cTn id="17" dur="500" fill="hold"/>
                                        <p:tgtEl>
                                          <p:spTgt spid="231426">
                                            <p:bg/>
                                          </p:spTgt>
                                        </p:tgtEl>
                                        <p:attrNameLst>
                                          <p:attrName>ppt_h</p:attrName>
                                        </p:attrNameLst>
                                      </p:cBhvr>
                                      <p:tavLst>
                                        <p:tav tm="0">
                                          <p:val>
                                            <p:strVal val="#ppt_h"/>
                                          </p:val>
                                        </p:tav>
                                        <p:tav tm="100000">
                                          <p:val>
                                            <p:strVal val="#ppt_h"/>
                                          </p:val>
                                        </p:tav>
                                      </p:tavLst>
                                    </p:anim>
                                    <p:anim calcmode="lin" valueType="num">
                                      <p:cBhvr additive="base">
                                        <p:cTn id="18" dur="500" fill="hold"/>
                                        <p:tgtEl>
                                          <p:spTgt spid="231426">
                                            <p:bg/>
                                          </p:spTgt>
                                        </p:tgtEl>
                                        <p:attrNameLst>
                                          <p:attrName>ppt_x</p:attrName>
                                        </p:attrNameLst>
                                      </p:cBhvr>
                                      <p:tavLst>
                                        <p:tav tm="0">
                                          <p:val>
                                            <p:strVal val="#ppt_x-.2"/>
                                          </p:val>
                                        </p:tav>
                                        <p:tav tm="100000">
                                          <p:val>
                                            <p:strVal val="#ppt_x"/>
                                          </p:val>
                                        </p:tav>
                                      </p:tavLst>
                                    </p:anim>
                                    <p:anim calcmode="lin" valueType="num">
                                      <p:cBhvr additive="base">
                                        <p:cTn id="19" dur="500" fill="hold"/>
                                        <p:tgtEl>
                                          <p:spTgt spid="231426">
                                            <p:bg/>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4" presetClass="entr" presetSubtype="0" fill="hold" grpId="0" nodeType="afterEffect">
                                  <p:stCondLst>
                                    <p:cond delay="0"/>
                                  </p:stCondLst>
                                  <p:childTnLst>
                                    <p:set>
                                      <p:cBhvr>
                                        <p:cTn id="22" dur="1" fill="hold">
                                          <p:stCondLst>
                                            <p:cond delay="0"/>
                                          </p:stCondLst>
                                        </p:cTn>
                                        <p:tgtEl>
                                          <p:spTgt spid="231426">
                                            <p:txEl>
                                              <p:pRg st="0" end="0"/>
                                            </p:txEl>
                                          </p:spTgt>
                                        </p:tgtEl>
                                        <p:attrNameLst>
                                          <p:attrName>style.visibility</p:attrName>
                                        </p:attrNameLst>
                                      </p:cBhvr>
                                      <p:to>
                                        <p:strVal val="visible"/>
                                      </p:to>
                                    </p:set>
                                    <p:animEffect transition="in" filter="fade">
                                      <p:cBhvr>
                                        <p:cTn id="23" dur="500"/>
                                        <p:tgtEl>
                                          <p:spTgt spid="231426">
                                            <p:txEl>
                                              <p:pRg st="0" end="0"/>
                                            </p:txEl>
                                          </p:spTgt>
                                        </p:tgtEl>
                                      </p:cBhvr>
                                    </p:animEffect>
                                    <p:anim calcmode="lin" valueType="num">
                                      <p:cBhvr additive="base">
                                        <p:cTn id="24" dur="500" fill="hold"/>
                                        <p:tgtEl>
                                          <p:spTgt spid="231426">
                                            <p:txEl>
                                              <p:pRg st="0" end="0"/>
                                            </p:txEl>
                                          </p:spTgt>
                                        </p:tgtEl>
                                        <p:attrNameLst>
                                          <p:attrName>ppt_w</p:attrName>
                                        </p:attrNameLst>
                                      </p:cBhvr>
                                      <p:tavLst>
                                        <p:tav tm="0">
                                          <p:val>
                                            <p:strVal val="#ppt_w*0.05"/>
                                          </p:val>
                                        </p:tav>
                                        <p:tav tm="100000">
                                          <p:val>
                                            <p:strVal val="#ppt_w"/>
                                          </p:val>
                                        </p:tav>
                                      </p:tavLst>
                                    </p:anim>
                                    <p:anim calcmode="lin" valueType="num">
                                      <p:cBhvr additive="base">
                                        <p:cTn id="25" dur="500" fill="hold"/>
                                        <p:tgtEl>
                                          <p:spTgt spid="231426">
                                            <p:txEl>
                                              <p:pRg st="0" end="0"/>
                                            </p:txEl>
                                          </p:spTgt>
                                        </p:tgtEl>
                                        <p:attrNameLst>
                                          <p:attrName>ppt_h</p:attrName>
                                        </p:attrNameLst>
                                      </p:cBhvr>
                                      <p:tavLst>
                                        <p:tav tm="0">
                                          <p:val>
                                            <p:strVal val="#ppt_h"/>
                                          </p:val>
                                        </p:tav>
                                        <p:tav tm="100000">
                                          <p:val>
                                            <p:strVal val="#ppt_h"/>
                                          </p:val>
                                        </p:tav>
                                      </p:tavLst>
                                    </p:anim>
                                    <p:anim calcmode="lin" valueType="num">
                                      <p:cBhvr additive="base">
                                        <p:cTn id="26" dur="500" fill="hold"/>
                                        <p:tgtEl>
                                          <p:spTgt spid="231426">
                                            <p:txEl>
                                              <p:pRg st="0" end="0"/>
                                            </p:txEl>
                                          </p:spTgt>
                                        </p:tgtEl>
                                        <p:attrNameLst>
                                          <p:attrName>ppt_x</p:attrName>
                                        </p:attrNameLst>
                                      </p:cBhvr>
                                      <p:tavLst>
                                        <p:tav tm="0">
                                          <p:val>
                                            <p:strVal val="#ppt_x-.2"/>
                                          </p:val>
                                        </p:tav>
                                        <p:tav tm="100000">
                                          <p:val>
                                            <p:strVal val="#ppt_x"/>
                                          </p:val>
                                        </p:tav>
                                      </p:tavLst>
                                    </p:anim>
                                    <p:anim calcmode="lin" valueType="num">
                                      <p:cBhvr additive="base">
                                        <p:cTn id="27" dur="500" fill="hold"/>
                                        <p:tgtEl>
                                          <p:spTgt spid="231426">
                                            <p:txEl>
                                              <p:pRg st="0" end="0"/>
                                            </p:txEl>
                                          </p:spTgt>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1500"/>
                            </p:stCondLst>
                            <p:childTnLst>
                              <p:par>
                                <p:cTn id="29" presetID="24" presetClass="entr" presetSubtype="0" fill="hold" grpId="0" nodeType="afterEffect">
                                  <p:stCondLst>
                                    <p:cond delay="0"/>
                                  </p:stCondLst>
                                  <p:childTnLst>
                                    <p:set>
                                      <p:cBhvr>
                                        <p:cTn id="30" dur="1" fill="hold">
                                          <p:stCondLst>
                                            <p:cond delay="0"/>
                                          </p:stCondLst>
                                        </p:cTn>
                                        <p:tgtEl>
                                          <p:spTgt spid="231426">
                                            <p:txEl>
                                              <p:pRg st="1" end="1"/>
                                            </p:txEl>
                                          </p:spTgt>
                                        </p:tgtEl>
                                        <p:attrNameLst>
                                          <p:attrName>style.visibility</p:attrName>
                                        </p:attrNameLst>
                                      </p:cBhvr>
                                      <p:to>
                                        <p:strVal val="visible"/>
                                      </p:to>
                                    </p:set>
                                    <p:animEffect transition="in" filter="fade">
                                      <p:cBhvr>
                                        <p:cTn id="31" dur="500"/>
                                        <p:tgtEl>
                                          <p:spTgt spid="231426">
                                            <p:txEl>
                                              <p:pRg st="1" end="1"/>
                                            </p:txEl>
                                          </p:spTgt>
                                        </p:tgtEl>
                                      </p:cBhvr>
                                    </p:animEffect>
                                    <p:anim calcmode="lin" valueType="num">
                                      <p:cBhvr additive="base">
                                        <p:cTn id="32" dur="500" fill="hold"/>
                                        <p:tgtEl>
                                          <p:spTgt spid="231426">
                                            <p:txEl>
                                              <p:pRg st="1" end="1"/>
                                            </p:txEl>
                                          </p:spTgt>
                                        </p:tgtEl>
                                        <p:attrNameLst>
                                          <p:attrName>ppt_w</p:attrName>
                                        </p:attrNameLst>
                                      </p:cBhvr>
                                      <p:tavLst>
                                        <p:tav tm="0">
                                          <p:val>
                                            <p:strVal val="#ppt_w*0.05"/>
                                          </p:val>
                                        </p:tav>
                                        <p:tav tm="100000">
                                          <p:val>
                                            <p:strVal val="#ppt_w"/>
                                          </p:val>
                                        </p:tav>
                                      </p:tavLst>
                                    </p:anim>
                                    <p:anim calcmode="lin" valueType="num">
                                      <p:cBhvr additive="base">
                                        <p:cTn id="33" dur="500" fill="hold"/>
                                        <p:tgtEl>
                                          <p:spTgt spid="231426">
                                            <p:txEl>
                                              <p:pRg st="1" end="1"/>
                                            </p:txEl>
                                          </p:spTgt>
                                        </p:tgtEl>
                                        <p:attrNameLst>
                                          <p:attrName>ppt_h</p:attrName>
                                        </p:attrNameLst>
                                      </p:cBhvr>
                                      <p:tavLst>
                                        <p:tav tm="0">
                                          <p:val>
                                            <p:strVal val="#ppt_h"/>
                                          </p:val>
                                        </p:tav>
                                        <p:tav tm="100000">
                                          <p:val>
                                            <p:strVal val="#ppt_h"/>
                                          </p:val>
                                        </p:tav>
                                      </p:tavLst>
                                    </p:anim>
                                    <p:anim calcmode="lin" valueType="num">
                                      <p:cBhvr additive="base">
                                        <p:cTn id="34" dur="500" fill="hold"/>
                                        <p:tgtEl>
                                          <p:spTgt spid="231426">
                                            <p:txEl>
                                              <p:pRg st="1" end="1"/>
                                            </p:txEl>
                                          </p:spTgt>
                                        </p:tgtEl>
                                        <p:attrNameLst>
                                          <p:attrName>ppt_x</p:attrName>
                                        </p:attrNameLst>
                                      </p:cBhvr>
                                      <p:tavLst>
                                        <p:tav tm="0">
                                          <p:val>
                                            <p:strVal val="#ppt_x-.2"/>
                                          </p:val>
                                        </p:tav>
                                        <p:tav tm="100000">
                                          <p:val>
                                            <p:strVal val="#ppt_x"/>
                                          </p:val>
                                        </p:tav>
                                      </p:tavLst>
                                    </p:anim>
                                    <p:anim calcmode="lin" valueType="num">
                                      <p:cBhvr additive="base">
                                        <p:cTn id="35" dur="500" fill="hold"/>
                                        <p:tgtEl>
                                          <p:spTgt spid="231426">
                                            <p:txEl>
                                              <p:pRg st="1" end="1"/>
                                            </p:txEl>
                                          </p:spTgt>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2000"/>
                            </p:stCondLst>
                            <p:childTnLst>
                              <p:par>
                                <p:cTn id="37" presetID="24" presetClass="entr" presetSubtype="0" fill="hold" grpId="0" nodeType="afterEffect">
                                  <p:stCondLst>
                                    <p:cond delay="0"/>
                                  </p:stCondLst>
                                  <p:childTnLst>
                                    <p:set>
                                      <p:cBhvr>
                                        <p:cTn id="38" dur="1" fill="hold">
                                          <p:stCondLst>
                                            <p:cond delay="0"/>
                                          </p:stCondLst>
                                        </p:cTn>
                                        <p:tgtEl>
                                          <p:spTgt spid="231426">
                                            <p:txEl>
                                              <p:pRg st="2" end="2"/>
                                            </p:txEl>
                                          </p:spTgt>
                                        </p:tgtEl>
                                        <p:attrNameLst>
                                          <p:attrName>style.visibility</p:attrName>
                                        </p:attrNameLst>
                                      </p:cBhvr>
                                      <p:to>
                                        <p:strVal val="visible"/>
                                      </p:to>
                                    </p:set>
                                    <p:animEffect transition="in" filter="fade">
                                      <p:cBhvr>
                                        <p:cTn id="39" dur="500"/>
                                        <p:tgtEl>
                                          <p:spTgt spid="231426">
                                            <p:txEl>
                                              <p:pRg st="2" end="2"/>
                                            </p:txEl>
                                          </p:spTgt>
                                        </p:tgtEl>
                                      </p:cBhvr>
                                    </p:animEffect>
                                    <p:anim calcmode="lin" valueType="num">
                                      <p:cBhvr additive="base">
                                        <p:cTn id="40" dur="500" fill="hold"/>
                                        <p:tgtEl>
                                          <p:spTgt spid="231426">
                                            <p:txEl>
                                              <p:pRg st="2" end="2"/>
                                            </p:txEl>
                                          </p:spTgt>
                                        </p:tgtEl>
                                        <p:attrNameLst>
                                          <p:attrName>ppt_w</p:attrName>
                                        </p:attrNameLst>
                                      </p:cBhvr>
                                      <p:tavLst>
                                        <p:tav tm="0">
                                          <p:val>
                                            <p:strVal val="#ppt_w*0.05"/>
                                          </p:val>
                                        </p:tav>
                                        <p:tav tm="100000">
                                          <p:val>
                                            <p:strVal val="#ppt_w"/>
                                          </p:val>
                                        </p:tav>
                                      </p:tavLst>
                                    </p:anim>
                                    <p:anim calcmode="lin" valueType="num">
                                      <p:cBhvr additive="base">
                                        <p:cTn id="41" dur="500" fill="hold"/>
                                        <p:tgtEl>
                                          <p:spTgt spid="231426">
                                            <p:txEl>
                                              <p:pRg st="2" end="2"/>
                                            </p:txEl>
                                          </p:spTgt>
                                        </p:tgtEl>
                                        <p:attrNameLst>
                                          <p:attrName>ppt_h</p:attrName>
                                        </p:attrNameLst>
                                      </p:cBhvr>
                                      <p:tavLst>
                                        <p:tav tm="0">
                                          <p:val>
                                            <p:strVal val="#ppt_h"/>
                                          </p:val>
                                        </p:tav>
                                        <p:tav tm="100000">
                                          <p:val>
                                            <p:strVal val="#ppt_h"/>
                                          </p:val>
                                        </p:tav>
                                      </p:tavLst>
                                    </p:anim>
                                    <p:anim calcmode="lin" valueType="num">
                                      <p:cBhvr additive="base">
                                        <p:cTn id="42" dur="500" fill="hold"/>
                                        <p:tgtEl>
                                          <p:spTgt spid="231426">
                                            <p:txEl>
                                              <p:pRg st="2" end="2"/>
                                            </p:txEl>
                                          </p:spTgt>
                                        </p:tgtEl>
                                        <p:attrNameLst>
                                          <p:attrName>ppt_x</p:attrName>
                                        </p:attrNameLst>
                                      </p:cBhvr>
                                      <p:tavLst>
                                        <p:tav tm="0">
                                          <p:val>
                                            <p:strVal val="#ppt_x-.2"/>
                                          </p:val>
                                        </p:tav>
                                        <p:tav tm="100000">
                                          <p:val>
                                            <p:strVal val="#ppt_x"/>
                                          </p:val>
                                        </p:tav>
                                      </p:tavLst>
                                    </p:anim>
                                    <p:anim calcmode="lin" valueType="num">
                                      <p:cBhvr additive="base">
                                        <p:cTn id="43" dur="500" fill="hold"/>
                                        <p:tgtEl>
                                          <p:spTgt spid="231426">
                                            <p:txEl>
                                              <p:pRg st="2" end="2"/>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2500"/>
                            </p:stCondLst>
                            <p:childTnLst>
                              <p:par>
                                <p:cTn id="45" presetID="24" presetClass="entr" presetSubtype="0" fill="hold" grpId="0" nodeType="afterEffect">
                                  <p:stCondLst>
                                    <p:cond delay="0"/>
                                  </p:stCondLst>
                                  <p:childTnLst>
                                    <p:set>
                                      <p:cBhvr>
                                        <p:cTn id="46" dur="1" fill="hold">
                                          <p:stCondLst>
                                            <p:cond delay="0"/>
                                          </p:stCondLst>
                                        </p:cTn>
                                        <p:tgtEl>
                                          <p:spTgt spid="231426">
                                            <p:txEl>
                                              <p:pRg st="3" end="3"/>
                                            </p:txEl>
                                          </p:spTgt>
                                        </p:tgtEl>
                                        <p:attrNameLst>
                                          <p:attrName>style.visibility</p:attrName>
                                        </p:attrNameLst>
                                      </p:cBhvr>
                                      <p:to>
                                        <p:strVal val="visible"/>
                                      </p:to>
                                    </p:set>
                                    <p:animEffect transition="in" filter="fade">
                                      <p:cBhvr>
                                        <p:cTn id="47" dur="500"/>
                                        <p:tgtEl>
                                          <p:spTgt spid="231426">
                                            <p:txEl>
                                              <p:pRg st="3" end="3"/>
                                            </p:txEl>
                                          </p:spTgt>
                                        </p:tgtEl>
                                      </p:cBhvr>
                                    </p:animEffect>
                                    <p:anim calcmode="lin" valueType="num">
                                      <p:cBhvr additive="base">
                                        <p:cTn id="48" dur="500" fill="hold"/>
                                        <p:tgtEl>
                                          <p:spTgt spid="231426">
                                            <p:txEl>
                                              <p:pRg st="3" end="3"/>
                                            </p:txEl>
                                          </p:spTgt>
                                        </p:tgtEl>
                                        <p:attrNameLst>
                                          <p:attrName>ppt_w</p:attrName>
                                        </p:attrNameLst>
                                      </p:cBhvr>
                                      <p:tavLst>
                                        <p:tav tm="0">
                                          <p:val>
                                            <p:strVal val="#ppt_w*0.05"/>
                                          </p:val>
                                        </p:tav>
                                        <p:tav tm="100000">
                                          <p:val>
                                            <p:strVal val="#ppt_w"/>
                                          </p:val>
                                        </p:tav>
                                      </p:tavLst>
                                    </p:anim>
                                    <p:anim calcmode="lin" valueType="num">
                                      <p:cBhvr additive="base">
                                        <p:cTn id="49" dur="500" fill="hold"/>
                                        <p:tgtEl>
                                          <p:spTgt spid="231426">
                                            <p:txEl>
                                              <p:pRg st="3" end="3"/>
                                            </p:txEl>
                                          </p:spTgt>
                                        </p:tgtEl>
                                        <p:attrNameLst>
                                          <p:attrName>ppt_h</p:attrName>
                                        </p:attrNameLst>
                                      </p:cBhvr>
                                      <p:tavLst>
                                        <p:tav tm="0">
                                          <p:val>
                                            <p:strVal val="#ppt_h"/>
                                          </p:val>
                                        </p:tav>
                                        <p:tav tm="100000">
                                          <p:val>
                                            <p:strVal val="#ppt_h"/>
                                          </p:val>
                                        </p:tav>
                                      </p:tavLst>
                                    </p:anim>
                                    <p:anim calcmode="lin" valueType="num">
                                      <p:cBhvr additive="base">
                                        <p:cTn id="50" dur="500" fill="hold"/>
                                        <p:tgtEl>
                                          <p:spTgt spid="231426">
                                            <p:txEl>
                                              <p:pRg st="3" end="3"/>
                                            </p:txEl>
                                          </p:spTgt>
                                        </p:tgtEl>
                                        <p:attrNameLst>
                                          <p:attrName>ppt_x</p:attrName>
                                        </p:attrNameLst>
                                      </p:cBhvr>
                                      <p:tavLst>
                                        <p:tav tm="0">
                                          <p:val>
                                            <p:strVal val="#ppt_x-.2"/>
                                          </p:val>
                                        </p:tav>
                                        <p:tav tm="100000">
                                          <p:val>
                                            <p:strVal val="#ppt_x"/>
                                          </p:val>
                                        </p:tav>
                                      </p:tavLst>
                                    </p:anim>
                                    <p:anim calcmode="lin" valueType="num">
                                      <p:cBhvr additive="base">
                                        <p:cTn id="51" dur="500" fill="hold"/>
                                        <p:tgtEl>
                                          <p:spTgt spid="231426">
                                            <p:txEl>
                                              <p:pRg st="3" end="3"/>
                                            </p:txEl>
                                          </p:spTgt>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3000"/>
                            </p:stCondLst>
                            <p:childTnLst>
                              <p:par>
                                <p:cTn id="53" presetID="24" presetClass="entr" presetSubtype="0" fill="hold" grpId="0" nodeType="afterEffect">
                                  <p:stCondLst>
                                    <p:cond delay="0"/>
                                  </p:stCondLst>
                                  <p:childTnLst>
                                    <p:set>
                                      <p:cBhvr>
                                        <p:cTn id="54" dur="1" fill="hold">
                                          <p:stCondLst>
                                            <p:cond delay="0"/>
                                          </p:stCondLst>
                                        </p:cTn>
                                        <p:tgtEl>
                                          <p:spTgt spid="231426">
                                            <p:txEl>
                                              <p:pRg st="4" end="4"/>
                                            </p:txEl>
                                          </p:spTgt>
                                        </p:tgtEl>
                                        <p:attrNameLst>
                                          <p:attrName>style.visibility</p:attrName>
                                        </p:attrNameLst>
                                      </p:cBhvr>
                                      <p:to>
                                        <p:strVal val="visible"/>
                                      </p:to>
                                    </p:set>
                                    <p:animEffect transition="in" filter="fade">
                                      <p:cBhvr>
                                        <p:cTn id="55" dur="500"/>
                                        <p:tgtEl>
                                          <p:spTgt spid="231426">
                                            <p:txEl>
                                              <p:pRg st="4" end="4"/>
                                            </p:txEl>
                                          </p:spTgt>
                                        </p:tgtEl>
                                      </p:cBhvr>
                                    </p:animEffect>
                                    <p:anim calcmode="lin" valueType="num">
                                      <p:cBhvr additive="base">
                                        <p:cTn id="56" dur="500" fill="hold"/>
                                        <p:tgtEl>
                                          <p:spTgt spid="231426">
                                            <p:txEl>
                                              <p:pRg st="4" end="4"/>
                                            </p:txEl>
                                          </p:spTgt>
                                        </p:tgtEl>
                                        <p:attrNameLst>
                                          <p:attrName>ppt_w</p:attrName>
                                        </p:attrNameLst>
                                      </p:cBhvr>
                                      <p:tavLst>
                                        <p:tav tm="0">
                                          <p:val>
                                            <p:strVal val="#ppt_w*0.05"/>
                                          </p:val>
                                        </p:tav>
                                        <p:tav tm="100000">
                                          <p:val>
                                            <p:strVal val="#ppt_w"/>
                                          </p:val>
                                        </p:tav>
                                      </p:tavLst>
                                    </p:anim>
                                    <p:anim calcmode="lin" valueType="num">
                                      <p:cBhvr additive="base">
                                        <p:cTn id="57" dur="500" fill="hold"/>
                                        <p:tgtEl>
                                          <p:spTgt spid="231426">
                                            <p:txEl>
                                              <p:pRg st="4" end="4"/>
                                            </p:txEl>
                                          </p:spTgt>
                                        </p:tgtEl>
                                        <p:attrNameLst>
                                          <p:attrName>ppt_h</p:attrName>
                                        </p:attrNameLst>
                                      </p:cBhvr>
                                      <p:tavLst>
                                        <p:tav tm="0">
                                          <p:val>
                                            <p:strVal val="#ppt_h"/>
                                          </p:val>
                                        </p:tav>
                                        <p:tav tm="100000">
                                          <p:val>
                                            <p:strVal val="#ppt_h"/>
                                          </p:val>
                                        </p:tav>
                                      </p:tavLst>
                                    </p:anim>
                                    <p:anim calcmode="lin" valueType="num">
                                      <p:cBhvr additive="base">
                                        <p:cTn id="58" dur="500" fill="hold"/>
                                        <p:tgtEl>
                                          <p:spTgt spid="231426">
                                            <p:txEl>
                                              <p:pRg st="4" end="4"/>
                                            </p:txEl>
                                          </p:spTgt>
                                        </p:tgtEl>
                                        <p:attrNameLst>
                                          <p:attrName>ppt_x</p:attrName>
                                        </p:attrNameLst>
                                      </p:cBhvr>
                                      <p:tavLst>
                                        <p:tav tm="0">
                                          <p:val>
                                            <p:strVal val="#ppt_x-.2"/>
                                          </p:val>
                                        </p:tav>
                                        <p:tav tm="100000">
                                          <p:val>
                                            <p:strVal val="#ppt_x"/>
                                          </p:val>
                                        </p:tav>
                                      </p:tavLst>
                                    </p:anim>
                                    <p:anim calcmode="lin" valueType="num">
                                      <p:cBhvr additive="base">
                                        <p:cTn id="59" dur="500" fill="hold"/>
                                        <p:tgtEl>
                                          <p:spTgt spid="231426">
                                            <p:txEl>
                                              <p:pRg st="4" end="4"/>
                                            </p:txEl>
                                          </p:spTgt>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3500"/>
                            </p:stCondLst>
                            <p:childTnLst>
                              <p:par>
                                <p:cTn id="61" presetID="24" presetClass="entr" presetSubtype="0" fill="hold" grpId="0" nodeType="afterEffect">
                                  <p:stCondLst>
                                    <p:cond delay="0"/>
                                  </p:stCondLst>
                                  <p:childTnLst>
                                    <p:set>
                                      <p:cBhvr>
                                        <p:cTn id="62" dur="1" fill="hold">
                                          <p:stCondLst>
                                            <p:cond delay="0"/>
                                          </p:stCondLst>
                                        </p:cTn>
                                        <p:tgtEl>
                                          <p:spTgt spid="231426">
                                            <p:txEl>
                                              <p:pRg st="5" end="5"/>
                                            </p:txEl>
                                          </p:spTgt>
                                        </p:tgtEl>
                                        <p:attrNameLst>
                                          <p:attrName>style.visibility</p:attrName>
                                        </p:attrNameLst>
                                      </p:cBhvr>
                                      <p:to>
                                        <p:strVal val="visible"/>
                                      </p:to>
                                    </p:set>
                                    <p:animEffect transition="in" filter="fade">
                                      <p:cBhvr>
                                        <p:cTn id="63" dur="500"/>
                                        <p:tgtEl>
                                          <p:spTgt spid="231426">
                                            <p:txEl>
                                              <p:pRg st="5" end="5"/>
                                            </p:txEl>
                                          </p:spTgt>
                                        </p:tgtEl>
                                      </p:cBhvr>
                                    </p:animEffect>
                                    <p:anim calcmode="lin" valueType="num">
                                      <p:cBhvr additive="base">
                                        <p:cTn id="64" dur="500" fill="hold"/>
                                        <p:tgtEl>
                                          <p:spTgt spid="231426">
                                            <p:txEl>
                                              <p:pRg st="5" end="5"/>
                                            </p:txEl>
                                          </p:spTgt>
                                        </p:tgtEl>
                                        <p:attrNameLst>
                                          <p:attrName>ppt_w</p:attrName>
                                        </p:attrNameLst>
                                      </p:cBhvr>
                                      <p:tavLst>
                                        <p:tav tm="0">
                                          <p:val>
                                            <p:strVal val="#ppt_w*0.05"/>
                                          </p:val>
                                        </p:tav>
                                        <p:tav tm="100000">
                                          <p:val>
                                            <p:strVal val="#ppt_w"/>
                                          </p:val>
                                        </p:tav>
                                      </p:tavLst>
                                    </p:anim>
                                    <p:anim calcmode="lin" valueType="num">
                                      <p:cBhvr additive="base">
                                        <p:cTn id="65" dur="500" fill="hold"/>
                                        <p:tgtEl>
                                          <p:spTgt spid="231426">
                                            <p:txEl>
                                              <p:pRg st="5" end="5"/>
                                            </p:txEl>
                                          </p:spTgt>
                                        </p:tgtEl>
                                        <p:attrNameLst>
                                          <p:attrName>ppt_h</p:attrName>
                                        </p:attrNameLst>
                                      </p:cBhvr>
                                      <p:tavLst>
                                        <p:tav tm="0">
                                          <p:val>
                                            <p:strVal val="#ppt_h"/>
                                          </p:val>
                                        </p:tav>
                                        <p:tav tm="100000">
                                          <p:val>
                                            <p:strVal val="#ppt_h"/>
                                          </p:val>
                                        </p:tav>
                                      </p:tavLst>
                                    </p:anim>
                                    <p:anim calcmode="lin" valueType="num">
                                      <p:cBhvr additive="base">
                                        <p:cTn id="66" dur="500" fill="hold"/>
                                        <p:tgtEl>
                                          <p:spTgt spid="231426">
                                            <p:txEl>
                                              <p:pRg st="5" end="5"/>
                                            </p:txEl>
                                          </p:spTgt>
                                        </p:tgtEl>
                                        <p:attrNameLst>
                                          <p:attrName>ppt_x</p:attrName>
                                        </p:attrNameLst>
                                      </p:cBhvr>
                                      <p:tavLst>
                                        <p:tav tm="0">
                                          <p:val>
                                            <p:strVal val="#ppt_x-.2"/>
                                          </p:val>
                                        </p:tav>
                                        <p:tav tm="100000">
                                          <p:val>
                                            <p:strVal val="#ppt_x"/>
                                          </p:val>
                                        </p:tav>
                                      </p:tavLst>
                                    </p:anim>
                                    <p:anim calcmode="lin" valueType="num">
                                      <p:cBhvr additive="base">
                                        <p:cTn id="67" dur="500" fill="hold"/>
                                        <p:tgtEl>
                                          <p:spTgt spid="231426">
                                            <p:txEl>
                                              <p:pRg st="5" end="5"/>
                                            </p:txEl>
                                          </p:spTgt>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4000"/>
                            </p:stCondLst>
                            <p:childTnLst>
                              <p:par>
                                <p:cTn id="69" presetID="24" presetClass="entr" presetSubtype="0" fill="hold" grpId="0" nodeType="afterEffect">
                                  <p:stCondLst>
                                    <p:cond delay="0"/>
                                  </p:stCondLst>
                                  <p:childTnLst>
                                    <p:set>
                                      <p:cBhvr>
                                        <p:cTn id="70" dur="1" fill="hold">
                                          <p:stCondLst>
                                            <p:cond delay="0"/>
                                          </p:stCondLst>
                                        </p:cTn>
                                        <p:tgtEl>
                                          <p:spTgt spid="231426">
                                            <p:txEl>
                                              <p:pRg st="6" end="6"/>
                                            </p:txEl>
                                          </p:spTgt>
                                        </p:tgtEl>
                                        <p:attrNameLst>
                                          <p:attrName>style.visibility</p:attrName>
                                        </p:attrNameLst>
                                      </p:cBhvr>
                                      <p:to>
                                        <p:strVal val="visible"/>
                                      </p:to>
                                    </p:set>
                                    <p:animEffect transition="in" filter="fade">
                                      <p:cBhvr>
                                        <p:cTn id="71" dur="500"/>
                                        <p:tgtEl>
                                          <p:spTgt spid="231426">
                                            <p:txEl>
                                              <p:pRg st="6" end="6"/>
                                            </p:txEl>
                                          </p:spTgt>
                                        </p:tgtEl>
                                      </p:cBhvr>
                                    </p:animEffect>
                                    <p:anim calcmode="lin" valueType="num">
                                      <p:cBhvr additive="base">
                                        <p:cTn id="72" dur="500" fill="hold"/>
                                        <p:tgtEl>
                                          <p:spTgt spid="231426">
                                            <p:txEl>
                                              <p:pRg st="6" end="6"/>
                                            </p:txEl>
                                          </p:spTgt>
                                        </p:tgtEl>
                                        <p:attrNameLst>
                                          <p:attrName>ppt_w</p:attrName>
                                        </p:attrNameLst>
                                      </p:cBhvr>
                                      <p:tavLst>
                                        <p:tav tm="0">
                                          <p:val>
                                            <p:strVal val="#ppt_w*0.05"/>
                                          </p:val>
                                        </p:tav>
                                        <p:tav tm="100000">
                                          <p:val>
                                            <p:strVal val="#ppt_w"/>
                                          </p:val>
                                        </p:tav>
                                      </p:tavLst>
                                    </p:anim>
                                    <p:anim calcmode="lin" valueType="num">
                                      <p:cBhvr additive="base">
                                        <p:cTn id="73" dur="500" fill="hold"/>
                                        <p:tgtEl>
                                          <p:spTgt spid="231426">
                                            <p:txEl>
                                              <p:pRg st="6" end="6"/>
                                            </p:txEl>
                                          </p:spTgt>
                                        </p:tgtEl>
                                        <p:attrNameLst>
                                          <p:attrName>ppt_h</p:attrName>
                                        </p:attrNameLst>
                                      </p:cBhvr>
                                      <p:tavLst>
                                        <p:tav tm="0">
                                          <p:val>
                                            <p:strVal val="#ppt_h"/>
                                          </p:val>
                                        </p:tav>
                                        <p:tav tm="100000">
                                          <p:val>
                                            <p:strVal val="#ppt_h"/>
                                          </p:val>
                                        </p:tav>
                                      </p:tavLst>
                                    </p:anim>
                                    <p:anim calcmode="lin" valueType="num">
                                      <p:cBhvr additive="base">
                                        <p:cTn id="74" dur="500" fill="hold"/>
                                        <p:tgtEl>
                                          <p:spTgt spid="231426">
                                            <p:txEl>
                                              <p:pRg st="6" end="6"/>
                                            </p:txEl>
                                          </p:spTgt>
                                        </p:tgtEl>
                                        <p:attrNameLst>
                                          <p:attrName>ppt_x</p:attrName>
                                        </p:attrNameLst>
                                      </p:cBhvr>
                                      <p:tavLst>
                                        <p:tav tm="0">
                                          <p:val>
                                            <p:strVal val="#ppt_x-.2"/>
                                          </p:val>
                                        </p:tav>
                                        <p:tav tm="100000">
                                          <p:val>
                                            <p:strVal val="#ppt_x"/>
                                          </p:val>
                                        </p:tav>
                                      </p:tavLst>
                                    </p:anim>
                                    <p:anim calcmode="lin" valueType="num">
                                      <p:cBhvr additive="base">
                                        <p:cTn id="75" dur="500" fill="hold"/>
                                        <p:tgtEl>
                                          <p:spTgt spid="231426">
                                            <p:txEl>
                                              <p:pRg st="6" end="6"/>
                                            </p:txEl>
                                          </p:spTgt>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4500"/>
                            </p:stCondLst>
                            <p:childTnLst>
                              <p:par>
                                <p:cTn id="77" presetID="24" presetClass="entr" presetSubtype="0" fill="hold" grpId="0" nodeType="afterEffect">
                                  <p:stCondLst>
                                    <p:cond delay="0"/>
                                  </p:stCondLst>
                                  <p:childTnLst>
                                    <p:set>
                                      <p:cBhvr>
                                        <p:cTn id="78" dur="1" fill="hold">
                                          <p:stCondLst>
                                            <p:cond delay="0"/>
                                          </p:stCondLst>
                                        </p:cTn>
                                        <p:tgtEl>
                                          <p:spTgt spid="231433"/>
                                        </p:tgtEl>
                                        <p:attrNameLst>
                                          <p:attrName>style.visibility</p:attrName>
                                        </p:attrNameLst>
                                      </p:cBhvr>
                                      <p:to>
                                        <p:strVal val="visible"/>
                                      </p:to>
                                    </p:set>
                                    <p:animEffect transition="in" filter="fade">
                                      <p:cBhvr>
                                        <p:cTn id="79" dur="500"/>
                                        <p:tgtEl>
                                          <p:spTgt spid="231433"/>
                                        </p:tgtEl>
                                      </p:cBhvr>
                                    </p:animEffect>
                                    <p:anim calcmode="lin" valueType="num">
                                      <p:cBhvr additive="base">
                                        <p:cTn id="80" dur="500" fill="hold"/>
                                        <p:tgtEl>
                                          <p:spTgt spid="231433"/>
                                        </p:tgtEl>
                                        <p:attrNameLst>
                                          <p:attrName>ppt_w</p:attrName>
                                        </p:attrNameLst>
                                      </p:cBhvr>
                                      <p:tavLst>
                                        <p:tav tm="0">
                                          <p:val>
                                            <p:strVal val="#ppt_w*0.05"/>
                                          </p:val>
                                        </p:tav>
                                        <p:tav tm="100000">
                                          <p:val>
                                            <p:strVal val="#ppt_w"/>
                                          </p:val>
                                        </p:tav>
                                      </p:tavLst>
                                    </p:anim>
                                    <p:anim calcmode="lin" valueType="num">
                                      <p:cBhvr additive="base">
                                        <p:cTn id="81" dur="500" fill="hold"/>
                                        <p:tgtEl>
                                          <p:spTgt spid="231433"/>
                                        </p:tgtEl>
                                        <p:attrNameLst>
                                          <p:attrName>ppt_h</p:attrName>
                                        </p:attrNameLst>
                                      </p:cBhvr>
                                      <p:tavLst>
                                        <p:tav tm="0">
                                          <p:val>
                                            <p:strVal val="#ppt_h"/>
                                          </p:val>
                                        </p:tav>
                                        <p:tav tm="100000">
                                          <p:val>
                                            <p:strVal val="#ppt_h"/>
                                          </p:val>
                                        </p:tav>
                                      </p:tavLst>
                                    </p:anim>
                                    <p:anim calcmode="lin" valueType="num">
                                      <p:cBhvr additive="base">
                                        <p:cTn id="82" dur="500" fill="hold"/>
                                        <p:tgtEl>
                                          <p:spTgt spid="231433"/>
                                        </p:tgtEl>
                                        <p:attrNameLst>
                                          <p:attrName>ppt_x</p:attrName>
                                        </p:attrNameLst>
                                      </p:cBhvr>
                                      <p:tavLst>
                                        <p:tav tm="0">
                                          <p:val>
                                            <p:strVal val="#ppt_x-.2"/>
                                          </p:val>
                                        </p:tav>
                                        <p:tav tm="100000">
                                          <p:val>
                                            <p:strVal val="#ppt_x"/>
                                          </p:val>
                                        </p:tav>
                                      </p:tavLst>
                                    </p:anim>
                                    <p:anim calcmode="lin" valueType="num">
                                      <p:cBhvr additive="base">
                                        <p:cTn id="83" dur="500" fill="hold"/>
                                        <p:tgtEl>
                                          <p:spTgt spid="231433"/>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5000"/>
                            </p:stCondLst>
                            <p:childTnLst>
                              <p:par>
                                <p:cTn id="85" presetID="24" presetClass="entr" presetSubtype="0" fill="hold" grpId="0" nodeType="afterEffect">
                                  <p:stCondLst>
                                    <p:cond delay="0"/>
                                  </p:stCondLst>
                                  <p:childTnLst>
                                    <p:set>
                                      <p:cBhvr>
                                        <p:cTn id="86" dur="1" fill="hold">
                                          <p:stCondLst>
                                            <p:cond delay="0"/>
                                          </p:stCondLst>
                                        </p:cTn>
                                        <p:tgtEl>
                                          <p:spTgt spid="231427"/>
                                        </p:tgtEl>
                                        <p:attrNameLst>
                                          <p:attrName>style.visibility</p:attrName>
                                        </p:attrNameLst>
                                      </p:cBhvr>
                                      <p:to>
                                        <p:strVal val="visible"/>
                                      </p:to>
                                    </p:set>
                                    <p:animEffect transition="in" filter="fade">
                                      <p:cBhvr>
                                        <p:cTn id="87" dur="500"/>
                                        <p:tgtEl>
                                          <p:spTgt spid="231427"/>
                                        </p:tgtEl>
                                      </p:cBhvr>
                                    </p:animEffect>
                                    <p:anim calcmode="lin" valueType="num">
                                      <p:cBhvr additive="base">
                                        <p:cTn id="88" dur="500" fill="hold"/>
                                        <p:tgtEl>
                                          <p:spTgt spid="231427"/>
                                        </p:tgtEl>
                                        <p:attrNameLst>
                                          <p:attrName>ppt_w</p:attrName>
                                        </p:attrNameLst>
                                      </p:cBhvr>
                                      <p:tavLst>
                                        <p:tav tm="0">
                                          <p:val>
                                            <p:strVal val="#ppt_w*0.05"/>
                                          </p:val>
                                        </p:tav>
                                        <p:tav tm="100000">
                                          <p:val>
                                            <p:strVal val="#ppt_w"/>
                                          </p:val>
                                        </p:tav>
                                      </p:tavLst>
                                    </p:anim>
                                    <p:anim calcmode="lin" valueType="num">
                                      <p:cBhvr additive="base">
                                        <p:cTn id="89" dur="500" fill="hold"/>
                                        <p:tgtEl>
                                          <p:spTgt spid="231427"/>
                                        </p:tgtEl>
                                        <p:attrNameLst>
                                          <p:attrName>ppt_h</p:attrName>
                                        </p:attrNameLst>
                                      </p:cBhvr>
                                      <p:tavLst>
                                        <p:tav tm="0">
                                          <p:val>
                                            <p:strVal val="#ppt_h"/>
                                          </p:val>
                                        </p:tav>
                                        <p:tav tm="100000">
                                          <p:val>
                                            <p:strVal val="#ppt_h"/>
                                          </p:val>
                                        </p:tav>
                                      </p:tavLst>
                                    </p:anim>
                                    <p:anim calcmode="lin" valueType="num">
                                      <p:cBhvr additive="base">
                                        <p:cTn id="90" dur="500" fill="hold"/>
                                        <p:tgtEl>
                                          <p:spTgt spid="231427"/>
                                        </p:tgtEl>
                                        <p:attrNameLst>
                                          <p:attrName>ppt_x</p:attrName>
                                        </p:attrNameLst>
                                      </p:cBhvr>
                                      <p:tavLst>
                                        <p:tav tm="0">
                                          <p:val>
                                            <p:strVal val="#ppt_x-.2"/>
                                          </p:val>
                                        </p:tav>
                                        <p:tav tm="100000">
                                          <p:val>
                                            <p:strVal val="#ppt_x"/>
                                          </p:val>
                                        </p:tav>
                                      </p:tavLst>
                                    </p:anim>
                                    <p:anim calcmode="lin" valueType="num">
                                      <p:cBhvr additive="base">
                                        <p:cTn id="91" dur="500" fill="hold"/>
                                        <p:tgtEl>
                                          <p:spTgt spid="231427"/>
                                        </p:tgtEl>
                                        <p:attrNameLst>
                                          <p:attrName>ppt_y</p:attrName>
                                        </p:attrNameLst>
                                      </p:cBhvr>
                                      <p:tavLst>
                                        <p:tav tm="0">
                                          <p:val>
                                            <p:strVal val="#ppt_y"/>
                                          </p:val>
                                        </p:tav>
                                        <p:tav tm="100000">
                                          <p:val>
                                            <p:strVal val="#ppt_y"/>
                                          </p:val>
                                        </p:tav>
                                      </p:tavLst>
                                    </p:anim>
                                  </p:childTnLst>
                                </p:cTn>
                              </p:par>
                            </p:childTnLst>
                          </p:cTn>
                        </p:par>
                        <p:par>
                          <p:cTn id="92" fill="hold" nodeType="afterGroup">
                            <p:stCondLst>
                              <p:cond delay="5500"/>
                            </p:stCondLst>
                            <p:childTnLst>
                              <p:par>
                                <p:cTn id="93" presetID="24" presetClass="entr" presetSubtype="0" fill="hold" grpId="0" nodeType="afterEffect">
                                  <p:stCondLst>
                                    <p:cond delay="0"/>
                                  </p:stCondLst>
                                  <p:childTnLst>
                                    <p:set>
                                      <p:cBhvr>
                                        <p:cTn id="94" dur="1" fill="hold">
                                          <p:stCondLst>
                                            <p:cond delay="0"/>
                                          </p:stCondLst>
                                        </p:cTn>
                                        <p:tgtEl>
                                          <p:spTgt spid="231428"/>
                                        </p:tgtEl>
                                        <p:attrNameLst>
                                          <p:attrName>style.visibility</p:attrName>
                                        </p:attrNameLst>
                                      </p:cBhvr>
                                      <p:to>
                                        <p:strVal val="visible"/>
                                      </p:to>
                                    </p:set>
                                    <p:animEffect transition="in" filter="fade">
                                      <p:cBhvr>
                                        <p:cTn id="95" dur="500"/>
                                        <p:tgtEl>
                                          <p:spTgt spid="231428"/>
                                        </p:tgtEl>
                                      </p:cBhvr>
                                    </p:animEffect>
                                    <p:anim calcmode="lin" valueType="num">
                                      <p:cBhvr additive="base">
                                        <p:cTn id="96" dur="500" fill="hold"/>
                                        <p:tgtEl>
                                          <p:spTgt spid="231428"/>
                                        </p:tgtEl>
                                        <p:attrNameLst>
                                          <p:attrName>ppt_w</p:attrName>
                                        </p:attrNameLst>
                                      </p:cBhvr>
                                      <p:tavLst>
                                        <p:tav tm="0">
                                          <p:val>
                                            <p:strVal val="#ppt_w*0.05"/>
                                          </p:val>
                                        </p:tav>
                                        <p:tav tm="100000">
                                          <p:val>
                                            <p:strVal val="#ppt_w"/>
                                          </p:val>
                                        </p:tav>
                                      </p:tavLst>
                                    </p:anim>
                                    <p:anim calcmode="lin" valueType="num">
                                      <p:cBhvr additive="base">
                                        <p:cTn id="97" dur="500" fill="hold"/>
                                        <p:tgtEl>
                                          <p:spTgt spid="231428"/>
                                        </p:tgtEl>
                                        <p:attrNameLst>
                                          <p:attrName>ppt_h</p:attrName>
                                        </p:attrNameLst>
                                      </p:cBhvr>
                                      <p:tavLst>
                                        <p:tav tm="0">
                                          <p:val>
                                            <p:strVal val="#ppt_h"/>
                                          </p:val>
                                        </p:tav>
                                        <p:tav tm="100000">
                                          <p:val>
                                            <p:strVal val="#ppt_h"/>
                                          </p:val>
                                        </p:tav>
                                      </p:tavLst>
                                    </p:anim>
                                    <p:anim calcmode="lin" valueType="num">
                                      <p:cBhvr additive="base">
                                        <p:cTn id="98" dur="500" fill="hold"/>
                                        <p:tgtEl>
                                          <p:spTgt spid="231428"/>
                                        </p:tgtEl>
                                        <p:attrNameLst>
                                          <p:attrName>ppt_x</p:attrName>
                                        </p:attrNameLst>
                                      </p:cBhvr>
                                      <p:tavLst>
                                        <p:tav tm="0">
                                          <p:val>
                                            <p:strVal val="#ppt_x-.2"/>
                                          </p:val>
                                        </p:tav>
                                        <p:tav tm="100000">
                                          <p:val>
                                            <p:strVal val="#ppt_x"/>
                                          </p:val>
                                        </p:tav>
                                      </p:tavLst>
                                    </p:anim>
                                    <p:anim calcmode="lin" valueType="num">
                                      <p:cBhvr additive="base">
                                        <p:cTn id="99" dur="500" fill="hold"/>
                                        <p:tgtEl>
                                          <p:spTgt spid="231428"/>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6000"/>
                            </p:stCondLst>
                            <p:childTnLst>
                              <p:par>
                                <p:cTn id="101" presetID="24" presetClass="entr" presetSubtype="0" fill="hold" grpId="0" nodeType="afterEffect">
                                  <p:stCondLst>
                                    <p:cond delay="0"/>
                                  </p:stCondLst>
                                  <p:childTnLst>
                                    <p:set>
                                      <p:cBhvr>
                                        <p:cTn id="102" dur="1" fill="hold">
                                          <p:stCondLst>
                                            <p:cond delay="0"/>
                                          </p:stCondLst>
                                        </p:cTn>
                                        <p:tgtEl>
                                          <p:spTgt spid="231429"/>
                                        </p:tgtEl>
                                        <p:attrNameLst>
                                          <p:attrName>style.visibility</p:attrName>
                                        </p:attrNameLst>
                                      </p:cBhvr>
                                      <p:to>
                                        <p:strVal val="visible"/>
                                      </p:to>
                                    </p:set>
                                    <p:animEffect transition="in" filter="fade">
                                      <p:cBhvr>
                                        <p:cTn id="103" dur="500"/>
                                        <p:tgtEl>
                                          <p:spTgt spid="231429"/>
                                        </p:tgtEl>
                                      </p:cBhvr>
                                    </p:animEffect>
                                    <p:anim calcmode="lin" valueType="num">
                                      <p:cBhvr additive="base">
                                        <p:cTn id="104" dur="500" fill="hold"/>
                                        <p:tgtEl>
                                          <p:spTgt spid="231429"/>
                                        </p:tgtEl>
                                        <p:attrNameLst>
                                          <p:attrName>ppt_w</p:attrName>
                                        </p:attrNameLst>
                                      </p:cBhvr>
                                      <p:tavLst>
                                        <p:tav tm="0">
                                          <p:val>
                                            <p:strVal val="#ppt_w*0.05"/>
                                          </p:val>
                                        </p:tav>
                                        <p:tav tm="100000">
                                          <p:val>
                                            <p:strVal val="#ppt_w"/>
                                          </p:val>
                                        </p:tav>
                                      </p:tavLst>
                                    </p:anim>
                                    <p:anim calcmode="lin" valueType="num">
                                      <p:cBhvr additive="base">
                                        <p:cTn id="105" dur="500" fill="hold"/>
                                        <p:tgtEl>
                                          <p:spTgt spid="231429"/>
                                        </p:tgtEl>
                                        <p:attrNameLst>
                                          <p:attrName>ppt_h</p:attrName>
                                        </p:attrNameLst>
                                      </p:cBhvr>
                                      <p:tavLst>
                                        <p:tav tm="0">
                                          <p:val>
                                            <p:strVal val="#ppt_h"/>
                                          </p:val>
                                        </p:tav>
                                        <p:tav tm="100000">
                                          <p:val>
                                            <p:strVal val="#ppt_h"/>
                                          </p:val>
                                        </p:tav>
                                      </p:tavLst>
                                    </p:anim>
                                    <p:anim calcmode="lin" valueType="num">
                                      <p:cBhvr additive="base">
                                        <p:cTn id="106" dur="500" fill="hold"/>
                                        <p:tgtEl>
                                          <p:spTgt spid="231429"/>
                                        </p:tgtEl>
                                        <p:attrNameLst>
                                          <p:attrName>ppt_x</p:attrName>
                                        </p:attrNameLst>
                                      </p:cBhvr>
                                      <p:tavLst>
                                        <p:tav tm="0">
                                          <p:val>
                                            <p:strVal val="#ppt_x-.2"/>
                                          </p:val>
                                        </p:tav>
                                        <p:tav tm="100000">
                                          <p:val>
                                            <p:strVal val="#ppt_x"/>
                                          </p:val>
                                        </p:tav>
                                      </p:tavLst>
                                    </p:anim>
                                    <p:anim calcmode="lin" valueType="num">
                                      <p:cBhvr additive="base">
                                        <p:cTn id="107" dur="500" fill="hold"/>
                                        <p:tgtEl>
                                          <p:spTgt spid="231429"/>
                                        </p:tgtEl>
                                        <p:attrNameLst>
                                          <p:attrName>ppt_y</p:attrName>
                                        </p:attrNameLst>
                                      </p:cBhvr>
                                      <p:tavLst>
                                        <p:tav tm="0">
                                          <p:val>
                                            <p:strVal val="#ppt_y"/>
                                          </p:val>
                                        </p:tav>
                                        <p:tav tm="100000">
                                          <p:val>
                                            <p:strVal val="#ppt_y"/>
                                          </p:val>
                                        </p:tav>
                                      </p:tavLst>
                                    </p:anim>
                                  </p:childTnLst>
                                </p:cTn>
                              </p:par>
                            </p:childTnLst>
                          </p:cTn>
                        </p:par>
                        <p:par>
                          <p:cTn id="108" fill="hold" nodeType="afterGroup">
                            <p:stCondLst>
                              <p:cond delay="6500"/>
                            </p:stCondLst>
                            <p:childTnLst>
                              <p:par>
                                <p:cTn id="109" presetID="24" presetClass="entr" presetSubtype="0" fill="hold" grpId="0" nodeType="afterEffect">
                                  <p:stCondLst>
                                    <p:cond delay="0"/>
                                  </p:stCondLst>
                                  <p:childTnLst>
                                    <p:set>
                                      <p:cBhvr>
                                        <p:cTn id="110" dur="1" fill="hold">
                                          <p:stCondLst>
                                            <p:cond delay="0"/>
                                          </p:stCondLst>
                                        </p:cTn>
                                        <p:tgtEl>
                                          <p:spTgt spid="231430"/>
                                        </p:tgtEl>
                                        <p:attrNameLst>
                                          <p:attrName>style.visibility</p:attrName>
                                        </p:attrNameLst>
                                      </p:cBhvr>
                                      <p:to>
                                        <p:strVal val="visible"/>
                                      </p:to>
                                    </p:set>
                                    <p:animEffect transition="in" filter="fade">
                                      <p:cBhvr>
                                        <p:cTn id="111" dur="500"/>
                                        <p:tgtEl>
                                          <p:spTgt spid="231430"/>
                                        </p:tgtEl>
                                      </p:cBhvr>
                                    </p:animEffect>
                                    <p:anim calcmode="lin" valueType="num">
                                      <p:cBhvr additive="base">
                                        <p:cTn id="112" dur="500" fill="hold"/>
                                        <p:tgtEl>
                                          <p:spTgt spid="231430"/>
                                        </p:tgtEl>
                                        <p:attrNameLst>
                                          <p:attrName>ppt_w</p:attrName>
                                        </p:attrNameLst>
                                      </p:cBhvr>
                                      <p:tavLst>
                                        <p:tav tm="0">
                                          <p:val>
                                            <p:strVal val="#ppt_w*0.05"/>
                                          </p:val>
                                        </p:tav>
                                        <p:tav tm="100000">
                                          <p:val>
                                            <p:strVal val="#ppt_w"/>
                                          </p:val>
                                        </p:tav>
                                      </p:tavLst>
                                    </p:anim>
                                    <p:anim calcmode="lin" valueType="num">
                                      <p:cBhvr additive="base">
                                        <p:cTn id="113" dur="500" fill="hold"/>
                                        <p:tgtEl>
                                          <p:spTgt spid="231430"/>
                                        </p:tgtEl>
                                        <p:attrNameLst>
                                          <p:attrName>ppt_h</p:attrName>
                                        </p:attrNameLst>
                                      </p:cBhvr>
                                      <p:tavLst>
                                        <p:tav tm="0">
                                          <p:val>
                                            <p:strVal val="#ppt_h"/>
                                          </p:val>
                                        </p:tav>
                                        <p:tav tm="100000">
                                          <p:val>
                                            <p:strVal val="#ppt_h"/>
                                          </p:val>
                                        </p:tav>
                                      </p:tavLst>
                                    </p:anim>
                                    <p:anim calcmode="lin" valueType="num">
                                      <p:cBhvr additive="base">
                                        <p:cTn id="114" dur="500" fill="hold"/>
                                        <p:tgtEl>
                                          <p:spTgt spid="231430"/>
                                        </p:tgtEl>
                                        <p:attrNameLst>
                                          <p:attrName>ppt_x</p:attrName>
                                        </p:attrNameLst>
                                      </p:cBhvr>
                                      <p:tavLst>
                                        <p:tav tm="0">
                                          <p:val>
                                            <p:strVal val="#ppt_x-.2"/>
                                          </p:val>
                                        </p:tav>
                                        <p:tav tm="100000">
                                          <p:val>
                                            <p:strVal val="#ppt_x"/>
                                          </p:val>
                                        </p:tav>
                                      </p:tavLst>
                                    </p:anim>
                                    <p:anim calcmode="lin" valueType="num">
                                      <p:cBhvr additive="base">
                                        <p:cTn id="115" dur="500" fill="hold"/>
                                        <p:tgtEl>
                                          <p:spTgt spid="231430"/>
                                        </p:tgtEl>
                                        <p:attrNameLst>
                                          <p:attrName>ppt_y</p:attrName>
                                        </p:attrNameLst>
                                      </p:cBhvr>
                                      <p:tavLst>
                                        <p:tav tm="0">
                                          <p:val>
                                            <p:strVal val="#ppt_y"/>
                                          </p:val>
                                        </p:tav>
                                        <p:tav tm="100000">
                                          <p:val>
                                            <p:strVal val="#ppt_y"/>
                                          </p:val>
                                        </p:tav>
                                      </p:tavLst>
                                    </p:anim>
                                  </p:childTnLst>
                                </p:cTn>
                              </p:par>
                            </p:childTnLst>
                          </p:cTn>
                        </p:par>
                        <p:par>
                          <p:cTn id="116" fill="hold" nodeType="afterGroup">
                            <p:stCondLst>
                              <p:cond delay="7000"/>
                            </p:stCondLst>
                            <p:childTnLst>
                              <p:par>
                                <p:cTn id="117" presetID="24" presetClass="entr" presetSubtype="0" fill="hold" grpId="0" nodeType="afterEffect">
                                  <p:stCondLst>
                                    <p:cond delay="0"/>
                                  </p:stCondLst>
                                  <p:childTnLst>
                                    <p:set>
                                      <p:cBhvr>
                                        <p:cTn id="118" dur="1" fill="hold">
                                          <p:stCondLst>
                                            <p:cond delay="0"/>
                                          </p:stCondLst>
                                        </p:cTn>
                                        <p:tgtEl>
                                          <p:spTgt spid="231431"/>
                                        </p:tgtEl>
                                        <p:attrNameLst>
                                          <p:attrName>style.visibility</p:attrName>
                                        </p:attrNameLst>
                                      </p:cBhvr>
                                      <p:to>
                                        <p:strVal val="visible"/>
                                      </p:to>
                                    </p:set>
                                    <p:animEffect transition="in" filter="fade">
                                      <p:cBhvr>
                                        <p:cTn id="119" dur="500"/>
                                        <p:tgtEl>
                                          <p:spTgt spid="231431"/>
                                        </p:tgtEl>
                                      </p:cBhvr>
                                    </p:animEffect>
                                    <p:anim calcmode="lin" valueType="num">
                                      <p:cBhvr additive="base">
                                        <p:cTn id="120" dur="500" fill="hold"/>
                                        <p:tgtEl>
                                          <p:spTgt spid="231431"/>
                                        </p:tgtEl>
                                        <p:attrNameLst>
                                          <p:attrName>ppt_w</p:attrName>
                                        </p:attrNameLst>
                                      </p:cBhvr>
                                      <p:tavLst>
                                        <p:tav tm="0">
                                          <p:val>
                                            <p:strVal val="#ppt_w*0.05"/>
                                          </p:val>
                                        </p:tav>
                                        <p:tav tm="100000">
                                          <p:val>
                                            <p:strVal val="#ppt_w"/>
                                          </p:val>
                                        </p:tav>
                                      </p:tavLst>
                                    </p:anim>
                                    <p:anim calcmode="lin" valueType="num">
                                      <p:cBhvr additive="base">
                                        <p:cTn id="121" dur="500" fill="hold"/>
                                        <p:tgtEl>
                                          <p:spTgt spid="231431"/>
                                        </p:tgtEl>
                                        <p:attrNameLst>
                                          <p:attrName>ppt_h</p:attrName>
                                        </p:attrNameLst>
                                      </p:cBhvr>
                                      <p:tavLst>
                                        <p:tav tm="0">
                                          <p:val>
                                            <p:strVal val="#ppt_h"/>
                                          </p:val>
                                        </p:tav>
                                        <p:tav tm="100000">
                                          <p:val>
                                            <p:strVal val="#ppt_h"/>
                                          </p:val>
                                        </p:tav>
                                      </p:tavLst>
                                    </p:anim>
                                    <p:anim calcmode="lin" valueType="num">
                                      <p:cBhvr additive="base">
                                        <p:cTn id="122" dur="500" fill="hold"/>
                                        <p:tgtEl>
                                          <p:spTgt spid="231431"/>
                                        </p:tgtEl>
                                        <p:attrNameLst>
                                          <p:attrName>ppt_x</p:attrName>
                                        </p:attrNameLst>
                                      </p:cBhvr>
                                      <p:tavLst>
                                        <p:tav tm="0">
                                          <p:val>
                                            <p:strVal val="#ppt_x-.2"/>
                                          </p:val>
                                        </p:tav>
                                        <p:tav tm="100000">
                                          <p:val>
                                            <p:strVal val="#ppt_x"/>
                                          </p:val>
                                        </p:tav>
                                      </p:tavLst>
                                    </p:anim>
                                    <p:anim calcmode="lin" valueType="num">
                                      <p:cBhvr additive="base">
                                        <p:cTn id="123" dur="500" fill="hold"/>
                                        <p:tgtEl>
                                          <p:spTgt spid="231431"/>
                                        </p:tgtEl>
                                        <p:attrNameLst>
                                          <p:attrName>ppt_y</p:attrName>
                                        </p:attrNameLst>
                                      </p:cBhvr>
                                      <p:tavLst>
                                        <p:tav tm="0">
                                          <p:val>
                                            <p:strVal val="#ppt_y"/>
                                          </p:val>
                                        </p:tav>
                                        <p:tav tm="100000">
                                          <p:val>
                                            <p:strVal val="#ppt_y"/>
                                          </p:val>
                                        </p:tav>
                                      </p:tavLst>
                                    </p:anim>
                                  </p:childTnLst>
                                </p:cTn>
                              </p:par>
                            </p:childTnLst>
                          </p:cTn>
                        </p:par>
                        <p:par>
                          <p:cTn id="124" fill="hold" nodeType="afterGroup">
                            <p:stCondLst>
                              <p:cond delay="7500"/>
                            </p:stCondLst>
                            <p:childTnLst>
                              <p:par>
                                <p:cTn id="125" presetID="24" presetClass="entr" presetSubtype="0" fill="hold" grpId="0" nodeType="afterEffect">
                                  <p:stCondLst>
                                    <p:cond delay="0"/>
                                  </p:stCondLst>
                                  <p:childTnLst>
                                    <p:set>
                                      <p:cBhvr>
                                        <p:cTn id="126" dur="1" fill="hold">
                                          <p:stCondLst>
                                            <p:cond delay="0"/>
                                          </p:stCondLst>
                                        </p:cTn>
                                        <p:tgtEl>
                                          <p:spTgt spid="231434"/>
                                        </p:tgtEl>
                                        <p:attrNameLst>
                                          <p:attrName>style.visibility</p:attrName>
                                        </p:attrNameLst>
                                      </p:cBhvr>
                                      <p:to>
                                        <p:strVal val="visible"/>
                                      </p:to>
                                    </p:set>
                                    <p:animEffect transition="in" filter="fade">
                                      <p:cBhvr>
                                        <p:cTn id="127" dur="500"/>
                                        <p:tgtEl>
                                          <p:spTgt spid="231434"/>
                                        </p:tgtEl>
                                      </p:cBhvr>
                                    </p:animEffect>
                                    <p:anim calcmode="lin" valueType="num">
                                      <p:cBhvr additive="base">
                                        <p:cTn id="128" dur="500" fill="hold"/>
                                        <p:tgtEl>
                                          <p:spTgt spid="231434"/>
                                        </p:tgtEl>
                                        <p:attrNameLst>
                                          <p:attrName>ppt_w</p:attrName>
                                        </p:attrNameLst>
                                      </p:cBhvr>
                                      <p:tavLst>
                                        <p:tav tm="0">
                                          <p:val>
                                            <p:strVal val="#ppt_w*0.05"/>
                                          </p:val>
                                        </p:tav>
                                        <p:tav tm="100000">
                                          <p:val>
                                            <p:strVal val="#ppt_w"/>
                                          </p:val>
                                        </p:tav>
                                      </p:tavLst>
                                    </p:anim>
                                    <p:anim calcmode="lin" valueType="num">
                                      <p:cBhvr additive="base">
                                        <p:cTn id="129" dur="500" fill="hold"/>
                                        <p:tgtEl>
                                          <p:spTgt spid="231434"/>
                                        </p:tgtEl>
                                        <p:attrNameLst>
                                          <p:attrName>ppt_h</p:attrName>
                                        </p:attrNameLst>
                                      </p:cBhvr>
                                      <p:tavLst>
                                        <p:tav tm="0">
                                          <p:val>
                                            <p:strVal val="#ppt_h"/>
                                          </p:val>
                                        </p:tav>
                                        <p:tav tm="100000">
                                          <p:val>
                                            <p:strVal val="#ppt_h"/>
                                          </p:val>
                                        </p:tav>
                                      </p:tavLst>
                                    </p:anim>
                                    <p:anim calcmode="lin" valueType="num">
                                      <p:cBhvr additive="base">
                                        <p:cTn id="130" dur="500" fill="hold"/>
                                        <p:tgtEl>
                                          <p:spTgt spid="231434"/>
                                        </p:tgtEl>
                                        <p:attrNameLst>
                                          <p:attrName>ppt_x</p:attrName>
                                        </p:attrNameLst>
                                      </p:cBhvr>
                                      <p:tavLst>
                                        <p:tav tm="0">
                                          <p:val>
                                            <p:strVal val="#ppt_x-.2"/>
                                          </p:val>
                                        </p:tav>
                                        <p:tav tm="100000">
                                          <p:val>
                                            <p:strVal val="#ppt_x"/>
                                          </p:val>
                                        </p:tav>
                                      </p:tavLst>
                                    </p:anim>
                                    <p:anim calcmode="lin" valueType="num">
                                      <p:cBhvr additive="base">
                                        <p:cTn id="131" dur="500" fill="hold"/>
                                        <p:tgtEl>
                                          <p:spTgt spid="231434"/>
                                        </p:tgtEl>
                                        <p:attrNameLst>
                                          <p:attrName>ppt_y</p:attrName>
                                        </p:attrNameLst>
                                      </p:cBhvr>
                                      <p:tavLst>
                                        <p:tav tm="0">
                                          <p:val>
                                            <p:strVal val="#ppt_y"/>
                                          </p:val>
                                        </p:tav>
                                        <p:tav tm="100000">
                                          <p:val>
                                            <p:strVal val="#ppt_y"/>
                                          </p:val>
                                        </p:tav>
                                      </p:tavLst>
                                    </p:anim>
                                  </p:childTnLst>
                                </p:cTn>
                              </p:par>
                            </p:childTnLst>
                          </p:cTn>
                        </p:par>
                        <p:par>
                          <p:cTn id="132" fill="hold" nodeType="afterGroup">
                            <p:stCondLst>
                              <p:cond delay="8000"/>
                            </p:stCondLst>
                            <p:childTnLst>
                              <p:par>
                                <p:cTn id="133" presetID="24" presetClass="entr" presetSubtype="0" fill="hold" grpId="0" nodeType="afterEffect">
                                  <p:stCondLst>
                                    <p:cond delay="0"/>
                                  </p:stCondLst>
                                  <p:childTnLst>
                                    <p:set>
                                      <p:cBhvr>
                                        <p:cTn id="134" dur="1" fill="hold">
                                          <p:stCondLst>
                                            <p:cond delay="0"/>
                                          </p:stCondLst>
                                        </p:cTn>
                                        <p:tgtEl>
                                          <p:spTgt spid="231435"/>
                                        </p:tgtEl>
                                        <p:attrNameLst>
                                          <p:attrName>style.visibility</p:attrName>
                                        </p:attrNameLst>
                                      </p:cBhvr>
                                      <p:to>
                                        <p:strVal val="visible"/>
                                      </p:to>
                                    </p:set>
                                    <p:animEffect transition="in" filter="fade">
                                      <p:cBhvr>
                                        <p:cTn id="135" dur="500"/>
                                        <p:tgtEl>
                                          <p:spTgt spid="231435"/>
                                        </p:tgtEl>
                                      </p:cBhvr>
                                    </p:animEffect>
                                    <p:anim calcmode="lin" valueType="num">
                                      <p:cBhvr additive="base">
                                        <p:cTn id="136" dur="500" fill="hold"/>
                                        <p:tgtEl>
                                          <p:spTgt spid="231435"/>
                                        </p:tgtEl>
                                        <p:attrNameLst>
                                          <p:attrName>ppt_w</p:attrName>
                                        </p:attrNameLst>
                                      </p:cBhvr>
                                      <p:tavLst>
                                        <p:tav tm="0">
                                          <p:val>
                                            <p:strVal val="#ppt_w*0.05"/>
                                          </p:val>
                                        </p:tav>
                                        <p:tav tm="100000">
                                          <p:val>
                                            <p:strVal val="#ppt_w"/>
                                          </p:val>
                                        </p:tav>
                                      </p:tavLst>
                                    </p:anim>
                                    <p:anim calcmode="lin" valueType="num">
                                      <p:cBhvr additive="base">
                                        <p:cTn id="137" dur="500" fill="hold"/>
                                        <p:tgtEl>
                                          <p:spTgt spid="231435"/>
                                        </p:tgtEl>
                                        <p:attrNameLst>
                                          <p:attrName>ppt_h</p:attrName>
                                        </p:attrNameLst>
                                      </p:cBhvr>
                                      <p:tavLst>
                                        <p:tav tm="0">
                                          <p:val>
                                            <p:strVal val="#ppt_h"/>
                                          </p:val>
                                        </p:tav>
                                        <p:tav tm="100000">
                                          <p:val>
                                            <p:strVal val="#ppt_h"/>
                                          </p:val>
                                        </p:tav>
                                      </p:tavLst>
                                    </p:anim>
                                    <p:anim calcmode="lin" valueType="num">
                                      <p:cBhvr additive="base">
                                        <p:cTn id="138" dur="500" fill="hold"/>
                                        <p:tgtEl>
                                          <p:spTgt spid="231435"/>
                                        </p:tgtEl>
                                        <p:attrNameLst>
                                          <p:attrName>ppt_x</p:attrName>
                                        </p:attrNameLst>
                                      </p:cBhvr>
                                      <p:tavLst>
                                        <p:tav tm="0">
                                          <p:val>
                                            <p:strVal val="#ppt_x-.2"/>
                                          </p:val>
                                        </p:tav>
                                        <p:tav tm="100000">
                                          <p:val>
                                            <p:strVal val="#ppt_x"/>
                                          </p:val>
                                        </p:tav>
                                      </p:tavLst>
                                    </p:anim>
                                    <p:anim calcmode="lin" valueType="num">
                                      <p:cBhvr additive="base">
                                        <p:cTn id="139" dur="500" fill="hold"/>
                                        <p:tgtEl>
                                          <p:spTgt spid="231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build="p" animBg="1" autoUpdateAnimBg="0"/>
      <p:bldP spid="231427" grpId="0" animBg="1" autoUpdateAnimBg="0"/>
      <p:bldP spid="231428" grpId="0" animBg="1" autoUpdateAnimBg="0"/>
      <p:bldP spid="231429" grpId="0" animBg="1" autoUpdateAnimBg="0"/>
      <p:bldP spid="231430" grpId="0" animBg="1" autoUpdateAnimBg="0"/>
      <p:bldP spid="231431" grpId="0" animBg="1" autoUpdateAnimBg="0"/>
      <p:bldP spid="231432" grpId="0" animBg="1" autoUpdateAnimBg="0"/>
      <p:bldP spid="231433" grpId="0" animBg="1" autoUpdateAnimBg="0"/>
      <p:bldP spid="231434" grpId="0" animBg="1" autoUpdateAnimBg="0"/>
      <p:bldP spid="231435"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p:cNvSpPr>
            <a:spLocks noGrp="1"/>
          </p:cNvSpPr>
          <p:nvPr>
            <p:ph type="dt" sz="half" idx="10"/>
          </p:nvPr>
        </p:nvSpPr>
        <p:spPr/>
        <p:txBody>
          <a:bodyPr/>
          <a:lstStyle/>
          <a:p>
            <a:fld id="{6BAAD979-0F1A-4102-99EE-6F59D01FFC11}" type="datetime1">
              <a:rPr lang="zh-CN" altLang="en-US" smtClean="0"/>
              <a:t>2016/5/10</a:t>
            </a:fld>
            <a:endParaRPr lang="en-US" altLang="zh-CN">
              <a:solidFill>
                <a:srgbClr val="FFFF00"/>
              </a:solidFill>
            </a:endParaRPr>
          </a:p>
        </p:txBody>
      </p:sp>
      <p:sp>
        <p:nvSpPr>
          <p:cNvPr id="14" name="页脚占位符 2"/>
          <p:cNvSpPr>
            <a:spLocks noGrp="1"/>
          </p:cNvSpPr>
          <p:nvPr>
            <p:ph type="ftr" sz="quarter" idx="11"/>
          </p:nvPr>
        </p:nvSpPr>
        <p:spPr/>
        <p:txBody>
          <a:bodyPr/>
          <a:lstStyle/>
          <a:p>
            <a:r>
              <a:rPr lang="zh-CN" altLang="en-US" smtClean="0"/>
              <a:t>数据库系统</a:t>
            </a:r>
            <a:endParaRPr lang="zh-CN" altLang="en-US"/>
          </a:p>
        </p:txBody>
      </p:sp>
      <p:sp>
        <p:nvSpPr>
          <p:cNvPr id="15" name="灯片编号占位符 3"/>
          <p:cNvSpPr>
            <a:spLocks noGrp="1"/>
          </p:cNvSpPr>
          <p:nvPr>
            <p:ph type="sldNum" sz="quarter" idx="12"/>
          </p:nvPr>
        </p:nvSpPr>
        <p:spPr/>
        <p:txBody>
          <a:bodyPr/>
          <a:lstStyle/>
          <a:p>
            <a:fld id="{01E4CAC1-4568-4F28-B91D-D0601AC4126D}" type="slidenum">
              <a:rPr lang="zh-CN" altLang="en-US"/>
              <a:pPr/>
              <a:t>10</a:t>
            </a:fld>
            <a:endParaRPr lang="en-US" altLang="zh-CN">
              <a:solidFill>
                <a:srgbClr val="FFFF00"/>
              </a:solidFill>
            </a:endParaRPr>
          </a:p>
        </p:txBody>
      </p:sp>
      <p:sp>
        <p:nvSpPr>
          <p:cNvPr id="240642" name="Text Box 2"/>
          <p:cNvSpPr txBox="1">
            <a:spLocks noChangeArrowheads="1"/>
          </p:cNvSpPr>
          <p:nvPr/>
        </p:nvSpPr>
        <p:spPr bwMode="auto">
          <a:xfrm>
            <a:off x="2133600" y="685801"/>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二、关系的形式化定义</a:t>
            </a:r>
            <a:endParaRPr lang="zh-CN" altLang="en-US" sz="2000" b="1">
              <a:solidFill>
                <a:srgbClr val="FFFF00"/>
              </a:solidFill>
            </a:endParaRPr>
          </a:p>
        </p:txBody>
      </p:sp>
      <p:sp>
        <p:nvSpPr>
          <p:cNvPr id="240643" name="Text Box 3"/>
          <p:cNvSpPr txBox="1">
            <a:spLocks noChangeArrowheads="1"/>
          </p:cNvSpPr>
          <p:nvPr/>
        </p:nvSpPr>
        <p:spPr bwMode="auto">
          <a:xfrm>
            <a:off x="2362200" y="1246188"/>
            <a:ext cx="343235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1</a:t>
            </a:r>
            <a:r>
              <a:rPr lang="zh-CN" altLang="en-US" sz="2400" b="1">
                <a:solidFill>
                  <a:srgbClr val="FFFFFF"/>
                </a:solidFill>
              </a:rPr>
              <a:t>、关系的两个主要方面</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语法：属性的描述</a:t>
            </a:r>
          </a:p>
          <a:p>
            <a:pPr eaLnBrk="0" fontAlgn="base" hangingPunct="0">
              <a:lnSpc>
                <a:spcPct val="130000"/>
              </a:lnSpc>
              <a:spcBef>
                <a:spcPct val="0"/>
              </a:spcBef>
              <a:spcAft>
                <a:spcPct val="0"/>
              </a:spcAft>
            </a:pPr>
            <a:r>
              <a:rPr lang="zh-CN" altLang="en-US" sz="2400" b="1">
                <a:solidFill>
                  <a:srgbClr val="FFFF00"/>
                </a:solidFill>
              </a:rPr>
              <a:t>    语义：数据依赖</a:t>
            </a:r>
          </a:p>
        </p:txBody>
      </p:sp>
      <p:graphicFrame>
        <p:nvGraphicFramePr>
          <p:cNvPr id="240644" name="Object 4"/>
          <p:cNvGraphicFramePr>
            <a:graphicFrameLocks noChangeAspect="1"/>
          </p:cNvGraphicFramePr>
          <p:nvPr/>
        </p:nvGraphicFramePr>
        <p:xfrm>
          <a:off x="7086600" y="547688"/>
          <a:ext cx="3049588" cy="2271712"/>
        </p:xfrm>
        <a:graphic>
          <a:graphicData uri="http://schemas.openxmlformats.org/presentationml/2006/ole">
            <mc:AlternateContent xmlns:mc="http://schemas.openxmlformats.org/markup-compatibility/2006">
              <mc:Choice xmlns:v="urn:schemas-microsoft-com:vml" Requires="v">
                <p:oleObj spid="_x0000_s1029" r:id="rId3" imgW="5185092" imgH="3862705" progId="MS_ClipArt_Gallery.2">
                  <p:embed/>
                </p:oleObj>
              </mc:Choice>
              <mc:Fallback>
                <p:oleObj r:id="rId3" imgW="5185092" imgH="386270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547688"/>
                        <a:ext cx="3049588" cy="227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645" name="Text Box 5"/>
          <p:cNvSpPr txBox="1">
            <a:spLocks noChangeArrowheads="1"/>
          </p:cNvSpPr>
          <p:nvPr/>
        </p:nvSpPr>
        <p:spPr bwMode="auto">
          <a:xfrm>
            <a:off x="2286001" y="2632076"/>
            <a:ext cx="55082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2</a:t>
            </a:r>
            <a:r>
              <a:rPr lang="zh-CN" altLang="en-US" sz="2400" b="1">
                <a:solidFill>
                  <a:srgbClr val="FFFFFF"/>
                </a:solidFill>
              </a:rPr>
              <a:t>、关系模式</a:t>
            </a:r>
            <a:r>
              <a:rPr lang="zh-CN" altLang="en-US" sz="2400" b="1">
                <a:solidFill>
                  <a:srgbClr val="FFFF00"/>
                </a:solidFill>
              </a:rPr>
              <a:t>：</a:t>
            </a:r>
            <a:endParaRPr lang="zh-CN" altLang="en-US" sz="2000" b="1">
              <a:solidFill>
                <a:srgbClr val="FFFF00"/>
              </a:solidFill>
            </a:endParaRPr>
          </a:p>
          <a:p>
            <a:pPr eaLnBrk="0" fontAlgn="base" hangingPunct="0">
              <a:spcBef>
                <a:spcPct val="0"/>
              </a:spcBef>
              <a:spcAft>
                <a:spcPct val="0"/>
              </a:spcAft>
            </a:pPr>
            <a:r>
              <a:rPr lang="zh-CN" altLang="en-US" sz="2000" b="1">
                <a:solidFill>
                  <a:srgbClr val="FFFF00"/>
                </a:solidFill>
              </a:rPr>
              <a:t>                         </a:t>
            </a:r>
            <a:r>
              <a:rPr lang="en-US" altLang="zh-CN" sz="3200" b="1">
                <a:solidFill>
                  <a:srgbClr val="FFFF00"/>
                </a:solidFill>
              </a:rPr>
              <a:t>R &lt;U</a:t>
            </a:r>
            <a:r>
              <a:rPr lang="zh-CN" altLang="en-US" sz="3200" b="1">
                <a:solidFill>
                  <a:srgbClr val="FFFF00"/>
                </a:solidFill>
              </a:rPr>
              <a:t>，</a:t>
            </a:r>
            <a:r>
              <a:rPr lang="en-US" altLang="zh-CN" sz="3200" b="1">
                <a:solidFill>
                  <a:srgbClr val="FFFF00"/>
                </a:solidFill>
              </a:rPr>
              <a:t>D</a:t>
            </a:r>
            <a:r>
              <a:rPr lang="zh-CN" altLang="en-US" sz="3200" b="1">
                <a:solidFill>
                  <a:srgbClr val="FFFF00"/>
                </a:solidFill>
              </a:rPr>
              <a:t>，</a:t>
            </a:r>
            <a:r>
              <a:rPr lang="en-US" altLang="zh-CN" sz="3200" b="1">
                <a:solidFill>
                  <a:srgbClr val="FFFF00"/>
                </a:solidFill>
              </a:rPr>
              <a:t>dom</a:t>
            </a:r>
            <a:r>
              <a:rPr lang="zh-CN" altLang="en-US" sz="3200" b="1">
                <a:solidFill>
                  <a:srgbClr val="FFFF00"/>
                </a:solidFill>
              </a:rPr>
              <a:t>，</a:t>
            </a:r>
            <a:r>
              <a:rPr lang="en-US" altLang="zh-CN" sz="3200" b="1">
                <a:solidFill>
                  <a:srgbClr val="FFFF00"/>
                </a:solidFill>
              </a:rPr>
              <a:t>F&gt;</a:t>
            </a:r>
            <a:endParaRPr lang="en-US" altLang="zh-CN" sz="2000" b="1">
              <a:solidFill>
                <a:srgbClr val="FFFF00"/>
              </a:solidFill>
            </a:endParaRPr>
          </a:p>
        </p:txBody>
      </p:sp>
      <p:sp>
        <p:nvSpPr>
          <p:cNvPr id="240646" name="Text Box 6"/>
          <p:cNvSpPr txBox="1">
            <a:spLocks noChangeArrowheads="1"/>
          </p:cNvSpPr>
          <p:nvPr/>
        </p:nvSpPr>
        <p:spPr bwMode="auto">
          <a:xfrm>
            <a:off x="3124201" y="3865564"/>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关系名</a:t>
            </a:r>
          </a:p>
        </p:txBody>
      </p:sp>
      <p:sp>
        <p:nvSpPr>
          <p:cNvPr id="240647" name="Text Box 7"/>
          <p:cNvSpPr txBox="1">
            <a:spLocks noChangeArrowheads="1"/>
          </p:cNvSpPr>
          <p:nvPr/>
        </p:nvSpPr>
        <p:spPr bwMode="auto">
          <a:xfrm>
            <a:off x="4267201" y="3865564"/>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属性组</a:t>
            </a:r>
          </a:p>
        </p:txBody>
      </p:sp>
      <p:sp>
        <p:nvSpPr>
          <p:cNvPr id="240648" name="Text Box 8"/>
          <p:cNvSpPr txBox="1">
            <a:spLocks noChangeArrowheads="1"/>
          </p:cNvSpPr>
          <p:nvPr/>
        </p:nvSpPr>
        <p:spPr bwMode="auto">
          <a:xfrm>
            <a:off x="7164388" y="3886201"/>
            <a:ext cx="2882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U</a:t>
            </a:r>
            <a:r>
              <a:rPr lang="zh-CN" altLang="en-US" sz="2400" b="1">
                <a:solidFill>
                  <a:srgbClr val="FFFF00"/>
                </a:solidFill>
              </a:rPr>
              <a:t>上的一组数据依赖</a:t>
            </a:r>
          </a:p>
        </p:txBody>
      </p:sp>
      <p:sp>
        <p:nvSpPr>
          <p:cNvPr id="240649" name="Line 9"/>
          <p:cNvSpPr>
            <a:spLocks noChangeShapeType="1"/>
          </p:cNvSpPr>
          <p:nvPr/>
        </p:nvSpPr>
        <p:spPr bwMode="auto">
          <a:xfrm flipV="1">
            <a:off x="3679825" y="3443288"/>
            <a:ext cx="304800" cy="3810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0650" name="Line 10"/>
          <p:cNvSpPr>
            <a:spLocks noChangeShapeType="1"/>
          </p:cNvSpPr>
          <p:nvPr/>
        </p:nvSpPr>
        <p:spPr bwMode="auto">
          <a:xfrm flipV="1">
            <a:off x="4670425" y="3443288"/>
            <a:ext cx="0" cy="3810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0651" name="Line 11"/>
          <p:cNvSpPr>
            <a:spLocks noChangeShapeType="1"/>
          </p:cNvSpPr>
          <p:nvPr/>
        </p:nvSpPr>
        <p:spPr bwMode="auto">
          <a:xfrm flipH="1" flipV="1">
            <a:off x="7391400" y="3443288"/>
            <a:ext cx="457200" cy="3810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0652" name="Text Box 12"/>
          <p:cNvSpPr txBox="1">
            <a:spLocks noChangeArrowheads="1"/>
          </p:cNvSpPr>
          <p:nvPr/>
        </p:nvSpPr>
        <p:spPr bwMode="auto">
          <a:xfrm>
            <a:off x="2346326" y="4384675"/>
            <a:ext cx="7940675"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3</a:t>
            </a:r>
            <a:r>
              <a:rPr lang="zh-CN" altLang="en-US" sz="2400" b="1">
                <a:solidFill>
                  <a:srgbClr val="FFFFFF"/>
                </a:solidFill>
              </a:rPr>
              <a:t>、关系：</a:t>
            </a:r>
          </a:p>
          <a:p>
            <a:pPr eaLnBrk="0" fontAlgn="base" hangingPunct="0">
              <a:lnSpc>
                <a:spcPct val="130000"/>
              </a:lnSpc>
              <a:spcBef>
                <a:spcPct val="0"/>
              </a:spcBef>
              <a:spcAft>
                <a:spcPct val="0"/>
              </a:spcAft>
            </a:pPr>
            <a:r>
              <a:rPr lang="zh-CN" altLang="en-US" sz="2400" b="1">
                <a:solidFill>
                  <a:srgbClr val="FFFF00"/>
                </a:solidFill>
              </a:rPr>
              <a:t>        对关系模式 </a:t>
            </a:r>
            <a:r>
              <a:rPr lang="en-US" altLang="zh-CN" sz="2400" b="1">
                <a:solidFill>
                  <a:srgbClr val="FFFF00"/>
                </a:solidFill>
              </a:rPr>
              <a:t>R&lt;U, F&gt;</a:t>
            </a:r>
            <a:r>
              <a:rPr lang="zh-CN" altLang="en-US" sz="2400" b="1">
                <a:solidFill>
                  <a:srgbClr val="FFFF00"/>
                </a:solidFill>
              </a:rPr>
              <a:t>，当且仅当</a:t>
            </a:r>
            <a:r>
              <a:rPr lang="en-US" altLang="zh-CN" sz="2400" b="1">
                <a:solidFill>
                  <a:srgbClr val="FFFF00"/>
                </a:solidFill>
              </a:rPr>
              <a:t>U</a:t>
            </a:r>
            <a:r>
              <a:rPr lang="zh-CN" altLang="en-US" sz="2400" b="1">
                <a:solidFill>
                  <a:srgbClr val="FFFF00"/>
                </a:solidFill>
              </a:rPr>
              <a:t>上的一个关系</a:t>
            </a:r>
            <a:r>
              <a:rPr lang="en-US" altLang="zh-CN" sz="2400" b="1">
                <a:solidFill>
                  <a:srgbClr val="FFFF00"/>
                </a:solidFill>
              </a:rPr>
              <a:t>r</a:t>
            </a:r>
            <a:r>
              <a:rPr lang="zh-CN" altLang="en-US" sz="2400" b="1">
                <a:solidFill>
                  <a:srgbClr val="FFFF00"/>
                </a:solidFill>
              </a:rPr>
              <a:t>满足</a:t>
            </a:r>
            <a:r>
              <a:rPr lang="en-US" altLang="zh-CN" sz="2400" b="1">
                <a:solidFill>
                  <a:srgbClr val="FFFF00"/>
                </a:solidFill>
              </a:rPr>
              <a:t>F</a:t>
            </a:r>
            <a:r>
              <a:rPr lang="zh-CN" altLang="en-US" sz="2400" b="1">
                <a:solidFill>
                  <a:srgbClr val="FFFF00"/>
                </a:solidFill>
              </a:rPr>
              <a:t>时，称</a:t>
            </a:r>
            <a:r>
              <a:rPr lang="en-US" altLang="zh-CN" sz="2400" b="1">
                <a:solidFill>
                  <a:srgbClr val="FFFF00"/>
                </a:solidFill>
              </a:rPr>
              <a:t>r</a:t>
            </a:r>
            <a:r>
              <a:rPr lang="zh-CN" altLang="en-US" sz="2400" b="1">
                <a:solidFill>
                  <a:srgbClr val="FFFF00"/>
                </a:solidFill>
              </a:rPr>
              <a:t>为关系模式 </a:t>
            </a:r>
            <a:r>
              <a:rPr lang="en-US" altLang="zh-CN" sz="2400" b="1">
                <a:solidFill>
                  <a:srgbClr val="FFFF00"/>
                </a:solidFill>
              </a:rPr>
              <a:t>R&lt;U, F&gt;</a:t>
            </a:r>
            <a:r>
              <a:rPr lang="zh-CN" altLang="en-US" sz="2400" b="1">
                <a:solidFill>
                  <a:srgbClr val="FFFF00"/>
                </a:solidFill>
              </a:rPr>
              <a:t>的一个关系。</a:t>
            </a:r>
          </a:p>
        </p:txBody>
      </p:sp>
    </p:spTree>
    <p:extLst>
      <p:ext uri="{BB962C8B-B14F-4D97-AF65-F5344CB8AC3E}">
        <p14:creationId xmlns:p14="http://schemas.microsoft.com/office/powerpoint/2010/main" val="2103367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500" fill="hold"/>
                                        <p:tgtEl>
                                          <p:spTgt spid="240642"/>
                                        </p:tgtEl>
                                        <p:attrNameLst>
                                          <p:attrName>ppt_w</p:attrName>
                                        </p:attrNameLst>
                                      </p:cBhvr>
                                      <p:tavLst>
                                        <p:tav tm="0">
                                          <p:val>
                                            <p:strVal val="(6*min(max(#ppt_w*#ppt_h,.3),1)-7.4)/-.7*#ppt_w"/>
                                          </p:val>
                                        </p:tav>
                                        <p:tav tm="100000">
                                          <p:val>
                                            <p:strVal val="#ppt_w"/>
                                          </p:val>
                                        </p:tav>
                                      </p:tavLst>
                                    </p:anim>
                                    <p:anim calcmode="lin" valueType="num">
                                      <p:cBhvr additive="base">
                                        <p:cTn id="8" dur="500" fill="hold"/>
                                        <p:tgtEl>
                                          <p:spTgt spid="240642"/>
                                        </p:tgtEl>
                                        <p:attrNameLst>
                                          <p:attrName>ppt_h</p:attrName>
                                        </p:attrNameLst>
                                      </p:cBhvr>
                                      <p:tavLst>
                                        <p:tav tm="0">
                                          <p:val>
                                            <p:strVal val="(6*min(max(#ppt_w*#ppt_h,.3),1)-7.4)/-.7*#ppt_h"/>
                                          </p:val>
                                        </p:tav>
                                        <p:tav tm="100000">
                                          <p:val>
                                            <p:strVal val="#ppt_h"/>
                                          </p:val>
                                        </p:tav>
                                      </p:tavLst>
                                    </p:anim>
                                    <p:anim calcmode="lin" valueType="num">
                                      <p:cBhvr additive="base">
                                        <p:cTn id="9" dur="500" fill="hold"/>
                                        <p:tgtEl>
                                          <p:spTgt spid="240642"/>
                                        </p:tgtEl>
                                        <p:attrNameLst>
                                          <p:attrName>ppt_x</p:attrName>
                                        </p:attrNameLst>
                                      </p:cBhvr>
                                      <p:tavLst>
                                        <p:tav tm="0">
                                          <p:val>
                                            <p:fltVal val="0.5"/>
                                          </p:val>
                                        </p:tav>
                                        <p:tav tm="100000">
                                          <p:val>
                                            <p:strVal val="#ppt_x"/>
                                          </p:val>
                                        </p:tav>
                                      </p:tavLst>
                                    </p:anim>
                                    <p:anim calcmode="lin" valueType="num">
                                      <p:cBhvr additive="base">
                                        <p:cTn id="10" dur="500" fill="hold"/>
                                        <p:tgtEl>
                                          <p:spTgt spid="240642"/>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40643">
                                            <p:bg/>
                                          </p:spTgt>
                                        </p:tgtEl>
                                        <p:attrNameLst>
                                          <p:attrName>style.visibility</p:attrName>
                                        </p:attrNameLst>
                                      </p:cBhvr>
                                      <p:to>
                                        <p:strVal val="visible"/>
                                      </p:to>
                                    </p:set>
                                    <p:anim calcmode="lin" valueType="num">
                                      <p:cBhvr additive="base">
                                        <p:cTn id="15" dur="500" fill="hold"/>
                                        <p:tgtEl>
                                          <p:spTgt spid="240643">
                                            <p:bg/>
                                          </p:spTgt>
                                        </p:tgtEl>
                                        <p:attrNameLst>
                                          <p:attrName>ppt_x</p:attrName>
                                        </p:attrNameLst>
                                      </p:cBhvr>
                                      <p:tavLst>
                                        <p:tav tm="0">
                                          <p:val>
                                            <p:strVal val="0-#ppt_w/2"/>
                                          </p:val>
                                        </p:tav>
                                        <p:tav tm="100000">
                                          <p:val>
                                            <p:strVal val="#ppt_x"/>
                                          </p:val>
                                        </p:tav>
                                      </p:tavLst>
                                    </p:anim>
                                    <p:anim calcmode="lin" valueType="num">
                                      <p:cBhvr additive="base">
                                        <p:cTn id="16" dur="500" fill="hold"/>
                                        <p:tgtEl>
                                          <p:spTgt spid="240643">
                                            <p:bg/>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40643">
                                            <p:txEl>
                                              <p:pRg st="0" end="0"/>
                                            </p:txEl>
                                          </p:spTgt>
                                        </p:tgtEl>
                                        <p:attrNameLst>
                                          <p:attrName>style.visibility</p:attrName>
                                        </p:attrNameLst>
                                      </p:cBhvr>
                                      <p:to>
                                        <p:strVal val="visible"/>
                                      </p:to>
                                    </p:set>
                                    <p:anim calcmode="lin" valueType="num">
                                      <p:cBhvr additive="base">
                                        <p:cTn id="21" dur="500" fill="hold"/>
                                        <p:tgtEl>
                                          <p:spTgt spid="240643">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40643">
                                            <p:txEl>
                                              <p:pRg st="1" end="1"/>
                                            </p:txEl>
                                          </p:spTgt>
                                        </p:tgtEl>
                                        <p:attrNameLst>
                                          <p:attrName>style.visibility</p:attrName>
                                        </p:attrNameLst>
                                      </p:cBhvr>
                                      <p:to>
                                        <p:strVal val="visible"/>
                                      </p:to>
                                    </p:set>
                                    <p:anim calcmode="lin" valueType="num">
                                      <p:cBhvr additive="base">
                                        <p:cTn id="27" dur="500" fill="hold"/>
                                        <p:tgtEl>
                                          <p:spTgt spid="240643">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0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40643">
                                            <p:txEl>
                                              <p:pRg st="2" end="2"/>
                                            </p:txEl>
                                          </p:spTgt>
                                        </p:tgtEl>
                                        <p:attrNameLst>
                                          <p:attrName>style.visibility</p:attrName>
                                        </p:attrNameLst>
                                      </p:cBhvr>
                                      <p:to>
                                        <p:strVal val="visible"/>
                                      </p:to>
                                    </p:set>
                                    <p:anim calcmode="lin" valueType="num">
                                      <p:cBhvr additive="base">
                                        <p:cTn id="33" dur="500" fill="hold"/>
                                        <p:tgtEl>
                                          <p:spTgt spid="240643">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0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0645">
                                            <p:bg/>
                                          </p:spTgt>
                                        </p:tgtEl>
                                        <p:attrNameLst>
                                          <p:attrName>style.visibility</p:attrName>
                                        </p:attrNameLst>
                                      </p:cBhvr>
                                      <p:to>
                                        <p:strVal val="visible"/>
                                      </p:to>
                                    </p:set>
                                    <p:anim calcmode="lin" valueType="num">
                                      <p:cBhvr additive="base">
                                        <p:cTn id="39" dur="500" fill="hold"/>
                                        <p:tgtEl>
                                          <p:spTgt spid="240645">
                                            <p:bg/>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0645">
                                            <p:bg/>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40645">
                                            <p:txEl>
                                              <p:pRg st="0" end="0"/>
                                            </p:txEl>
                                          </p:spTgt>
                                        </p:tgtEl>
                                        <p:attrNameLst>
                                          <p:attrName>style.visibility</p:attrName>
                                        </p:attrNameLst>
                                      </p:cBhvr>
                                      <p:to>
                                        <p:strVal val="visible"/>
                                      </p:to>
                                    </p:set>
                                    <p:anim calcmode="lin" valueType="num">
                                      <p:cBhvr additive="base">
                                        <p:cTn id="45" dur="500" fill="hold"/>
                                        <p:tgtEl>
                                          <p:spTgt spid="240645">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406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40645">
                                            <p:txEl>
                                              <p:pRg st="1" end="1"/>
                                            </p:txEl>
                                          </p:spTgt>
                                        </p:tgtEl>
                                        <p:attrNameLst>
                                          <p:attrName>style.visibility</p:attrName>
                                        </p:attrNameLst>
                                      </p:cBhvr>
                                      <p:to>
                                        <p:strVal val="visible"/>
                                      </p:to>
                                    </p:set>
                                    <p:anim calcmode="lin" valueType="num">
                                      <p:cBhvr additive="base">
                                        <p:cTn id="51" dur="500" fill="hold"/>
                                        <p:tgtEl>
                                          <p:spTgt spid="240645">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06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12" fill="hold" grpId="0" nodeType="clickEffect">
                                  <p:stCondLst>
                                    <p:cond delay="0"/>
                                  </p:stCondLst>
                                  <p:childTnLst>
                                    <p:set>
                                      <p:cBhvr>
                                        <p:cTn id="56" dur="1" fill="hold">
                                          <p:stCondLst>
                                            <p:cond delay="0"/>
                                          </p:stCondLst>
                                        </p:cTn>
                                        <p:tgtEl>
                                          <p:spTgt spid="240646"/>
                                        </p:tgtEl>
                                        <p:attrNameLst>
                                          <p:attrName>style.visibility</p:attrName>
                                        </p:attrNameLst>
                                      </p:cBhvr>
                                      <p:to>
                                        <p:strVal val="visible"/>
                                      </p:to>
                                    </p:set>
                                    <p:anim calcmode="lin" valueType="num">
                                      <p:cBhvr additive="base">
                                        <p:cTn id="57" dur="500" fill="hold"/>
                                        <p:tgtEl>
                                          <p:spTgt spid="240646"/>
                                        </p:tgtEl>
                                        <p:attrNameLst>
                                          <p:attrName>ppt_x</p:attrName>
                                        </p:attrNameLst>
                                      </p:cBhvr>
                                      <p:tavLst>
                                        <p:tav tm="0">
                                          <p:val>
                                            <p:strVal val="0-#ppt_w/2"/>
                                          </p:val>
                                        </p:tav>
                                        <p:tav tm="100000">
                                          <p:val>
                                            <p:strVal val="#ppt_x"/>
                                          </p:val>
                                        </p:tav>
                                      </p:tavLst>
                                    </p:anim>
                                    <p:anim calcmode="lin" valueType="num">
                                      <p:cBhvr additive="base">
                                        <p:cTn id="58" dur="500" fill="hold"/>
                                        <p:tgtEl>
                                          <p:spTgt spid="240646"/>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240649"/>
                                        </p:tgtEl>
                                        <p:attrNameLst>
                                          <p:attrName>style.visibility</p:attrName>
                                        </p:attrNameLst>
                                      </p:cBhvr>
                                      <p:to>
                                        <p:strVal val="visible"/>
                                      </p:to>
                                    </p:set>
                                    <p:animEffect transition="in" filter="wipe(down)">
                                      <p:cBhvr>
                                        <p:cTn id="62" dur="500"/>
                                        <p:tgtEl>
                                          <p:spTgt spid="24064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0647"/>
                                        </p:tgtEl>
                                        <p:attrNameLst>
                                          <p:attrName>style.visibility</p:attrName>
                                        </p:attrNameLst>
                                      </p:cBhvr>
                                      <p:to>
                                        <p:strVal val="visible"/>
                                      </p:to>
                                    </p:set>
                                    <p:anim calcmode="lin" valueType="num">
                                      <p:cBhvr additive="base">
                                        <p:cTn id="67" dur="500" fill="hold"/>
                                        <p:tgtEl>
                                          <p:spTgt spid="240647"/>
                                        </p:tgtEl>
                                        <p:attrNameLst>
                                          <p:attrName>ppt_x</p:attrName>
                                        </p:attrNameLst>
                                      </p:cBhvr>
                                      <p:tavLst>
                                        <p:tav tm="0">
                                          <p:val>
                                            <p:strVal val="#ppt_x"/>
                                          </p:val>
                                        </p:tav>
                                        <p:tav tm="100000">
                                          <p:val>
                                            <p:strVal val="#ppt_x"/>
                                          </p:val>
                                        </p:tav>
                                      </p:tavLst>
                                    </p:anim>
                                    <p:anim calcmode="lin" valueType="num">
                                      <p:cBhvr additive="base">
                                        <p:cTn id="68" dur="500" fill="hold"/>
                                        <p:tgtEl>
                                          <p:spTgt spid="240647"/>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240650"/>
                                        </p:tgtEl>
                                        <p:attrNameLst>
                                          <p:attrName>style.visibility</p:attrName>
                                        </p:attrNameLst>
                                      </p:cBhvr>
                                      <p:to>
                                        <p:strVal val="visible"/>
                                      </p:to>
                                    </p:set>
                                    <p:animEffect transition="in" filter="wipe(down)">
                                      <p:cBhvr>
                                        <p:cTn id="72" dur="500"/>
                                        <p:tgtEl>
                                          <p:spTgt spid="24065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6" fill="hold" grpId="0" nodeType="clickEffect">
                                  <p:stCondLst>
                                    <p:cond delay="0"/>
                                  </p:stCondLst>
                                  <p:childTnLst>
                                    <p:set>
                                      <p:cBhvr>
                                        <p:cTn id="76" dur="1" fill="hold">
                                          <p:stCondLst>
                                            <p:cond delay="0"/>
                                          </p:stCondLst>
                                        </p:cTn>
                                        <p:tgtEl>
                                          <p:spTgt spid="240648"/>
                                        </p:tgtEl>
                                        <p:attrNameLst>
                                          <p:attrName>style.visibility</p:attrName>
                                        </p:attrNameLst>
                                      </p:cBhvr>
                                      <p:to>
                                        <p:strVal val="visible"/>
                                      </p:to>
                                    </p:set>
                                    <p:anim calcmode="lin" valueType="num">
                                      <p:cBhvr additive="base">
                                        <p:cTn id="77" dur="500" fill="hold"/>
                                        <p:tgtEl>
                                          <p:spTgt spid="240648"/>
                                        </p:tgtEl>
                                        <p:attrNameLst>
                                          <p:attrName>ppt_x</p:attrName>
                                        </p:attrNameLst>
                                      </p:cBhvr>
                                      <p:tavLst>
                                        <p:tav tm="0">
                                          <p:val>
                                            <p:strVal val="1+#ppt_w/2"/>
                                          </p:val>
                                        </p:tav>
                                        <p:tav tm="100000">
                                          <p:val>
                                            <p:strVal val="#ppt_x"/>
                                          </p:val>
                                        </p:tav>
                                      </p:tavLst>
                                    </p:anim>
                                    <p:anim calcmode="lin" valueType="num">
                                      <p:cBhvr additive="base">
                                        <p:cTn id="78" dur="500" fill="hold"/>
                                        <p:tgtEl>
                                          <p:spTgt spid="240648"/>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240651"/>
                                        </p:tgtEl>
                                        <p:attrNameLst>
                                          <p:attrName>style.visibility</p:attrName>
                                        </p:attrNameLst>
                                      </p:cBhvr>
                                      <p:to>
                                        <p:strVal val="visible"/>
                                      </p:to>
                                    </p:set>
                                    <p:animEffect transition="in" filter="wipe(down)">
                                      <p:cBhvr>
                                        <p:cTn id="82" dur="500"/>
                                        <p:tgtEl>
                                          <p:spTgt spid="24065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240652">
                                            <p:bg/>
                                          </p:spTgt>
                                        </p:tgtEl>
                                        <p:attrNameLst>
                                          <p:attrName>style.visibility</p:attrName>
                                        </p:attrNameLst>
                                      </p:cBhvr>
                                      <p:to>
                                        <p:strVal val="visible"/>
                                      </p:to>
                                    </p:set>
                                    <p:animEffect transition="in" filter="barn(inVertical)">
                                      <p:cBhvr>
                                        <p:cTn id="87" dur="500"/>
                                        <p:tgtEl>
                                          <p:spTgt spid="240652">
                                            <p:bg/>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40652">
                                            <p:txEl>
                                              <p:pRg st="0" end="0"/>
                                            </p:txEl>
                                          </p:spTgt>
                                        </p:tgtEl>
                                        <p:attrNameLst>
                                          <p:attrName>style.visibility</p:attrName>
                                        </p:attrNameLst>
                                      </p:cBhvr>
                                      <p:to>
                                        <p:strVal val="visible"/>
                                      </p:to>
                                    </p:set>
                                    <p:animEffect transition="in" filter="barn(inVertical)">
                                      <p:cBhvr>
                                        <p:cTn id="92" dur="500"/>
                                        <p:tgtEl>
                                          <p:spTgt spid="240652">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240652">
                                            <p:txEl>
                                              <p:pRg st="1" end="1"/>
                                            </p:txEl>
                                          </p:spTgt>
                                        </p:tgtEl>
                                        <p:attrNameLst>
                                          <p:attrName>style.visibility</p:attrName>
                                        </p:attrNameLst>
                                      </p:cBhvr>
                                      <p:to>
                                        <p:strVal val="visible"/>
                                      </p:to>
                                    </p:set>
                                    <p:animEffect transition="in" filter="barn(inVertical)">
                                      <p:cBhvr>
                                        <p:cTn id="97" dur="500"/>
                                        <p:tgtEl>
                                          <p:spTgt spid="240652">
                                            <p:txEl>
                                              <p:pRg st="1" end="1"/>
                                            </p:txEl>
                                          </p:spTgt>
                                        </p:tgtEl>
                                      </p:cBhvr>
                                    </p:animEffect>
                                  </p:childTnLst>
                                </p:cTn>
                              </p:par>
                            </p:childTnLst>
                          </p:cTn>
                        </p:par>
                        <p:par>
                          <p:cTn id="98" fill="hold" nodeType="afterGroup">
                            <p:stCondLst>
                              <p:cond delay="500"/>
                            </p:stCondLst>
                            <p:childTnLst>
                              <p:par>
                                <p:cTn id="99" presetID="2" presetClass="entr" presetSubtype="9" fill="hold" nodeType="afterEffect">
                                  <p:stCondLst>
                                    <p:cond delay="0"/>
                                  </p:stCondLst>
                                  <p:childTnLst>
                                    <p:set>
                                      <p:cBhvr>
                                        <p:cTn id="100" dur="1" fill="hold">
                                          <p:stCondLst>
                                            <p:cond delay="0"/>
                                          </p:stCondLst>
                                        </p:cTn>
                                        <p:tgtEl>
                                          <p:spTgt spid="240644"/>
                                        </p:tgtEl>
                                        <p:attrNameLst>
                                          <p:attrName>style.visibility</p:attrName>
                                        </p:attrNameLst>
                                      </p:cBhvr>
                                      <p:to>
                                        <p:strVal val="visible"/>
                                      </p:to>
                                    </p:set>
                                    <p:anim calcmode="lin" valueType="num">
                                      <p:cBhvr additive="base">
                                        <p:cTn id="101" dur="500" fill="hold"/>
                                        <p:tgtEl>
                                          <p:spTgt spid="240644"/>
                                        </p:tgtEl>
                                        <p:attrNameLst>
                                          <p:attrName>ppt_x</p:attrName>
                                        </p:attrNameLst>
                                      </p:cBhvr>
                                      <p:tavLst>
                                        <p:tav tm="0">
                                          <p:val>
                                            <p:strVal val="0-#ppt_w/2"/>
                                          </p:val>
                                        </p:tav>
                                        <p:tav tm="100000">
                                          <p:val>
                                            <p:strVal val="#ppt_x"/>
                                          </p:val>
                                        </p:tav>
                                      </p:tavLst>
                                    </p:anim>
                                    <p:anim calcmode="lin" valueType="num">
                                      <p:cBhvr additive="base">
                                        <p:cTn id="102" dur="500" fill="hold"/>
                                        <p:tgtEl>
                                          <p:spTgt spid="2406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nimBg="1" autoUpdateAnimBg="0"/>
      <p:bldP spid="240643" grpId="0" build="p" animBg="1" autoUpdateAnimBg="0"/>
      <p:bldP spid="240645" grpId="0" build="p" animBg="1" autoUpdateAnimBg="0"/>
      <p:bldP spid="240646" grpId="0" animBg="1" autoUpdateAnimBg="0"/>
      <p:bldP spid="240647" grpId="0" animBg="1" autoUpdateAnimBg="0"/>
      <p:bldP spid="240648" grpId="0" animBg="1" autoUpdateAnimBg="0"/>
      <p:bldP spid="240649" grpId="0" animBg="1"/>
      <p:bldP spid="240650" grpId="0" animBg="1"/>
      <p:bldP spid="240651" grpId="0" animBg="1"/>
      <p:bldP spid="240652" grpId="0" build="p"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BAEA6535-2472-43F2-A98B-851CFE73D220}" type="datetime1">
              <a:rPr lang="zh-CN" altLang="en-US" smtClean="0"/>
              <a:t>2016/5/10</a:t>
            </a:fld>
            <a:endParaRPr lang="en-US" altLang="zh-CN">
              <a:solidFill>
                <a:srgbClr val="FFFF00"/>
              </a:solidFill>
            </a:endParaRPr>
          </a:p>
        </p:txBody>
      </p:sp>
      <p:sp>
        <p:nvSpPr>
          <p:cNvPr id="7" name="页脚占位符 2"/>
          <p:cNvSpPr>
            <a:spLocks noGrp="1"/>
          </p:cNvSpPr>
          <p:nvPr>
            <p:ph type="ftr" sz="quarter" idx="11"/>
          </p:nvPr>
        </p:nvSpPr>
        <p:spPr/>
        <p:txBody>
          <a:bodyPr/>
          <a:lstStyle/>
          <a:p>
            <a:r>
              <a:rPr lang="zh-CN" altLang="en-US" smtClean="0"/>
              <a:t>数据库系统</a:t>
            </a:r>
            <a:endParaRPr lang="zh-CN" altLang="en-US"/>
          </a:p>
        </p:txBody>
      </p:sp>
      <p:sp>
        <p:nvSpPr>
          <p:cNvPr id="8" name="灯片编号占位符 3"/>
          <p:cNvSpPr>
            <a:spLocks noGrp="1"/>
          </p:cNvSpPr>
          <p:nvPr>
            <p:ph type="sldNum" sz="quarter" idx="12"/>
          </p:nvPr>
        </p:nvSpPr>
        <p:spPr/>
        <p:txBody>
          <a:bodyPr/>
          <a:lstStyle/>
          <a:p>
            <a:fld id="{17E2D5ED-4205-4E7C-BD1C-481978282E70}" type="slidenum">
              <a:rPr lang="zh-CN" altLang="en-US"/>
              <a:pPr/>
              <a:t>11</a:t>
            </a:fld>
            <a:endParaRPr lang="en-US" altLang="zh-CN">
              <a:solidFill>
                <a:srgbClr val="FFFF00"/>
              </a:solidFill>
            </a:endParaRPr>
          </a:p>
        </p:txBody>
      </p:sp>
      <p:sp>
        <p:nvSpPr>
          <p:cNvPr id="241666" name="Text Box 2"/>
          <p:cNvSpPr txBox="1">
            <a:spLocks noChangeArrowheads="1"/>
          </p:cNvSpPr>
          <p:nvPr/>
        </p:nvSpPr>
        <p:spPr bwMode="auto">
          <a:xfrm>
            <a:off x="1981201" y="547689"/>
            <a:ext cx="204094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三、函数依赖</a:t>
            </a:r>
          </a:p>
        </p:txBody>
      </p:sp>
      <p:sp>
        <p:nvSpPr>
          <p:cNvPr id="241667" name="Text Box 3"/>
          <p:cNvSpPr txBox="1">
            <a:spLocks noChangeArrowheads="1"/>
          </p:cNvSpPr>
          <p:nvPr/>
        </p:nvSpPr>
        <p:spPr bwMode="auto">
          <a:xfrm>
            <a:off x="2286000" y="1169988"/>
            <a:ext cx="8077200" cy="9779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        不严格地讲，函数依赖指的是一组属性值唯一决定另一组属性值的这种数据依赖。</a:t>
            </a:r>
          </a:p>
        </p:txBody>
      </p:sp>
      <p:sp>
        <p:nvSpPr>
          <p:cNvPr id="241668" name="Text Box 4"/>
          <p:cNvSpPr txBox="1">
            <a:spLocks noChangeArrowheads="1"/>
          </p:cNvSpPr>
          <p:nvPr/>
        </p:nvSpPr>
        <p:spPr bwMode="auto">
          <a:xfrm>
            <a:off x="2286000" y="2233613"/>
            <a:ext cx="81534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如学生关系中，当学号确定后，其姓名也就唯一确定了。</a:t>
            </a:r>
          </a:p>
          <a:p>
            <a:pPr eaLnBrk="0" fontAlgn="base" hangingPunct="0">
              <a:lnSpc>
                <a:spcPct val="120000"/>
              </a:lnSpc>
              <a:spcBef>
                <a:spcPct val="0"/>
              </a:spcBef>
              <a:spcAft>
                <a:spcPct val="0"/>
              </a:spcAft>
            </a:pPr>
            <a:r>
              <a:rPr lang="zh-CN" altLang="en-US" sz="2400" b="1">
                <a:solidFill>
                  <a:srgbClr val="FFFF00"/>
                </a:solidFill>
              </a:rPr>
              <a:t>    选课关系中，当学号和课程号确定后，其成绩也就唯一确定了。</a:t>
            </a:r>
          </a:p>
        </p:txBody>
      </p:sp>
      <p:sp>
        <p:nvSpPr>
          <p:cNvPr id="241669" name="Text Box 5"/>
          <p:cNvSpPr txBox="1">
            <a:spLocks noChangeArrowheads="1"/>
          </p:cNvSpPr>
          <p:nvPr/>
        </p:nvSpPr>
        <p:spPr bwMode="auto">
          <a:xfrm>
            <a:off x="1976438" y="3603625"/>
            <a:ext cx="8462962"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en-US" altLang="zh-CN" sz="2400" b="1">
                <a:solidFill>
                  <a:srgbClr val="FFFFFF"/>
                </a:solidFill>
              </a:rPr>
              <a:t>1</a:t>
            </a:r>
            <a:r>
              <a:rPr lang="zh-CN" altLang="en-US" sz="2400" b="1">
                <a:solidFill>
                  <a:srgbClr val="FFFFFF"/>
                </a:solidFill>
              </a:rPr>
              <a:t>、函数依赖</a:t>
            </a:r>
            <a:r>
              <a:rPr lang="zh-CN" altLang="en-US" sz="2400" b="1">
                <a:solidFill>
                  <a:srgbClr val="FFFF00"/>
                </a:solidFill>
              </a:rPr>
              <a:t>（</a:t>
            </a:r>
            <a:r>
              <a:rPr lang="en-US" altLang="zh-CN" sz="2400" b="1">
                <a:solidFill>
                  <a:srgbClr val="FFFF00"/>
                </a:solidFill>
              </a:rPr>
              <a:t>Functional  Dependency</a:t>
            </a:r>
            <a:r>
              <a:rPr lang="zh-CN" altLang="en-US" sz="2400" b="1">
                <a:solidFill>
                  <a:srgbClr val="FFFF00"/>
                </a:solidFill>
              </a:rPr>
              <a:t>，缩写</a:t>
            </a:r>
            <a:r>
              <a:rPr lang="en-US" altLang="zh-CN" sz="2400" b="1">
                <a:solidFill>
                  <a:srgbClr val="FFFF00"/>
                </a:solidFill>
              </a:rPr>
              <a:t>FD</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设 </a:t>
            </a:r>
            <a:r>
              <a:rPr lang="en-US" altLang="zh-CN" sz="2400" b="1">
                <a:solidFill>
                  <a:srgbClr val="FFFF00"/>
                </a:solidFill>
              </a:rPr>
              <a:t>R(U)</a:t>
            </a:r>
            <a:r>
              <a:rPr lang="zh-CN" altLang="en-US" sz="2400" b="1">
                <a:solidFill>
                  <a:srgbClr val="FFFF00"/>
                </a:solidFill>
              </a:rPr>
              <a:t>是属性集</a:t>
            </a:r>
            <a:r>
              <a:rPr lang="en-US" altLang="zh-CN" sz="2400" b="1">
                <a:solidFill>
                  <a:srgbClr val="FFFF00"/>
                </a:solidFill>
              </a:rPr>
              <a:t>U</a:t>
            </a:r>
            <a:r>
              <a:rPr lang="zh-CN" altLang="en-US" sz="2400" b="1">
                <a:solidFill>
                  <a:srgbClr val="FFFF00"/>
                </a:solidFill>
              </a:rPr>
              <a:t>上的关系模式，</a:t>
            </a:r>
            <a:r>
              <a:rPr lang="en-US" altLang="zh-CN" sz="2400" b="1">
                <a:solidFill>
                  <a:srgbClr val="FFFF00"/>
                </a:solidFill>
              </a:rPr>
              <a:t>X</a:t>
            </a:r>
            <a:r>
              <a:rPr lang="zh-CN" altLang="en-US" sz="2400" b="1">
                <a:solidFill>
                  <a:srgbClr val="FFFF00"/>
                </a:solidFill>
              </a:rPr>
              <a:t>、</a:t>
            </a:r>
            <a:r>
              <a:rPr lang="en-US" altLang="zh-CN" sz="2400" b="1">
                <a:solidFill>
                  <a:srgbClr val="FFFF00"/>
                </a:solidFill>
              </a:rPr>
              <a:t>Y</a:t>
            </a:r>
            <a:r>
              <a:rPr lang="zh-CN" altLang="en-US" sz="2400" b="1">
                <a:solidFill>
                  <a:srgbClr val="FFFF00"/>
                </a:solidFill>
              </a:rPr>
              <a:t>是</a:t>
            </a:r>
            <a:r>
              <a:rPr lang="en-US" altLang="zh-CN" sz="2400" b="1">
                <a:solidFill>
                  <a:srgbClr val="FFFF00"/>
                </a:solidFill>
              </a:rPr>
              <a:t>U</a:t>
            </a:r>
            <a:r>
              <a:rPr lang="zh-CN" altLang="en-US" sz="2400" b="1">
                <a:solidFill>
                  <a:srgbClr val="FFFF00"/>
                </a:solidFill>
              </a:rPr>
              <a:t>的子集。若对于</a:t>
            </a:r>
            <a:r>
              <a:rPr lang="en-US" altLang="zh-CN" sz="2400" b="1">
                <a:solidFill>
                  <a:srgbClr val="FFFF00"/>
                </a:solidFill>
              </a:rPr>
              <a:t>R</a:t>
            </a:r>
            <a:r>
              <a:rPr lang="zh-CN" altLang="en-US" sz="2400" b="1">
                <a:solidFill>
                  <a:srgbClr val="FFFF00"/>
                </a:solidFill>
              </a:rPr>
              <a:t>中的任意关系 </a:t>
            </a:r>
            <a:r>
              <a:rPr lang="en-US" altLang="zh-CN" sz="2400" b="1">
                <a:solidFill>
                  <a:srgbClr val="FFFF00"/>
                </a:solidFill>
              </a:rPr>
              <a:t>r</a:t>
            </a:r>
            <a:r>
              <a:rPr lang="zh-CN" altLang="en-US" sz="2400" b="1">
                <a:solidFill>
                  <a:srgbClr val="FFFF00"/>
                </a:solidFill>
              </a:rPr>
              <a:t>，对于 </a:t>
            </a:r>
            <a:r>
              <a:rPr lang="en-US" altLang="zh-CN" sz="2400" b="1">
                <a:solidFill>
                  <a:srgbClr val="FFFF00"/>
                </a:solidFill>
              </a:rPr>
              <a:t>r</a:t>
            </a:r>
            <a:r>
              <a:rPr lang="zh-CN" altLang="en-US" sz="2400" b="1">
                <a:solidFill>
                  <a:srgbClr val="FFFF00"/>
                </a:solidFill>
              </a:rPr>
              <a:t>中的任意两个元组</a:t>
            </a:r>
            <a:r>
              <a:rPr lang="en-US" altLang="zh-CN" sz="2400" b="1">
                <a:solidFill>
                  <a:srgbClr val="FFFF00"/>
                </a:solidFill>
              </a:rPr>
              <a:t>u</a:t>
            </a:r>
            <a:r>
              <a:rPr lang="zh-CN" altLang="en-US" sz="2400" b="1">
                <a:solidFill>
                  <a:srgbClr val="FFFF00"/>
                </a:solidFill>
              </a:rPr>
              <a:t>、</a:t>
            </a:r>
            <a:r>
              <a:rPr lang="en-US" altLang="zh-CN" sz="2400" b="1">
                <a:solidFill>
                  <a:srgbClr val="FFFF00"/>
                </a:solidFill>
              </a:rPr>
              <a:t>v</a:t>
            </a:r>
            <a:r>
              <a:rPr lang="zh-CN" altLang="en-US" sz="2400" b="1">
                <a:solidFill>
                  <a:srgbClr val="FFFF00"/>
                </a:solidFill>
              </a:rPr>
              <a:t>都有 </a:t>
            </a:r>
          </a:p>
          <a:p>
            <a:pPr eaLnBrk="0" fontAlgn="base" hangingPunct="0">
              <a:lnSpc>
                <a:spcPct val="120000"/>
              </a:lnSpc>
              <a:spcBef>
                <a:spcPct val="0"/>
              </a:spcBef>
              <a:spcAft>
                <a:spcPct val="0"/>
              </a:spcAft>
            </a:pPr>
            <a:r>
              <a:rPr lang="zh-CN" altLang="en-US" sz="2400" b="1">
                <a:solidFill>
                  <a:srgbClr val="FFFF00"/>
                </a:solidFill>
              </a:rPr>
              <a:t>                             </a:t>
            </a:r>
            <a:r>
              <a:rPr lang="en-US" altLang="zh-CN" sz="2400" b="1">
                <a:solidFill>
                  <a:srgbClr val="FFFF00"/>
                </a:solidFill>
              </a:rPr>
              <a:t>u[X]=v[X] </a:t>
            </a:r>
            <a:r>
              <a:rPr lang="en-US" altLang="zh-CN" sz="2400" b="1">
                <a:solidFill>
                  <a:srgbClr val="FFFF00"/>
                </a:solidFill>
                <a:sym typeface="Symbol" panose="05050102010706020507" pitchFamily="18" charset="2"/>
              </a:rPr>
              <a:t> u[Y]=v[Y]</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成立，则称</a:t>
            </a:r>
            <a:r>
              <a:rPr lang="en-US" altLang="zh-CN" sz="2400" b="1">
                <a:solidFill>
                  <a:srgbClr val="FFFFFF"/>
                </a:solidFill>
                <a:sym typeface="Symbol" panose="05050102010706020507" pitchFamily="18" charset="2"/>
              </a:rPr>
              <a:t>X</a:t>
            </a:r>
            <a:r>
              <a:rPr lang="zh-CN" altLang="en-US" sz="2400" b="1">
                <a:solidFill>
                  <a:srgbClr val="FFFFFF"/>
                </a:solidFill>
                <a:sym typeface="Symbol" panose="05050102010706020507" pitchFamily="18" charset="2"/>
              </a:rPr>
              <a:t>函数决定</a:t>
            </a:r>
            <a:r>
              <a:rPr lang="en-US" altLang="zh-CN" sz="2400" b="1">
                <a:solidFill>
                  <a:srgbClr val="FFFFFF"/>
                </a:solidFill>
                <a:sym typeface="Symbol" panose="05050102010706020507" pitchFamily="18" charset="2"/>
              </a:rPr>
              <a:t>Y</a:t>
            </a:r>
            <a:r>
              <a:rPr lang="zh-CN" altLang="en-US" sz="2400" b="1">
                <a:solidFill>
                  <a:srgbClr val="FFFF00"/>
                </a:solidFill>
                <a:sym typeface="Symbol" panose="05050102010706020507" pitchFamily="18" charset="2"/>
              </a:rPr>
              <a:t>，或称</a:t>
            </a:r>
            <a:r>
              <a:rPr lang="en-US" altLang="zh-CN" sz="2400" b="1">
                <a:solidFill>
                  <a:srgbClr val="FFFFFF"/>
                </a:solidFill>
                <a:sym typeface="Symbol" panose="05050102010706020507" pitchFamily="18" charset="2"/>
              </a:rPr>
              <a:t>Y</a:t>
            </a:r>
            <a:r>
              <a:rPr lang="zh-CN" altLang="en-US" sz="2400" b="1">
                <a:solidFill>
                  <a:srgbClr val="FFFFFF"/>
                </a:solidFill>
                <a:sym typeface="Symbol" panose="05050102010706020507" pitchFamily="18" charset="2"/>
              </a:rPr>
              <a:t>函数依赖于</a:t>
            </a:r>
            <a:r>
              <a:rPr lang="en-US" altLang="zh-CN" sz="2400" b="1">
                <a:solidFill>
                  <a:srgbClr val="FFFFFF"/>
                </a:solidFill>
                <a:sym typeface="Symbol" panose="05050102010706020507" pitchFamily="18" charset="2"/>
              </a:rPr>
              <a:t>X</a:t>
            </a:r>
            <a:r>
              <a:rPr lang="zh-CN" altLang="en-US" sz="2400" b="1">
                <a:solidFill>
                  <a:srgbClr val="FFFF00"/>
                </a:solidFill>
                <a:sym typeface="Symbol" panose="05050102010706020507" pitchFamily="18" charset="2"/>
              </a:rPr>
              <a:t>，记作</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。称</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为</a:t>
            </a:r>
            <a:r>
              <a:rPr lang="zh-CN" altLang="en-US" sz="2400" b="1">
                <a:solidFill>
                  <a:srgbClr val="FFFFFF"/>
                </a:solidFill>
                <a:sym typeface="Symbol" panose="05050102010706020507" pitchFamily="18" charset="2"/>
              </a:rPr>
              <a:t>决定因素</a:t>
            </a:r>
            <a:r>
              <a:rPr lang="zh-CN" altLang="en-US" sz="2400" b="1">
                <a:solidFill>
                  <a:srgbClr val="FFFF00"/>
                </a:solidFill>
                <a:sym typeface="Symbol" panose="05050102010706020507" pitchFamily="18" charset="2"/>
              </a:rPr>
              <a:t>。</a:t>
            </a:r>
            <a:endParaRPr lang="zh-CN" altLang="en-US" sz="2400" b="1">
              <a:solidFill>
                <a:srgbClr val="FFFF00"/>
              </a:solidFill>
            </a:endParaRPr>
          </a:p>
        </p:txBody>
      </p:sp>
    </p:spTree>
    <p:extLst>
      <p:ext uri="{BB962C8B-B14F-4D97-AF65-F5344CB8AC3E}">
        <p14:creationId xmlns:p14="http://schemas.microsoft.com/office/powerpoint/2010/main" val="3612256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anim calcmode="lin" valueType="num">
                                      <p:cBhvr additive="base">
                                        <p:cTn id="7" dur="500" fill="hold"/>
                                        <p:tgtEl>
                                          <p:spTgt spid="241666"/>
                                        </p:tgtEl>
                                        <p:attrNameLst>
                                          <p:attrName>ppt_w</p:attrName>
                                        </p:attrNameLst>
                                      </p:cBhvr>
                                      <p:tavLst>
                                        <p:tav tm="0">
                                          <p:val>
                                            <p:strVal val="4*#ppt_w"/>
                                          </p:val>
                                        </p:tav>
                                        <p:tav tm="100000">
                                          <p:val>
                                            <p:strVal val="#ppt_w"/>
                                          </p:val>
                                        </p:tav>
                                      </p:tavLst>
                                    </p:anim>
                                    <p:anim calcmode="lin" valueType="num">
                                      <p:cBhvr additive="base">
                                        <p:cTn id="8" dur="500" fill="hold"/>
                                        <p:tgtEl>
                                          <p:spTgt spid="241666"/>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667"/>
                                        </p:tgtEl>
                                        <p:attrNameLst>
                                          <p:attrName>style.visibility</p:attrName>
                                        </p:attrNameLst>
                                      </p:cBhvr>
                                      <p:to>
                                        <p:strVal val="visible"/>
                                      </p:to>
                                    </p:set>
                                    <p:anim calcmode="lin" valueType="num">
                                      <p:cBhvr additive="base">
                                        <p:cTn id="13" dur="500" fill="hold"/>
                                        <p:tgtEl>
                                          <p:spTgt spid="241667"/>
                                        </p:tgtEl>
                                        <p:attrNameLst>
                                          <p:attrName>ppt_x</p:attrName>
                                        </p:attrNameLst>
                                      </p:cBhvr>
                                      <p:tavLst>
                                        <p:tav tm="0">
                                          <p:val>
                                            <p:strVal val="0-#ppt_w/2"/>
                                          </p:val>
                                        </p:tav>
                                        <p:tav tm="100000">
                                          <p:val>
                                            <p:strVal val="#ppt_x"/>
                                          </p:val>
                                        </p:tav>
                                      </p:tavLst>
                                    </p:anim>
                                    <p:anim calcmode="lin" valueType="num">
                                      <p:cBhvr additive="base">
                                        <p:cTn id="14" dur="500" fill="hold"/>
                                        <p:tgtEl>
                                          <p:spTgt spid="2416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8">
                                            <p:bg/>
                                          </p:spTgt>
                                        </p:tgtEl>
                                        <p:attrNameLst>
                                          <p:attrName>style.visibility</p:attrName>
                                        </p:attrNameLst>
                                      </p:cBhvr>
                                      <p:to>
                                        <p:strVal val="visible"/>
                                      </p:to>
                                    </p:set>
                                    <p:anim calcmode="lin" valueType="num">
                                      <p:cBhvr additive="base">
                                        <p:cTn id="19" dur="500" fill="hold"/>
                                        <p:tgtEl>
                                          <p:spTgt spid="241668">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8">
                                            <p:bg/>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8">
                                            <p:txEl>
                                              <p:pRg st="0" end="0"/>
                                            </p:txEl>
                                          </p:spTgt>
                                        </p:tgtEl>
                                        <p:attrNameLst>
                                          <p:attrName>style.visibility</p:attrName>
                                        </p:attrNameLst>
                                      </p:cBhvr>
                                      <p:to>
                                        <p:strVal val="visible"/>
                                      </p:to>
                                    </p:set>
                                    <p:anim calcmode="lin" valueType="num">
                                      <p:cBhvr additive="base">
                                        <p:cTn id="25" dur="500" fill="hold"/>
                                        <p:tgtEl>
                                          <p:spTgt spid="24166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8">
                                            <p:txEl>
                                              <p:pRg st="1" end="1"/>
                                            </p:txEl>
                                          </p:spTgt>
                                        </p:tgtEl>
                                        <p:attrNameLst>
                                          <p:attrName>style.visibility</p:attrName>
                                        </p:attrNameLst>
                                      </p:cBhvr>
                                      <p:to>
                                        <p:strVal val="visible"/>
                                      </p:to>
                                    </p:set>
                                    <p:anim calcmode="lin" valueType="num">
                                      <p:cBhvr additive="base">
                                        <p:cTn id="31" dur="500" fill="hold"/>
                                        <p:tgtEl>
                                          <p:spTgt spid="24166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41669">
                                            <p:bg/>
                                          </p:spTgt>
                                        </p:tgtEl>
                                        <p:attrNameLst>
                                          <p:attrName>style.visibility</p:attrName>
                                        </p:attrNameLst>
                                      </p:cBhvr>
                                      <p:to>
                                        <p:strVal val="visible"/>
                                      </p:to>
                                    </p:set>
                                    <p:animEffect transition="in" filter="barn(outVertical)">
                                      <p:cBhvr>
                                        <p:cTn id="37" dur="500"/>
                                        <p:tgtEl>
                                          <p:spTgt spid="241669">
                                            <p:bg/>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41669">
                                            <p:txEl>
                                              <p:pRg st="0" end="0"/>
                                            </p:txEl>
                                          </p:spTgt>
                                        </p:tgtEl>
                                        <p:attrNameLst>
                                          <p:attrName>style.visibility</p:attrName>
                                        </p:attrNameLst>
                                      </p:cBhvr>
                                      <p:to>
                                        <p:strVal val="visible"/>
                                      </p:to>
                                    </p:set>
                                    <p:animEffect transition="in" filter="barn(outVertical)">
                                      <p:cBhvr>
                                        <p:cTn id="42" dur="500"/>
                                        <p:tgtEl>
                                          <p:spTgt spid="2416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241669">
                                            <p:txEl>
                                              <p:pRg st="1" end="1"/>
                                            </p:txEl>
                                          </p:spTgt>
                                        </p:tgtEl>
                                        <p:attrNameLst>
                                          <p:attrName>style.visibility</p:attrName>
                                        </p:attrNameLst>
                                      </p:cBhvr>
                                      <p:to>
                                        <p:strVal val="visible"/>
                                      </p:to>
                                    </p:set>
                                    <p:animEffect transition="in" filter="barn(outVertical)">
                                      <p:cBhvr>
                                        <p:cTn id="47" dur="500"/>
                                        <p:tgtEl>
                                          <p:spTgt spid="241669">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241669">
                                            <p:txEl>
                                              <p:pRg st="2" end="2"/>
                                            </p:txEl>
                                          </p:spTgt>
                                        </p:tgtEl>
                                        <p:attrNameLst>
                                          <p:attrName>style.visibility</p:attrName>
                                        </p:attrNameLst>
                                      </p:cBhvr>
                                      <p:to>
                                        <p:strVal val="visible"/>
                                      </p:to>
                                    </p:set>
                                    <p:animEffect transition="in" filter="barn(outVertical)">
                                      <p:cBhvr>
                                        <p:cTn id="52" dur="500"/>
                                        <p:tgtEl>
                                          <p:spTgt spid="241669">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241669">
                                            <p:txEl>
                                              <p:pRg st="3" end="3"/>
                                            </p:txEl>
                                          </p:spTgt>
                                        </p:tgtEl>
                                        <p:attrNameLst>
                                          <p:attrName>style.visibility</p:attrName>
                                        </p:attrNameLst>
                                      </p:cBhvr>
                                      <p:to>
                                        <p:strVal val="visible"/>
                                      </p:to>
                                    </p:set>
                                    <p:animEffect transition="in" filter="barn(outVertical)">
                                      <p:cBhvr>
                                        <p:cTn id="57" dur="500"/>
                                        <p:tgtEl>
                                          <p:spTgt spid="2416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nimBg="1" autoUpdateAnimBg="0"/>
      <p:bldP spid="241667" grpId="0" animBg="1" autoUpdateAnimBg="0"/>
      <p:bldP spid="241668" grpId="0" build="p" animBg="1" autoUpdateAnimBg="0"/>
      <p:bldP spid="241669" grpId="0" build="p"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F55548BC-C5D7-4F8A-8F35-AAAA067A9272}" type="datetime1">
              <a:rPr lang="zh-CN" altLang="en-US" smtClean="0"/>
              <a:t>2016/5/10</a:t>
            </a:fld>
            <a:endParaRPr lang="en-US" altLang="zh-CN">
              <a:solidFill>
                <a:srgbClr val="FFFF00"/>
              </a:solidFill>
            </a:endParaRPr>
          </a:p>
        </p:txBody>
      </p:sp>
      <p:sp>
        <p:nvSpPr>
          <p:cNvPr id="11" name="页脚占位符 2"/>
          <p:cNvSpPr>
            <a:spLocks noGrp="1"/>
          </p:cNvSpPr>
          <p:nvPr>
            <p:ph type="ftr" sz="quarter" idx="11"/>
          </p:nvPr>
        </p:nvSpPr>
        <p:spPr/>
        <p:txBody>
          <a:bodyPr/>
          <a:lstStyle/>
          <a:p>
            <a:r>
              <a:rPr lang="zh-CN" altLang="en-US" smtClean="0"/>
              <a:t>数据库系统</a:t>
            </a:r>
            <a:endParaRPr lang="zh-CN" altLang="en-US"/>
          </a:p>
        </p:txBody>
      </p:sp>
      <p:sp>
        <p:nvSpPr>
          <p:cNvPr id="12" name="灯片编号占位符 3"/>
          <p:cNvSpPr>
            <a:spLocks noGrp="1"/>
          </p:cNvSpPr>
          <p:nvPr>
            <p:ph type="sldNum" sz="quarter" idx="12"/>
          </p:nvPr>
        </p:nvSpPr>
        <p:spPr/>
        <p:txBody>
          <a:bodyPr/>
          <a:lstStyle/>
          <a:p>
            <a:fld id="{C8F8AF59-B844-4BEB-AB06-3E93D6DA278E}" type="slidenum">
              <a:rPr lang="zh-CN" altLang="en-US"/>
              <a:pPr/>
              <a:t>12</a:t>
            </a:fld>
            <a:endParaRPr lang="en-US" altLang="zh-CN">
              <a:solidFill>
                <a:srgbClr val="FFFF00"/>
              </a:solidFill>
            </a:endParaRPr>
          </a:p>
        </p:txBody>
      </p:sp>
      <p:sp>
        <p:nvSpPr>
          <p:cNvPr id="242690" name="Text Box 2"/>
          <p:cNvSpPr txBox="1">
            <a:spLocks noChangeArrowheads="1"/>
          </p:cNvSpPr>
          <p:nvPr/>
        </p:nvSpPr>
        <p:spPr bwMode="auto">
          <a:xfrm>
            <a:off x="2057400" y="2362201"/>
            <a:ext cx="8305800"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    说明：</a:t>
            </a:r>
          </a:p>
          <a:p>
            <a:pPr eaLnBrk="0" fontAlgn="base" hangingPunct="0">
              <a:lnSpc>
                <a:spcPct val="130000"/>
              </a:lnSpc>
              <a:spcBef>
                <a:spcPct val="0"/>
              </a:spcBef>
              <a:spcAft>
                <a:spcPct val="0"/>
              </a:spcAft>
            </a:pPr>
            <a:r>
              <a:rPr lang="zh-CN" altLang="en-US" sz="2400" b="1">
                <a:solidFill>
                  <a:srgbClr val="00FFFF"/>
                </a:solidFill>
                <a:sym typeface="Monotype Sorts" pitchFamily="2" charset="2"/>
              </a:rPr>
              <a:t></a:t>
            </a:r>
            <a:r>
              <a:rPr lang="zh-CN" altLang="en-US" sz="2400" b="1">
                <a:solidFill>
                  <a:srgbClr val="FFFF00"/>
                </a:solidFill>
                <a:sym typeface="Monotype Sorts" pitchFamily="2" charset="2"/>
              </a:rPr>
              <a:t>  函数依赖类似于变量间的单值函数关系（一个自变量只能对应一个     函数值），因此也称为</a:t>
            </a:r>
            <a:r>
              <a:rPr lang="zh-CN" altLang="en-US" sz="2400" b="1">
                <a:solidFill>
                  <a:srgbClr val="FFFFFF"/>
                </a:solidFill>
                <a:sym typeface="Monotype Sorts" pitchFamily="2" charset="2"/>
              </a:rPr>
              <a:t>单值函数依赖；</a:t>
            </a:r>
            <a:endParaRPr lang="zh-CN" altLang="en-US" sz="2400" b="1">
              <a:solidFill>
                <a:srgbClr val="FFFF00"/>
              </a:solidFill>
              <a:sym typeface="Monotype Sorts" pitchFamily="2" charset="2"/>
            </a:endParaRPr>
          </a:p>
          <a:p>
            <a:pPr eaLnBrk="0" fontAlgn="base" hangingPunct="0">
              <a:lnSpc>
                <a:spcPct val="130000"/>
              </a:lnSpc>
              <a:spcBef>
                <a:spcPct val="0"/>
              </a:spcBef>
              <a:spcAft>
                <a:spcPct val="0"/>
              </a:spcAft>
            </a:pPr>
            <a:r>
              <a:rPr lang="zh-CN" altLang="en-US" sz="2400" b="1">
                <a:solidFill>
                  <a:srgbClr val="00FFFF"/>
                </a:solidFill>
                <a:sym typeface="Monotype Sorts" pitchFamily="2" charset="2"/>
              </a:rPr>
              <a:t></a:t>
            </a:r>
            <a:r>
              <a:rPr lang="zh-CN" altLang="en-US" sz="2400" b="1">
                <a:solidFill>
                  <a:srgbClr val="FFFF00"/>
                </a:solidFill>
                <a:sym typeface="Monotype Sorts" pitchFamily="2" charset="2"/>
              </a:rPr>
              <a:t>  若</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且</a:t>
            </a:r>
            <a:r>
              <a:rPr lang="en-US" altLang="zh-CN" sz="2400" b="1">
                <a:solidFill>
                  <a:srgbClr val="FFFF00"/>
                </a:solidFill>
                <a:sym typeface="Symbol" panose="05050102010706020507" pitchFamily="18" charset="2"/>
              </a:rPr>
              <a:t>YX</a:t>
            </a:r>
            <a:r>
              <a:rPr lang="en-US" altLang="zh-CN" sz="2400" b="1">
                <a:solidFill>
                  <a:srgbClr val="FFFF00"/>
                </a:solidFill>
                <a:sym typeface="Monotype Sorts" pitchFamily="2" charset="2"/>
              </a:rPr>
              <a:t> </a:t>
            </a:r>
            <a:r>
              <a:rPr lang="zh-CN" altLang="en-US" sz="2400" b="1">
                <a:solidFill>
                  <a:srgbClr val="FFFF00"/>
                </a:solidFill>
                <a:sym typeface="Monotype Sorts" pitchFamily="2" charset="2"/>
              </a:rPr>
              <a:t>，则记作 </a:t>
            </a:r>
            <a:r>
              <a:rPr lang="en-US" altLang="zh-CN" sz="2400" b="1">
                <a:solidFill>
                  <a:srgbClr val="FFFF00"/>
                </a:solidFill>
                <a:sym typeface="Monotype Sorts" pitchFamily="2" charset="2"/>
              </a:rPr>
              <a:t>X</a:t>
            </a:r>
            <a:r>
              <a:rPr lang="en-US" altLang="zh-CN" sz="2400" b="1">
                <a:solidFill>
                  <a:srgbClr val="FFFF00"/>
                </a:solidFill>
                <a:sym typeface="Symbol" panose="05050102010706020507" pitchFamily="18" charset="2"/>
              </a:rPr>
              <a:t>Y</a:t>
            </a:r>
            <a:r>
              <a:rPr lang="zh-CN" altLang="en-US" sz="2400" b="1">
                <a:solidFill>
                  <a:srgbClr val="FFFF00"/>
                </a:solidFill>
                <a:sym typeface="Symbol" panose="05050102010706020507" pitchFamily="18" charset="2"/>
              </a:rPr>
              <a:t>；</a:t>
            </a:r>
            <a:endParaRPr lang="zh-CN" altLang="en-US" sz="2400" b="1">
              <a:solidFill>
                <a:srgbClr val="FFFF00"/>
              </a:solidFill>
              <a:sym typeface="Monotype Sorts" pitchFamily="2" charset="2"/>
            </a:endParaRPr>
          </a:p>
          <a:p>
            <a:pPr eaLnBrk="0" fontAlgn="base" hangingPunct="0">
              <a:lnSpc>
                <a:spcPct val="130000"/>
              </a:lnSpc>
              <a:spcBef>
                <a:spcPct val="0"/>
              </a:spcBef>
              <a:spcAft>
                <a:spcPct val="0"/>
              </a:spcAft>
            </a:pPr>
            <a:r>
              <a:rPr lang="zh-CN" altLang="en-US" sz="2400" b="1">
                <a:solidFill>
                  <a:srgbClr val="00FFFF"/>
                </a:solidFill>
                <a:sym typeface="Monotype Sorts" pitchFamily="2" charset="2"/>
              </a:rPr>
              <a:t></a:t>
            </a:r>
            <a:r>
              <a:rPr lang="zh-CN" altLang="en-US" sz="2400" b="1">
                <a:solidFill>
                  <a:srgbClr val="FFFF00"/>
                </a:solidFill>
                <a:sym typeface="Monotype Sorts" pitchFamily="2" charset="2"/>
              </a:rPr>
              <a:t>  若</a:t>
            </a:r>
            <a:r>
              <a:rPr lang="en-US" altLang="zh-CN" sz="2400" b="1">
                <a:solidFill>
                  <a:srgbClr val="FFFF00"/>
                </a:solidFill>
                <a:sym typeface="Monotype Sorts" pitchFamily="2" charset="2"/>
              </a:rPr>
              <a:t>Y</a:t>
            </a:r>
            <a:r>
              <a:rPr lang="zh-CN" altLang="en-US" sz="2400" b="1">
                <a:solidFill>
                  <a:srgbClr val="FFFF00"/>
                </a:solidFill>
                <a:sym typeface="Monotype Sorts" pitchFamily="2" charset="2"/>
              </a:rPr>
              <a:t>不函数依赖于</a:t>
            </a:r>
            <a:r>
              <a:rPr lang="en-US" altLang="zh-CN" sz="2400" b="1">
                <a:solidFill>
                  <a:srgbClr val="FFFF00"/>
                </a:solidFill>
                <a:sym typeface="Monotype Sorts" pitchFamily="2" charset="2"/>
              </a:rPr>
              <a:t>X</a:t>
            </a:r>
            <a:r>
              <a:rPr lang="zh-CN" altLang="en-US" sz="2400" b="1">
                <a:solidFill>
                  <a:srgbClr val="FFFF00"/>
                </a:solidFill>
                <a:sym typeface="Monotype Sorts" pitchFamily="2" charset="2"/>
              </a:rPr>
              <a:t>，则记作 </a:t>
            </a:r>
            <a:r>
              <a:rPr lang="en-US" altLang="zh-CN" sz="2400" b="1">
                <a:solidFill>
                  <a:srgbClr val="FFFF00"/>
                </a:solidFill>
                <a:sym typeface="Monotype Sorts" pitchFamily="2" charset="2"/>
              </a:rPr>
              <a:t>X</a:t>
            </a:r>
          </a:p>
        </p:txBody>
      </p:sp>
      <p:sp>
        <p:nvSpPr>
          <p:cNvPr id="242691" name="Text Box 3"/>
          <p:cNvSpPr txBox="1">
            <a:spLocks noChangeArrowheads="1"/>
          </p:cNvSpPr>
          <p:nvPr/>
        </p:nvSpPr>
        <p:spPr bwMode="auto">
          <a:xfrm>
            <a:off x="2133600" y="655639"/>
            <a:ext cx="7943200" cy="1532727"/>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例：对学生关系 </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SN</a:t>
            </a:r>
            <a:r>
              <a:rPr lang="zh-CN" altLang="en-US" sz="2400" b="1">
                <a:solidFill>
                  <a:srgbClr val="FFFF00"/>
                </a:solidFill>
              </a:rPr>
              <a:t>，</a:t>
            </a:r>
            <a:r>
              <a:rPr lang="en-US" altLang="zh-CN" sz="2400" b="1">
                <a:solidFill>
                  <a:srgbClr val="FFFF00"/>
                </a:solidFill>
              </a:rPr>
              <a:t>SD</a:t>
            </a:r>
            <a:r>
              <a:rPr lang="zh-CN" altLang="en-US" sz="2400" b="1">
                <a:solidFill>
                  <a:srgbClr val="FFFF00"/>
                </a:solidFill>
              </a:rPr>
              <a:t>，</a:t>
            </a:r>
            <a:r>
              <a:rPr lang="en-US" altLang="zh-CN" sz="2400" b="1">
                <a:solidFill>
                  <a:srgbClr val="FFFF00"/>
                </a:solidFill>
              </a:rPr>
              <a:t>SA</a:t>
            </a:r>
            <a:r>
              <a:rPr lang="zh-CN" altLang="en-US" sz="2400" b="1">
                <a:solidFill>
                  <a:srgbClr val="FFFF00"/>
                </a:solidFill>
              </a:rPr>
              <a:t>），有</a:t>
            </a: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S# </a:t>
            </a:r>
            <a:r>
              <a:rPr lang="en-US" altLang="zh-CN" sz="2400" b="1">
                <a:solidFill>
                  <a:srgbClr val="FFFF00"/>
                </a:solidFill>
                <a:sym typeface="Symbol" panose="05050102010706020507" pitchFamily="18" charset="2"/>
              </a:rPr>
              <a:t>SN</a:t>
            </a:r>
            <a:r>
              <a:rPr lang="zh-CN" altLang="en-US" sz="2400" b="1">
                <a:solidFill>
                  <a:srgbClr val="FFFF00"/>
                </a:solidFill>
                <a:sym typeface="Symbol" panose="05050102010706020507" pitchFamily="18" charset="2"/>
              </a:rPr>
              <a:t>， </a:t>
            </a:r>
            <a:r>
              <a:rPr lang="en-US" altLang="zh-CN" sz="2400" b="1">
                <a:solidFill>
                  <a:srgbClr val="FFFF00"/>
                </a:solidFill>
              </a:rPr>
              <a:t>S# </a:t>
            </a:r>
            <a:r>
              <a:rPr lang="en-US" altLang="zh-CN" sz="2400" b="1">
                <a:solidFill>
                  <a:srgbClr val="FFFF00"/>
                </a:solidFill>
                <a:sym typeface="Symbol" panose="05050102010706020507" pitchFamily="18" charset="2"/>
              </a:rPr>
              <a:t>SD</a:t>
            </a:r>
            <a:r>
              <a:rPr lang="zh-CN" altLang="en-US" sz="2400" b="1">
                <a:solidFill>
                  <a:srgbClr val="FFFF00"/>
                </a:solidFill>
                <a:sym typeface="Symbol" panose="05050102010706020507" pitchFamily="18" charset="2"/>
              </a:rPr>
              <a:t>， </a:t>
            </a:r>
            <a:r>
              <a:rPr lang="en-US" altLang="zh-CN" sz="2400" b="1">
                <a:solidFill>
                  <a:srgbClr val="FFFF00"/>
                </a:solidFill>
              </a:rPr>
              <a:t>S# </a:t>
            </a:r>
            <a:r>
              <a:rPr lang="en-US" altLang="zh-CN" sz="2400" b="1">
                <a:solidFill>
                  <a:srgbClr val="FFFF00"/>
                </a:solidFill>
                <a:sym typeface="Symbol" panose="05050102010706020507" pitchFamily="18" charset="2"/>
              </a:rPr>
              <a:t>SA</a:t>
            </a:r>
          </a:p>
          <a:p>
            <a:pPr eaLnBrk="0" fontAlgn="base" hangingPunct="0">
              <a:lnSpc>
                <a:spcPct val="130000"/>
              </a:lnSpc>
              <a:spcBef>
                <a:spcPct val="0"/>
              </a:spcBef>
              <a:spcAft>
                <a:spcPct val="0"/>
              </a:spcAft>
            </a:pPr>
            <a:r>
              <a:rPr lang="en-US" altLang="zh-CN" sz="2400" b="1">
                <a:solidFill>
                  <a:srgbClr val="FFFF00"/>
                </a:solidFill>
                <a:sym typeface="Symbol" panose="05050102010706020507" pitchFamily="18" charset="2"/>
              </a:rPr>
              <a:t>        </a:t>
            </a:r>
            <a:r>
              <a:rPr lang="zh-CN" altLang="en-US" sz="2400" b="1">
                <a:solidFill>
                  <a:srgbClr val="FFFF00"/>
                </a:solidFill>
                <a:sym typeface="Symbol" panose="05050102010706020507" pitchFamily="18" charset="2"/>
              </a:rPr>
              <a:t>对选课关系 </a:t>
            </a:r>
            <a:r>
              <a:rPr lang="en-US" altLang="zh-CN" sz="2400" b="1">
                <a:solidFill>
                  <a:srgbClr val="FFFF00"/>
                </a:solidFill>
                <a:sym typeface="Symbol" panose="05050102010706020507" pitchFamily="18" charset="2"/>
              </a:rPr>
              <a:t>SC</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C#</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G</a:t>
            </a:r>
            <a:r>
              <a:rPr lang="zh-CN" altLang="en-US" sz="2400" b="1">
                <a:solidFill>
                  <a:srgbClr val="FFFF00"/>
                </a:solidFill>
                <a:sym typeface="Symbol" panose="05050102010706020507" pitchFamily="18" charset="2"/>
              </a:rPr>
              <a:t>），有（</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rPr>
              <a:t>C# </a:t>
            </a:r>
            <a:r>
              <a:rPr lang="zh-CN" altLang="en-US" sz="2400" b="1">
                <a:solidFill>
                  <a:srgbClr val="FFFF00"/>
                </a:solidFill>
              </a:rPr>
              <a:t>）</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G</a:t>
            </a:r>
          </a:p>
        </p:txBody>
      </p:sp>
      <p:grpSp>
        <p:nvGrpSpPr>
          <p:cNvPr id="242692" name="Group 4"/>
          <p:cNvGrpSpPr>
            <a:grpSpLocks/>
          </p:cNvGrpSpPr>
          <p:nvPr/>
        </p:nvGrpSpPr>
        <p:grpSpPr bwMode="auto">
          <a:xfrm>
            <a:off x="6705601" y="4191000"/>
            <a:ext cx="862013" cy="457200"/>
            <a:chOff x="0" y="0"/>
            <a:chExt cx="543" cy="288"/>
          </a:xfrm>
        </p:grpSpPr>
        <p:grpSp>
          <p:nvGrpSpPr>
            <p:cNvPr id="242693" name="Group 5"/>
            <p:cNvGrpSpPr>
              <a:grpSpLocks/>
            </p:cNvGrpSpPr>
            <p:nvPr/>
          </p:nvGrpSpPr>
          <p:grpSpPr bwMode="auto">
            <a:xfrm>
              <a:off x="0" y="127"/>
              <a:ext cx="288" cy="96"/>
              <a:chOff x="0" y="0"/>
              <a:chExt cx="288" cy="96"/>
            </a:xfrm>
          </p:grpSpPr>
          <p:sp>
            <p:nvSpPr>
              <p:cNvPr id="242694" name="Line 6"/>
              <p:cNvSpPr>
                <a:spLocks noChangeShapeType="1"/>
              </p:cNvSpPr>
              <p:nvPr/>
            </p:nvSpPr>
            <p:spPr bwMode="auto">
              <a:xfrm>
                <a:off x="0" y="4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2695" name="Line 7"/>
              <p:cNvSpPr>
                <a:spLocks noChangeShapeType="1"/>
              </p:cNvSpPr>
              <p:nvPr/>
            </p:nvSpPr>
            <p:spPr bwMode="auto">
              <a:xfrm>
                <a:off x="96" y="0"/>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42696" name="Text Box 8"/>
            <p:cNvSpPr txBox="1">
              <a:spLocks noChangeArrowheads="1"/>
            </p:cNvSpPr>
            <p:nvPr/>
          </p:nvSpPr>
          <p:spPr bwMode="auto">
            <a:xfrm>
              <a:off x="288" y="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Y</a:t>
              </a:r>
            </a:p>
          </p:txBody>
        </p:sp>
      </p:grpSp>
      <p:sp>
        <p:nvSpPr>
          <p:cNvPr id="242697" name="Text Box 9"/>
          <p:cNvSpPr txBox="1">
            <a:spLocks noChangeArrowheads="1"/>
          </p:cNvSpPr>
          <p:nvPr/>
        </p:nvSpPr>
        <p:spPr bwMode="auto">
          <a:xfrm>
            <a:off x="3962400" y="4946651"/>
            <a:ext cx="4267200" cy="86042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函数依赖是指关系模式</a:t>
            </a:r>
            <a:r>
              <a:rPr lang="en-US" altLang="zh-CN" sz="2400" b="1">
                <a:solidFill>
                  <a:srgbClr val="FFFF00"/>
                </a:solidFill>
              </a:rPr>
              <a:t>R</a:t>
            </a:r>
            <a:r>
              <a:rPr lang="zh-CN" altLang="en-US" sz="2400" b="1">
                <a:solidFill>
                  <a:srgbClr val="FFFF00"/>
                </a:solidFill>
              </a:rPr>
              <a:t>的任一关系都要满足的约束条件</a:t>
            </a:r>
          </a:p>
        </p:txBody>
      </p:sp>
    </p:spTree>
    <p:extLst>
      <p:ext uri="{BB962C8B-B14F-4D97-AF65-F5344CB8AC3E}">
        <p14:creationId xmlns:p14="http://schemas.microsoft.com/office/powerpoint/2010/main" val="1736901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691">
                                            <p:bg/>
                                          </p:spTgt>
                                        </p:tgtEl>
                                        <p:attrNameLst>
                                          <p:attrName>style.visibility</p:attrName>
                                        </p:attrNameLst>
                                      </p:cBhvr>
                                      <p:to>
                                        <p:strVal val="visible"/>
                                      </p:to>
                                    </p:set>
                                    <p:anim calcmode="lin" valueType="num">
                                      <p:cBhvr additive="base">
                                        <p:cTn id="7" dur="500" fill="hold"/>
                                        <p:tgtEl>
                                          <p:spTgt spid="242691">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42691">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91">
                                            <p:txEl>
                                              <p:pRg st="0" end="0"/>
                                            </p:txEl>
                                          </p:spTgt>
                                        </p:tgtEl>
                                        <p:attrNameLst>
                                          <p:attrName>style.visibility</p:attrName>
                                        </p:attrNameLst>
                                      </p:cBhvr>
                                      <p:to>
                                        <p:strVal val="visible"/>
                                      </p:to>
                                    </p:set>
                                    <p:anim calcmode="lin" valueType="num">
                                      <p:cBhvr additive="base">
                                        <p:cTn id="13" dur="500" fill="hold"/>
                                        <p:tgtEl>
                                          <p:spTgt spid="2426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2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2691">
                                            <p:txEl>
                                              <p:pRg st="1" end="1"/>
                                            </p:txEl>
                                          </p:spTgt>
                                        </p:tgtEl>
                                        <p:attrNameLst>
                                          <p:attrName>style.visibility</p:attrName>
                                        </p:attrNameLst>
                                      </p:cBhvr>
                                      <p:to>
                                        <p:strVal val="visible"/>
                                      </p:to>
                                    </p:set>
                                    <p:anim calcmode="lin" valueType="num">
                                      <p:cBhvr additive="base">
                                        <p:cTn id="19" dur="500" fill="hold"/>
                                        <p:tgtEl>
                                          <p:spTgt spid="2426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26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2691">
                                            <p:txEl>
                                              <p:pRg st="2" end="2"/>
                                            </p:txEl>
                                          </p:spTgt>
                                        </p:tgtEl>
                                        <p:attrNameLst>
                                          <p:attrName>style.visibility</p:attrName>
                                        </p:attrNameLst>
                                      </p:cBhvr>
                                      <p:to>
                                        <p:strVal val="visible"/>
                                      </p:to>
                                    </p:set>
                                    <p:anim calcmode="lin" valueType="num">
                                      <p:cBhvr additive="base">
                                        <p:cTn id="25" dur="500" fill="hold"/>
                                        <p:tgtEl>
                                          <p:spTgt spid="2426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26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2690">
                                            <p:bg/>
                                          </p:spTgt>
                                        </p:tgtEl>
                                        <p:attrNameLst>
                                          <p:attrName>style.visibility</p:attrName>
                                        </p:attrNameLst>
                                      </p:cBhvr>
                                      <p:to>
                                        <p:strVal val="visible"/>
                                      </p:to>
                                    </p:set>
                                    <p:anim calcmode="lin" valueType="num">
                                      <p:cBhvr additive="base">
                                        <p:cTn id="31" dur="500" fill="hold"/>
                                        <p:tgtEl>
                                          <p:spTgt spid="242690">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242690">
                                            <p:bg/>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2690">
                                            <p:txEl>
                                              <p:pRg st="0" end="0"/>
                                            </p:txEl>
                                          </p:spTgt>
                                        </p:tgtEl>
                                        <p:attrNameLst>
                                          <p:attrName>style.visibility</p:attrName>
                                        </p:attrNameLst>
                                      </p:cBhvr>
                                      <p:to>
                                        <p:strVal val="visible"/>
                                      </p:to>
                                    </p:set>
                                    <p:anim calcmode="lin" valueType="num">
                                      <p:cBhvr additive="base">
                                        <p:cTn id="37" dur="500" fill="hold"/>
                                        <p:tgtEl>
                                          <p:spTgt spid="24269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26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2690">
                                            <p:txEl>
                                              <p:pRg st="1" end="1"/>
                                            </p:txEl>
                                          </p:spTgt>
                                        </p:tgtEl>
                                        <p:attrNameLst>
                                          <p:attrName>style.visibility</p:attrName>
                                        </p:attrNameLst>
                                      </p:cBhvr>
                                      <p:to>
                                        <p:strVal val="visible"/>
                                      </p:to>
                                    </p:set>
                                    <p:anim calcmode="lin" valueType="num">
                                      <p:cBhvr additive="base">
                                        <p:cTn id="43" dur="500" fill="hold"/>
                                        <p:tgtEl>
                                          <p:spTgt spid="242690">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26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2690">
                                            <p:txEl>
                                              <p:pRg st="2" end="2"/>
                                            </p:txEl>
                                          </p:spTgt>
                                        </p:tgtEl>
                                        <p:attrNameLst>
                                          <p:attrName>style.visibility</p:attrName>
                                        </p:attrNameLst>
                                      </p:cBhvr>
                                      <p:to>
                                        <p:strVal val="visible"/>
                                      </p:to>
                                    </p:set>
                                    <p:anim calcmode="lin" valueType="num">
                                      <p:cBhvr additive="base">
                                        <p:cTn id="49" dur="500" fill="hold"/>
                                        <p:tgtEl>
                                          <p:spTgt spid="242690">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26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42690">
                                            <p:txEl>
                                              <p:pRg st="3" end="3"/>
                                            </p:txEl>
                                          </p:spTgt>
                                        </p:tgtEl>
                                        <p:attrNameLst>
                                          <p:attrName>style.visibility</p:attrName>
                                        </p:attrNameLst>
                                      </p:cBhvr>
                                      <p:to>
                                        <p:strVal val="visible"/>
                                      </p:to>
                                    </p:set>
                                    <p:anim calcmode="lin" valueType="num">
                                      <p:cBhvr additive="base">
                                        <p:cTn id="55" dur="500" fill="hold"/>
                                        <p:tgtEl>
                                          <p:spTgt spid="242690">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2690">
                                            <p:txEl>
                                              <p:pRg st="3" end="3"/>
                                            </p:txEl>
                                          </p:spTgt>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500"/>
                            </p:stCondLst>
                            <p:childTnLst>
                              <p:par>
                                <p:cTn id="58" presetID="2" presetClass="entr" presetSubtype="4" fill="hold" nodeType="afterEffect">
                                  <p:stCondLst>
                                    <p:cond delay="0"/>
                                  </p:stCondLst>
                                  <p:childTnLst>
                                    <p:set>
                                      <p:cBhvr>
                                        <p:cTn id="59" dur="1" fill="hold">
                                          <p:stCondLst>
                                            <p:cond delay="0"/>
                                          </p:stCondLst>
                                        </p:cTn>
                                        <p:tgtEl>
                                          <p:spTgt spid="242692"/>
                                        </p:tgtEl>
                                        <p:attrNameLst>
                                          <p:attrName>style.visibility</p:attrName>
                                        </p:attrNameLst>
                                      </p:cBhvr>
                                      <p:to>
                                        <p:strVal val="visible"/>
                                      </p:to>
                                    </p:set>
                                    <p:anim calcmode="lin" valueType="num">
                                      <p:cBhvr additive="base">
                                        <p:cTn id="60" dur="500" fill="hold"/>
                                        <p:tgtEl>
                                          <p:spTgt spid="242692"/>
                                        </p:tgtEl>
                                        <p:attrNameLst>
                                          <p:attrName>ppt_x</p:attrName>
                                        </p:attrNameLst>
                                      </p:cBhvr>
                                      <p:tavLst>
                                        <p:tav tm="0">
                                          <p:val>
                                            <p:strVal val="#ppt_x"/>
                                          </p:val>
                                        </p:tav>
                                        <p:tav tm="100000">
                                          <p:val>
                                            <p:strVal val="#ppt_x"/>
                                          </p:val>
                                        </p:tav>
                                      </p:tavLst>
                                    </p:anim>
                                    <p:anim calcmode="lin" valueType="num">
                                      <p:cBhvr additive="base">
                                        <p:cTn id="61" dur="500" fill="hold"/>
                                        <p:tgtEl>
                                          <p:spTgt spid="242692"/>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6" fill="hold" grpId="0" nodeType="clickEffect">
                                  <p:stCondLst>
                                    <p:cond delay="0"/>
                                  </p:stCondLst>
                                  <p:childTnLst>
                                    <p:set>
                                      <p:cBhvr>
                                        <p:cTn id="65" dur="1" fill="hold">
                                          <p:stCondLst>
                                            <p:cond delay="0"/>
                                          </p:stCondLst>
                                        </p:cTn>
                                        <p:tgtEl>
                                          <p:spTgt spid="242697"/>
                                        </p:tgtEl>
                                        <p:attrNameLst>
                                          <p:attrName>style.visibility</p:attrName>
                                        </p:attrNameLst>
                                      </p:cBhvr>
                                      <p:to>
                                        <p:strVal val="visible"/>
                                      </p:to>
                                    </p:set>
                                    <p:anim calcmode="lin" valueType="num">
                                      <p:cBhvr additive="base">
                                        <p:cTn id="66" dur="500" fill="hold"/>
                                        <p:tgtEl>
                                          <p:spTgt spid="242697"/>
                                        </p:tgtEl>
                                        <p:attrNameLst>
                                          <p:attrName>ppt_x</p:attrName>
                                        </p:attrNameLst>
                                      </p:cBhvr>
                                      <p:tavLst>
                                        <p:tav tm="0">
                                          <p:val>
                                            <p:strVal val="1+#ppt_w/2"/>
                                          </p:val>
                                        </p:tav>
                                        <p:tav tm="100000">
                                          <p:val>
                                            <p:strVal val="#ppt_x"/>
                                          </p:val>
                                        </p:tav>
                                      </p:tavLst>
                                    </p:anim>
                                    <p:anim calcmode="lin" valueType="num">
                                      <p:cBhvr additive="base">
                                        <p:cTn id="67" dur="500" fill="hold"/>
                                        <p:tgtEl>
                                          <p:spTgt spid="2426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build="p" animBg="1" autoUpdateAnimBg="0"/>
      <p:bldP spid="242691" grpId="0" build="p" animBg="1" autoUpdateAnimBg="0"/>
      <p:bldP spid="24269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p:cNvSpPr>
            <a:spLocks noGrp="1"/>
          </p:cNvSpPr>
          <p:nvPr>
            <p:ph type="dt" sz="half" idx="10"/>
          </p:nvPr>
        </p:nvSpPr>
        <p:spPr/>
        <p:txBody>
          <a:bodyPr/>
          <a:lstStyle/>
          <a:p>
            <a:fld id="{1749B599-E15E-4AAA-9908-64630CAF6B84}" type="datetime1">
              <a:rPr lang="zh-CN" altLang="en-US" smtClean="0"/>
              <a:t>2016/5/10</a:t>
            </a:fld>
            <a:endParaRPr lang="en-US" altLang="zh-CN">
              <a:solidFill>
                <a:srgbClr val="FFFF00"/>
              </a:solidFill>
            </a:endParaRPr>
          </a:p>
        </p:txBody>
      </p:sp>
      <p:sp>
        <p:nvSpPr>
          <p:cNvPr id="36" name="页脚占位符 2"/>
          <p:cNvSpPr>
            <a:spLocks noGrp="1"/>
          </p:cNvSpPr>
          <p:nvPr>
            <p:ph type="ftr" sz="quarter" idx="11"/>
          </p:nvPr>
        </p:nvSpPr>
        <p:spPr/>
        <p:txBody>
          <a:bodyPr/>
          <a:lstStyle/>
          <a:p>
            <a:r>
              <a:rPr lang="zh-CN" altLang="en-US" smtClean="0"/>
              <a:t>数据库系统</a:t>
            </a:r>
            <a:endParaRPr lang="zh-CN" altLang="en-US"/>
          </a:p>
        </p:txBody>
      </p:sp>
      <p:sp>
        <p:nvSpPr>
          <p:cNvPr id="37" name="灯片编号占位符 3"/>
          <p:cNvSpPr>
            <a:spLocks noGrp="1"/>
          </p:cNvSpPr>
          <p:nvPr>
            <p:ph type="sldNum" sz="quarter" idx="12"/>
          </p:nvPr>
        </p:nvSpPr>
        <p:spPr/>
        <p:txBody>
          <a:bodyPr/>
          <a:lstStyle/>
          <a:p>
            <a:fld id="{6E4196C4-9C89-4150-ABDD-1213518607E3}" type="slidenum">
              <a:rPr lang="zh-CN" altLang="en-US"/>
              <a:pPr/>
              <a:t>13</a:t>
            </a:fld>
            <a:endParaRPr lang="en-US" altLang="zh-CN">
              <a:solidFill>
                <a:srgbClr val="FFFF00"/>
              </a:solidFill>
            </a:endParaRPr>
          </a:p>
        </p:txBody>
      </p:sp>
      <p:sp>
        <p:nvSpPr>
          <p:cNvPr id="243714" name="Text Box 2"/>
          <p:cNvSpPr txBox="1">
            <a:spLocks noChangeArrowheads="1"/>
          </p:cNvSpPr>
          <p:nvPr/>
        </p:nvSpPr>
        <p:spPr bwMode="auto">
          <a:xfrm>
            <a:off x="1752600" y="3200401"/>
            <a:ext cx="8686800"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3</a:t>
            </a:r>
            <a:r>
              <a:rPr lang="zh-CN" altLang="en-US" sz="2400" b="1">
                <a:solidFill>
                  <a:srgbClr val="FFFFFF"/>
                </a:solidFill>
              </a:rPr>
              <a:t>、函数依赖分类</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1</a:t>
            </a:r>
            <a:r>
              <a:rPr lang="zh-CN" altLang="en-US" sz="2400" b="1">
                <a:solidFill>
                  <a:srgbClr val="FFFF00"/>
                </a:solidFill>
              </a:rPr>
              <a:t>）</a:t>
            </a:r>
            <a:r>
              <a:rPr lang="zh-CN" altLang="en-US" sz="2400" b="1">
                <a:solidFill>
                  <a:srgbClr val="FFFFFF"/>
                </a:solidFill>
              </a:rPr>
              <a:t>非平凡的函数依赖</a:t>
            </a:r>
            <a:r>
              <a:rPr lang="zh-CN" altLang="en-US" sz="2400" b="1">
                <a:solidFill>
                  <a:srgbClr val="FFFF00"/>
                </a:solidFill>
              </a:rPr>
              <a:t>： </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，但</a:t>
            </a:r>
            <a:r>
              <a:rPr lang="en-US" altLang="zh-CN" sz="2400" b="1">
                <a:solidFill>
                  <a:srgbClr val="FFFF00"/>
                </a:solidFill>
                <a:sym typeface="Symbol" panose="05050102010706020507" pitchFamily="18" charset="2"/>
              </a:rPr>
              <a:t>Y X</a:t>
            </a:r>
            <a:r>
              <a:rPr lang="zh-CN" altLang="en-US" sz="2400" b="1">
                <a:solidFill>
                  <a:srgbClr val="FFFF00"/>
                </a:solidFill>
                <a:sym typeface="Symbol" panose="05050102010706020507" pitchFamily="18" charset="2"/>
              </a:rPr>
              <a:t>。</a:t>
            </a: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2</a:t>
            </a:r>
            <a:r>
              <a:rPr lang="zh-CN" altLang="en-US" sz="2400" b="1">
                <a:solidFill>
                  <a:srgbClr val="FFFF00"/>
                </a:solidFill>
              </a:rPr>
              <a:t>）</a:t>
            </a:r>
            <a:r>
              <a:rPr lang="zh-CN" altLang="en-US" sz="2400" b="1">
                <a:solidFill>
                  <a:srgbClr val="FFFFFF"/>
                </a:solidFill>
              </a:rPr>
              <a:t>平凡的函数依赖</a:t>
            </a:r>
            <a:r>
              <a:rPr lang="zh-CN" altLang="en-US" sz="2400" b="1">
                <a:solidFill>
                  <a:srgbClr val="FFFF00"/>
                </a:solidFill>
              </a:rPr>
              <a:t>： </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，但</a:t>
            </a:r>
            <a:r>
              <a:rPr lang="en-US" altLang="zh-CN" sz="2400" b="1">
                <a:solidFill>
                  <a:srgbClr val="FFFF00"/>
                </a:solidFill>
                <a:sym typeface="Symbol" panose="05050102010706020507" pitchFamily="18" charset="2"/>
              </a:rPr>
              <a:t>Y  X</a:t>
            </a:r>
            <a:r>
              <a:rPr lang="zh-CN" altLang="en-US" sz="2400" b="1">
                <a:solidFill>
                  <a:srgbClr val="FFFF00"/>
                </a:solidFill>
                <a:sym typeface="Symbol" panose="05050102010706020507" pitchFamily="18" charset="2"/>
              </a:rPr>
              <a:t>。</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3</a:t>
            </a:r>
            <a:r>
              <a:rPr lang="zh-CN" altLang="en-US" sz="2400" b="1">
                <a:solidFill>
                  <a:srgbClr val="FFFF00"/>
                </a:solidFill>
                <a:sym typeface="Symbol" panose="05050102010706020507" pitchFamily="18" charset="2"/>
              </a:rPr>
              <a:t>）</a:t>
            </a:r>
            <a:r>
              <a:rPr lang="zh-CN" altLang="en-US" sz="2400" b="1">
                <a:solidFill>
                  <a:srgbClr val="FFFFFF"/>
                </a:solidFill>
                <a:sym typeface="Symbol" panose="05050102010706020507" pitchFamily="18" charset="2"/>
              </a:rPr>
              <a:t>完全函数依赖：</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，且对任意的</a:t>
            </a:r>
            <a:r>
              <a:rPr lang="en-US" altLang="zh-CN" sz="2400" b="1">
                <a:solidFill>
                  <a:srgbClr val="FFFF00"/>
                </a:solidFill>
                <a:sym typeface="Symbol" panose="05050102010706020507" pitchFamily="18" charset="2"/>
              </a:rPr>
              <a:t>X’ X</a:t>
            </a:r>
            <a:r>
              <a:rPr lang="zh-CN" altLang="en-US" sz="2400" b="1">
                <a:solidFill>
                  <a:srgbClr val="FFFF00"/>
                </a:solidFill>
                <a:sym typeface="Symbol" panose="05050102010706020507" pitchFamily="18" charset="2"/>
              </a:rPr>
              <a:t>，都有            </a:t>
            </a:r>
          </a:p>
        </p:txBody>
      </p:sp>
      <p:grpSp>
        <p:nvGrpSpPr>
          <p:cNvPr id="243715" name="Group 3"/>
          <p:cNvGrpSpPr>
            <a:grpSpLocks/>
          </p:cNvGrpSpPr>
          <p:nvPr/>
        </p:nvGrpSpPr>
        <p:grpSpPr bwMode="auto">
          <a:xfrm>
            <a:off x="4800601" y="4953000"/>
            <a:ext cx="2155825" cy="623888"/>
            <a:chOff x="0" y="0"/>
            <a:chExt cx="1358" cy="393"/>
          </a:xfrm>
        </p:grpSpPr>
        <p:sp>
          <p:nvSpPr>
            <p:cNvPr id="243716" name="Text Box 4"/>
            <p:cNvSpPr txBox="1">
              <a:spLocks noChangeArrowheads="1"/>
            </p:cNvSpPr>
            <p:nvPr/>
          </p:nvSpPr>
          <p:spPr bwMode="auto">
            <a:xfrm>
              <a:off x="0" y="105"/>
              <a:ext cx="13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记作 </a:t>
              </a:r>
              <a:r>
                <a:rPr lang="en-US" altLang="zh-CN" sz="2400" b="1">
                  <a:solidFill>
                    <a:srgbClr val="FFFF00"/>
                  </a:solidFill>
                </a:rPr>
                <a:t>X           Y</a:t>
              </a:r>
            </a:p>
          </p:txBody>
        </p:sp>
        <p:grpSp>
          <p:nvGrpSpPr>
            <p:cNvPr id="243717" name="Group 5"/>
            <p:cNvGrpSpPr>
              <a:grpSpLocks/>
            </p:cNvGrpSpPr>
            <p:nvPr/>
          </p:nvGrpSpPr>
          <p:grpSpPr bwMode="auto">
            <a:xfrm>
              <a:off x="720" y="0"/>
              <a:ext cx="336" cy="288"/>
              <a:chOff x="0" y="0"/>
              <a:chExt cx="336" cy="288"/>
            </a:xfrm>
          </p:grpSpPr>
          <p:sp>
            <p:nvSpPr>
              <p:cNvPr id="243718" name="Line 6"/>
              <p:cNvSpPr>
                <a:spLocks noChangeShapeType="1"/>
              </p:cNvSpPr>
              <p:nvPr/>
            </p:nvSpPr>
            <p:spPr bwMode="auto">
              <a:xfrm>
                <a:off x="0" y="271"/>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3719" name="Text Box 7"/>
              <p:cNvSpPr txBox="1">
                <a:spLocks noChangeArrowheads="1"/>
              </p:cNvSpPr>
              <p:nvPr/>
            </p:nvSpPr>
            <p:spPr bwMode="auto">
              <a:xfrm>
                <a:off x="48" y="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f</a:t>
                </a:r>
              </a:p>
            </p:txBody>
          </p:sp>
        </p:grpSp>
      </p:grpSp>
      <p:sp>
        <p:nvSpPr>
          <p:cNvPr id="243720" name="Text Box 8"/>
          <p:cNvSpPr txBox="1">
            <a:spLocks noChangeArrowheads="1"/>
          </p:cNvSpPr>
          <p:nvPr/>
        </p:nvSpPr>
        <p:spPr bwMode="auto">
          <a:xfrm>
            <a:off x="1752600" y="487364"/>
            <a:ext cx="86868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en-US" altLang="zh-CN" sz="2400" b="1">
                <a:solidFill>
                  <a:srgbClr val="FFFFFF"/>
                </a:solidFill>
              </a:rPr>
              <a:t>2</a:t>
            </a:r>
            <a:r>
              <a:rPr lang="zh-CN" altLang="en-US" sz="2400" b="1">
                <a:solidFill>
                  <a:srgbClr val="FFFFFF"/>
                </a:solidFill>
              </a:rPr>
              <a:t>、函数依赖与属性间的联系之关系</a:t>
            </a:r>
            <a:endParaRPr lang="zh-CN" altLang="en-US" sz="2400" b="1">
              <a:solidFill>
                <a:srgbClr val="FFFF00"/>
              </a:solidFill>
            </a:endParaRPr>
          </a:p>
          <a:p>
            <a:pPr eaLnBrk="0" fontAlgn="base" hangingPunct="0">
              <a:lnSpc>
                <a:spcPct val="120000"/>
              </a:lnSpc>
              <a:spcBef>
                <a:spcPct val="0"/>
              </a:spcBef>
              <a:spcAft>
                <a:spcPct val="0"/>
              </a:spcAft>
            </a:pPr>
            <a:r>
              <a:rPr lang="zh-CN" altLang="en-US" sz="2400" b="1">
                <a:solidFill>
                  <a:srgbClr val="FFFF00"/>
                </a:solidFill>
              </a:rPr>
              <a:t>  （</a:t>
            </a:r>
            <a:r>
              <a:rPr lang="en-US" altLang="zh-CN" sz="2400" b="1">
                <a:solidFill>
                  <a:srgbClr val="FFFF00"/>
                </a:solidFill>
              </a:rPr>
              <a:t>1</a:t>
            </a:r>
            <a:r>
              <a:rPr lang="zh-CN" altLang="en-US" sz="2400" b="1">
                <a:solidFill>
                  <a:srgbClr val="FFFF00"/>
                </a:solidFill>
              </a:rPr>
              <a:t>）若</a:t>
            </a:r>
            <a:r>
              <a:rPr lang="en-US" altLang="zh-CN" sz="2400" b="1">
                <a:solidFill>
                  <a:srgbClr val="FFFF00"/>
                </a:solidFill>
              </a:rPr>
              <a:t>X</a:t>
            </a:r>
            <a:r>
              <a:rPr lang="zh-CN" altLang="en-US" sz="2400" b="1">
                <a:solidFill>
                  <a:srgbClr val="FFFF00"/>
                </a:solidFill>
              </a:rPr>
              <a:t>、</a:t>
            </a:r>
            <a:r>
              <a:rPr lang="en-US" altLang="zh-CN" sz="2400" b="1">
                <a:solidFill>
                  <a:srgbClr val="FFFF00"/>
                </a:solidFill>
              </a:rPr>
              <a:t>Y</a:t>
            </a:r>
            <a:r>
              <a:rPr lang="zh-CN" altLang="en-US" sz="2400" b="1">
                <a:solidFill>
                  <a:srgbClr val="FFFF00"/>
                </a:solidFill>
              </a:rPr>
              <a:t>之间是“</a:t>
            </a:r>
            <a:r>
              <a:rPr lang="en-US" altLang="zh-CN" sz="2400" b="1">
                <a:solidFill>
                  <a:srgbClr val="FFFF00"/>
                </a:solidFill>
              </a:rPr>
              <a:t>1:1</a:t>
            </a:r>
            <a:r>
              <a:rPr lang="zh-CN" altLang="en-US" sz="2400" b="1">
                <a:solidFill>
                  <a:srgbClr val="FFFF00"/>
                </a:solidFill>
              </a:rPr>
              <a:t>联系”</a:t>
            </a:r>
            <a:r>
              <a:rPr lang="en-US" altLang="zh-CN" sz="2400" b="1">
                <a:solidFill>
                  <a:srgbClr val="FFFF00"/>
                </a:solidFill>
              </a:rPr>
              <a:t>,  </a:t>
            </a:r>
            <a:r>
              <a:rPr lang="zh-CN" altLang="en-US" sz="2400" b="1">
                <a:solidFill>
                  <a:srgbClr val="FFFF00"/>
                </a:solidFill>
              </a:rPr>
              <a:t>则存在函数依赖</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和</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YX, </a:t>
            </a:r>
            <a:r>
              <a:rPr lang="zh-CN" altLang="en-US" sz="2400" b="1">
                <a:solidFill>
                  <a:srgbClr val="FFFF00"/>
                </a:solidFill>
                <a:sym typeface="Symbol" panose="05050102010706020507" pitchFamily="18" charset="2"/>
              </a:rPr>
              <a:t>即</a:t>
            </a:r>
            <a:r>
              <a:rPr lang="en-US" altLang="zh-CN" sz="2400" b="1">
                <a:solidFill>
                  <a:srgbClr val="FFFF00"/>
                </a:solidFill>
                <a:sym typeface="Monotype Sorts" pitchFamily="2" charset="2"/>
              </a:rPr>
              <a:t>X</a:t>
            </a:r>
            <a:r>
              <a:rPr lang="en-US" altLang="zh-CN" sz="2400" b="1">
                <a:solidFill>
                  <a:srgbClr val="FFFF00"/>
                </a:solidFill>
                <a:sym typeface="Symbol" panose="05050102010706020507" pitchFamily="18" charset="2"/>
              </a:rPr>
              <a:t>Y.</a:t>
            </a:r>
          </a:p>
          <a:p>
            <a:pPr eaLnBrk="0" fontAlgn="base" hangingPunct="0">
              <a:lnSpc>
                <a:spcPct val="120000"/>
              </a:lnSpc>
              <a:spcBef>
                <a:spcPct val="0"/>
              </a:spcBef>
              <a:spcAft>
                <a:spcPct val="0"/>
              </a:spcAft>
            </a:pPr>
            <a:r>
              <a:rPr lang="en-US" altLang="zh-CN" sz="2400" b="1">
                <a:solidFill>
                  <a:srgbClr val="FFFF00"/>
                </a:solidFill>
                <a:sym typeface="Symbol" panose="05050102010706020507" pitchFamily="18" charset="2"/>
              </a:rPr>
              <a:t>  </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2</a:t>
            </a:r>
            <a:r>
              <a:rPr lang="zh-CN" altLang="en-US" sz="2400" b="1">
                <a:solidFill>
                  <a:srgbClr val="FFFF00"/>
                </a:solidFill>
                <a:sym typeface="Symbol" panose="05050102010706020507" pitchFamily="18" charset="2"/>
              </a:rPr>
              <a:t>）</a:t>
            </a:r>
            <a:r>
              <a:rPr lang="zh-CN" altLang="en-US" sz="2400" b="1">
                <a:solidFill>
                  <a:srgbClr val="FFFF00"/>
                </a:solidFill>
              </a:rPr>
              <a:t>若</a:t>
            </a:r>
            <a:r>
              <a:rPr lang="en-US" altLang="zh-CN" sz="2400" b="1">
                <a:solidFill>
                  <a:srgbClr val="FFFF00"/>
                </a:solidFill>
              </a:rPr>
              <a:t>X</a:t>
            </a:r>
            <a:r>
              <a:rPr lang="zh-CN" altLang="en-US" sz="2400" b="1">
                <a:solidFill>
                  <a:srgbClr val="FFFF00"/>
                </a:solidFill>
              </a:rPr>
              <a:t>、</a:t>
            </a:r>
            <a:r>
              <a:rPr lang="en-US" altLang="zh-CN" sz="2400" b="1">
                <a:solidFill>
                  <a:srgbClr val="FFFF00"/>
                </a:solidFill>
              </a:rPr>
              <a:t>Y</a:t>
            </a:r>
            <a:r>
              <a:rPr lang="zh-CN" altLang="en-US" sz="2400" b="1">
                <a:solidFill>
                  <a:srgbClr val="FFFF00"/>
                </a:solidFill>
              </a:rPr>
              <a:t>之间是“</a:t>
            </a:r>
            <a:r>
              <a:rPr lang="en-US" altLang="zh-CN" sz="2400" b="1">
                <a:solidFill>
                  <a:srgbClr val="FFFF00"/>
                </a:solidFill>
              </a:rPr>
              <a:t>m:1</a:t>
            </a:r>
            <a:r>
              <a:rPr lang="zh-CN" altLang="en-US" sz="2400" b="1">
                <a:solidFill>
                  <a:srgbClr val="FFFF00"/>
                </a:solidFill>
              </a:rPr>
              <a:t>联系”</a:t>
            </a:r>
            <a:r>
              <a:rPr lang="en-US" altLang="zh-CN" sz="2400" b="1">
                <a:solidFill>
                  <a:srgbClr val="FFFF00"/>
                </a:solidFill>
              </a:rPr>
              <a:t>,  </a:t>
            </a:r>
            <a:r>
              <a:rPr lang="zh-CN" altLang="en-US" sz="2400" b="1">
                <a:solidFill>
                  <a:srgbClr val="FFFF00"/>
                </a:solidFill>
              </a:rPr>
              <a:t>则存在函数依赖关系</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3</a:t>
            </a:r>
            <a:r>
              <a:rPr lang="zh-CN" altLang="en-US" sz="2400" b="1">
                <a:solidFill>
                  <a:srgbClr val="FFFF00"/>
                </a:solidFill>
                <a:sym typeface="Symbol" panose="05050102010706020507" pitchFamily="18" charset="2"/>
              </a:rPr>
              <a:t>）</a:t>
            </a:r>
            <a:r>
              <a:rPr lang="zh-CN" altLang="en-US" sz="2400" b="1">
                <a:solidFill>
                  <a:srgbClr val="FFFF00"/>
                </a:solidFill>
              </a:rPr>
              <a:t>若</a:t>
            </a:r>
            <a:r>
              <a:rPr lang="en-US" altLang="zh-CN" sz="2400" b="1">
                <a:solidFill>
                  <a:srgbClr val="FFFF00"/>
                </a:solidFill>
              </a:rPr>
              <a:t>X</a:t>
            </a:r>
            <a:r>
              <a:rPr lang="zh-CN" altLang="en-US" sz="2400" b="1">
                <a:solidFill>
                  <a:srgbClr val="FFFF00"/>
                </a:solidFill>
              </a:rPr>
              <a:t>、</a:t>
            </a:r>
            <a:r>
              <a:rPr lang="en-US" altLang="zh-CN" sz="2400" b="1">
                <a:solidFill>
                  <a:srgbClr val="FFFF00"/>
                </a:solidFill>
              </a:rPr>
              <a:t>Y</a:t>
            </a:r>
            <a:r>
              <a:rPr lang="zh-CN" altLang="en-US" sz="2400" b="1">
                <a:solidFill>
                  <a:srgbClr val="FFFF00"/>
                </a:solidFill>
              </a:rPr>
              <a:t>之间是“</a:t>
            </a:r>
            <a:r>
              <a:rPr lang="en-US" altLang="zh-CN" sz="2400" b="1">
                <a:solidFill>
                  <a:srgbClr val="FFFF00"/>
                </a:solidFill>
              </a:rPr>
              <a:t>m:n</a:t>
            </a:r>
            <a:r>
              <a:rPr lang="zh-CN" altLang="en-US" sz="2400" b="1">
                <a:solidFill>
                  <a:srgbClr val="FFFF00"/>
                </a:solidFill>
              </a:rPr>
              <a:t>联系”</a:t>
            </a:r>
            <a:r>
              <a:rPr lang="en-US" altLang="zh-CN" sz="2400" b="1">
                <a:solidFill>
                  <a:srgbClr val="FFFF00"/>
                </a:solidFill>
              </a:rPr>
              <a:t>,  </a:t>
            </a:r>
            <a:r>
              <a:rPr lang="zh-CN" altLang="en-US" sz="2400" b="1">
                <a:solidFill>
                  <a:srgbClr val="FFFF00"/>
                </a:solidFill>
              </a:rPr>
              <a:t>则</a:t>
            </a:r>
            <a:r>
              <a:rPr lang="en-US" altLang="zh-CN" sz="2400" b="1">
                <a:solidFill>
                  <a:srgbClr val="FFFF00"/>
                </a:solidFill>
              </a:rPr>
              <a:t>X</a:t>
            </a:r>
            <a:r>
              <a:rPr lang="zh-CN" altLang="en-US" sz="2400" b="1">
                <a:solidFill>
                  <a:srgbClr val="FFFF00"/>
                </a:solidFill>
              </a:rPr>
              <a:t>、</a:t>
            </a:r>
            <a:r>
              <a:rPr lang="en-US" altLang="zh-CN" sz="2400" b="1">
                <a:solidFill>
                  <a:srgbClr val="FFFF00"/>
                </a:solidFill>
              </a:rPr>
              <a:t>Y</a:t>
            </a:r>
            <a:r>
              <a:rPr lang="zh-CN" altLang="en-US" sz="2400" b="1">
                <a:solidFill>
                  <a:srgbClr val="FFFF00"/>
                </a:solidFill>
              </a:rPr>
              <a:t>之间不存在函数</a:t>
            </a:r>
          </a:p>
          <a:p>
            <a:pPr eaLnBrk="0" fontAlgn="base" hangingPunct="0">
              <a:lnSpc>
                <a:spcPct val="120000"/>
              </a:lnSpc>
              <a:spcBef>
                <a:spcPct val="0"/>
              </a:spcBef>
              <a:spcAft>
                <a:spcPct val="0"/>
              </a:spcAft>
            </a:pPr>
            <a:r>
              <a:rPr lang="zh-CN" altLang="en-US" sz="2400" b="1">
                <a:solidFill>
                  <a:srgbClr val="FFFF00"/>
                </a:solidFill>
              </a:rPr>
              <a:t>            依赖关系。</a:t>
            </a:r>
          </a:p>
        </p:txBody>
      </p:sp>
      <p:sp>
        <p:nvSpPr>
          <p:cNvPr id="243721" name="Text Box 9"/>
          <p:cNvSpPr txBox="1">
            <a:spLocks noChangeArrowheads="1"/>
          </p:cNvSpPr>
          <p:nvPr/>
        </p:nvSpPr>
        <p:spPr bwMode="auto">
          <a:xfrm>
            <a:off x="2632075" y="5486401"/>
            <a:ext cx="6631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如在 </a:t>
            </a:r>
            <a:r>
              <a:rPr lang="en-US" altLang="zh-CN" sz="2400" b="1">
                <a:solidFill>
                  <a:srgbClr val="FFFF00"/>
                </a:solidFill>
              </a:rPr>
              <a:t>SC</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r>
              <a:rPr lang="en-US" altLang="zh-CN" sz="2400" b="1">
                <a:solidFill>
                  <a:srgbClr val="FFFF00"/>
                </a:solidFill>
              </a:rPr>
              <a:t>G</a:t>
            </a:r>
            <a:r>
              <a:rPr lang="zh-CN" altLang="en-US" sz="2400" b="1">
                <a:solidFill>
                  <a:srgbClr val="FFFF00"/>
                </a:solidFill>
              </a:rPr>
              <a:t>）中，（</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G</a:t>
            </a:r>
            <a:r>
              <a:rPr lang="zh-CN" altLang="en-US" sz="2400" b="1">
                <a:solidFill>
                  <a:srgbClr val="FFFF00"/>
                </a:solidFill>
                <a:sym typeface="Symbol" panose="05050102010706020507" pitchFamily="18" charset="2"/>
              </a:rPr>
              <a:t>，</a:t>
            </a:r>
          </a:p>
        </p:txBody>
      </p:sp>
      <p:grpSp>
        <p:nvGrpSpPr>
          <p:cNvPr id="243722" name="Group 10"/>
          <p:cNvGrpSpPr>
            <a:grpSpLocks/>
          </p:cNvGrpSpPr>
          <p:nvPr/>
        </p:nvGrpSpPr>
        <p:grpSpPr bwMode="auto">
          <a:xfrm>
            <a:off x="3392488" y="5043489"/>
            <a:ext cx="1571624" cy="471487"/>
            <a:chOff x="0" y="0"/>
            <a:chExt cx="990" cy="297"/>
          </a:xfrm>
        </p:grpSpPr>
        <p:grpSp>
          <p:nvGrpSpPr>
            <p:cNvPr id="243723" name="Group 11"/>
            <p:cNvGrpSpPr>
              <a:grpSpLocks/>
            </p:cNvGrpSpPr>
            <p:nvPr/>
          </p:nvGrpSpPr>
          <p:grpSpPr bwMode="auto">
            <a:xfrm>
              <a:off x="250" y="0"/>
              <a:ext cx="740" cy="291"/>
              <a:chOff x="0" y="0"/>
              <a:chExt cx="740" cy="291"/>
            </a:xfrm>
          </p:grpSpPr>
          <p:grpSp>
            <p:nvGrpSpPr>
              <p:cNvPr id="243724" name="Group 12"/>
              <p:cNvGrpSpPr>
                <a:grpSpLocks/>
              </p:cNvGrpSpPr>
              <p:nvPr/>
            </p:nvGrpSpPr>
            <p:grpSpPr bwMode="auto">
              <a:xfrm>
                <a:off x="0" y="127"/>
                <a:ext cx="288" cy="96"/>
                <a:chOff x="0" y="0"/>
                <a:chExt cx="288" cy="96"/>
              </a:xfrm>
            </p:grpSpPr>
            <p:sp>
              <p:nvSpPr>
                <p:cNvPr id="243725" name="Line 13"/>
                <p:cNvSpPr>
                  <a:spLocks noChangeShapeType="1"/>
                </p:cNvSpPr>
                <p:nvPr/>
              </p:nvSpPr>
              <p:spPr bwMode="auto">
                <a:xfrm>
                  <a:off x="0" y="4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3726" name="Line 14"/>
                <p:cNvSpPr>
                  <a:spLocks noChangeShapeType="1"/>
                </p:cNvSpPr>
                <p:nvPr/>
              </p:nvSpPr>
              <p:spPr bwMode="auto">
                <a:xfrm>
                  <a:off x="96" y="0"/>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43727" name="Text Box 15"/>
              <p:cNvSpPr txBox="1">
                <a:spLocks noChangeArrowheads="1"/>
              </p:cNvSpPr>
              <p:nvPr/>
            </p:nvSpPr>
            <p:spPr bwMode="auto">
              <a:xfrm>
                <a:off x="288" y="0"/>
                <a:ext cx="4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Y</a:t>
                </a:r>
                <a:r>
                  <a:rPr lang="zh-CN" altLang="en-US" sz="2400" b="1">
                    <a:solidFill>
                      <a:srgbClr val="FFFF00"/>
                    </a:solidFill>
                  </a:rPr>
                  <a:t>。</a:t>
                </a:r>
              </a:p>
            </p:txBody>
          </p:sp>
        </p:grpSp>
        <p:sp>
          <p:nvSpPr>
            <p:cNvPr id="243728" name="Text Box 16"/>
            <p:cNvSpPr txBox="1">
              <a:spLocks noChangeArrowheads="1"/>
            </p:cNvSpPr>
            <p:nvPr/>
          </p:nvSpPr>
          <p:spPr bwMode="auto">
            <a:xfrm>
              <a:off x="0" y="9"/>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sym typeface="Symbol" panose="05050102010706020507" pitchFamily="18" charset="2"/>
                </a:rPr>
                <a:t>X’</a:t>
              </a:r>
            </a:p>
          </p:txBody>
        </p:sp>
      </p:grpSp>
      <p:grpSp>
        <p:nvGrpSpPr>
          <p:cNvPr id="243729" name="Group 17"/>
          <p:cNvGrpSpPr>
            <a:grpSpLocks/>
          </p:cNvGrpSpPr>
          <p:nvPr/>
        </p:nvGrpSpPr>
        <p:grpSpPr bwMode="auto">
          <a:xfrm>
            <a:off x="3048001" y="5715000"/>
            <a:ext cx="6869113" cy="685800"/>
            <a:chOff x="0" y="0"/>
            <a:chExt cx="4327" cy="432"/>
          </a:xfrm>
        </p:grpSpPr>
        <p:grpSp>
          <p:nvGrpSpPr>
            <p:cNvPr id="243730" name="Group 18"/>
            <p:cNvGrpSpPr>
              <a:grpSpLocks/>
            </p:cNvGrpSpPr>
            <p:nvPr/>
          </p:nvGrpSpPr>
          <p:grpSpPr bwMode="auto">
            <a:xfrm>
              <a:off x="528" y="120"/>
              <a:ext cx="750" cy="291"/>
              <a:chOff x="0" y="0"/>
              <a:chExt cx="750" cy="291"/>
            </a:xfrm>
          </p:grpSpPr>
          <p:grpSp>
            <p:nvGrpSpPr>
              <p:cNvPr id="243731" name="Group 19"/>
              <p:cNvGrpSpPr>
                <a:grpSpLocks/>
              </p:cNvGrpSpPr>
              <p:nvPr/>
            </p:nvGrpSpPr>
            <p:grpSpPr bwMode="auto">
              <a:xfrm>
                <a:off x="0" y="127"/>
                <a:ext cx="288" cy="96"/>
                <a:chOff x="0" y="0"/>
                <a:chExt cx="288" cy="96"/>
              </a:xfrm>
            </p:grpSpPr>
            <p:sp>
              <p:nvSpPr>
                <p:cNvPr id="243732" name="Line 20"/>
                <p:cNvSpPr>
                  <a:spLocks noChangeShapeType="1"/>
                </p:cNvSpPr>
                <p:nvPr/>
              </p:nvSpPr>
              <p:spPr bwMode="auto">
                <a:xfrm>
                  <a:off x="0" y="4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3733" name="Line 21"/>
                <p:cNvSpPr>
                  <a:spLocks noChangeShapeType="1"/>
                </p:cNvSpPr>
                <p:nvPr/>
              </p:nvSpPr>
              <p:spPr bwMode="auto">
                <a:xfrm>
                  <a:off x="96" y="0"/>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43734" name="Text Box 22"/>
              <p:cNvSpPr txBox="1">
                <a:spLocks noChangeArrowheads="1"/>
              </p:cNvSpPr>
              <p:nvPr/>
            </p:nvSpPr>
            <p:spPr bwMode="auto">
              <a:xfrm>
                <a:off x="288" y="0"/>
                <a:ext cx="4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G</a:t>
                </a:r>
                <a:r>
                  <a:rPr lang="zh-CN" altLang="en-US" sz="2400" b="1">
                    <a:solidFill>
                      <a:srgbClr val="FFFF00"/>
                    </a:solidFill>
                  </a:rPr>
                  <a:t>，</a:t>
                </a:r>
              </a:p>
            </p:txBody>
          </p:sp>
        </p:grpSp>
        <p:grpSp>
          <p:nvGrpSpPr>
            <p:cNvPr id="243735" name="Group 23"/>
            <p:cNvGrpSpPr>
              <a:grpSpLocks/>
            </p:cNvGrpSpPr>
            <p:nvPr/>
          </p:nvGrpSpPr>
          <p:grpSpPr bwMode="auto">
            <a:xfrm>
              <a:off x="1190" y="125"/>
              <a:ext cx="2464" cy="297"/>
              <a:chOff x="0" y="0"/>
              <a:chExt cx="2464" cy="297"/>
            </a:xfrm>
          </p:grpSpPr>
          <p:sp>
            <p:nvSpPr>
              <p:cNvPr id="243736" name="Text Box 24"/>
              <p:cNvSpPr txBox="1">
                <a:spLocks noChangeArrowheads="1"/>
              </p:cNvSpPr>
              <p:nvPr/>
            </p:nvSpPr>
            <p:spPr bwMode="auto">
              <a:xfrm>
                <a:off x="0" y="9"/>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C#</a:t>
                </a:r>
              </a:p>
            </p:txBody>
          </p:sp>
          <p:grpSp>
            <p:nvGrpSpPr>
              <p:cNvPr id="243737" name="Group 25"/>
              <p:cNvGrpSpPr>
                <a:grpSpLocks/>
              </p:cNvGrpSpPr>
              <p:nvPr/>
            </p:nvGrpSpPr>
            <p:grpSpPr bwMode="auto">
              <a:xfrm>
                <a:off x="298" y="0"/>
                <a:ext cx="2166" cy="291"/>
                <a:chOff x="0" y="0"/>
                <a:chExt cx="2166" cy="291"/>
              </a:xfrm>
            </p:grpSpPr>
            <p:grpSp>
              <p:nvGrpSpPr>
                <p:cNvPr id="243738" name="Group 26"/>
                <p:cNvGrpSpPr>
                  <a:grpSpLocks/>
                </p:cNvGrpSpPr>
                <p:nvPr/>
              </p:nvGrpSpPr>
              <p:grpSpPr bwMode="auto">
                <a:xfrm>
                  <a:off x="0" y="127"/>
                  <a:ext cx="288" cy="96"/>
                  <a:chOff x="0" y="0"/>
                  <a:chExt cx="288" cy="96"/>
                </a:xfrm>
              </p:grpSpPr>
              <p:sp>
                <p:nvSpPr>
                  <p:cNvPr id="243739" name="Line 27"/>
                  <p:cNvSpPr>
                    <a:spLocks noChangeShapeType="1"/>
                  </p:cNvSpPr>
                  <p:nvPr/>
                </p:nvSpPr>
                <p:spPr bwMode="auto">
                  <a:xfrm>
                    <a:off x="0" y="4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3740" name="Line 28"/>
                  <p:cNvSpPr>
                    <a:spLocks noChangeShapeType="1"/>
                  </p:cNvSpPr>
                  <p:nvPr/>
                </p:nvSpPr>
                <p:spPr bwMode="auto">
                  <a:xfrm>
                    <a:off x="96" y="0"/>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43741" name="Text Box 29"/>
                <p:cNvSpPr txBox="1">
                  <a:spLocks noChangeArrowheads="1"/>
                </p:cNvSpPr>
                <p:nvPr/>
              </p:nvSpPr>
              <p:spPr bwMode="auto">
                <a:xfrm>
                  <a:off x="288" y="0"/>
                  <a:ext cx="18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G</a:t>
                  </a:r>
                  <a:r>
                    <a:rPr lang="zh-CN" altLang="en-US" sz="2400" b="1">
                      <a:solidFill>
                        <a:srgbClr val="FFFF00"/>
                      </a:solidFill>
                    </a:rPr>
                    <a:t>，因此（</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p>
              </p:txBody>
            </p:sp>
          </p:grpSp>
        </p:grpSp>
        <p:grpSp>
          <p:nvGrpSpPr>
            <p:cNvPr id="243742" name="Group 30"/>
            <p:cNvGrpSpPr>
              <a:grpSpLocks/>
            </p:cNvGrpSpPr>
            <p:nvPr/>
          </p:nvGrpSpPr>
          <p:grpSpPr bwMode="auto">
            <a:xfrm>
              <a:off x="3552" y="0"/>
              <a:ext cx="336" cy="288"/>
              <a:chOff x="0" y="0"/>
              <a:chExt cx="336" cy="288"/>
            </a:xfrm>
          </p:grpSpPr>
          <p:sp>
            <p:nvSpPr>
              <p:cNvPr id="243743" name="Line 31"/>
              <p:cNvSpPr>
                <a:spLocks noChangeShapeType="1"/>
              </p:cNvSpPr>
              <p:nvPr/>
            </p:nvSpPr>
            <p:spPr bwMode="auto">
              <a:xfrm>
                <a:off x="0" y="271"/>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3744" name="Text Box 32"/>
              <p:cNvSpPr txBox="1">
                <a:spLocks noChangeArrowheads="1"/>
              </p:cNvSpPr>
              <p:nvPr/>
            </p:nvSpPr>
            <p:spPr bwMode="auto">
              <a:xfrm>
                <a:off x="48" y="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f</a:t>
                </a:r>
              </a:p>
            </p:txBody>
          </p:sp>
        </p:grpSp>
        <p:sp>
          <p:nvSpPr>
            <p:cNvPr id="243745" name="Text Box 33"/>
            <p:cNvSpPr txBox="1">
              <a:spLocks noChangeArrowheads="1"/>
            </p:cNvSpPr>
            <p:nvPr/>
          </p:nvSpPr>
          <p:spPr bwMode="auto">
            <a:xfrm>
              <a:off x="3865" y="105"/>
              <a:ext cx="4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G</a:t>
              </a:r>
              <a:r>
                <a:rPr lang="zh-CN" altLang="en-US" sz="2400" b="1">
                  <a:solidFill>
                    <a:srgbClr val="FFFF00"/>
                  </a:solidFill>
                </a:rPr>
                <a:t>。</a:t>
              </a:r>
            </a:p>
          </p:txBody>
        </p:sp>
        <p:sp>
          <p:nvSpPr>
            <p:cNvPr id="243746" name="Text Box 34"/>
            <p:cNvSpPr txBox="1">
              <a:spLocks noChangeArrowheads="1"/>
            </p:cNvSpPr>
            <p:nvPr/>
          </p:nvSpPr>
          <p:spPr bwMode="auto">
            <a:xfrm>
              <a:off x="0" y="14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00"/>
                  </a:solidFill>
                  <a:sym typeface="Symbol" panose="05050102010706020507" pitchFamily="18" charset="2"/>
                </a:rPr>
                <a:t>但</a:t>
              </a:r>
              <a:r>
                <a:rPr lang="en-US" altLang="zh-CN" sz="2400" b="1">
                  <a:solidFill>
                    <a:srgbClr val="FFFF00"/>
                  </a:solidFill>
                  <a:sym typeface="Symbol" panose="05050102010706020507" pitchFamily="18" charset="2"/>
                </a:rPr>
                <a:t>S#</a:t>
              </a:r>
            </a:p>
          </p:txBody>
        </p:sp>
      </p:grpSp>
    </p:spTree>
    <p:extLst>
      <p:ext uri="{BB962C8B-B14F-4D97-AF65-F5344CB8AC3E}">
        <p14:creationId xmlns:p14="http://schemas.microsoft.com/office/powerpoint/2010/main" val="3816911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3720">
                                            <p:bg/>
                                          </p:spTgt>
                                        </p:tgtEl>
                                        <p:attrNameLst>
                                          <p:attrName>style.visibility</p:attrName>
                                        </p:attrNameLst>
                                      </p:cBhvr>
                                      <p:to>
                                        <p:strVal val="visible"/>
                                      </p:to>
                                    </p:set>
                                    <p:animEffect transition="in" filter="fade">
                                      <p:cBhvr>
                                        <p:cTn id="7" dur="500"/>
                                        <p:tgtEl>
                                          <p:spTgt spid="243720">
                                            <p:bg/>
                                          </p:spTgt>
                                        </p:tgtEl>
                                      </p:cBhvr>
                                    </p:animEffect>
                                    <p:anim calcmode="lin" valueType="num">
                                      <p:cBhvr additive="base">
                                        <p:cTn id="8" dur="500" fill="hold"/>
                                        <p:tgtEl>
                                          <p:spTgt spid="243720">
                                            <p:bg/>
                                          </p:spTgt>
                                        </p:tgtEl>
                                        <p:attrNameLst>
                                          <p:attrName>ppt_w</p:attrName>
                                        </p:attrNameLst>
                                      </p:cBhvr>
                                      <p:tavLst>
                                        <p:tav tm="0">
                                          <p:val>
                                            <p:strVal val="#ppt_w*0.05"/>
                                          </p:val>
                                        </p:tav>
                                        <p:tav tm="100000">
                                          <p:val>
                                            <p:strVal val="#ppt_w"/>
                                          </p:val>
                                        </p:tav>
                                      </p:tavLst>
                                    </p:anim>
                                    <p:anim calcmode="lin" valueType="num">
                                      <p:cBhvr additive="base">
                                        <p:cTn id="9" dur="500" fill="hold"/>
                                        <p:tgtEl>
                                          <p:spTgt spid="243720">
                                            <p:bg/>
                                          </p:spTgt>
                                        </p:tgtEl>
                                        <p:attrNameLst>
                                          <p:attrName>ppt_h</p:attrName>
                                        </p:attrNameLst>
                                      </p:cBhvr>
                                      <p:tavLst>
                                        <p:tav tm="0">
                                          <p:val>
                                            <p:strVal val="#ppt_h"/>
                                          </p:val>
                                        </p:tav>
                                        <p:tav tm="100000">
                                          <p:val>
                                            <p:strVal val="#ppt_h"/>
                                          </p:val>
                                        </p:tav>
                                      </p:tavLst>
                                    </p:anim>
                                    <p:anim calcmode="lin" valueType="num">
                                      <p:cBhvr additive="base">
                                        <p:cTn id="10" dur="500" fill="hold"/>
                                        <p:tgtEl>
                                          <p:spTgt spid="243720">
                                            <p:bg/>
                                          </p:spTgt>
                                        </p:tgtEl>
                                        <p:attrNameLst>
                                          <p:attrName>ppt_x</p:attrName>
                                        </p:attrNameLst>
                                      </p:cBhvr>
                                      <p:tavLst>
                                        <p:tav tm="0">
                                          <p:val>
                                            <p:strVal val="#ppt_x-.2"/>
                                          </p:val>
                                        </p:tav>
                                        <p:tav tm="100000">
                                          <p:val>
                                            <p:strVal val="#ppt_x"/>
                                          </p:val>
                                        </p:tav>
                                      </p:tavLst>
                                    </p:anim>
                                    <p:anim calcmode="lin" valueType="num">
                                      <p:cBhvr additive="base">
                                        <p:cTn id="11" dur="500" fill="hold"/>
                                        <p:tgtEl>
                                          <p:spTgt spid="243720">
                                            <p:bg/>
                                          </p:spTgt>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243720">
                                            <p:txEl>
                                              <p:pRg st="0" end="0"/>
                                            </p:txEl>
                                          </p:spTgt>
                                        </p:tgtEl>
                                        <p:attrNameLst>
                                          <p:attrName>style.visibility</p:attrName>
                                        </p:attrNameLst>
                                      </p:cBhvr>
                                      <p:to>
                                        <p:strVal val="visible"/>
                                      </p:to>
                                    </p:set>
                                    <p:animEffect transition="in" filter="fade">
                                      <p:cBhvr>
                                        <p:cTn id="16" dur="500"/>
                                        <p:tgtEl>
                                          <p:spTgt spid="243720">
                                            <p:txEl>
                                              <p:pRg st="0" end="0"/>
                                            </p:txEl>
                                          </p:spTgt>
                                        </p:tgtEl>
                                      </p:cBhvr>
                                    </p:animEffect>
                                    <p:anim calcmode="lin" valueType="num">
                                      <p:cBhvr additive="base">
                                        <p:cTn id="17" dur="500" fill="hold"/>
                                        <p:tgtEl>
                                          <p:spTgt spid="243720">
                                            <p:txEl>
                                              <p:pRg st="0" end="0"/>
                                            </p:txEl>
                                          </p:spTgt>
                                        </p:tgtEl>
                                        <p:attrNameLst>
                                          <p:attrName>ppt_w</p:attrName>
                                        </p:attrNameLst>
                                      </p:cBhvr>
                                      <p:tavLst>
                                        <p:tav tm="0">
                                          <p:val>
                                            <p:strVal val="#ppt_w*0.05"/>
                                          </p:val>
                                        </p:tav>
                                        <p:tav tm="100000">
                                          <p:val>
                                            <p:strVal val="#ppt_w"/>
                                          </p:val>
                                        </p:tav>
                                      </p:tavLst>
                                    </p:anim>
                                    <p:anim calcmode="lin" valueType="num">
                                      <p:cBhvr additive="base">
                                        <p:cTn id="18" dur="500" fill="hold"/>
                                        <p:tgtEl>
                                          <p:spTgt spid="243720">
                                            <p:txEl>
                                              <p:pRg st="0" end="0"/>
                                            </p:txEl>
                                          </p:spTgt>
                                        </p:tgtEl>
                                        <p:attrNameLst>
                                          <p:attrName>ppt_h</p:attrName>
                                        </p:attrNameLst>
                                      </p:cBhvr>
                                      <p:tavLst>
                                        <p:tav tm="0">
                                          <p:val>
                                            <p:strVal val="#ppt_h"/>
                                          </p:val>
                                        </p:tav>
                                        <p:tav tm="100000">
                                          <p:val>
                                            <p:strVal val="#ppt_h"/>
                                          </p:val>
                                        </p:tav>
                                      </p:tavLst>
                                    </p:anim>
                                    <p:anim calcmode="lin" valueType="num">
                                      <p:cBhvr additive="base">
                                        <p:cTn id="19" dur="500" fill="hold"/>
                                        <p:tgtEl>
                                          <p:spTgt spid="243720">
                                            <p:txEl>
                                              <p:pRg st="0" end="0"/>
                                            </p:txEl>
                                          </p:spTgt>
                                        </p:tgtEl>
                                        <p:attrNameLst>
                                          <p:attrName>ppt_x</p:attrName>
                                        </p:attrNameLst>
                                      </p:cBhvr>
                                      <p:tavLst>
                                        <p:tav tm="0">
                                          <p:val>
                                            <p:strVal val="#ppt_x-.2"/>
                                          </p:val>
                                        </p:tav>
                                        <p:tav tm="100000">
                                          <p:val>
                                            <p:strVal val="#ppt_x"/>
                                          </p:val>
                                        </p:tav>
                                      </p:tavLst>
                                    </p:anim>
                                    <p:anim calcmode="lin" valueType="num">
                                      <p:cBhvr additive="base">
                                        <p:cTn id="20" dur="500" fill="hold"/>
                                        <p:tgtEl>
                                          <p:spTgt spid="2437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243720">
                                            <p:txEl>
                                              <p:pRg st="1" end="1"/>
                                            </p:txEl>
                                          </p:spTgt>
                                        </p:tgtEl>
                                        <p:attrNameLst>
                                          <p:attrName>style.visibility</p:attrName>
                                        </p:attrNameLst>
                                      </p:cBhvr>
                                      <p:to>
                                        <p:strVal val="visible"/>
                                      </p:to>
                                    </p:set>
                                    <p:animEffect transition="in" filter="fade">
                                      <p:cBhvr>
                                        <p:cTn id="25" dur="500"/>
                                        <p:tgtEl>
                                          <p:spTgt spid="243720">
                                            <p:txEl>
                                              <p:pRg st="1" end="1"/>
                                            </p:txEl>
                                          </p:spTgt>
                                        </p:tgtEl>
                                      </p:cBhvr>
                                    </p:animEffect>
                                    <p:anim calcmode="lin" valueType="num">
                                      <p:cBhvr additive="base">
                                        <p:cTn id="26" dur="500" fill="hold"/>
                                        <p:tgtEl>
                                          <p:spTgt spid="243720">
                                            <p:txEl>
                                              <p:pRg st="1" end="1"/>
                                            </p:txEl>
                                          </p:spTgt>
                                        </p:tgtEl>
                                        <p:attrNameLst>
                                          <p:attrName>ppt_w</p:attrName>
                                        </p:attrNameLst>
                                      </p:cBhvr>
                                      <p:tavLst>
                                        <p:tav tm="0">
                                          <p:val>
                                            <p:strVal val="#ppt_w*0.05"/>
                                          </p:val>
                                        </p:tav>
                                        <p:tav tm="100000">
                                          <p:val>
                                            <p:strVal val="#ppt_w"/>
                                          </p:val>
                                        </p:tav>
                                      </p:tavLst>
                                    </p:anim>
                                    <p:anim calcmode="lin" valueType="num">
                                      <p:cBhvr additive="base">
                                        <p:cTn id="27" dur="500" fill="hold"/>
                                        <p:tgtEl>
                                          <p:spTgt spid="243720">
                                            <p:txEl>
                                              <p:pRg st="1" end="1"/>
                                            </p:txEl>
                                          </p:spTgt>
                                        </p:tgtEl>
                                        <p:attrNameLst>
                                          <p:attrName>ppt_h</p:attrName>
                                        </p:attrNameLst>
                                      </p:cBhvr>
                                      <p:tavLst>
                                        <p:tav tm="0">
                                          <p:val>
                                            <p:strVal val="#ppt_h"/>
                                          </p:val>
                                        </p:tav>
                                        <p:tav tm="100000">
                                          <p:val>
                                            <p:strVal val="#ppt_h"/>
                                          </p:val>
                                        </p:tav>
                                      </p:tavLst>
                                    </p:anim>
                                    <p:anim calcmode="lin" valueType="num">
                                      <p:cBhvr additive="base">
                                        <p:cTn id="28" dur="500" fill="hold"/>
                                        <p:tgtEl>
                                          <p:spTgt spid="243720">
                                            <p:txEl>
                                              <p:pRg st="1" end="1"/>
                                            </p:txEl>
                                          </p:spTgt>
                                        </p:tgtEl>
                                        <p:attrNameLst>
                                          <p:attrName>ppt_x</p:attrName>
                                        </p:attrNameLst>
                                      </p:cBhvr>
                                      <p:tavLst>
                                        <p:tav tm="0">
                                          <p:val>
                                            <p:strVal val="#ppt_x-.2"/>
                                          </p:val>
                                        </p:tav>
                                        <p:tav tm="100000">
                                          <p:val>
                                            <p:strVal val="#ppt_x"/>
                                          </p:val>
                                        </p:tav>
                                      </p:tavLst>
                                    </p:anim>
                                    <p:anim calcmode="lin" valueType="num">
                                      <p:cBhvr additive="base">
                                        <p:cTn id="29" dur="500" fill="hold"/>
                                        <p:tgtEl>
                                          <p:spTgt spid="2437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243720">
                                            <p:txEl>
                                              <p:pRg st="2" end="2"/>
                                            </p:txEl>
                                          </p:spTgt>
                                        </p:tgtEl>
                                        <p:attrNameLst>
                                          <p:attrName>style.visibility</p:attrName>
                                        </p:attrNameLst>
                                      </p:cBhvr>
                                      <p:to>
                                        <p:strVal val="visible"/>
                                      </p:to>
                                    </p:set>
                                    <p:animEffect transition="in" filter="fade">
                                      <p:cBhvr>
                                        <p:cTn id="34" dur="500"/>
                                        <p:tgtEl>
                                          <p:spTgt spid="243720">
                                            <p:txEl>
                                              <p:pRg st="2" end="2"/>
                                            </p:txEl>
                                          </p:spTgt>
                                        </p:tgtEl>
                                      </p:cBhvr>
                                    </p:animEffect>
                                    <p:anim calcmode="lin" valueType="num">
                                      <p:cBhvr additive="base">
                                        <p:cTn id="35" dur="500" fill="hold"/>
                                        <p:tgtEl>
                                          <p:spTgt spid="243720">
                                            <p:txEl>
                                              <p:pRg st="2" end="2"/>
                                            </p:txEl>
                                          </p:spTgt>
                                        </p:tgtEl>
                                        <p:attrNameLst>
                                          <p:attrName>ppt_w</p:attrName>
                                        </p:attrNameLst>
                                      </p:cBhvr>
                                      <p:tavLst>
                                        <p:tav tm="0">
                                          <p:val>
                                            <p:strVal val="#ppt_w*0.05"/>
                                          </p:val>
                                        </p:tav>
                                        <p:tav tm="100000">
                                          <p:val>
                                            <p:strVal val="#ppt_w"/>
                                          </p:val>
                                        </p:tav>
                                      </p:tavLst>
                                    </p:anim>
                                    <p:anim calcmode="lin" valueType="num">
                                      <p:cBhvr additive="base">
                                        <p:cTn id="36" dur="500" fill="hold"/>
                                        <p:tgtEl>
                                          <p:spTgt spid="243720">
                                            <p:txEl>
                                              <p:pRg st="2" end="2"/>
                                            </p:txEl>
                                          </p:spTgt>
                                        </p:tgtEl>
                                        <p:attrNameLst>
                                          <p:attrName>ppt_h</p:attrName>
                                        </p:attrNameLst>
                                      </p:cBhvr>
                                      <p:tavLst>
                                        <p:tav tm="0">
                                          <p:val>
                                            <p:strVal val="#ppt_h"/>
                                          </p:val>
                                        </p:tav>
                                        <p:tav tm="100000">
                                          <p:val>
                                            <p:strVal val="#ppt_h"/>
                                          </p:val>
                                        </p:tav>
                                      </p:tavLst>
                                    </p:anim>
                                    <p:anim calcmode="lin" valueType="num">
                                      <p:cBhvr additive="base">
                                        <p:cTn id="37" dur="500" fill="hold"/>
                                        <p:tgtEl>
                                          <p:spTgt spid="243720">
                                            <p:txEl>
                                              <p:pRg st="2" end="2"/>
                                            </p:txEl>
                                          </p:spTgt>
                                        </p:tgtEl>
                                        <p:attrNameLst>
                                          <p:attrName>ppt_x</p:attrName>
                                        </p:attrNameLst>
                                      </p:cBhvr>
                                      <p:tavLst>
                                        <p:tav tm="0">
                                          <p:val>
                                            <p:strVal val="#ppt_x-.2"/>
                                          </p:val>
                                        </p:tav>
                                        <p:tav tm="100000">
                                          <p:val>
                                            <p:strVal val="#ppt_x"/>
                                          </p:val>
                                        </p:tav>
                                      </p:tavLst>
                                    </p:anim>
                                    <p:anim calcmode="lin" valueType="num">
                                      <p:cBhvr additive="base">
                                        <p:cTn id="38" dur="500" fill="hold"/>
                                        <p:tgtEl>
                                          <p:spTgt spid="2437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4" presetClass="entr" presetSubtype="0" fill="hold" grpId="0" nodeType="clickEffect">
                                  <p:stCondLst>
                                    <p:cond delay="0"/>
                                  </p:stCondLst>
                                  <p:childTnLst>
                                    <p:set>
                                      <p:cBhvr>
                                        <p:cTn id="42" dur="1" fill="hold">
                                          <p:stCondLst>
                                            <p:cond delay="0"/>
                                          </p:stCondLst>
                                        </p:cTn>
                                        <p:tgtEl>
                                          <p:spTgt spid="243720">
                                            <p:txEl>
                                              <p:pRg st="3" end="3"/>
                                            </p:txEl>
                                          </p:spTgt>
                                        </p:tgtEl>
                                        <p:attrNameLst>
                                          <p:attrName>style.visibility</p:attrName>
                                        </p:attrNameLst>
                                      </p:cBhvr>
                                      <p:to>
                                        <p:strVal val="visible"/>
                                      </p:to>
                                    </p:set>
                                    <p:animEffect transition="in" filter="fade">
                                      <p:cBhvr>
                                        <p:cTn id="43" dur="500"/>
                                        <p:tgtEl>
                                          <p:spTgt spid="243720">
                                            <p:txEl>
                                              <p:pRg st="3" end="3"/>
                                            </p:txEl>
                                          </p:spTgt>
                                        </p:tgtEl>
                                      </p:cBhvr>
                                    </p:animEffect>
                                    <p:anim calcmode="lin" valueType="num">
                                      <p:cBhvr additive="base">
                                        <p:cTn id="44" dur="500" fill="hold"/>
                                        <p:tgtEl>
                                          <p:spTgt spid="243720">
                                            <p:txEl>
                                              <p:pRg st="3" end="3"/>
                                            </p:txEl>
                                          </p:spTgt>
                                        </p:tgtEl>
                                        <p:attrNameLst>
                                          <p:attrName>ppt_w</p:attrName>
                                        </p:attrNameLst>
                                      </p:cBhvr>
                                      <p:tavLst>
                                        <p:tav tm="0">
                                          <p:val>
                                            <p:strVal val="#ppt_w*0.05"/>
                                          </p:val>
                                        </p:tav>
                                        <p:tav tm="100000">
                                          <p:val>
                                            <p:strVal val="#ppt_w"/>
                                          </p:val>
                                        </p:tav>
                                      </p:tavLst>
                                    </p:anim>
                                    <p:anim calcmode="lin" valueType="num">
                                      <p:cBhvr additive="base">
                                        <p:cTn id="45" dur="500" fill="hold"/>
                                        <p:tgtEl>
                                          <p:spTgt spid="243720">
                                            <p:txEl>
                                              <p:pRg st="3" end="3"/>
                                            </p:txEl>
                                          </p:spTgt>
                                        </p:tgtEl>
                                        <p:attrNameLst>
                                          <p:attrName>ppt_h</p:attrName>
                                        </p:attrNameLst>
                                      </p:cBhvr>
                                      <p:tavLst>
                                        <p:tav tm="0">
                                          <p:val>
                                            <p:strVal val="#ppt_h"/>
                                          </p:val>
                                        </p:tav>
                                        <p:tav tm="100000">
                                          <p:val>
                                            <p:strVal val="#ppt_h"/>
                                          </p:val>
                                        </p:tav>
                                      </p:tavLst>
                                    </p:anim>
                                    <p:anim calcmode="lin" valueType="num">
                                      <p:cBhvr additive="base">
                                        <p:cTn id="46" dur="500" fill="hold"/>
                                        <p:tgtEl>
                                          <p:spTgt spid="243720">
                                            <p:txEl>
                                              <p:pRg st="3" end="3"/>
                                            </p:txEl>
                                          </p:spTgt>
                                        </p:tgtEl>
                                        <p:attrNameLst>
                                          <p:attrName>ppt_x</p:attrName>
                                        </p:attrNameLst>
                                      </p:cBhvr>
                                      <p:tavLst>
                                        <p:tav tm="0">
                                          <p:val>
                                            <p:strVal val="#ppt_x-.2"/>
                                          </p:val>
                                        </p:tav>
                                        <p:tav tm="100000">
                                          <p:val>
                                            <p:strVal val="#ppt_x"/>
                                          </p:val>
                                        </p:tav>
                                      </p:tavLst>
                                    </p:anim>
                                    <p:anim calcmode="lin" valueType="num">
                                      <p:cBhvr additive="base">
                                        <p:cTn id="47" dur="500" fill="hold"/>
                                        <p:tgtEl>
                                          <p:spTgt spid="2437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243720">
                                            <p:txEl>
                                              <p:pRg st="4" end="4"/>
                                            </p:txEl>
                                          </p:spTgt>
                                        </p:tgtEl>
                                        <p:attrNameLst>
                                          <p:attrName>style.visibility</p:attrName>
                                        </p:attrNameLst>
                                      </p:cBhvr>
                                      <p:to>
                                        <p:strVal val="visible"/>
                                      </p:to>
                                    </p:set>
                                    <p:animEffect transition="in" filter="fade">
                                      <p:cBhvr>
                                        <p:cTn id="52" dur="500"/>
                                        <p:tgtEl>
                                          <p:spTgt spid="243720">
                                            <p:txEl>
                                              <p:pRg st="4" end="4"/>
                                            </p:txEl>
                                          </p:spTgt>
                                        </p:tgtEl>
                                      </p:cBhvr>
                                    </p:animEffect>
                                    <p:anim calcmode="lin" valueType="num">
                                      <p:cBhvr additive="base">
                                        <p:cTn id="53" dur="500" fill="hold"/>
                                        <p:tgtEl>
                                          <p:spTgt spid="243720">
                                            <p:txEl>
                                              <p:pRg st="4" end="4"/>
                                            </p:txEl>
                                          </p:spTgt>
                                        </p:tgtEl>
                                        <p:attrNameLst>
                                          <p:attrName>ppt_w</p:attrName>
                                        </p:attrNameLst>
                                      </p:cBhvr>
                                      <p:tavLst>
                                        <p:tav tm="0">
                                          <p:val>
                                            <p:strVal val="#ppt_w*0.05"/>
                                          </p:val>
                                        </p:tav>
                                        <p:tav tm="100000">
                                          <p:val>
                                            <p:strVal val="#ppt_w"/>
                                          </p:val>
                                        </p:tav>
                                      </p:tavLst>
                                    </p:anim>
                                    <p:anim calcmode="lin" valueType="num">
                                      <p:cBhvr additive="base">
                                        <p:cTn id="54" dur="500" fill="hold"/>
                                        <p:tgtEl>
                                          <p:spTgt spid="243720">
                                            <p:txEl>
                                              <p:pRg st="4" end="4"/>
                                            </p:txEl>
                                          </p:spTgt>
                                        </p:tgtEl>
                                        <p:attrNameLst>
                                          <p:attrName>ppt_h</p:attrName>
                                        </p:attrNameLst>
                                      </p:cBhvr>
                                      <p:tavLst>
                                        <p:tav tm="0">
                                          <p:val>
                                            <p:strVal val="#ppt_h"/>
                                          </p:val>
                                        </p:tav>
                                        <p:tav tm="100000">
                                          <p:val>
                                            <p:strVal val="#ppt_h"/>
                                          </p:val>
                                        </p:tav>
                                      </p:tavLst>
                                    </p:anim>
                                    <p:anim calcmode="lin" valueType="num">
                                      <p:cBhvr additive="base">
                                        <p:cTn id="55" dur="500" fill="hold"/>
                                        <p:tgtEl>
                                          <p:spTgt spid="243720">
                                            <p:txEl>
                                              <p:pRg st="4" end="4"/>
                                            </p:txEl>
                                          </p:spTgt>
                                        </p:tgtEl>
                                        <p:attrNameLst>
                                          <p:attrName>ppt_x</p:attrName>
                                        </p:attrNameLst>
                                      </p:cBhvr>
                                      <p:tavLst>
                                        <p:tav tm="0">
                                          <p:val>
                                            <p:strVal val="#ppt_x-.2"/>
                                          </p:val>
                                        </p:tav>
                                        <p:tav tm="100000">
                                          <p:val>
                                            <p:strVal val="#ppt_x"/>
                                          </p:val>
                                        </p:tav>
                                      </p:tavLst>
                                    </p:anim>
                                    <p:anim calcmode="lin" valueType="num">
                                      <p:cBhvr additive="base">
                                        <p:cTn id="56" dur="500" fill="hold"/>
                                        <p:tgtEl>
                                          <p:spTgt spid="2437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4" presetClass="entr" presetSubtype="0" fill="hold" grpId="0" nodeType="clickEffect">
                                  <p:stCondLst>
                                    <p:cond delay="0"/>
                                  </p:stCondLst>
                                  <p:childTnLst>
                                    <p:set>
                                      <p:cBhvr>
                                        <p:cTn id="60" dur="1" fill="hold">
                                          <p:stCondLst>
                                            <p:cond delay="0"/>
                                          </p:stCondLst>
                                        </p:cTn>
                                        <p:tgtEl>
                                          <p:spTgt spid="243720">
                                            <p:txEl>
                                              <p:pRg st="5" end="5"/>
                                            </p:txEl>
                                          </p:spTgt>
                                        </p:tgtEl>
                                        <p:attrNameLst>
                                          <p:attrName>style.visibility</p:attrName>
                                        </p:attrNameLst>
                                      </p:cBhvr>
                                      <p:to>
                                        <p:strVal val="visible"/>
                                      </p:to>
                                    </p:set>
                                    <p:animEffect transition="in" filter="fade">
                                      <p:cBhvr>
                                        <p:cTn id="61" dur="500"/>
                                        <p:tgtEl>
                                          <p:spTgt spid="243720">
                                            <p:txEl>
                                              <p:pRg st="5" end="5"/>
                                            </p:txEl>
                                          </p:spTgt>
                                        </p:tgtEl>
                                      </p:cBhvr>
                                    </p:animEffect>
                                    <p:anim calcmode="lin" valueType="num">
                                      <p:cBhvr additive="base">
                                        <p:cTn id="62" dur="500" fill="hold"/>
                                        <p:tgtEl>
                                          <p:spTgt spid="243720">
                                            <p:txEl>
                                              <p:pRg st="5" end="5"/>
                                            </p:txEl>
                                          </p:spTgt>
                                        </p:tgtEl>
                                        <p:attrNameLst>
                                          <p:attrName>ppt_w</p:attrName>
                                        </p:attrNameLst>
                                      </p:cBhvr>
                                      <p:tavLst>
                                        <p:tav tm="0">
                                          <p:val>
                                            <p:strVal val="#ppt_w*0.05"/>
                                          </p:val>
                                        </p:tav>
                                        <p:tav tm="100000">
                                          <p:val>
                                            <p:strVal val="#ppt_w"/>
                                          </p:val>
                                        </p:tav>
                                      </p:tavLst>
                                    </p:anim>
                                    <p:anim calcmode="lin" valueType="num">
                                      <p:cBhvr additive="base">
                                        <p:cTn id="63" dur="500" fill="hold"/>
                                        <p:tgtEl>
                                          <p:spTgt spid="243720">
                                            <p:txEl>
                                              <p:pRg st="5" end="5"/>
                                            </p:txEl>
                                          </p:spTgt>
                                        </p:tgtEl>
                                        <p:attrNameLst>
                                          <p:attrName>ppt_h</p:attrName>
                                        </p:attrNameLst>
                                      </p:cBhvr>
                                      <p:tavLst>
                                        <p:tav tm="0">
                                          <p:val>
                                            <p:strVal val="#ppt_h"/>
                                          </p:val>
                                        </p:tav>
                                        <p:tav tm="100000">
                                          <p:val>
                                            <p:strVal val="#ppt_h"/>
                                          </p:val>
                                        </p:tav>
                                      </p:tavLst>
                                    </p:anim>
                                    <p:anim calcmode="lin" valueType="num">
                                      <p:cBhvr additive="base">
                                        <p:cTn id="64" dur="500" fill="hold"/>
                                        <p:tgtEl>
                                          <p:spTgt spid="243720">
                                            <p:txEl>
                                              <p:pRg st="5" end="5"/>
                                            </p:txEl>
                                          </p:spTgt>
                                        </p:tgtEl>
                                        <p:attrNameLst>
                                          <p:attrName>ppt_x</p:attrName>
                                        </p:attrNameLst>
                                      </p:cBhvr>
                                      <p:tavLst>
                                        <p:tav tm="0">
                                          <p:val>
                                            <p:strVal val="#ppt_x-.2"/>
                                          </p:val>
                                        </p:tav>
                                        <p:tav tm="100000">
                                          <p:val>
                                            <p:strVal val="#ppt_x"/>
                                          </p:val>
                                        </p:tav>
                                      </p:tavLst>
                                    </p:anim>
                                    <p:anim calcmode="lin" valueType="num">
                                      <p:cBhvr additive="base">
                                        <p:cTn id="65" dur="500" fill="hold"/>
                                        <p:tgtEl>
                                          <p:spTgt spid="24372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243714">
                                            <p:bg/>
                                          </p:spTgt>
                                        </p:tgtEl>
                                        <p:attrNameLst>
                                          <p:attrName>style.visibility</p:attrName>
                                        </p:attrNameLst>
                                      </p:cBhvr>
                                      <p:to>
                                        <p:strVal val="visible"/>
                                      </p:to>
                                    </p:set>
                                    <p:anim calcmode="lin" valueType="num">
                                      <p:cBhvr additive="base">
                                        <p:cTn id="70" dur="500" fill="hold"/>
                                        <p:tgtEl>
                                          <p:spTgt spid="243714">
                                            <p:bg/>
                                          </p:spTgt>
                                        </p:tgtEl>
                                        <p:attrNameLst>
                                          <p:attrName>ppt_x</p:attrName>
                                        </p:attrNameLst>
                                      </p:cBhvr>
                                      <p:tavLst>
                                        <p:tav tm="0">
                                          <p:val>
                                            <p:strVal val="0-#ppt_w/2"/>
                                          </p:val>
                                        </p:tav>
                                        <p:tav tm="100000">
                                          <p:val>
                                            <p:strVal val="#ppt_x"/>
                                          </p:val>
                                        </p:tav>
                                      </p:tavLst>
                                    </p:anim>
                                    <p:anim calcmode="lin" valueType="num">
                                      <p:cBhvr additive="base">
                                        <p:cTn id="71" dur="500" fill="hold"/>
                                        <p:tgtEl>
                                          <p:spTgt spid="243714">
                                            <p:bg/>
                                          </p:spTgt>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243714">
                                            <p:txEl>
                                              <p:pRg st="0" end="0"/>
                                            </p:txEl>
                                          </p:spTgt>
                                        </p:tgtEl>
                                        <p:attrNameLst>
                                          <p:attrName>style.visibility</p:attrName>
                                        </p:attrNameLst>
                                      </p:cBhvr>
                                      <p:to>
                                        <p:strVal val="visible"/>
                                      </p:to>
                                    </p:set>
                                    <p:anim calcmode="lin" valueType="num">
                                      <p:cBhvr additive="base">
                                        <p:cTn id="76" dur="500" fill="hold"/>
                                        <p:tgtEl>
                                          <p:spTgt spid="243714">
                                            <p:txEl>
                                              <p:pRg st="0" end="0"/>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2437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243714">
                                            <p:txEl>
                                              <p:pRg st="1" end="1"/>
                                            </p:txEl>
                                          </p:spTgt>
                                        </p:tgtEl>
                                        <p:attrNameLst>
                                          <p:attrName>style.visibility</p:attrName>
                                        </p:attrNameLst>
                                      </p:cBhvr>
                                      <p:to>
                                        <p:strVal val="visible"/>
                                      </p:to>
                                    </p:set>
                                    <p:anim calcmode="lin" valueType="num">
                                      <p:cBhvr additive="base">
                                        <p:cTn id="82" dur="500" fill="hold"/>
                                        <p:tgtEl>
                                          <p:spTgt spid="243714">
                                            <p:txEl>
                                              <p:pRg st="1" end="1"/>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2437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243714">
                                            <p:txEl>
                                              <p:pRg st="2" end="2"/>
                                            </p:txEl>
                                          </p:spTgt>
                                        </p:tgtEl>
                                        <p:attrNameLst>
                                          <p:attrName>style.visibility</p:attrName>
                                        </p:attrNameLst>
                                      </p:cBhvr>
                                      <p:to>
                                        <p:strVal val="visible"/>
                                      </p:to>
                                    </p:set>
                                    <p:anim calcmode="lin" valueType="num">
                                      <p:cBhvr additive="base">
                                        <p:cTn id="88" dur="500" fill="hold"/>
                                        <p:tgtEl>
                                          <p:spTgt spid="243714">
                                            <p:txEl>
                                              <p:pRg st="2" end="2"/>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437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243714">
                                            <p:txEl>
                                              <p:pRg st="3" end="3"/>
                                            </p:txEl>
                                          </p:spTgt>
                                        </p:tgtEl>
                                        <p:attrNameLst>
                                          <p:attrName>style.visibility</p:attrName>
                                        </p:attrNameLst>
                                      </p:cBhvr>
                                      <p:to>
                                        <p:strVal val="visible"/>
                                      </p:to>
                                    </p:set>
                                    <p:anim calcmode="lin" valueType="num">
                                      <p:cBhvr additive="base">
                                        <p:cTn id="94" dur="500" fill="hold"/>
                                        <p:tgtEl>
                                          <p:spTgt spid="243714">
                                            <p:txEl>
                                              <p:pRg st="3" end="3"/>
                                            </p:txEl>
                                          </p:spTgt>
                                        </p:tgtEl>
                                        <p:attrNameLst>
                                          <p:attrName>ppt_x</p:attrName>
                                        </p:attrNameLst>
                                      </p:cBhvr>
                                      <p:tavLst>
                                        <p:tav tm="0">
                                          <p:val>
                                            <p:strVal val="0-#ppt_w/2"/>
                                          </p:val>
                                        </p:tav>
                                        <p:tav tm="100000">
                                          <p:val>
                                            <p:strVal val="#ppt_x"/>
                                          </p:val>
                                        </p:tav>
                                      </p:tavLst>
                                    </p:anim>
                                    <p:anim calcmode="lin" valueType="num">
                                      <p:cBhvr additive="base">
                                        <p:cTn id="95" dur="500" fill="hold"/>
                                        <p:tgtEl>
                                          <p:spTgt spid="2437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8" fill="hold" nodeType="clickEffect">
                                  <p:stCondLst>
                                    <p:cond delay="0"/>
                                  </p:stCondLst>
                                  <p:childTnLst>
                                    <p:set>
                                      <p:cBhvr>
                                        <p:cTn id="99" dur="1" fill="hold">
                                          <p:stCondLst>
                                            <p:cond delay="0"/>
                                          </p:stCondLst>
                                        </p:cTn>
                                        <p:tgtEl>
                                          <p:spTgt spid="243722"/>
                                        </p:tgtEl>
                                        <p:attrNameLst>
                                          <p:attrName>style.visibility</p:attrName>
                                        </p:attrNameLst>
                                      </p:cBhvr>
                                      <p:to>
                                        <p:strVal val="visible"/>
                                      </p:to>
                                    </p:set>
                                    <p:anim calcmode="lin" valueType="num">
                                      <p:cBhvr additive="base">
                                        <p:cTn id="100" dur="500" fill="hold"/>
                                        <p:tgtEl>
                                          <p:spTgt spid="243722"/>
                                        </p:tgtEl>
                                        <p:attrNameLst>
                                          <p:attrName>ppt_x</p:attrName>
                                        </p:attrNameLst>
                                      </p:cBhvr>
                                      <p:tavLst>
                                        <p:tav tm="0">
                                          <p:val>
                                            <p:strVal val="0-#ppt_w/2"/>
                                          </p:val>
                                        </p:tav>
                                        <p:tav tm="100000">
                                          <p:val>
                                            <p:strVal val="#ppt_x"/>
                                          </p:val>
                                        </p:tav>
                                      </p:tavLst>
                                    </p:anim>
                                    <p:anim calcmode="lin" valueType="num">
                                      <p:cBhvr additive="base">
                                        <p:cTn id="101" dur="500" fill="hold"/>
                                        <p:tgtEl>
                                          <p:spTgt spid="243722"/>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2" fill="hold" nodeType="clickEffect">
                                  <p:stCondLst>
                                    <p:cond delay="0"/>
                                  </p:stCondLst>
                                  <p:childTnLst>
                                    <p:set>
                                      <p:cBhvr>
                                        <p:cTn id="105" dur="1" fill="hold">
                                          <p:stCondLst>
                                            <p:cond delay="0"/>
                                          </p:stCondLst>
                                        </p:cTn>
                                        <p:tgtEl>
                                          <p:spTgt spid="243715"/>
                                        </p:tgtEl>
                                        <p:attrNameLst>
                                          <p:attrName>style.visibility</p:attrName>
                                        </p:attrNameLst>
                                      </p:cBhvr>
                                      <p:to>
                                        <p:strVal val="visible"/>
                                      </p:to>
                                    </p:set>
                                    <p:anim calcmode="lin" valueType="num">
                                      <p:cBhvr additive="base">
                                        <p:cTn id="106" dur="500" fill="hold"/>
                                        <p:tgtEl>
                                          <p:spTgt spid="243715"/>
                                        </p:tgtEl>
                                        <p:attrNameLst>
                                          <p:attrName>ppt_x</p:attrName>
                                        </p:attrNameLst>
                                      </p:cBhvr>
                                      <p:tavLst>
                                        <p:tav tm="0">
                                          <p:val>
                                            <p:strVal val="1+#ppt_w/2"/>
                                          </p:val>
                                        </p:tav>
                                        <p:tav tm="100000">
                                          <p:val>
                                            <p:strVal val="#ppt_x"/>
                                          </p:val>
                                        </p:tav>
                                      </p:tavLst>
                                    </p:anim>
                                    <p:anim calcmode="lin" valueType="num">
                                      <p:cBhvr additive="base">
                                        <p:cTn id="107" dur="500" fill="hold"/>
                                        <p:tgtEl>
                                          <p:spTgt spid="243715"/>
                                        </p:tgtEl>
                                        <p:attrNameLst>
                                          <p:attrName>ppt_y</p:attrName>
                                        </p:attrNameLst>
                                      </p:cBhvr>
                                      <p:tavLst>
                                        <p:tav tm="0">
                                          <p:val>
                                            <p:strVal val="#ppt_y"/>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243721"/>
                                        </p:tgtEl>
                                        <p:attrNameLst>
                                          <p:attrName>style.visibility</p:attrName>
                                        </p:attrNameLst>
                                      </p:cBhvr>
                                      <p:to>
                                        <p:strVal val="visible"/>
                                      </p:to>
                                    </p:set>
                                    <p:animEffect transition="in" filter="box(out)">
                                      <p:cBhvr>
                                        <p:cTn id="112" dur="500"/>
                                        <p:tgtEl>
                                          <p:spTgt spid="24372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16" fill="hold" nodeType="clickEffect">
                                  <p:stCondLst>
                                    <p:cond delay="0"/>
                                  </p:stCondLst>
                                  <p:childTnLst>
                                    <p:set>
                                      <p:cBhvr>
                                        <p:cTn id="116" dur="1" fill="hold">
                                          <p:stCondLst>
                                            <p:cond delay="0"/>
                                          </p:stCondLst>
                                        </p:cTn>
                                        <p:tgtEl>
                                          <p:spTgt spid="243729"/>
                                        </p:tgtEl>
                                        <p:attrNameLst>
                                          <p:attrName>style.visibility</p:attrName>
                                        </p:attrNameLst>
                                      </p:cBhvr>
                                      <p:to>
                                        <p:strVal val="visible"/>
                                      </p:to>
                                    </p:set>
                                    <p:animEffect transition="in" filter="box(in)">
                                      <p:cBhvr>
                                        <p:cTn id="117" dur="500"/>
                                        <p:tgtEl>
                                          <p:spTgt spid="243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build="p" animBg="1" autoUpdateAnimBg="0"/>
      <p:bldP spid="243720" grpId="0" build="p" animBg="1" autoUpdateAnimBg="0"/>
      <p:bldP spid="24372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p:cNvSpPr>
            <a:spLocks noGrp="1"/>
          </p:cNvSpPr>
          <p:nvPr>
            <p:ph type="dt" sz="half" idx="10"/>
          </p:nvPr>
        </p:nvSpPr>
        <p:spPr/>
        <p:txBody>
          <a:bodyPr/>
          <a:lstStyle/>
          <a:p>
            <a:fld id="{6E715ACA-AA57-464A-BD08-E66F5D10BDEF}" type="datetime1">
              <a:rPr lang="zh-CN" altLang="en-US" smtClean="0"/>
              <a:t>2016/5/10</a:t>
            </a:fld>
            <a:endParaRPr lang="en-US" altLang="zh-CN">
              <a:solidFill>
                <a:srgbClr val="FFFF00"/>
              </a:solidFill>
            </a:endParaRPr>
          </a:p>
        </p:txBody>
      </p:sp>
      <p:sp>
        <p:nvSpPr>
          <p:cNvPr id="30" name="页脚占位符 2"/>
          <p:cNvSpPr>
            <a:spLocks noGrp="1"/>
          </p:cNvSpPr>
          <p:nvPr>
            <p:ph type="ftr" sz="quarter" idx="11"/>
          </p:nvPr>
        </p:nvSpPr>
        <p:spPr/>
        <p:txBody>
          <a:bodyPr/>
          <a:lstStyle/>
          <a:p>
            <a:r>
              <a:rPr lang="zh-CN" altLang="en-US" smtClean="0"/>
              <a:t>数据库系统</a:t>
            </a:r>
            <a:endParaRPr lang="zh-CN" altLang="en-US"/>
          </a:p>
        </p:txBody>
      </p:sp>
      <p:sp>
        <p:nvSpPr>
          <p:cNvPr id="31" name="灯片编号占位符 3"/>
          <p:cNvSpPr>
            <a:spLocks noGrp="1"/>
          </p:cNvSpPr>
          <p:nvPr>
            <p:ph type="sldNum" sz="quarter" idx="12"/>
          </p:nvPr>
        </p:nvSpPr>
        <p:spPr/>
        <p:txBody>
          <a:bodyPr/>
          <a:lstStyle/>
          <a:p>
            <a:fld id="{B57FF91C-7454-4D35-A88F-CBA537BC0207}" type="slidenum">
              <a:rPr lang="zh-CN" altLang="en-US"/>
              <a:pPr/>
              <a:t>14</a:t>
            </a:fld>
            <a:endParaRPr lang="en-US" altLang="zh-CN">
              <a:solidFill>
                <a:srgbClr val="FFFF00"/>
              </a:solidFill>
            </a:endParaRPr>
          </a:p>
        </p:txBody>
      </p:sp>
      <p:sp>
        <p:nvSpPr>
          <p:cNvPr id="244738" name="Text Box 2"/>
          <p:cNvSpPr txBox="1">
            <a:spLocks noChangeArrowheads="1"/>
          </p:cNvSpPr>
          <p:nvPr/>
        </p:nvSpPr>
        <p:spPr bwMode="auto">
          <a:xfrm>
            <a:off x="2057400" y="609601"/>
            <a:ext cx="7798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a:t>
            </a:r>
            <a:r>
              <a:rPr lang="en-US" altLang="zh-CN" sz="2400" b="1">
                <a:solidFill>
                  <a:srgbClr val="FFFF00"/>
                </a:solidFill>
              </a:rPr>
              <a:t>4</a:t>
            </a:r>
            <a:r>
              <a:rPr lang="zh-CN" altLang="en-US" sz="2400" b="1">
                <a:solidFill>
                  <a:srgbClr val="FFFF00"/>
                </a:solidFill>
              </a:rPr>
              <a:t>）</a:t>
            </a:r>
            <a:r>
              <a:rPr lang="zh-CN" altLang="en-US" sz="2400" b="1">
                <a:solidFill>
                  <a:srgbClr val="FFFFFF"/>
                </a:solidFill>
              </a:rPr>
              <a:t>部分</a:t>
            </a:r>
            <a:r>
              <a:rPr lang="zh-CN" altLang="en-US" sz="2400" b="1">
                <a:solidFill>
                  <a:srgbClr val="FFFFFF"/>
                </a:solidFill>
                <a:sym typeface="Symbol" panose="05050102010706020507" pitchFamily="18" charset="2"/>
              </a:rPr>
              <a:t>函数依赖</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，但</a:t>
            </a:r>
            <a:r>
              <a:rPr lang="en-US" altLang="zh-CN" sz="2400" b="1">
                <a:solidFill>
                  <a:srgbClr val="FFFF00"/>
                </a:solidFill>
                <a:sym typeface="Symbol" panose="05050102010706020507" pitchFamily="18" charset="2"/>
              </a:rPr>
              <a:t>Y</a:t>
            </a:r>
            <a:r>
              <a:rPr lang="zh-CN" altLang="en-US" sz="2400" b="1">
                <a:solidFill>
                  <a:srgbClr val="FFFF00"/>
                </a:solidFill>
                <a:sym typeface="Symbol" panose="05050102010706020507" pitchFamily="18" charset="2"/>
              </a:rPr>
              <a:t>不完全函数依赖于</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a:t>
            </a:r>
          </a:p>
        </p:txBody>
      </p:sp>
      <p:grpSp>
        <p:nvGrpSpPr>
          <p:cNvPr id="244739" name="Group 3"/>
          <p:cNvGrpSpPr>
            <a:grpSpLocks/>
          </p:cNvGrpSpPr>
          <p:nvPr/>
        </p:nvGrpSpPr>
        <p:grpSpPr bwMode="auto">
          <a:xfrm>
            <a:off x="3657601" y="914400"/>
            <a:ext cx="2155825" cy="623888"/>
            <a:chOff x="0" y="0"/>
            <a:chExt cx="1358" cy="393"/>
          </a:xfrm>
        </p:grpSpPr>
        <p:sp>
          <p:nvSpPr>
            <p:cNvPr id="244740" name="Text Box 4"/>
            <p:cNvSpPr txBox="1">
              <a:spLocks noChangeArrowheads="1"/>
            </p:cNvSpPr>
            <p:nvPr/>
          </p:nvSpPr>
          <p:spPr bwMode="auto">
            <a:xfrm>
              <a:off x="0" y="105"/>
              <a:ext cx="13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记作 </a:t>
              </a:r>
              <a:r>
                <a:rPr lang="en-US" altLang="zh-CN" sz="2400" b="1">
                  <a:solidFill>
                    <a:srgbClr val="FFFF00"/>
                  </a:solidFill>
                </a:rPr>
                <a:t>X           Y</a:t>
              </a:r>
            </a:p>
          </p:txBody>
        </p:sp>
        <p:grpSp>
          <p:nvGrpSpPr>
            <p:cNvPr id="244741" name="Group 5"/>
            <p:cNvGrpSpPr>
              <a:grpSpLocks/>
            </p:cNvGrpSpPr>
            <p:nvPr/>
          </p:nvGrpSpPr>
          <p:grpSpPr bwMode="auto">
            <a:xfrm>
              <a:off x="720" y="0"/>
              <a:ext cx="336" cy="288"/>
              <a:chOff x="0" y="0"/>
              <a:chExt cx="336" cy="288"/>
            </a:xfrm>
          </p:grpSpPr>
          <p:sp>
            <p:nvSpPr>
              <p:cNvPr id="244742" name="Line 6"/>
              <p:cNvSpPr>
                <a:spLocks noChangeShapeType="1"/>
              </p:cNvSpPr>
              <p:nvPr/>
            </p:nvSpPr>
            <p:spPr bwMode="auto">
              <a:xfrm>
                <a:off x="0" y="271"/>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4743" name="Text Box 7"/>
              <p:cNvSpPr txBox="1">
                <a:spLocks noChangeArrowheads="1"/>
              </p:cNvSpPr>
              <p:nvPr/>
            </p:nvSpPr>
            <p:spPr bwMode="auto">
              <a:xfrm>
                <a:off x="48" y="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p</a:t>
                </a:r>
              </a:p>
            </p:txBody>
          </p:sp>
        </p:grpSp>
      </p:grpSp>
      <p:sp>
        <p:nvSpPr>
          <p:cNvPr id="244744" name="Text Box 8"/>
          <p:cNvSpPr txBox="1">
            <a:spLocks noChangeArrowheads="1"/>
          </p:cNvSpPr>
          <p:nvPr/>
        </p:nvSpPr>
        <p:spPr bwMode="auto">
          <a:xfrm>
            <a:off x="2209801" y="1493839"/>
            <a:ext cx="6755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如在 </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SN</a:t>
            </a:r>
            <a:r>
              <a:rPr lang="zh-CN" altLang="en-US" sz="2400" b="1">
                <a:solidFill>
                  <a:srgbClr val="FFFF00"/>
                </a:solidFill>
              </a:rPr>
              <a:t>，</a:t>
            </a:r>
            <a:r>
              <a:rPr lang="en-US" altLang="zh-CN" sz="2400" b="1">
                <a:solidFill>
                  <a:srgbClr val="FFFF00"/>
                </a:solidFill>
              </a:rPr>
              <a:t>SD</a:t>
            </a:r>
            <a:r>
              <a:rPr lang="zh-CN" altLang="en-US" sz="2400" b="1">
                <a:solidFill>
                  <a:srgbClr val="FFFF00"/>
                </a:solidFill>
              </a:rPr>
              <a:t>，</a:t>
            </a:r>
            <a:r>
              <a:rPr lang="en-US" altLang="zh-CN" sz="2400" b="1">
                <a:solidFill>
                  <a:srgbClr val="FFFF00"/>
                </a:solidFill>
              </a:rPr>
              <a:t>SA</a:t>
            </a:r>
            <a:r>
              <a:rPr lang="zh-CN" altLang="en-US" sz="2400" b="1">
                <a:solidFill>
                  <a:srgbClr val="FFFF00"/>
                </a:solidFill>
              </a:rPr>
              <a:t>）中，因为 </a:t>
            </a:r>
            <a:r>
              <a:rPr lang="en-US" altLang="zh-CN" sz="2400" b="1">
                <a:solidFill>
                  <a:srgbClr val="FFFF00"/>
                </a:solidFill>
              </a:rPr>
              <a:t>S#</a:t>
            </a:r>
            <a:r>
              <a:rPr lang="en-US" altLang="zh-CN" sz="2400" b="1">
                <a:solidFill>
                  <a:srgbClr val="FFFF00"/>
                </a:solidFill>
                <a:sym typeface="Symbol" panose="05050102010706020507" pitchFamily="18" charset="2"/>
              </a:rPr>
              <a:t>SD</a:t>
            </a:r>
            <a:r>
              <a:rPr lang="zh-CN" altLang="en-US" sz="2400" b="1">
                <a:solidFill>
                  <a:srgbClr val="FFFF00"/>
                </a:solidFill>
                <a:sym typeface="Symbol" panose="05050102010706020507" pitchFamily="18" charset="2"/>
              </a:rPr>
              <a:t>，</a:t>
            </a:r>
          </a:p>
        </p:txBody>
      </p:sp>
      <p:grpSp>
        <p:nvGrpSpPr>
          <p:cNvPr id="244745" name="Group 9"/>
          <p:cNvGrpSpPr>
            <a:grpSpLocks/>
          </p:cNvGrpSpPr>
          <p:nvPr/>
        </p:nvGrpSpPr>
        <p:grpSpPr bwMode="auto">
          <a:xfrm>
            <a:off x="2895601" y="1828801"/>
            <a:ext cx="3698875" cy="628651"/>
            <a:chOff x="0" y="0"/>
            <a:chExt cx="2330" cy="396"/>
          </a:xfrm>
        </p:grpSpPr>
        <p:sp>
          <p:nvSpPr>
            <p:cNvPr id="244746" name="Text Box 10"/>
            <p:cNvSpPr txBox="1">
              <a:spLocks noChangeArrowheads="1"/>
            </p:cNvSpPr>
            <p:nvPr/>
          </p:nvSpPr>
          <p:spPr bwMode="auto">
            <a:xfrm>
              <a:off x="539" y="105"/>
              <a:ext cx="17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SN</a:t>
              </a:r>
              <a:r>
                <a:rPr lang="zh-CN" altLang="en-US" sz="2400" b="1">
                  <a:solidFill>
                    <a:srgbClr val="FFFF00"/>
                  </a:solidFill>
                </a:rPr>
                <a:t>）        </a:t>
              </a:r>
              <a:r>
                <a:rPr lang="en-US" altLang="zh-CN" sz="2400" b="1">
                  <a:solidFill>
                    <a:srgbClr val="FFFF00"/>
                  </a:solidFill>
                </a:rPr>
                <a:t>SD</a:t>
              </a:r>
            </a:p>
          </p:txBody>
        </p:sp>
        <p:grpSp>
          <p:nvGrpSpPr>
            <p:cNvPr id="244747" name="Group 11"/>
            <p:cNvGrpSpPr>
              <a:grpSpLocks/>
            </p:cNvGrpSpPr>
            <p:nvPr/>
          </p:nvGrpSpPr>
          <p:grpSpPr bwMode="auto">
            <a:xfrm>
              <a:off x="1595" y="0"/>
              <a:ext cx="336" cy="288"/>
              <a:chOff x="0" y="0"/>
              <a:chExt cx="336" cy="288"/>
            </a:xfrm>
          </p:grpSpPr>
          <p:sp>
            <p:nvSpPr>
              <p:cNvPr id="244748" name="Line 12"/>
              <p:cNvSpPr>
                <a:spLocks noChangeShapeType="1"/>
              </p:cNvSpPr>
              <p:nvPr/>
            </p:nvSpPr>
            <p:spPr bwMode="auto">
              <a:xfrm>
                <a:off x="0" y="271"/>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4749" name="Text Box 13"/>
              <p:cNvSpPr txBox="1">
                <a:spLocks noChangeArrowheads="1"/>
              </p:cNvSpPr>
              <p:nvPr/>
            </p:nvSpPr>
            <p:spPr bwMode="auto">
              <a:xfrm>
                <a:off x="48" y="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p</a:t>
                </a:r>
              </a:p>
            </p:txBody>
          </p:sp>
        </p:grpSp>
        <p:sp>
          <p:nvSpPr>
            <p:cNvPr id="244750" name="Text Box 14"/>
            <p:cNvSpPr txBox="1">
              <a:spLocks noChangeArrowheads="1"/>
            </p:cNvSpPr>
            <p:nvPr/>
          </p:nvSpPr>
          <p:spPr bwMode="auto">
            <a:xfrm>
              <a:off x="0" y="9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00"/>
                  </a:solidFill>
                  <a:sym typeface="Symbol" panose="05050102010706020507" pitchFamily="18" charset="2"/>
                </a:rPr>
                <a:t>所以</a:t>
              </a:r>
            </a:p>
          </p:txBody>
        </p:sp>
      </p:grpSp>
      <p:grpSp>
        <p:nvGrpSpPr>
          <p:cNvPr id="244751" name="Group 15"/>
          <p:cNvGrpSpPr>
            <a:grpSpLocks/>
          </p:cNvGrpSpPr>
          <p:nvPr/>
        </p:nvGrpSpPr>
        <p:grpSpPr bwMode="auto">
          <a:xfrm>
            <a:off x="2041525" y="2508251"/>
            <a:ext cx="6892926" cy="461963"/>
            <a:chOff x="0" y="0"/>
            <a:chExt cx="4342" cy="291"/>
          </a:xfrm>
        </p:grpSpPr>
        <p:sp>
          <p:nvSpPr>
            <p:cNvPr id="244752" name="Text Box 16"/>
            <p:cNvSpPr txBox="1">
              <a:spLocks noChangeArrowheads="1"/>
            </p:cNvSpPr>
            <p:nvPr/>
          </p:nvSpPr>
          <p:spPr bwMode="auto">
            <a:xfrm>
              <a:off x="0" y="0"/>
              <a:ext cx="43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a:t>
              </a:r>
              <a:r>
                <a:rPr lang="en-US" altLang="zh-CN" sz="2400" b="1">
                  <a:solidFill>
                    <a:srgbClr val="FFFF00"/>
                  </a:solidFill>
                </a:rPr>
                <a:t>5</a:t>
              </a:r>
              <a:r>
                <a:rPr lang="zh-CN" altLang="en-US" sz="2400" b="1">
                  <a:solidFill>
                    <a:srgbClr val="FFFF00"/>
                  </a:solidFill>
                </a:rPr>
                <a:t>）</a:t>
              </a:r>
              <a:r>
                <a:rPr lang="zh-CN" altLang="en-US" sz="2400" b="1">
                  <a:solidFill>
                    <a:srgbClr val="FFFFFF"/>
                  </a:solidFill>
                </a:rPr>
                <a:t>传递函数依赖</a:t>
              </a:r>
              <a:r>
                <a:rPr lang="zh-CN" altLang="en-US" sz="2400" b="1">
                  <a:solidFill>
                    <a:srgbClr val="FFFF00"/>
                  </a:solidFill>
                </a:rPr>
                <a:t>：若</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        X</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YZ</a:t>
              </a:r>
              <a:r>
                <a:rPr lang="zh-CN" altLang="en-US" sz="2400" b="1">
                  <a:solidFill>
                    <a:srgbClr val="FFFF00"/>
                  </a:solidFill>
                  <a:sym typeface="Symbol" panose="05050102010706020507" pitchFamily="18" charset="2"/>
                </a:rPr>
                <a:t>，</a:t>
              </a:r>
            </a:p>
          </p:txBody>
        </p:sp>
        <p:grpSp>
          <p:nvGrpSpPr>
            <p:cNvPr id="244753" name="Group 17"/>
            <p:cNvGrpSpPr>
              <a:grpSpLocks/>
            </p:cNvGrpSpPr>
            <p:nvPr/>
          </p:nvGrpSpPr>
          <p:grpSpPr bwMode="auto">
            <a:xfrm>
              <a:off x="2890" y="100"/>
              <a:ext cx="288" cy="96"/>
              <a:chOff x="0" y="0"/>
              <a:chExt cx="288" cy="96"/>
            </a:xfrm>
          </p:grpSpPr>
          <p:sp>
            <p:nvSpPr>
              <p:cNvPr id="244754" name="Line 18"/>
              <p:cNvSpPr>
                <a:spLocks noChangeShapeType="1"/>
              </p:cNvSpPr>
              <p:nvPr/>
            </p:nvSpPr>
            <p:spPr bwMode="auto">
              <a:xfrm>
                <a:off x="0" y="4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4755" name="Line 19"/>
              <p:cNvSpPr>
                <a:spLocks noChangeShapeType="1"/>
              </p:cNvSpPr>
              <p:nvPr/>
            </p:nvSpPr>
            <p:spPr bwMode="auto">
              <a:xfrm>
                <a:off x="96" y="0"/>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sp>
        <p:nvSpPr>
          <p:cNvPr id="244756" name="Text Box 20"/>
          <p:cNvSpPr txBox="1">
            <a:spLocks noChangeArrowheads="1"/>
          </p:cNvSpPr>
          <p:nvPr/>
        </p:nvSpPr>
        <p:spPr bwMode="auto">
          <a:xfrm>
            <a:off x="3687763" y="2971801"/>
            <a:ext cx="6865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sym typeface="Symbol" panose="05050102010706020507" pitchFamily="18" charset="2"/>
              </a:rPr>
              <a:t>且</a:t>
            </a:r>
            <a:r>
              <a:rPr lang="en-US" altLang="zh-CN" sz="2400" b="1">
                <a:solidFill>
                  <a:srgbClr val="FFFF00"/>
                </a:solidFill>
                <a:sym typeface="Symbol" panose="05050102010706020507" pitchFamily="18" charset="2"/>
              </a:rPr>
              <a:t>Z</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 </a:t>
            </a:r>
            <a:r>
              <a:rPr lang="zh-CN" altLang="en-US" sz="2400" b="1">
                <a:solidFill>
                  <a:srgbClr val="FFFF00"/>
                </a:solidFill>
                <a:sym typeface="Symbol" panose="05050102010706020507" pitchFamily="18" charset="2"/>
              </a:rPr>
              <a:t>，则称</a:t>
            </a:r>
            <a:r>
              <a:rPr lang="en-US" altLang="zh-CN" sz="2400" b="1">
                <a:solidFill>
                  <a:srgbClr val="FFFF00"/>
                </a:solidFill>
                <a:sym typeface="Symbol" panose="05050102010706020507" pitchFamily="18" charset="2"/>
              </a:rPr>
              <a:t>Z</a:t>
            </a:r>
            <a:r>
              <a:rPr lang="zh-CN" altLang="en-US" sz="2400" b="1">
                <a:solidFill>
                  <a:srgbClr val="FFFF00"/>
                </a:solidFill>
                <a:sym typeface="Symbol" panose="05050102010706020507" pitchFamily="18" charset="2"/>
              </a:rPr>
              <a:t>对</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是</a:t>
            </a:r>
            <a:r>
              <a:rPr lang="zh-CN" altLang="en-US" sz="2400" b="1">
                <a:solidFill>
                  <a:srgbClr val="FFFF00"/>
                </a:solidFill>
              </a:rPr>
              <a:t>传递函数依赖。</a:t>
            </a:r>
          </a:p>
        </p:txBody>
      </p:sp>
      <p:grpSp>
        <p:nvGrpSpPr>
          <p:cNvPr id="244757" name="Group 21"/>
          <p:cNvGrpSpPr>
            <a:grpSpLocks/>
          </p:cNvGrpSpPr>
          <p:nvPr/>
        </p:nvGrpSpPr>
        <p:grpSpPr bwMode="auto">
          <a:xfrm>
            <a:off x="2109788" y="3352800"/>
            <a:ext cx="8253412" cy="1754188"/>
            <a:chOff x="0" y="0"/>
            <a:chExt cx="5199" cy="1105"/>
          </a:xfrm>
        </p:grpSpPr>
        <p:sp>
          <p:nvSpPr>
            <p:cNvPr id="244758" name="Text Box 22"/>
            <p:cNvSpPr txBox="1">
              <a:spLocks noChangeArrowheads="1"/>
            </p:cNvSpPr>
            <p:nvPr/>
          </p:nvSpPr>
          <p:spPr bwMode="auto">
            <a:xfrm>
              <a:off x="0" y="0"/>
              <a:ext cx="5199"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50000"/>
                </a:lnSpc>
                <a:spcBef>
                  <a:spcPct val="0"/>
                </a:spcBef>
                <a:spcAft>
                  <a:spcPct val="0"/>
                </a:spcAft>
              </a:pPr>
              <a:r>
                <a:rPr lang="zh-CN" altLang="en-US" sz="2400" b="1">
                  <a:solidFill>
                    <a:srgbClr val="FFFF00"/>
                  </a:solidFill>
                </a:rPr>
                <a:t>        例如，在学生关系模式 </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SN</a:t>
              </a:r>
              <a:r>
                <a:rPr lang="zh-CN" altLang="en-US" sz="2400" b="1">
                  <a:solidFill>
                    <a:srgbClr val="FFFF00"/>
                  </a:solidFill>
                </a:rPr>
                <a:t>，</a:t>
              </a:r>
              <a:r>
                <a:rPr lang="en-US" altLang="zh-CN" sz="2400" b="1">
                  <a:solidFill>
                    <a:srgbClr val="FFFF00"/>
                  </a:solidFill>
                </a:rPr>
                <a:t>SD</a:t>
              </a:r>
              <a:r>
                <a:rPr lang="zh-CN" altLang="en-US" sz="2400" b="1">
                  <a:solidFill>
                    <a:srgbClr val="FFFF00"/>
                  </a:solidFill>
                </a:rPr>
                <a:t>，</a:t>
              </a:r>
              <a:r>
                <a:rPr lang="en-US" altLang="zh-CN" sz="2400" b="1">
                  <a:solidFill>
                    <a:srgbClr val="FFFF00"/>
                  </a:solidFill>
                </a:rPr>
                <a:t>SA</a:t>
              </a:r>
              <a:r>
                <a:rPr lang="zh-CN" altLang="en-US" sz="2400" b="1">
                  <a:solidFill>
                    <a:srgbClr val="FFFF00"/>
                  </a:solidFill>
                </a:rPr>
                <a:t>）中，增加属性</a:t>
              </a:r>
              <a:r>
                <a:rPr lang="en-US" altLang="zh-CN" sz="2400" b="1">
                  <a:solidFill>
                    <a:srgbClr val="FFFF00"/>
                  </a:solidFill>
                </a:rPr>
                <a:t>SL</a:t>
              </a:r>
              <a:r>
                <a:rPr lang="zh-CN" altLang="en-US" sz="2400" b="1">
                  <a:solidFill>
                    <a:srgbClr val="FFFF00"/>
                  </a:solidFill>
                </a:rPr>
                <a:t>（系的位置），则 </a:t>
              </a:r>
              <a:r>
                <a:rPr lang="en-US" altLang="zh-CN" sz="2400" b="1">
                  <a:solidFill>
                    <a:srgbClr val="FFFF00"/>
                  </a:solidFill>
                </a:rPr>
                <a:t>S#</a:t>
              </a:r>
              <a:r>
                <a:rPr lang="en-US" altLang="zh-CN" sz="2400" b="1">
                  <a:solidFill>
                    <a:srgbClr val="FFFF00"/>
                  </a:solidFill>
                  <a:sym typeface="Symbol" panose="05050102010706020507" pitchFamily="18" charset="2"/>
                </a:rPr>
                <a:t>SD</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SDSL</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SD         S#</a:t>
              </a:r>
              <a:r>
                <a:rPr lang="zh-CN" altLang="en-US" sz="2400" b="1">
                  <a:solidFill>
                    <a:srgbClr val="FFFF00"/>
                  </a:solidFill>
                  <a:sym typeface="Symbol" panose="05050102010706020507" pitchFamily="18" charset="2"/>
                </a:rPr>
                <a:t>，所以 </a:t>
              </a:r>
              <a:r>
                <a:rPr lang="en-US" altLang="zh-CN" sz="2400" b="1">
                  <a:solidFill>
                    <a:srgbClr val="FFFF00"/>
                  </a:solidFill>
                  <a:sym typeface="Symbol" panose="05050102010706020507" pitchFamily="18" charset="2"/>
                </a:rPr>
                <a:t>S#              SL</a:t>
              </a:r>
              <a:r>
                <a:rPr lang="zh-CN" altLang="en-US" sz="2400" b="1">
                  <a:solidFill>
                    <a:srgbClr val="FFFF00"/>
                  </a:solidFill>
                  <a:sym typeface="Symbol" panose="05050102010706020507" pitchFamily="18" charset="2"/>
                </a:rPr>
                <a:t>。</a:t>
              </a:r>
            </a:p>
          </p:txBody>
        </p:sp>
        <p:grpSp>
          <p:nvGrpSpPr>
            <p:cNvPr id="244759" name="Group 23"/>
            <p:cNvGrpSpPr>
              <a:grpSpLocks/>
            </p:cNvGrpSpPr>
            <p:nvPr/>
          </p:nvGrpSpPr>
          <p:grpSpPr bwMode="auto">
            <a:xfrm>
              <a:off x="4462" y="528"/>
              <a:ext cx="305" cy="96"/>
              <a:chOff x="0" y="0"/>
              <a:chExt cx="288" cy="96"/>
            </a:xfrm>
          </p:grpSpPr>
          <p:sp>
            <p:nvSpPr>
              <p:cNvPr id="244760" name="Line 24"/>
              <p:cNvSpPr>
                <a:spLocks noChangeShapeType="1"/>
              </p:cNvSpPr>
              <p:nvPr/>
            </p:nvSpPr>
            <p:spPr bwMode="auto">
              <a:xfrm>
                <a:off x="0" y="4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4761" name="Line 25"/>
              <p:cNvSpPr>
                <a:spLocks noChangeShapeType="1"/>
              </p:cNvSpPr>
              <p:nvPr/>
            </p:nvSpPr>
            <p:spPr bwMode="auto">
              <a:xfrm>
                <a:off x="96" y="0"/>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44762" name="Group 26"/>
            <p:cNvGrpSpPr>
              <a:grpSpLocks/>
            </p:cNvGrpSpPr>
            <p:nvPr/>
          </p:nvGrpSpPr>
          <p:grpSpPr bwMode="auto">
            <a:xfrm>
              <a:off x="751" y="557"/>
              <a:ext cx="560" cy="407"/>
              <a:chOff x="0" y="0"/>
              <a:chExt cx="528" cy="407"/>
            </a:xfrm>
          </p:grpSpPr>
          <p:sp>
            <p:nvSpPr>
              <p:cNvPr id="244763" name="Line 27"/>
              <p:cNvSpPr>
                <a:spLocks noChangeShapeType="1"/>
              </p:cNvSpPr>
              <p:nvPr/>
            </p:nvSpPr>
            <p:spPr bwMode="auto">
              <a:xfrm>
                <a:off x="0" y="373"/>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4764" name="Text Box 28"/>
              <p:cNvSpPr txBox="1">
                <a:spLocks noChangeArrowheads="1"/>
              </p:cNvSpPr>
              <p:nvPr/>
            </p:nvSpPr>
            <p:spPr bwMode="auto">
              <a:xfrm>
                <a:off x="38" y="0"/>
                <a:ext cx="47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50000"/>
                  </a:lnSpc>
                  <a:spcBef>
                    <a:spcPct val="0"/>
                  </a:spcBef>
                  <a:spcAft>
                    <a:spcPct val="0"/>
                  </a:spcAft>
                </a:pPr>
                <a:r>
                  <a:rPr lang="zh-CN" altLang="en-US" sz="2400" b="1">
                    <a:solidFill>
                      <a:srgbClr val="FFFFFF"/>
                    </a:solidFill>
                  </a:rPr>
                  <a:t>传递</a:t>
                </a:r>
                <a:endParaRPr lang="zh-CN" altLang="en-US" sz="2400" b="1">
                  <a:solidFill>
                    <a:srgbClr val="FFFF00"/>
                  </a:solidFill>
                </a:endParaRPr>
              </a:p>
            </p:txBody>
          </p:sp>
        </p:grpSp>
      </p:grpSp>
    </p:spTree>
    <p:extLst>
      <p:ext uri="{BB962C8B-B14F-4D97-AF65-F5344CB8AC3E}">
        <p14:creationId xmlns:p14="http://schemas.microsoft.com/office/powerpoint/2010/main" val="983981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38"/>
                                        </p:tgtEl>
                                        <p:attrNameLst>
                                          <p:attrName>style.visibility</p:attrName>
                                        </p:attrNameLst>
                                      </p:cBhvr>
                                      <p:to>
                                        <p:strVal val="visible"/>
                                      </p:to>
                                    </p:set>
                                    <p:anim calcmode="lin" valueType="num">
                                      <p:cBhvr additive="base">
                                        <p:cTn id="7" dur="500" fill="hold"/>
                                        <p:tgtEl>
                                          <p:spTgt spid="244738"/>
                                        </p:tgtEl>
                                        <p:attrNameLst>
                                          <p:attrName>ppt_x</p:attrName>
                                        </p:attrNameLst>
                                      </p:cBhvr>
                                      <p:tavLst>
                                        <p:tav tm="0">
                                          <p:val>
                                            <p:strVal val="0-#ppt_w/2"/>
                                          </p:val>
                                        </p:tav>
                                        <p:tav tm="100000">
                                          <p:val>
                                            <p:strVal val="#ppt_x"/>
                                          </p:val>
                                        </p:tav>
                                      </p:tavLst>
                                    </p:anim>
                                    <p:anim calcmode="lin" valueType="num">
                                      <p:cBhvr additive="base">
                                        <p:cTn id="8" dur="500" fill="hold"/>
                                        <p:tgtEl>
                                          <p:spTgt spid="2447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4739"/>
                                        </p:tgtEl>
                                        <p:attrNameLst>
                                          <p:attrName>style.visibility</p:attrName>
                                        </p:attrNameLst>
                                      </p:cBhvr>
                                      <p:to>
                                        <p:strVal val="visible"/>
                                      </p:to>
                                    </p:set>
                                    <p:anim calcmode="lin" valueType="num">
                                      <p:cBhvr additive="base">
                                        <p:cTn id="13" dur="500" fill="hold"/>
                                        <p:tgtEl>
                                          <p:spTgt spid="244739"/>
                                        </p:tgtEl>
                                        <p:attrNameLst>
                                          <p:attrName>ppt_x</p:attrName>
                                        </p:attrNameLst>
                                      </p:cBhvr>
                                      <p:tavLst>
                                        <p:tav tm="0">
                                          <p:val>
                                            <p:strVal val="0-#ppt_w/2"/>
                                          </p:val>
                                        </p:tav>
                                        <p:tav tm="100000">
                                          <p:val>
                                            <p:strVal val="#ppt_x"/>
                                          </p:val>
                                        </p:tav>
                                      </p:tavLst>
                                    </p:anim>
                                    <p:anim calcmode="lin" valueType="num">
                                      <p:cBhvr additive="base">
                                        <p:cTn id="14" dur="500" fill="hold"/>
                                        <p:tgtEl>
                                          <p:spTgt spid="2447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244744"/>
                                        </p:tgtEl>
                                        <p:attrNameLst>
                                          <p:attrName>style.visibility</p:attrName>
                                        </p:attrNameLst>
                                      </p:cBhvr>
                                      <p:to>
                                        <p:strVal val="visible"/>
                                      </p:to>
                                    </p:set>
                                    <p:animEffect transition="in" filter="wipe(right)">
                                      <p:cBhvr>
                                        <p:cTn id="19" dur="500"/>
                                        <p:tgtEl>
                                          <p:spTgt spid="24474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44745"/>
                                        </p:tgtEl>
                                        <p:attrNameLst>
                                          <p:attrName>style.visibility</p:attrName>
                                        </p:attrNameLst>
                                      </p:cBhvr>
                                      <p:to>
                                        <p:strVal val="visible"/>
                                      </p:to>
                                    </p:set>
                                    <p:animEffect transition="in" filter="wipe(left)">
                                      <p:cBhvr>
                                        <p:cTn id="24" dur="500"/>
                                        <p:tgtEl>
                                          <p:spTgt spid="2447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nodeType="clickEffect">
                                  <p:stCondLst>
                                    <p:cond delay="0"/>
                                  </p:stCondLst>
                                  <p:childTnLst>
                                    <p:set>
                                      <p:cBhvr>
                                        <p:cTn id="28" dur="1" fill="hold">
                                          <p:stCondLst>
                                            <p:cond delay="0"/>
                                          </p:stCondLst>
                                        </p:cTn>
                                        <p:tgtEl>
                                          <p:spTgt spid="244751"/>
                                        </p:tgtEl>
                                        <p:attrNameLst>
                                          <p:attrName>style.visibility</p:attrName>
                                        </p:attrNameLst>
                                      </p:cBhvr>
                                      <p:to>
                                        <p:strVal val="visible"/>
                                      </p:to>
                                    </p:set>
                                    <p:anim calcmode="lin" valueType="num">
                                      <p:cBhvr additive="base">
                                        <p:cTn id="29" dur="500" fill="hold"/>
                                        <p:tgtEl>
                                          <p:spTgt spid="244751"/>
                                        </p:tgtEl>
                                        <p:attrNameLst>
                                          <p:attrName>ppt_x</p:attrName>
                                        </p:attrNameLst>
                                      </p:cBhvr>
                                      <p:tavLst>
                                        <p:tav tm="0">
                                          <p:val>
                                            <p:strVal val="#ppt_x-#ppt_w/2"/>
                                          </p:val>
                                        </p:tav>
                                        <p:tav tm="100000">
                                          <p:val>
                                            <p:strVal val="#ppt_x"/>
                                          </p:val>
                                        </p:tav>
                                      </p:tavLst>
                                    </p:anim>
                                    <p:anim calcmode="lin" valueType="num">
                                      <p:cBhvr additive="base">
                                        <p:cTn id="30" dur="500" fill="hold"/>
                                        <p:tgtEl>
                                          <p:spTgt spid="244751"/>
                                        </p:tgtEl>
                                        <p:attrNameLst>
                                          <p:attrName>ppt_y</p:attrName>
                                        </p:attrNameLst>
                                      </p:cBhvr>
                                      <p:tavLst>
                                        <p:tav tm="0">
                                          <p:val>
                                            <p:strVal val="#ppt_y"/>
                                          </p:val>
                                        </p:tav>
                                        <p:tav tm="100000">
                                          <p:val>
                                            <p:strVal val="#ppt_y"/>
                                          </p:val>
                                        </p:tav>
                                      </p:tavLst>
                                    </p:anim>
                                    <p:anim calcmode="lin" valueType="num">
                                      <p:cBhvr additive="base">
                                        <p:cTn id="31" dur="500" fill="hold"/>
                                        <p:tgtEl>
                                          <p:spTgt spid="244751"/>
                                        </p:tgtEl>
                                        <p:attrNameLst>
                                          <p:attrName>ppt_w</p:attrName>
                                        </p:attrNameLst>
                                      </p:cBhvr>
                                      <p:tavLst>
                                        <p:tav tm="0">
                                          <p:val>
                                            <p:fltVal val="0"/>
                                          </p:val>
                                        </p:tav>
                                        <p:tav tm="100000">
                                          <p:val>
                                            <p:strVal val="#ppt_w"/>
                                          </p:val>
                                        </p:tav>
                                      </p:tavLst>
                                    </p:anim>
                                    <p:anim calcmode="lin" valueType="num">
                                      <p:cBhvr additive="base">
                                        <p:cTn id="32" dur="500" fill="hold"/>
                                        <p:tgtEl>
                                          <p:spTgt spid="24475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2" fill="hold" grpId="0" nodeType="clickEffect">
                                  <p:stCondLst>
                                    <p:cond delay="0"/>
                                  </p:stCondLst>
                                  <p:childTnLst>
                                    <p:set>
                                      <p:cBhvr>
                                        <p:cTn id="36" dur="1" fill="hold">
                                          <p:stCondLst>
                                            <p:cond delay="0"/>
                                          </p:stCondLst>
                                        </p:cTn>
                                        <p:tgtEl>
                                          <p:spTgt spid="244756"/>
                                        </p:tgtEl>
                                        <p:attrNameLst>
                                          <p:attrName>style.visibility</p:attrName>
                                        </p:attrNameLst>
                                      </p:cBhvr>
                                      <p:to>
                                        <p:strVal val="visible"/>
                                      </p:to>
                                    </p:set>
                                    <p:anim calcmode="lin" valueType="num">
                                      <p:cBhvr additive="base">
                                        <p:cTn id="37" dur="500" fill="hold"/>
                                        <p:tgtEl>
                                          <p:spTgt spid="244756"/>
                                        </p:tgtEl>
                                        <p:attrNameLst>
                                          <p:attrName>ppt_x</p:attrName>
                                        </p:attrNameLst>
                                      </p:cBhvr>
                                      <p:tavLst>
                                        <p:tav tm="0">
                                          <p:val>
                                            <p:strVal val="#ppt_x+#ppt_w/2"/>
                                          </p:val>
                                        </p:tav>
                                        <p:tav tm="100000">
                                          <p:val>
                                            <p:strVal val="#ppt_x"/>
                                          </p:val>
                                        </p:tav>
                                      </p:tavLst>
                                    </p:anim>
                                    <p:anim calcmode="lin" valueType="num">
                                      <p:cBhvr additive="base">
                                        <p:cTn id="38" dur="500" fill="hold"/>
                                        <p:tgtEl>
                                          <p:spTgt spid="244756"/>
                                        </p:tgtEl>
                                        <p:attrNameLst>
                                          <p:attrName>ppt_y</p:attrName>
                                        </p:attrNameLst>
                                      </p:cBhvr>
                                      <p:tavLst>
                                        <p:tav tm="0">
                                          <p:val>
                                            <p:strVal val="#ppt_y"/>
                                          </p:val>
                                        </p:tav>
                                        <p:tav tm="100000">
                                          <p:val>
                                            <p:strVal val="#ppt_y"/>
                                          </p:val>
                                        </p:tav>
                                      </p:tavLst>
                                    </p:anim>
                                    <p:anim calcmode="lin" valueType="num">
                                      <p:cBhvr additive="base">
                                        <p:cTn id="39" dur="500" fill="hold"/>
                                        <p:tgtEl>
                                          <p:spTgt spid="244756"/>
                                        </p:tgtEl>
                                        <p:attrNameLst>
                                          <p:attrName>ppt_w</p:attrName>
                                        </p:attrNameLst>
                                      </p:cBhvr>
                                      <p:tavLst>
                                        <p:tav tm="0">
                                          <p:val>
                                            <p:fltVal val="0"/>
                                          </p:val>
                                        </p:tav>
                                        <p:tav tm="100000">
                                          <p:val>
                                            <p:strVal val="#ppt_w"/>
                                          </p:val>
                                        </p:tav>
                                      </p:tavLst>
                                    </p:anim>
                                    <p:anim calcmode="lin" valueType="num">
                                      <p:cBhvr additive="base">
                                        <p:cTn id="40" dur="500" fill="hold"/>
                                        <p:tgtEl>
                                          <p:spTgt spid="244756"/>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44757"/>
                                        </p:tgtEl>
                                        <p:attrNameLst>
                                          <p:attrName>style.visibility</p:attrName>
                                        </p:attrNameLst>
                                      </p:cBhvr>
                                      <p:to>
                                        <p:strVal val="visible"/>
                                      </p:to>
                                    </p:set>
                                    <p:animEffect transition="in" filter="dissolve">
                                      <p:cBhvr>
                                        <p:cTn id="45" dur="500"/>
                                        <p:tgtEl>
                                          <p:spTgt spid="24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nimBg="1" autoUpdateAnimBg="0"/>
      <p:bldP spid="244744" grpId="0" animBg="1" autoUpdateAnimBg="0"/>
      <p:bldP spid="24475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AC3967DA-294F-4A98-A56C-77F26BF03CE0}" type="datetime1">
              <a:rPr lang="zh-CN" altLang="en-US" smtClean="0"/>
              <a:t>2016/5/10</a:t>
            </a:fld>
            <a:endParaRPr lang="en-US" altLang="zh-CN">
              <a:solidFill>
                <a:srgbClr val="FFFF00"/>
              </a:solidFill>
            </a:endParaRPr>
          </a:p>
        </p:txBody>
      </p:sp>
      <p:sp>
        <p:nvSpPr>
          <p:cNvPr id="5" name="页脚占位符 2"/>
          <p:cNvSpPr>
            <a:spLocks noGrp="1"/>
          </p:cNvSpPr>
          <p:nvPr>
            <p:ph type="ftr" sz="quarter" idx="11"/>
          </p:nvPr>
        </p:nvSpPr>
        <p:spPr/>
        <p:txBody>
          <a:bodyPr/>
          <a:lstStyle/>
          <a:p>
            <a:r>
              <a:rPr lang="zh-CN" altLang="en-US" smtClean="0"/>
              <a:t>数据库系统</a:t>
            </a:r>
            <a:endParaRPr lang="zh-CN" altLang="en-US"/>
          </a:p>
        </p:txBody>
      </p:sp>
      <p:sp>
        <p:nvSpPr>
          <p:cNvPr id="6" name="灯片编号占位符 3"/>
          <p:cNvSpPr>
            <a:spLocks noGrp="1"/>
          </p:cNvSpPr>
          <p:nvPr>
            <p:ph type="sldNum" sz="quarter" idx="12"/>
          </p:nvPr>
        </p:nvSpPr>
        <p:spPr/>
        <p:txBody>
          <a:bodyPr/>
          <a:lstStyle/>
          <a:p>
            <a:fld id="{40DBBCCD-F78E-4330-AFF2-561A11C2FA2E}" type="slidenum">
              <a:rPr lang="zh-CN" altLang="en-US"/>
              <a:pPr/>
              <a:t>15</a:t>
            </a:fld>
            <a:endParaRPr lang="en-US" altLang="zh-CN">
              <a:solidFill>
                <a:srgbClr val="FFFF00"/>
              </a:solidFill>
            </a:endParaRPr>
          </a:p>
        </p:txBody>
      </p:sp>
      <p:sp>
        <p:nvSpPr>
          <p:cNvPr id="245762" name="Text Box 2"/>
          <p:cNvSpPr txBox="1">
            <a:spLocks noChangeArrowheads="1"/>
          </p:cNvSpPr>
          <p:nvPr/>
        </p:nvSpPr>
        <p:spPr bwMode="auto">
          <a:xfrm>
            <a:off x="2159000" y="457201"/>
            <a:ext cx="3692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四、多值依赖 </a:t>
            </a:r>
            <a:r>
              <a:rPr lang="zh-CN" altLang="en-US" sz="2000" b="1">
                <a:solidFill>
                  <a:srgbClr val="FFFF00"/>
                </a:solidFill>
              </a:rPr>
              <a:t>（教材</a:t>
            </a:r>
            <a:r>
              <a:rPr lang="en-US" altLang="zh-CN" sz="2000" b="1">
                <a:solidFill>
                  <a:srgbClr val="FFFF00"/>
                </a:solidFill>
              </a:rPr>
              <a:t>P178</a:t>
            </a:r>
            <a:r>
              <a:rPr lang="zh-CN" altLang="en-US" sz="2000" b="1">
                <a:solidFill>
                  <a:srgbClr val="FFFF00"/>
                </a:solidFill>
              </a:rPr>
              <a:t>）</a:t>
            </a:r>
          </a:p>
        </p:txBody>
      </p:sp>
      <p:sp>
        <p:nvSpPr>
          <p:cNvPr id="245763" name="Text Box 3"/>
          <p:cNvSpPr txBox="1">
            <a:spLocks noChangeArrowheads="1"/>
          </p:cNvSpPr>
          <p:nvPr/>
        </p:nvSpPr>
        <p:spPr bwMode="auto">
          <a:xfrm>
            <a:off x="2133600" y="847726"/>
            <a:ext cx="8229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en-US" altLang="zh-CN" sz="2400" b="1">
                <a:solidFill>
                  <a:srgbClr val="FFFFFF"/>
                </a:solidFill>
              </a:rPr>
              <a:t>1</a:t>
            </a:r>
            <a:r>
              <a:rPr lang="zh-CN" altLang="en-US" sz="2400" b="1">
                <a:solidFill>
                  <a:srgbClr val="FFFFFF"/>
                </a:solidFill>
              </a:rPr>
              <a:t>、例子</a:t>
            </a:r>
            <a:r>
              <a:rPr lang="zh-CN" altLang="en-US" sz="2400" b="1">
                <a:solidFill>
                  <a:srgbClr val="FFFF00"/>
                </a:solidFill>
              </a:rPr>
              <a:t>：设学校中一门课由多位教员讲授，他们使用相同</a:t>
            </a:r>
          </a:p>
          <a:p>
            <a:pPr eaLnBrk="0" fontAlgn="base" hangingPunct="0">
              <a:lnSpc>
                <a:spcPct val="130000"/>
              </a:lnSpc>
              <a:spcBef>
                <a:spcPct val="0"/>
              </a:spcBef>
              <a:spcAft>
                <a:spcPct val="0"/>
              </a:spcAft>
            </a:pPr>
            <a:r>
              <a:rPr lang="zh-CN" altLang="en-US" sz="2400" b="1">
                <a:solidFill>
                  <a:srgbClr val="FFFF00"/>
                </a:solidFill>
              </a:rPr>
              <a:t>                  的参考书，比如：</a:t>
            </a:r>
          </a:p>
          <a:p>
            <a:pPr eaLnBrk="0" fontAlgn="base" hangingPunct="0">
              <a:lnSpc>
                <a:spcPct val="130000"/>
              </a:lnSpc>
              <a:spcBef>
                <a:spcPct val="0"/>
              </a:spcBef>
              <a:spcAft>
                <a:spcPct val="0"/>
              </a:spcAft>
            </a:pPr>
            <a:r>
              <a:rPr lang="zh-CN" altLang="en-US" sz="2400" b="1">
                <a:solidFill>
                  <a:srgbClr val="FFFF00"/>
                </a:solidFill>
              </a:rPr>
              <a:t>  “物理”，教员为汪洋、大海，参考书为</a:t>
            </a:r>
            <a:r>
              <a:rPr lang="en-US" altLang="zh-CN" sz="2400" b="1">
                <a:solidFill>
                  <a:srgbClr val="FFFF00"/>
                </a:solidFill>
              </a:rPr>
              <a:t>《</a:t>
            </a:r>
            <a:r>
              <a:rPr lang="zh-CN" altLang="en-US" sz="2400" b="1">
                <a:solidFill>
                  <a:srgbClr val="FFFF00"/>
                </a:solidFill>
              </a:rPr>
              <a:t>普通物理学</a:t>
            </a:r>
            <a:r>
              <a:rPr lang="en-US" altLang="zh-CN" sz="2400" b="1">
                <a:solidFill>
                  <a:srgbClr val="FFFF00"/>
                </a:solidFill>
              </a:rPr>
              <a:t>》</a:t>
            </a:r>
            <a:r>
              <a:rPr lang="zh-CN" altLang="en-US" sz="2400" b="1">
                <a:solidFill>
                  <a:srgbClr val="FFFF00"/>
                </a:solidFill>
              </a:rPr>
              <a:t>、</a:t>
            </a:r>
          </a:p>
          <a:p>
            <a:pPr eaLnBrk="0" fontAlgn="base" hangingPunct="0">
              <a:spcBef>
                <a:spcPct val="0"/>
              </a:spcBef>
              <a:spcAft>
                <a:spcPct val="0"/>
              </a:spcAft>
            </a:pPr>
            <a:r>
              <a:rPr lang="zh-CN" altLang="en-US" sz="2400" b="1">
                <a:solidFill>
                  <a:srgbClr val="FFFF00"/>
                </a:solidFill>
              </a:rPr>
              <a:t>                                                                          </a:t>
            </a:r>
            <a:r>
              <a:rPr lang="en-US" altLang="zh-CN" sz="2400" b="1">
                <a:solidFill>
                  <a:srgbClr val="FFFF00"/>
                </a:solidFill>
              </a:rPr>
              <a:t>《</a:t>
            </a:r>
            <a:r>
              <a:rPr lang="zh-CN" altLang="en-US" sz="2400" b="1">
                <a:solidFill>
                  <a:srgbClr val="FFFF00"/>
                </a:solidFill>
              </a:rPr>
              <a:t>光学原理</a:t>
            </a:r>
            <a:r>
              <a:rPr lang="en-US" altLang="zh-CN" sz="2400" b="1">
                <a:solidFill>
                  <a:srgbClr val="FFFF00"/>
                </a:solidFill>
              </a:rPr>
              <a:t>》</a:t>
            </a:r>
            <a:r>
              <a:rPr lang="zh-CN" altLang="en-US" sz="2400" b="1">
                <a:solidFill>
                  <a:srgbClr val="FFFF00"/>
                </a:solidFill>
              </a:rPr>
              <a:t>、</a:t>
            </a:r>
          </a:p>
          <a:p>
            <a:pPr eaLnBrk="0" fontAlgn="base" hangingPunct="0">
              <a:spcBef>
                <a:spcPct val="0"/>
              </a:spcBef>
              <a:spcAft>
                <a:spcPct val="0"/>
              </a:spcAft>
            </a:pPr>
            <a:r>
              <a:rPr lang="zh-CN" altLang="en-US" sz="2400" b="1">
                <a:solidFill>
                  <a:srgbClr val="FFFF00"/>
                </a:solidFill>
              </a:rPr>
              <a:t>                                                                          </a:t>
            </a:r>
            <a:r>
              <a:rPr lang="en-US" altLang="zh-CN" sz="2400" b="1">
                <a:solidFill>
                  <a:srgbClr val="FFFF00"/>
                </a:solidFill>
              </a:rPr>
              <a:t>《</a:t>
            </a:r>
            <a:r>
              <a:rPr lang="zh-CN" altLang="en-US" sz="2400" b="1">
                <a:solidFill>
                  <a:srgbClr val="FFFF00"/>
                </a:solidFill>
              </a:rPr>
              <a:t>物理习题集</a:t>
            </a:r>
            <a:r>
              <a:rPr lang="en-US" altLang="zh-CN" sz="2400" b="1">
                <a:solidFill>
                  <a:srgbClr val="FFFF00"/>
                </a:solidFill>
              </a:rPr>
              <a:t>》</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  “数学”，教员为大海、白云，参考书为</a:t>
            </a:r>
            <a:r>
              <a:rPr lang="en-US" altLang="zh-CN" sz="2400" b="1">
                <a:solidFill>
                  <a:srgbClr val="FFFF00"/>
                </a:solidFill>
              </a:rPr>
              <a:t>《</a:t>
            </a:r>
            <a:r>
              <a:rPr lang="zh-CN" altLang="en-US" sz="2400" b="1">
                <a:solidFill>
                  <a:srgbClr val="FFFF00"/>
                </a:solidFill>
              </a:rPr>
              <a:t>数学分析</a:t>
            </a:r>
            <a:r>
              <a:rPr lang="en-US" altLang="zh-CN" sz="2400" b="1">
                <a:solidFill>
                  <a:srgbClr val="FFFF00"/>
                </a:solidFill>
              </a:rPr>
              <a:t>》</a:t>
            </a:r>
            <a:r>
              <a:rPr lang="zh-CN" altLang="en-US" sz="2400" b="1">
                <a:solidFill>
                  <a:srgbClr val="FFFF00"/>
                </a:solidFill>
              </a:rPr>
              <a:t>、</a:t>
            </a:r>
          </a:p>
          <a:p>
            <a:pPr eaLnBrk="0" fontAlgn="base" hangingPunct="0">
              <a:spcBef>
                <a:spcPct val="0"/>
              </a:spcBef>
              <a:spcAft>
                <a:spcPct val="0"/>
              </a:spcAft>
            </a:pPr>
            <a:r>
              <a:rPr lang="zh-CN" altLang="en-US" sz="2400" b="1">
                <a:solidFill>
                  <a:srgbClr val="FFFF00"/>
                </a:solidFill>
              </a:rPr>
              <a:t>                                                                          </a:t>
            </a:r>
            <a:r>
              <a:rPr lang="en-US" altLang="zh-CN" sz="2400" b="1">
                <a:solidFill>
                  <a:srgbClr val="FFFF00"/>
                </a:solidFill>
              </a:rPr>
              <a:t>《</a:t>
            </a:r>
            <a:r>
              <a:rPr lang="zh-CN" altLang="en-US" sz="2400" b="1">
                <a:solidFill>
                  <a:srgbClr val="FFFF00"/>
                </a:solidFill>
              </a:rPr>
              <a:t>微分方程</a:t>
            </a:r>
            <a:r>
              <a:rPr lang="en-US" altLang="zh-CN" sz="2400" b="1">
                <a:solidFill>
                  <a:srgbClr val="FFFF00"/>
                </a:solidFill>
              </a:rPr>
              <a:t>》</a:t>
            </a:r>
            <a:r>
              <a:rPr lang="zh-CN" altLang="en-US" sz="2400" b="1">
                <a:solidFill>
                  <a:srgbClr val="FFFF00"/>
                </a:solidFill>
              </a:rPr>
              <a:t>、</a:t>
            </a:r>
          </a:p>
          <a:p>
            <a:pPr eaLnBrk="0" fontAlgn="base" hangingPunct="0">
              <a:spcBef>
                <a:spcPct val="0"/>
              </a:spcBef>
              <a:spcAft>
                <a:spcPct val="0"/>
              </a:spcAft>
            </a:pPr>
            <a:r>
              <a:rPr lang="zh-CN" altLang="en-US" sz="2400" b="1">
                <a:solidFill>
                  <a:srgbClr val="FFFF00"/>
                </a:solidFill>
              </a:rPr>
              <a:t>                                                                          </a:t>
            </a:r>
            <a:r>
              <a:rPr lang="en-US" altLang="zh-CN" sz="2400" b="1">
                <a:solidFill>
                  <a:srgbClr val="FFFF00"/>
                </a:solidFill>
              </a:rPr>
              <a:t>《</a:t>
            </a:r>
            <a:r>
              <a:rPr lang="zh-CN" altLang="en-US" sz="2400" b="1">
                <a:solidFill>
                  <a:srgbClr val="FFFF00"/>
                </a:solidFill>
              </a:rPr>
              <a:t>高等代数</a:t>
            </a:r>
            <a:r>
              <a:rPr lang="en-US" altLang="zh-CN" sz="2400" b="1">
                <a:solidFill>
                  <a:srgbClr val="FFFF00"/>
                </a:solidFill>
              </a:rPr>
              <a:t>》</a:t>
            </a:r>
            <a:r>
              <a:rPr lang="zh-CN" altLang="en-US" sz="2400" b="1">
                <a:solidFill>
                  <a:srgbClr val="FFFF00"/>
                </a:solidFill>
              </a:rPr>
              <a:t>；</a:t>
            </a:r>
          </a:p>
          <a:p>
            <a:pPr eaLnBrk="0" fontAlgn="base" hangingPunct="0">
              <a:spcBef>
                <a:spcPct val="0"/>
              </a:spcBef>
              <a:spcAft>
                <a:spcPct val="0"/>
              </a:spcAft>
            </a:pPr>
            <a:r>
              <a:rPr lang="zh-CN" altLang="en-US" sz="2400" b="1">
                <a:solidFill>
                  <a:srgbClr val="FFFF00"/>
                </a:solidFill>
              </a:rPr>
              <a:t>  “计算”，教员为蓝天、白云，参考书为</a:t>
            </a:r>
            <a:r>
              <a:rPr lang="en-US" altLang="zh-CN" sz="2400" b="1">
                <a:solidFill>
                  <a:srgbClr val="FFFF00"/>
                </a:solidFill>
              </a:rPr>
              <a:t>《</a:t>
            </a:r>
            <a:r>
              <a:rPr lang="zh-CN" altLang="en-US" sz="2400" b="1">
                <a:solidFill>
                  <a:srgbClr val="FFFF00"/>
                </a:solidFill>
              </a:rPr>
              <a:t>数学分析</a:t>
            </a:r>
            <a:r>
              <a:rPr lang="en-US" altLang="zh-CN" sz="2400" b="1">
                <a:solidFill>
                  <a:srgbClr val="FFFF00"/>
                </a:solidFill>
              </a:rPr>
              <a:t>》</a:t>
            </a:r>
            <a:r>
              <a:rPr lang="zh-CN" altLang="en-US" sz="2400" b="1">
                <a:solidFill>
                  <a:srgbClr val="FFFF00"/>
                </a:solidFill>
              </a:rPr>
              <a:t>、 </a:t>
            </a:r>
          </a:p>
          <a:p>
            <a:pPr eaLnBrk="0" fontAlgn="base" hangingPunct="0">
              <a:spcBef>
                <a:spcPct val="0"/>
              </a:spcBef>
              <a:spcAft>
                <a:spcPct val="0"/>
              </a:spcAft>
            </a:pPr>
            <a:r>
              <a:rPr lang="zh-CN" altLang="en-US" sz="2400" b="1">
                <a:solidFill>
                  <a:srgbClr val="FFFF00"/>
                </a:solidFill>
              </a:rPr>
              <a:t>                  </a:t>
            </a:r>
            <a:r>
              <a:rPr lang="en-US" altLang="zh-CN" sz="2400" b="1">
                <a:solidFill>
                  <a:srgbClr val="FFFF00"/>
                </a:solidFill>
              </a:rPr>
              <a:t>……   ……</a:t>
            </a:r>
          </a:p>
        </p:txBody>
      </p:sp>
    </p:spTree>
    <p:extLst>
      <p:ext uri="{BB962C8B-B14F-4D97-AF65-F5344CB8AC3E}">
        <p14:creationId xmlns:p14="http://schemas.microsoft.com/office/powerpoint/2010/main" val="1088634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45762"/>
                                        </p:tgtEl>
                                        <p:attrNameLst>
                                          <p:attrName>style.visibility</p:attrName>
                                        </p:attrNameLst>
                                      </p:cBhvr>
                                      <p:to>
                                        <p:strVal val="visible"/>
                                      </p:to>
                                    </p:set>
                                    <p:anim calcmode="lin" valueType="num">
                                      <p:cBhvr additive="base">
                                        <p:cTn id="7" dur="500" fill="hold"/>
                                        <p:tgtEl>
                                          <p:spTgt spid="245762"/>
                                        </p:tgtEl>
                                        <p:attrNameLst>
                                          <p:attrName>ppt_w</p:attrName>
                                        </p:attrNameLst>
                                      </p:cBhvr>
                                      <p:tavLst>
                                        <p:tav tm="0">
                                          <p:val>
                                            <p:strVal val="4*#ppt_w"/>
                                          </p:val>
                                        </p:tav>
                                        <p:tav tm="100000">
                                          <p:val>
                                            <p:strVal val="#ppt_w"/>
                                          </p:val>
                                        </p:tav>
                                      </p:tavLst>
                                    </p:anim>
                                    <p:anim calcmode="lin" valueType="num">
                                      <p:cBhvr additive="base">
                                        <p:cTn id="8" dur="500" fill="hold"/>
                                        <p:tgtEl>
                                          <p:spTgt spid="24576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63">
                                            <p:bg/>
                                          </p:spTgt>
                                        </p:tgtEl>
                                        <p:attrNameLst>
                                          <p:attrName>style.visibility</p:attrName>
                                        </p:attrNameLst>
                                      </p:cBhvr>
                                      <p:to>
                                        <p:strVal val="visible"/>
                                      </p:to>
                                    </p:set>
                                    <p:anim calcmode="lin" valueType="num">
                                      <p:cBhvr additive="base">
                                        <p:cTn id="13" dur="500" fill="hold"/>
                                        <p:tgtEl>
                                          <p:spTgt spid="24576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63">
                                            <p:bg/>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763">
                                            <p:txEl>
                                              <p:pRg st="0" end="0"/>
                                            </p:txEl>
                                          </p:spTgt>
                                        </p:tgtEl>
                                        <p:attrNameLst>
                                          <p:attrName>style.visibility</p:attrName>
                                        </p:attrNameLst>
                                      </p:cBhvr>
                                      <p:to>
                                        <p:strVal val="visible"/>
                                      </p:to>
                                    </p:set>
                                    <p:anim calcmode="lin" valueType="num">
                                      <p:cBhvr additive="base">
                                        <p:cTn id="19" dur="500" fill="hold"/>
                                        <p:tgtEl>
                                          <p:spTgt spid="24576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763">
                                            <p:txEl>
                                              <p:pRg st="1" end="1"/>
                                            </p:txEl>
                                          </p:spTgt>
                                        </p:tgtEl>
                                        <p:attrNameLst>
                                          <p:attrName>style.visibility</p:attrName>
                                        </p:attrNameLst>
                                      </p:cBhvr>
                                      <p:to>
                                        <p:strVal val="visible"/>
                                      </p:to>
                                    </p:set>
                                    <p:anim calcmode="lin" valueType="num">
                                      <p:cBhvr additive="base">
                                        <p:cTn id="25" dur="500" fill="hold"/>
                                        <p:tgtEl>
                                          <p:spTgt spid="24576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5763">
                                            <p:txEl>
                                              <p:pRg st="2" end="2"/>
                                            </p:txEl>
                                          </p:spTgt>
                                        </p:tgtEl>
                                        <p:attrNameLst>
                                          <p:attrName>style.visibility</p:attrName>
                                        </p:attrNameLst>
                                      </p:cBhvr>
                                      <p:to>
                                        <p:strVal val="visible"/>
                                      </p:to>
                                    </p:set>
                                    <p:anim calcmode="lin" valueType="num">
                                      <p:cBhvr additive="base">
                                        <p:cTn id="31" dur="500" fill="hold"/>
                                        <p:tgtEl>
                                          <p:spTgt spid="24576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5763">
                                            <p:txEl>
                                              <p:pRg st="3" end="3"/>
                                            </p:txEl>
                                          </p:spTgt>
                                        </p:tgtEl>
                                        <p:attrNameLst>
                                          <p:attrName>style.visibility</p:attrName>
                                        </p:attrNameLst>
                                      </p:cBhvr>
                                      <p:to>
                                        <p:strVal val="visible"/>
                                      </p:to>
                                    </p:set>
                                    <p:anim calcmode="lin" valueType="num">
                                      <p:cBhvr additive="base">
                                        <p:cTn id="37" dur="500" fill="hold"/>
                                        <p:tgtEl>
                                          <p:spTgt spid="24576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57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5763">
                                            <p:txEl>
                                              <p:pRg st="4" end="4"/>
                                            </p:txEl>
                                          </p:spTgt>
                                        </p:tgtEl>
                                        <p:attrNameLst>
                                          <p:attrName>style.visibility</p:attrName>
                                        </p:attrNameLst>
                                      </p:cBhvr>
                                      <p:to>
                                        <p:strVal val="visible"/>
                                      </p:to>
                                    </p:set>
                                    <p:anim calcmode="lin" valueType="num">
                                      <p:cBhvr additive="base">
                                        <p:cTn id="43" dur="500" fill="hold"/>
                                        <p:tgtEl>
                                          <p:spTgt spid="24576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57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5763">
                                            <p:txEl>
                                              <p:pRg st="5" end="5"/>
                                            </p:txEl>
                                          </p:spTgt>
                                        </p:tgtEl>
                                        <p:attrNameLst>
                                          <p:attrName>style.visibility</p:attrName>
                                        </p:attrNameLst>
                                      </p:cBhvr>
                                      <p:to>
                                        <p:strVal val="visible"/>
                                      </p:to>
                                    </p:set>
                                    <p:anim calcmode="lin" valueType="num">
                                      <p:cBhvr additive="base">
                                        <p:cTn id="49"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457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45763">
                                            <p:txEl>
                                              <p:pRg st="6" end="6"/>
                                            </p:txEl>
                                          </p:spTgt>
                                        </p:tgtEl>
                                        <p:attrNameLst>
                                          <p:attrName>style.visibility</p:attrName>
                                        </p:attrNameLst>
                                      </p:cBhvr>
                                      <p:to>
                                        <p:strVal val="visible"/>
                                      </p:to>
                                    </p:set>
                                    <p:anim calcmode="lin" valueType="num">
                                      <p:cBhvr additive="base">
                                        <p:cTn id="55" dur="5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457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5763">
                                            <p:txEl>
                                              <p:pRg st="7" end="7"/>
                                            </p:txEl>
                                          </p:spTgt>
                                        </p:tgtEl>
                                        <p:attrNameLst>
                                          <p:attrName>style.visibility</p:attrName>
                                        </p:attrNameLst>
                                      </p:cBhvr>
                                      <p:to>
                                        <p:strVal val="visible"/>
                                      </p:to>
                                    </p:set>
                                    <p:anim calcmode="lin" valueType="num">
                                      <p:cBhvr additive="base">
                                        <p:cTn id="61" dur="5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457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45763">
                                            <p:txEl>
                                              <p:pRg st="8" end="8"/>
                                            </p:txEl>
                                          </p:spTgt>
                                        </p:tgtEl>
                                        <p:attrNameLst>
                                          <p:attrName>style.visibility</p:attrName>
                                        </p:attrNameLst>
                                      </p:cBhvr>
                                      <p:to>
                                        <p:strVal val="visible"/>
                                      </p:to>
                                    </p:set>
                                    <p:anim calcmode="lin" valueType="num">
                                      <p:cBhvr additive="base">
                                        <p:cTn id="67" dur="500" fill="hold"/>
                                        <p:tgtEl>
                                          <p:spTgt spid="245763">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457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45763">
                                            <p:txEl>
                                              <p:pRg st="9" end="9"/>
                                            </p:txEl>
                                          </p:spTgt>
                                        </p:tgtEl>
                                        <p:attrNameLst>
                                          <p:attrName>style.visibility</p:attrName>
                                        </p:attrNameLst>
                                      </p:cBhvr>
                                      <p:to>
                                        <p:strVal val="visible"/>
                                      </p:to>
                                    </p:set>
                                    <p:anim calcmode="lin" valueType="num">
                                      <p:cBhvr additive="base">
                                        <p:cTn id="73" dur="500" fill="hold"/>
                                        <p:tgtEl>
                                          <p:spTgt spid="245763">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457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nimBg="1" autoUpdateAnimBg="0"/>
      <p:bldP spid="245763" grpId="0" build="p"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half" idx="10"/>
          </p:nvPr>
        </p:nvSpPr>
        <p:spPr/>
        <p:txBody>
          <a:bodyPr/>
          <a:lstStyle/>
          <a:p>
            <a:fld id="{B65C9A0C-D8EE-4179-867F-9932E181AE84}" type="datetime1">
              <a:rPr lang="zh-CN" altLang="en-US" smtClean="0"/>
              <a:t>2016/5/10</a:t>
            </a:fld>
            <a:endParaRPr lang="en-US" altLang="zh-CN">
              <a:solidFill>
                <a:srgbClr val="FFFF00"/>
              </a:solidFill>
            </a:endParaRPr>
          </a:p>
        </p:txBody>
      </p:sp>
      <p:sp>
        <p:nvSpPr>
          <p:cNvPr id="9" name="页脚占位符 2"/>
          <p:cNvSpPr>
            <a:spLocks noGrp="1"/>
          </p:cNvSpPr>
          <p:nvPr>
            <p:ph type="ftr" sz="quarter" idx="11"/>
          </p:nvPr>
        </p:nvSpPr>
        <p:spPr/>
        <p:txBody>
          <a:bodyPr/>
          <a:lstStyle/>
          <a:p>
            <a:r>
              <a:rPr lang="zh-CN" altLang="en-US" smtClean="0"/>
              <a:t>数据库系统</a:t>
            </a:r>
            <a:endParaRPr lang="zh-CN" altLang="en-US"/>
          </a:p>
        </p:txBody>
      </p:sp>
      <p:sp>
        <p:nvSpPr>
          <p:cNvPr id="10" name="灯片编号占位符 3"/>
          <p:cNvSpPr>
            <a:spLocks noGrp="1"/>
          </p:cNvSpPr>
          <p:nvPr>
            <p:ph type="sldNum" sz="quarter" idx="12"/>
          </p:nvPr>
        </p:nvSpPr>
        <p:spPr/>
        <p:txBody>
          <a:bodyPr/>
          <a:lstStyle/>
          <a:p>
            <a:fld id="{8F2CD431-41B8-4968-985C-77DDC65368D7}" type="slidenum">
              <a:rPr lang="zh-CN" altLang="en-US"/>
              <a:pPr/>
              <a:t>16</a:t>
            </a:fld>
            <a:endParaRPr lang="en-US" altLang="zh-CN">
              <a:solidFill>
                <a:srgbClr val="FFFF00"/>
              </a:solidFill>
            </a:endParaRPr>
          </a:p>
        </p:txBody>
      </p:sp>
      <p:sp>
        <p:nvSpPr>
          <p:cNvPr id="246786" name="Text Box 2"/>
          <p:cNvSpPr txBox="1">
            <a:spLocks noChangeArrowheads="1"/>
          </p:cNvSpPr>
          <p:nvPr/>
        </p:nvSpPr>
        <p:spPr bwMode="auto">
          <a:xfrm>
            <a:off x="1905001" y="498476"/>
            <a:ext cx="75529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用模式为 </a:t>
            </a:r>
            <a:r>
              <a:rPr lang="en-US" altLang="zh-CN" sz="2400" b="1">
                <a:solidFill>
                  <a:srgbClr val="FFFF00"/>
                </a:solidFill>
              </a:rPr>
              <a:t>TEACH</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B</a:t>
            </a:r>
            <a:r>
              <a:rPr lang="zh-CN" altLang="en-US" sz="2400" b="1">
                <a:solidFill>
                  <a:srgbClr val="FFFF00"/>
                </a:solidFill>
              </a:rPr>
              <a:t>）的关系表示上述数据：</a:t>
            </a:r>
          </a:p>
        </p:txBody>
      </p:sp>
      <p:sp>
        <p:nvSpPr>
          <p:cNvPr id="246787" name="Text Box 3"/>
          <p:cNvSpPr txBox="1">
            <a:spLocks noChangeArrowheads="1"/>
          </p:cNvSpPr>
          <p:nvPr/>
        </p:nvSpPr>
        <p:spPr bwMode="auto">
          <a:xfrm>
            <a:off x="2209800" y="990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FF"/>
                </a:solidFill>
              </a:rPr>
              <a:t>课程</a:t>
            </a:r>
            <a:r>
              <a:rPr lang="en-US" altLang="zh-CN" sz="2400" b="1">
                <a:solidFill>
                  <a:srgbClr val="FFFFFF"/>
                </a:solidFill>
              </a:rPr>
              <a:t>C   </a:t>
            </a:r>
            <a:r>
              <a:rPr lang="zh-CN" altLang="en-US" sz="2400" b="1">
                <a:solidFill>
                  <a:srgbClr val="FFFFFF"/>
                </a:solidFill>
              </a:rPr>
              <a:t>教员</a:t>
            </a:r>
            <a:r>
              <a:rPr lang="en-US" altLang="zh-CN" sz="2400" b="1">
                <a:solidFill>
                  <a:srgbClr val="FFFFFF"/>
                </a:solidFill>
              </a:rPr>
              <a:t>T         </a:t>
            </a:r>
            <a:r>
              <a:rPr lang="zh-CN" altLang="en-US" sz="2400" b="1">
                <a:solidFill>
                  <a:srgbClr val="FFFFFF"/>
                </a:solidFill>
              </a:rPr>
              <a:t>参考书</a:t>
            </a:r>
            <a:r>
              <a:rPr lang="en-US" altLang="zh-CN" sz="2400" b="1">
                <a:solidFill>
                  <a:srgbClr val="FFFFFF"/>
                </a:solidFill>
              </a:rPr>
              <a:t>B</a:t>
            </a:r>
          </a:p>
        </p:txBody>
      </p:sp>
      <p:sp>
        <p:nvSpPr>
          <p:cNvPr id="246788" name="Text Box 4"/>
          <p:cNvSpPr txBox="1">
            <a:spLocks noChangeArrowheads="1"/>
          </p:cNvSpPr>
          <p:nvPr/>
        </p:nvSpPr>
        <p:spPr bwMode="auto">
          <a:xfrm>
            <a:off x="2235201" y="1352551"/>
            <a:ext cx="4046301" cy="5262979"/>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物理     汪洋         普通物理学</a:t>
            </a:r>
          </a:p>
          <a:p>
            <a:pPr eaLnBrk="0" fontAlgn="base" hangingPunct="0">
              <a:spcBef>
                <a:spcPct val="0"/>
              </a:spcBef>
              <a:spcAft>
                <a:spcPct val="0"/>
              </a:spcAft>
            </a:pPr>
            <a:r>
              <a:rPr lang="zh-CN" altLang="en-US" sz="2400" b="1">
                <a:solidFill>
                  <a:srgbClr val="FFFF00"/>
                </a:solidFill>
              </a:rPr>
              <a:t>物理     汪洋         光学原理</a:t>
            </a:r>
          </a:p>
          <a:p>
            <a:pPr eaLnBrk="0" fontAlgn="base" hangingPunct="0">
              <a:spcBef>
                <a:spcPct val="0"/>
              </a:spcBef>
              <a:spcAft>
                <a:spcPct val="0"/>
              </a:spcAft>
            </a:pPr>
            <a:r>
              <a:rPr lang="zh-CN" altLang="en-US" sz="2400" b="1">
                <a:solidFill>
                  <a:srgbClr val="FFFF00"/>
                </a:solidFill>
              </a:rPr>
              <a:t>物理     汪洋         物理习题集</a:t>
            </a:r>
          </a:p>
          <a:p>
            <a:pPr eaLnBrk="0" fontAlgn="base" hangingPunct="0">
              <a:spcBef>
                <a:spcPct val="0"/>
              </a:spcBef>
              <a:spcAft>
                <a:spcPct val="0"/>
              </a:spcAft>
            </a:pPr>
            <a:r>
              <a:rPr lang="zh-CN" altLang="en-US" sz="2400" b="1">
                <a:solidFill>
                  <a:srgbClr val="FFFF00"/>
                </a:solidFill>
              </a:rPr>
              <a:t>物理     大海         普通物理学</a:t>
            </a:r>
          </a:p>
          <a:p>
            <a:pPr eaLnBrk="0" fontAlgn="base" hangingPunct="0">
              <a:spcBef>
                <a:spcPct val="0"/>
              </a:spcBef>
              <a:spcAft>
                <a:spcPct val="0"/>
              </a:spcAft>
            </a:pPr>
            <a:r>
              <a:rPr lang="zh-CN" altLang="en-US" sz="2400" b="1">
                <a:solidFill>
                  <a:srgbClr val="FFFF00"/>
                </a:solidFill>
              </a:rPr>
              <a:t>物理     大海         光学原理</a:t>
            </a:r>
          </a:p>
          <a:p>
            <a:pPr eaLnBrk="0" fontAlgn="base" hangingPunct="0">
              <a:spcBef>
                <a:spcPct val="0"/>
              </a:spcBef>
              <a:spcAft>
                <a:spcPct val="0"/>
              </a:spcAft>
            </a:pPr>
            <a:r>
              <a:rPr lang="zh-CN" altLang="en-US" sz="2400" b="1">
                <a:solidFill>
                  <a:srgbClr val="FFFF00"/>
                </a:solidFill>
              </a:rPr>
              <a:t>物理     大海         物理习题集</a:t>
            </a:r>
          </a:p>
          <a:p>
            <a:pPr eaLnBrk="0" fontAlgn="base" hangingPunct="0">
              <a:spcBef>
                <a:spcPct val="0"/>
              </a:spcBef>
              <a:spcAft>
                <a:spcPct val="0"/>
              </a:spcAft>
            </a:pPr>
            <a:r>
              <a:rPr lang="zh-CN" altLang="en-US" sz="2400" b="1">
                <a:solidFill>
                  <a:srgbClr val="FFFF00"/>
                </a:solidFill>
              </a:rPr>
              <a:t>数学     大海         数学分析</a:t>
            </a:r>
          </a:p>
          <a:p>
            <a:pPr eaLnBrk="0" fontAlgn="base" hangingPunct="0">
              <a:spcBef>
                <a:spcPct val="0"/>
              </a:spcBef>
              <a:spcAft>
                <a:spcPct val="0"/>
              </a:spcAft>
            </a:pPr>
            <a:r>
              <a:rPr lang="zh-CN" altLang="en-US" sz="2400" b="1">
                <a:solidFill>
                  <a:srgbClr val="FFFF00"/>
                </a:solidFill>
              </a:rPr>
              <a:t>数学     大海         微分方程</a:t>
            </a:r>
          </a:p>
          <a:p>
            <a:pPr eaLnBrk="0" fontAlgn="base" hangingPunct="0">
              <a:spcBef>
                <a:spcPct val="0"/>
              </a:spcBef>
              <a:spcAft>
                <a:spcPct val="0"/>
              </a:spcAft>
            </a:pPr>
            <a:r>
              <a:rPr lang="zh-CN" altLang="en-US" sz="2400" b="1">
                <a:solidFill>
                  <a:srgbClr val="FFFF00"/>
                </a:solidFill>
              </a:rPr>
              <a:t>数学     大海         高等代数</a:t>
            </a:r>
          </a:p>
          <a:p>
            <a:pPr eaLnBrk="0" fontAlgn="base" hangingPunct="0">
              <a:spcBef>
                <a:spcPct val="0"/>
              </a:spcBef>
              <a:spcAft>
                <a:spcPct val="0"/>
              </a:spcAft>
            </a:pPr>
            <a:r>
              <a:rPr lang="zh-CN" altLang="en-US" sz="2400" b="1">
                <a:solidFill>
                  <a:srgbClr val="FFFF00"/>
                </a:solidFill>
              </a:rPr>
              <a:t>数学     白云         数学分析</a:t>
            </a:r>
          </a:p>
          <a:p>
            <a:pPr eaLnBrk="0" fontAlgn="base" hangingPunct="0">
              <a:spcBef>
                <a:spcPct val="0"/>
              </a:spcBef>
              <a:spcAft>
                <a:spcPct val="0"/>
              </a:spcAft>
            </a:pPr>
            <a:r>
              <a:rPr lang="zh-CN" altLang="en-US" sz="2400" b="1">
                <a:solidFill>
                  <a:srgbClr val="FFFF00"/>
                </a:solidFill>
              </a:rPr>
              <a:t>数学     白云         微分方程</a:t>
            </a:r>
          </a:p>
          <a:p>
            <a:pPr eaLnBrk="0" fontAlgn="base" hangingPunct="0">
              <a:spcBef>
                <a:spcPct val="0"/>
              </a:spcBef>
              <a:spcAft>
                <a:spcPct val="0"/>
              </a:spcAft>
            </a:pPr>
            <a:r>
              <a:rPr lang="zh-CN" altLang="en-US" sz="2400" b="1">
                <a:solidFill>
                  <a:srgbClr val="FFFF00"/>
                </a:solidFill>
              </a:rPr>
              <a:t>数学     白云         高等代数</a:t>
            </a:r>
          </a:p>
          <a:p>
            <a:pPr eaLnBrk="0" fontAlgn="base" hangingPunct="0">
              <a:spcBef>
                <a:spcPct val="0"/>
              </a:spcBef>
              <a:spcAft>
                <a:spcPct val="0"/>
              </a:spcAft>
            </a:pPr>
            <a:r>
              <a:rPr lang="zh-CN" altLang="en-US" sz="2400" b="1">
                <a:solidFill>
                  <a:srgbClr val="FFFF00"/>
                </a:solidFill>
              </a:rPr>
              <a:t>计算     白云         数学分析</a:t>
            </a:r>
          </a:p>
          <a:p>
            <a:pPr eaLnBrk="0" fontAlgn="base" hangingPunct="0">
              <a:spcBef>
                <a:spcPct val="0"/>
              </a:spcBef>
              <a:spcAft>
                <a:spcPct val="0"/>
              </a:spcAft>
            </a:pPr>
            <a:r>
              <a:rPr lang="en-US" altLang="zh-CN" sz="2400" b="1">
                <a:solidFill>
                  <a:srgbClr val="FFFF00"/>
                </a:solidFill>
              </a:rPr>
              <a:t>……     ……             ……</a:t>
            </a:r>
          </a:p>
        </p:txBody>
      </p:sp>
      <p:sp>
        <p:nvSpPr>
          <p:cNvPr id="246789" name="Text Box 5"/>
          <p:cNvSpPr txBox="1">
            <a:spLocks noChangeArrowheads="1"/>
          </p:cNvSpPr>
          <p:nvPr/>
        </p:nvSpPr>
        <p:spPr bwMode="auto">
          <a:xfrm>
            <a:off x="7315200" y="1157289"/>
            <a:ext cx="3048000" cy="153272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000000"/>
                </a:solidFill>
              </a:rPr>
              <a:t>    该关系模式中，任何两个属性都不能函数决定第三个属性。</a:t>
            </a:r>
            <a:endParaRPr lang="zh-CN" altLang="en-US" sz="2400" b="1">
              <a:solidFill>
                <a:srgbClr val="FFFF00"/>
              </a:solidFill>
            </a:endParaRPr>
          </a:p>
        </p:txBody>
      </p:sp>
      <p:sp>
        <p:nvSpPr>
          <p:cNvPr id="246790" name="Text Box 6"/>
          <p:cNvSpPr txBox="1">
            <a:spLocks noChangeArrowheads="1"/>
          </p:cNvSpPr>
          <p:nvPr/>
        </p:nvSpPr>
        <p:spPr bwMode="auto">
          <a:xfrm>
            <a:off x="7331076" y="3090863"/>
            <a:ext cx="2969083" cy="149579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        </a:t>
            </a:r>
            <a:r>
              <a:rPr lang="zh-CN" altLang="en-US" sz="2400" b="1">
                <a:solidFill>
                  <a:srgbClr val="000000"/>
                </a:solidFill>
              </a:rPr>
              <a:t>该关系模式存在</a:t>
            </a:r>
          </a:p>
          <a:p>
            <a:pPr eaLnBrk="0" fontAlgn="base" hangingPunct="0">
              <a:lnSpc>
                <a:spcPct val="130000"/>
              </a:lnSpc>
              <a:spcBef>
                <a:spcPct val="0"/>
              </a:spcBef>
              <a:spcAft>
                <a:spcPct val="0"/>
              </a:spcAft>
            </a:pPr>
            <a:r>
              <a:rPr lang="zh-CN" altLang="en-US" sz="2400" b="1">
                <a:solidFill>
                  <a:srgbClr val="000000"/>
                </a:solidFill>
              </a:rPr>
              <a:t>冗余大、增删不方便</a:t>
            </a:r>
          </a:p>
          <a:p>
            <a:pPr eaLnBrk="0" fontAlgn="base" hangingPunct="0">
              <a:lnSpc>
                <a:spcPct val="130000"/>
              </a:lnSpc>
              <a:spcBef>
                <a:spcPct val="0"/>
              </a:spcBef>
              <a:spcAft>
                <a:spcPct val="0"/>
              </a:spcAft>
            </a:pPr>
            <a:r>
              <a:rPr lang="zh-CN" altLang="en-US" sz="2400" b="1">
                <a:solidFill>
                  <a:srgbClr val="000000"/>
                </a:solidFill>
              </a:rPr>
              <a:t>等问题。</a:t>
            </a:r>
          </a:p>
        </p:txBody>
      </p:sp>
      <p:sp>
        <p:nvSpPr>
          <p:cNvPr id="246791" name="AutoShape 7"/>
          <p:cNvSpPr>
            <a:spLocks noChangeArrowheads="1"/>
          </p:cNvSpPr>
          <p:nvPr/>
        </p:nvSpPr>
        <p:spPr bwMode="auto">
          <a:xfrm>
            <a:off x="7635875" y="4876800"/>
            <a:ext cx="2057400" cy="1371600"/>
          </a:xfrm>
          <a:prstGeom prst="wave">
            <a:avLst>
              <a:gd name="adj1" fmla="val 13005"/>
              <a:gd name="adj2" fmla="val 0"/>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没有函数依赖，</a:t>
            </a:r>
          </a:p>
          <a:p>
            <a:pPr algn="ctr" eaLnBrk="0" fontAlgn="base" hangingPunct="0">
              <a:spcBef>
                <a:spcPct val="0"/>
              </a:spcBef>
              <a:spcAft>
                <a:spcPct val="0"/>
              </a:spcAft>
            </a:pPr>
            <a:r>
              <a:rPr lang="zh-CN" altLang="en-US" sz="2400" b="1">
                <a:solidFill>
                  <a:srgbClr val="000000"/>
                </a:solidFill>
              </a:rPr>
              <a:t>需要另行分析</a:t>
            </a:r>
            <a:endParaRPr lang="zh-CN" altLang="en-US" sz="2400" b="1">
              <a:solidFill>
                <a:srgbClr val="FFFF00"/>
              </a:solidFill>
            </a:endParaRPr>
          </a:p>
        </p:txBody>
      </p:sp>
    </p:spTree>
    <p:extLst>
      <p:ext uri="{BB962C8B-B14F-4D97-AF65-F5344CB8AC3E}">
        <p14:creationId xmlns:p14="http://schemas.microsoft.com/office/powerpoint/2010/main" val="380843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 calcmode="lin" valueType="num">
                                      <p:cBhvr additive="base">
                                        <p:cTn id="7" dur="500" fill="hold"/>
                                        <p:tgtEl>
                                          <p:spTgt spid="246786"/>
                                        </p:tgtEl>
                                        <p:attrNameLst>
                                          <p:attrName>ppt_x</p:attrName>
                                        </p:attrNameLst>
                                      </p:cBhvr>
                                      <p:tavLst>
                                        <p:tav tm="0">
                                          <p:val>
                                            <p:strVal val="#ppt_x"/>
                                          </p:val>
                                        </p:tav>
                                        <p:tav tm="100000">
                                          <p:val>
                                            <p:strVal val="#ppt_x"/>
                                          </p:val>
                                        </p:tav>
                                      </p:tavLst>
                                    </p:anim>
                                    <p:anim calcmode="lin" valueType="num">
                                      <p:cBhvr additive="base">
                                        <p:cTn id="8" dur="500" fill="hold"/>
                                        <p:tgtEl>
                                          <p:spTgt spid="24678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787"/>
                                        </p:tgtEl>
                                        <p:attrNameLst>
                                          <p:attrName>style.visibility</p:attrName>
                                        </p:attrNameLst>
                                      </p:cBhvr>
                                      <p:to>
                                        <p:strVal val="visible"/>
                                      </p:to>
                                    </p:set>
                                    <p:anim calcmode="lin" valueType="num">
                                      <p:cBhvr additive="base">
                                        <p:cTn id="13" dur="500" fill="hold"/>
                                        <p:tgtEl>
                                          <p:spTgt spid="246787"/>
                                        </p:tgtEl>
                                        <p:attrNameLst>
                                          <p:attrName>ppt_x</p:attrName>
                                        </p:attrNameLst>
                                      </p:cBhvr>
                                      <p:tavLst>
                                        <p:tav tm="0">
                                          <p:val>
                                            <p:strVal val="0-#ppt_w/2"/>
                                          </p:val>
                                        </p:tav>
                                        <p:tav tm="100000">
                                          <p:val>
                                            <p:strVal val="#ppt_x"/>
                                          </p:val>
                                        </p:tav>
                                      </p:tavLst>
                                    </p:anim>
                                    <p:anim calcmode="lin" valueType="num">
                                      <p:cBhvr additive="base">
                                        <p:cTn id="14" dur="500" fill="hold"/>
                                        <p:tgtEl>
                                          <p:spTgt spid="2467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grpId="0" nodeType="clickEffect">
                                  <p:stCondLst>
                                    <p:cond delay="0"/>
                                  </p:stCondLst>
                                  <p:childTnLst>
                                    <p:set>
                                      <p:cBhvr>
                                        <p:cTn id="18" dur="1" fill="hold">
                                          <p:stCondLst>
                                            <p:cond delay="0"/>
                                          </p:stCondLst>
                                        </p:cTn>
                                        <p:tgtEl>
                                          <p:spTgt spid="246788"/>
                                        </p:tgtEl>
                                        <p:attrNameLst>
                                          <p:attrName>style.visibility</p:attrName>
                                        </p:attrNameLst>
                                      </p:cBhvr>
                                      <p:to>
                                        <p:strVal val="visible"/>
                                      </p:to>
                                    </p:set>
                                    <p:anim calcmode="lin" valueType="num">
                                      <p:cBhvr additive="base">
                                        <p:cTn id="19" dur="500" fill="hold"/>
                                        <p:tgtEl>
                                          <p:spTgt spid="246788"/>
                                        </p:tgtEl>
                                        <p:attrNameLst>
                                          <p:attrName>ppt_x</p:attrName>
                                        </p:attrNameLst>
                                      </p:cBhvr>
                                      <p:tavLst>
                                        <p:tav tm="0">
                                          <p:val>
                                            <p:strVal val="#ppt_x"/>
                                          </p:val>
                                        </p:tav>
                                        <p:tav tm="100000">
                                          <p:val>
                                            <p:strVal val="#ppt_x"/>
                                          </p:val>
                                        </p:tav>
                                      </p:tavLst>
                                    </p:anim>
                                    <p:anim calcmode="lin" valueType="num">
                                      <p:cBhvr additive="base">
                                        <p:cTn id="20" dur="500" fill="hold"/>
                                        <p:tgtEl>
                                          <p:spTgt spid="246788"/>
                                        </p:tgtEl>
                                        <p:attrNameLst>
                                          <p:attrName>ppt_y</p:attrName>
                                        </p:attrNameLst>
                                      </p:cBhvr>
                                      <p:tavLst>
                                        <p:tav tm="0">
                                          <p:val>
                                            <p:strVal val="#ppt_y-#ppt_h/2"/>
                                          </p:val>
                                        </p:tav>
                                        <p:tav tm="100000">
                                          <p:val>
                                            <p:strVal val="#ppt_y"/>
                                          </p:val>
                                        </p:tav>
                                      </p:tavLst>
                                    </p:anim>
                                    <p:anim calcmode="lin" valueType="num">
                                      <p:cBhvr additive="base">
                                        <p:cTn id="21" dur="500" fill="hold"/>
                                        <p:tgtEl>
                                          <p:spTgt spid="246788"/>
                                        </p:tgtEl>
                                        <p:attrNameLst>
                                          <p:attrName>ppt_w</p:attrName>
                                        </p:attrNameLst>
                                      </p:cBhvr>
                                      <p:tavLst>
                                        <p:tav tm="0">
                                          <p:val>
                                            <p:strVal val="#ppt_w"/>
                                          </p:val>
                                        </p:tav>
                                        <p:tav tm="100000">
                                          <p:val>
                                            <p:strVal val="#ppt_w"/>
                                          </p:val>
                                        </p:tav>
                                      </p:tavLst>
                                    </p:anim>
                                    <p:anim calcmode="lin" valueType="num">
                                      <p:cBhvr additive="base">
                                        <p:cTn id="22" dur="500" fill="hold"/>
                                        <p:tgtEl>
                                          <p:spTgt spid="246788"/>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46789"/>
                                        </p:tgtEl>
                                        <p:attrNameLst>
                                          <p:attrName>style.visibility</p:attrName>
                                        </p:attrNameLst>
                                      </p:cBhvr>
                                      <p:to>
                                        <p:strVal val="visible"/>
                                      </p:to>
                                    </p:set>
                                    <p:animEffect transition="in" filter="checkerboard(across)">
                                      <p:cBhvr>
                                        <p:cTn id="27" dur="500"/>
                                        <p:tgtEl>
                                          <p:spTgt spid="2467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46790"/>
                                        </p:tgtEl>
                                        <p:attrNameLst>
                                          <p:attrName>style.visibility</p:attrName>
                                        </p:attrNameLst>
                                      </p:cBhvr>
                                      <p:to>
                                        <p:strVal val="visible"/>
                                      </p:to>
                                    </p:set>
                                    <p:animEffect transition="in" filter="checkerboard(down)">
                                      <p:cBhvr>
                                        <p:cTn id="32" dur="500"/>
                                        <p:tgtEl>
                                          <p:spTgt spid="2467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9" presetClass="entr" presetSubtype="10" fill="hold" grpId="0" nodeType="clickEffect">
                                  <p:stCondLst>
                                    <p:cond delay="0"/>
                                  </p:stCondLst>
                                  <p:childTnLst>
                                    <p:set>
                                      <p:cBhvr>
                                        <p:cTn id="36" dur="1" fill="hold">
                                          <p:stCondLst>
                                            <p:cond delay="0"/>
                                          </p:stCondLst>
                                        </p:cTn>
                                        <p:tgtEl>
                                          <p:spTgt spid="246791"/>
                                        </p:tgtEl>
                                        <p:attrNameLst>
                                          <p:attrName>style.visibility</p:attrName>
                                        </p:attrNameLst>
                                      </p:cBhvr>
                                      <p:to>
                                        <p:strVal val="visible"/>
                                      </p:to>
                                    </p:set>
                                    <p:anim calcmode="lin" valueType="num">
                                      <p:cBhvr additive="base">
                                        <p:cTn id="37" dur="5000" fill="hold"/>
                                        <p:tgtEl>
                                          <p:spTgt spid="246791"/>
                                        </p:tgtEl>
                                        <p:attrNameLst>
                                          <p:attrName>ppt_w</p:attrName>
                                        </p:attrNameLst>
                                      </p:cBhvr>
                                      <p:tavLst>
                                        <p:tav tm="0" fmla="#ppt_w*sin(2.5*pi*$)">
                                          <p:val>
                                            <p:fltVal val="0"/>
                                          </p:val>
                                        </p:tav>
                                        <p:tav tm="100000">
                                          <p:val>
                                            <p:fltVal val="1"/>
                                          </p:val>
                                        </p:tav>
                                      </p:tavLst>
                                    </p:anim>
                                    <p:anim calcmode="lin" valueType="num">
                                      <p:cBhvr additive="base">
                                        <p:cTn id="38" dur="5000" fill="hold"/>
                                        <p:tgtEl>
                                          <p:spTgt spid="2467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nimBg="1" autoUpdateAnimBg="0"/>
      <p:bldP spid="246787" grpId="0" animBg="1" autoUpdateAnimBg="0"/>
      <p:bldP spid="246788" grpId="0" animBg="1" autoUpdateAnimBg="0"/>
      <p:bldP spid="246789" grpId="0" animBg="1" autoUpdateAnimBg="0"/>
      <p:bldP spid="246790" grpId="0" animBg="1" autoUpdateAnimBg="0"/>
      <p:bldP spid="246791"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BEFDFD6B-5930-4D00-B409-AB4E9AA047A4}" type="datetime1">
              <a:rPr lang="zh-CN" altLang="en-US" smtClean="0"/>
              <a:t>2016/5/10</a:t>
            </a:fld>
            <a:endParaRPr lang="en-US" altLang="zh-CN">
              <a:solidFill>
                <a:srgbClr val="FFFF00"/>
              </a:solidFill>
            </a:endParaRPr>
          </a:p>
        </p:txBody>
      </p:sp>
      <p:sp>
        <p:nvSpPr>
          <p:cNvPr id="7" name="页脚占位符 2"/>
          <p:cNvSpPr>
            <a:spLocks noGrp="1"/>
          </p:cNvSpPr>
          <p:nvPr>
            <p:ph type="ftr" sz="quarter" idx="11"/>
          </p:nvPr>
        </p:nvSpPr>
        <p:spPr/>
        <p:txBody>
          <a:bodyPr/>
          <a:lstStyle/>
          <a:p>
            <a:r>
              <a:rPr lang="zh-CN" altLang="en-US" smtClean="0"/>
              <a:t>数据库系统</a:t>
            </a:r>
            <a:endParaRPr lang="zh-CN" altLang="en-US"/>
          </a:p>
        </p:txBody>
      </p:sp>
      <p:sp>
        <p:nvSpPr>
          <p:cNvPr id="8" name="灯片编号占位符 3"/>
          <p:cNvSpPr>
            <a:spLocks noGrp="1"/>
          </p:cNvSpPr>
          <p:nvPr>
            <p:ph type="sldNum" sz="quarter" idx="12"/>
          </p:nvPr>
        </p:nvSpPr>
        <p:spPr/>
        <p:txBody>
          <a:bodyPr/>
          <a:lstStyle/>
          <a:p>
            <a:fld id="{C7DB5963-4302-4EEC-842C-18D6EA6D7D31}" type="slidenum">
              <a:rPr lang="zh-CN" altLang="en-US"/>
              <a:pPr/>
              <a:t>17</a:t>
            </a:fld>
            <a:endParaRPr lang="en-US" altLang="zh-CN">
              <a:solidFill>
                <a:srgbClr val="FFFF00"/>
              </a:solidFill>
            </a:endParaRPr>
          </a:p>
        </p:txBody>
      </p:sp>
      <p:sp>
        <p:nvSpPr>
          <p:cNvPr id="247810" name="Text Box 2"/>
          <p:cNvSpPr txBox="1">
            <a:spLocks noChangeArrowheads="1"/>
          </p:cNvSpPr>
          <p:nvPr/>
        </p:nvSpPr>
        <p:spPr bwMode="auto">
          <a:xfrm>
            <a:off x="1981200" y="533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FF"/>
                </a:solidFill>
              </a:rPr>
              <a:t>课程</a:t>
            </a:r>
            <a:r>
              <a:rPr lang="en-US" altLang="zh-CN" sz="2400" b="1">
                <a:solidFill>
                  <a:srgbClr val="FFFFFF"/>
                </a:solidFill>
              </a:rPr>
              <a:t>C  </a:t>
            </a:r>
            <a:r>
              <a:rPr lang="zh-CN" altLang="en-US" sz="2400" b="1">
                <a:solidFill>
                  <a:srgbClr val="FFFFFF"/>
                </a:solidFill>
              </a:rPr>
              <a:t>教员</a:t>
            </a:r>
            <a:r>
              <a:rPr lang="en-US" altLang="zh-CN" sz="2400" b="1">
                <a:solidFill>
                  <a:srgbClr val="FFFFFF"/>
                </a:solidFill>
              </a:rPr>
              <a:t>T         </a:t>
            </a:r>
            <a:r>
              <a:rPr lang="zh-CN" altLang="en-US" sz="2400" b="1">
                <a:solidFill>
                  <a:srgbClr val="FFFFFF"/>
                </a:solidFill>
              </a:rPr>
              <a:t>参考书</a:t>
            </a:r>
            <a:r>
              <a:rPr lang="en-US" altLang="zh-CN" sz="2400" b="1">
                <a:solidFill>
                  <a:srgbClr val="FFFFFF"/>
                </a:solidFill>
              </a:rPr>
              <a:t>B</a:t>
            </a:r>
          </a:p>
        </p:txBody>
      </p:sp>
      <p:sp>
        <p:nvSpPr>
          <p:cNvPr id="247811" name="Text Box 3"/>
          <p:cNvSpPr txBox="1">
            <a:spLocks noChangeArrowheads="1"/>
          </p:cNvSpPr>
          <p:nvPr/>
        </p:nvSpPr>
        <p:spPr bwMode="auto">
          <a:xfrm>
            <a:off x="2006601" y="990601"/>
            <a:ext cx="4046301" cy="5706177"/>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10000"/>
              </a:lnSpc>
              <a:spcBef>
                <a:spcPct val="0"/>
              </a:spcBef>
              <a:spcAft>
                <a:spcPct val="0"/>
              </a:spcAft>
            </a:pPr>
            <a:r>
              <a:rPr lang="zh-CN" altLang="en-US" sz="2400" b="1">
                <a:solidFill>
                  <a:srgbClr val="FFFF00"/>
                </a:solidFill>
              </a:rPr>
              <a:t>物理     汪洋         普通物理学</a:t>
            </a:r>
          </a:p>
          <a:p>
            <a:pPr eaLnBrk="0" fontAlgn="base" hangingPunct="0">
              <a:lnSpc>
                <a:spcPct val="110000"/>
              </a:lnSpc>
              <a:spcBef>
                <a:spcPct val="0"/>
              </a:spcBef>
              <a:spcAft>
                <a:spcPct val="0"/>
              </a:spcAft>
            </a:pPr>
            <a:r>
              <a:rPr lang="zh-CN" altLang="en-US" sz="2400" b="1">
                <a:solidFill>
                  <a:srgbClr val="FFFF00"/>
                </a:solidFill>
              </a:rPr>
              <a:t>物理     汪洋         光学原理</a:t>
            </a:r>
          </a:p>
          <a:p>
            <a:pPr eaLnBrk="0" fontAlgn="base" hangingPunct="0">
              <a:lnSpc>
                <a:spcPct val="110000"/>
              </a:lnSpc>
              <a:spcBef>
                <a:spcPct val="0"/>
              </a:spcBef>
              <a:spcAft>
                <a:spcPct val="0"/>
              </a:spcAft>
            </a:pPr>
            <a:r>
              <a:rPr lang="zh-CN" altLang="en-US" sz="2400" b="1">
                <a:solidFill>
                  <a:srgbClr val="FFFF00"/>
                </a:solidFill>
              </a:rPr>
              <a:t>物理     汪洋         物理习题集</a:t>
            </a:r>
          </a:p>
          <a:p>
            <a:pPr eaLnBrk="0" fontAlgn="base" hangingPunct="0">
              <a:lnSpc>
                <a:spcPct val="110000"/>
              </a:lnSpc>
              <a:spcBef>
                <a:spcPct val="0"/>
              </a:spcBef>
              <a:spcAft>
                <a:spcPct val="0"/>
              </a:spcAft>
            </a:pPr>
            <a:r>
              <a:rPr lang="zh-CN" altLang="en-US" sz="2400" b="1">
                <a:solidFill>
                  <a:srgbClr val="FFFF00"/>
                </a:solidFill>
              </a:rPr>
              <a:t>物理     大海         普通物理学</a:t>
            </a:r>
          </a:p>
          <a:p>
            <a:pPr eaLnBrk="0" fontAlgn="base" hangingPunct="0">
              <a:lnSpc>
                <a:spcPct val="110000"/>
              </a:lnSpc>
              <a:spcBef>
                <a:spcPct val="0"/>
              </a:spcBef>
              <a:spcAft>
                <a:spcPct val="0"/>
              </a:spcAft>
            </a:pPr>
            <a:r>
              <a:rPr lang="zh-CN" altLang="en-US" sz="2400" b="1">
                <a:solidFill>
                  <a:srgbClr val="FFFF00"/>
                </a:solidFill>
              </a:rPr>
              <a:t>物理     大海         光学原理</a:t>
            </a:r>
          </a:p>
          <a:p>
            <a:pPr eaLnBrk="0" fontAlgn="base" hangingPunct="0">
              <a:lnSpc>
                <a:spcPct val="110000"/>
              </a:lnSpc>
              <a:spcBef>
                <a:spcPct val="0"/>
              </a:spcBef>
              <a:spcAft>
                <a:spcPct val="0"/>
              </a:spcAft>
            </a:pPr>
            <a:r>
              <a:rPr lang="zh-CN" altLang="en-US" sz="2400" b="1">
                <a:solidFill>
                  <a:srgbClr val="FFFF00"/>
                </a:solidFill>
              </a:rPr>
              <a:t>物理     大海         物理习题集</a:t>
            </a:r>
          </a:p>
          <a:p>
            <a:pPr eaLnBrk="0" fontAlgn="base" hangingPunct="0">
              <a:lnSpc>
                <a:spcPct val="110000"/>
              </a:lnSpc>
              <a:spcBef>
                <a:spcPct val="0"/>
              </a:spcBef>
              <a:spcAft>
                <a:spcPct val="0"/>
              </a:spcAft>
            </a:pPr>
            <a:r>
              <a:rPr lang="zh-CN" altLang="en-US" sz="2400" b="1">
                <a:solidFill>
                  <a:srgbClr val="FFFF00"/>
                </a:solidFill>
              </a:rPr>
              <a:t>数学     大海         数学分析</a:t>
            </a:r>
          </a:p>
          <a:p>
            <a:pPr eaLnBrk="0" fontAlgn="base" hangingPunct="0">
              <a:lnSpc>
                <a:spcPct val="110000"/>
              </a:lnSpc>
              <a:spcBef>
                <a:spcPct val="0"/>
              </a:spcBef>
              <a:spcAft>
                <a:spcPct val="0"/>
              </a:spcAft>
            </a:pPr>
            <a:r>
              <a:rPr lang="zh-CN" altLang="en-US" sz="2400" b="1">
                <a:solidFill>
                  <a:srgbClr val="FFFF00"/>
                </a:solidFill>
              </a:rPr>
              <a:t>数学     大海         微分方程</a:t>
            </a:r>
          </a:p>
          <a:p>
            <a:pPr eaLnBrk="0" fontAlgn="base" hangingPunct="0">
              <a:lnSpc>
                <a:spcPct val="110000"/>
              </a:lnSpc>
              <a:spcBef>
                <a:spcPct val="0"/>
              </a:spcBef>
              <a:spcAft>
                <a:spcPct val="0"/>
              </a:spcAft>
            </a:pPr>
            <a:r>
              <a:rPr lang="zh-CN" altLang="en-US" sz="2400" b="1">
                <a:solidFill>
                  <a:srgbClr val="FFFF00"/>
                </a:solidFill>
              </a:rPr>
              <a:t>数学     大海         高等代数</a:t>
            </a:r>
          </a:p>
          <a:p>
            <a:pPr eaLnBrk="0" fontAlgn="base" hangingPunct="0">
              <a:lnSpc>
                <a:spcPct val="110000"/>
              </a:lnSpc>
              <a:spcBef>
                <a:spcPct val="0"/>
              </a:spcBef>
              <a:spcAft>
                <a:spcPct val="0"/>
              </a:spcAft>
            </a:pPr>
            <a:r>
              <a:rPr lang="zh-CN" altLang="en-US" sz="2400" b="1">
                <a:solidFill>
                  <a:srgbClr val="FFFF00"/>
                </a:solidFill>
              </a:rPr>
              <a:t>数学     白云         数学分析</a:t>
            </a:r>
          </a:p>
          <a:p>
            <a:pPr eaLnBrk="0" fontAlgn="base" hangingPunct="0">
              <a:lnSpc>
                <a:spcPct val="110000"/>
              </a:lnSpc>
              <a:spcBef>
                <a:spcPct val="0"/>
              </a:spcBef>
              <a:spcAft>
                <a:spcPct val="0"/>
              </a:spcAft>
            </a:pPr>
            <a:r>
              <a:rPr lang="zh-CN" altLang="en-US" sz="2400" b="1">
                <a:solidFill>
                  <a:srgbClr val="FFFF00"/>
                </a:solidFill>
              </a:rPr>
              <a:t>数学     白云         微分方程</a:t>
            </a:r>
          </a:p>
          <a:p>
            <a:pPr eaLnBrk="0" fontAlgn="base" hangingPunct="0">
              <a:lnSpc>
                <a:spcPct val="110000"/>
              </a:lnSpc>
              <a:spcBef>
                <a:spcPct val="0"/>
              </a:spcBef>
              <a:spcAft>
                <a:spcPct val="0"/>
              </a:spcAft>
            </a:pPr>
            <a:r>
              <a:rPr lang="zh-CN" altLang="en-US" sz="2400" b="1">
                <a:solidFill>
                  <a:srgbClr val="FFFF00"/>
                </a:solidFill>
              </a:rPr>
              <a:t>数学     白云         高等代数</a:t>
            </a:r>
          </a:p>
          <a:p>
            <a:pPr eaLnBrk="0" fontAlgn="base" hangingPunct="0">
              <a:spcBef>
                <a:spcPct val="0"/>
              </a:spcBef>
              <a:spcAft>
                <a:spcPct val="0"/>
              </a:spcAft>
            </a:pPr>
            <a:r>
              <a:rPr lang="zh-CN" altLang="en-US" sz="2400" b="1">
                <a:solidFill>
                  <a:srgbClr val="FFFF00"/>
                </a:solidFill>
              </a:rPr>
              <a:t>计算     白云         数学分析</a:t>
            </a:r>
          </a:p>
          <a:p>
            <a:pPr eaLnBrk="0" fontAlgn="base" hangingPunct="0">
              <a:spcBef>
                <a:spcPct val="0"/>
              </a:spcBef>
              <a:spcAft>
                <a:spcPct val="0"/>
              </a:spcAft>
            </a:pPr>
            <a:r>
              <a:rPr lang="en-US" altLang="zh-CN" sz="2400" b="1">
                <a:solidFill>
                  <a:srgbClr val="FFFF00"/>
                </a:solidFill>
              </a:rPr>
              <a:t>……     ……             ……</a:t>
            </a:r>
          </a:p>
        </p:txBody>
      </p:sp>
      <p:sp>
        <p:nvSpPr>
          <p:cNvPr id="247812" name="Text Box 4"/>
          <p:cNvSpPr txBox="1">
            <a:spLocks noChangeArrowheads="1"/>
          </p:cNvSpPr>
          <p:nvPr/>
        </p:nvSpPr>
        <p:spPr bwMode="auto">
          <a:xfrm>
            <a:off x="6400800" y="595313"/>
            <a:ext cx="3657600" cy="441351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000000"/>
                </a:solidFill>
              </a:rPr>
              <a:t>在该关系模式中，对于一个（物理，普通物理学），有一组教员</a:t>
            </a:r>
            <a:r>
              <a:rPr lang="en-US" altLang="zh-CN" sz="2400" b="1">
                <a:solidFill>
                  <a:srgbClr val="000000"/>
                </a:solidFill>
              </a:rPr>
              <a:t>{</a:t>
            </a:r>
            <a:r>
              <a:rPr lang="zh-CN" altLang="en-US" sz="2400" b="1">
                <a:solidFill>
                  <a:srgbClr val="000000"/>
                </a:solidFill>
              </a:rPr>
              <a:t>汪洋，大海</a:t>
            </a:r>
            <a:r>
              <a:rPr lang="en-US" altLang="zh-CN" sz="2400" b="1">
                <a:solidFill>
                  <a:srgbClr val="000000"/>
                </a:solidFill>
              </a:rPr>
              <a:t>}</a:t>
            </a:r>
            <a:r>
              <a:rPr lang="zh-CN" altLang="en-US" sz="2400" b="1">
                <a:solidFill>
                  <a:srgbClr val="000000"/>
                </a:solidFill>
              </a:rPr>
              <a:t>，而对于另一个（物理，光学原理），对应的教员仍是</a:t>
            </a:r>
            <a:r>
              <a:rPr lang="en-US" altLang="zh-CN" sz="2400" b="1">
                <a:solidFill>
                  <a:srgbClr val="000000"/>
                </a:solidFill>
              </a:rPr>
              <a:t>{</a:t>
            </a:r>
            <a:r>
              <a:rPr lang="zh-CN" altLang="en-US" sz="2400" b="1">
                <a:solidFill>
                  <a:srgbClr val="000000"/>
                </a:solidFill>
              </a:rPr>
              <a:t>汪洋，大海</a:t>
            </a:r>
            <a:r>
              <a:rPr lang="en-US" altLang="zh-CN" sz="2400" b="1">
                <a:solidFill>
                  <a:srgbClr val="000000"/>
                </a:solidFill>
              </a:rPr>
              <a:t>}</a:t>
            </a:r>
            <a:r>
              <a:rPr lang="zh-CN" altLang="en-US" sz="2400" b="1">
                <a:solidFill>
                  <a:srgbClr val="000000"/>
                </a:solidFill>
              </a:rPr>
              <a:t>。因此，所对应的教员只与课程的值有关而与参考书的值无关。</a:t>
            </a:r>
          </a:p>
        </p:txBody>
      </p:sp>
      <p:sp>
        <p:nvSpPr>
          <p:cNvPr id="247813" name="AutoShape 5"/>
          <p:cNvSpPr>
            <a:spLocks noChangeArrowheads="1"/>
          </p:cNvSpPr>
          <p:nvPr/>
        </p:nvSpPr>
        <p:spPr bwMode="auto">
          <a:xfrm>
            <a:off x="6324600" y="5334000"/>
            <a:ext cx="3962400" cy="762000"/>
          </a:xfrm>
          <a:prstGeom prst="ribbon">
            <a:avLst>
              <a:gd name="adj1" fmla="val 12500"/>
              <a:gd name="adj2"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这是产生问题的原因吗</a:t>
            </a:r>
            <a:r>
              <a:rPr lang="zh-CN" altLang="en-US" sz="2000" b="1">
                <a:solidFill>
                  <a:srgbClr val="000000"/>
                </a:solidFill>
              </a:rPr>
              <a:t>？</a:t>
            </a:r>
            <a:endParaRPr lang="zh-CN" altLang="en-US" sz="2000" b="1">
              <a:solidFill>
                <a:srgbClr val="FFFF00"/>
              </a:solidFill>
            </a:endParaRPr>
          </a:p>
        </p:txBody>
      </p:sp>
    </p:spTree>
    <p:extLst>
      <p:ext uri="{BB962C8B-B14F-4D97-AF65-F5344CB8AC3E}">
        <p14:creationId xmlns:p14="http://schemas.microsoft.com/office/powerpoint/2010/main" val="423741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blinds(vertical)">
                                      <p:cBhvr>
                                        <p:cTn id="7" dur="500"/>
                                        <p:tgtEl>
                                          <p:spTgt spid="247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7813"/>
                                        </p:tgtEl>
                                        <p:attrNameLst>
                                          <p:attrName>style.visibility</p:attrName>
                                        </p:attrNameLst>
                                      </p:cBhvr>
                                      <p:to>
                                        <p:strVal val="visible"/>
                                      </p:to>
                                    </p:set>
                                    <p:animEffect transition="in" filter="blinds(horizontal)">
                                      <p:cBhvr>
                                        <p:cTn id="12" dur="500"/>
                                        <p:tgtEl>
                                          <p:spTgt spid="247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nimBg="1" autoUpdateAnimBg="0"/>
      <p:bldP spid="24781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2F1CB775-DE45-43AB-BB62-953A3B6A4A0E}" type="datetime1">
              <a:rPr lang="zh-CN" altLang="en-US" smtClean="0"/>
              <a:t>2016/5/10</a:t>
            </a:fld>
            <a:endParaRPr lang="en-US" altLang="zh-CN">
              <a:solidFill>
                <a:srgbClr val="FFFF00"/>
              </a:solidFill>
            </a:endParaRPr>
          </a:p>
        </p:txBody>
      </p:sp>
      <p:sp>
        <p:nvSpPr>
          <p:cNvPr id="8" name="页脚占位符 2"/>
          <p:cNvSpPr>
            <a:spLocks noGrp="1"/>
          </p:cNvSpPr>
          <p:nvPr>
            <p:ph type="ftr" sz="quarter" idx="11"/>
          </p:nvPr>
        </p:nvSpPr>
        <p:spPr/>
        <p:txBody>
          <a:bodyPr/>
          <a:lstStyle/>
          <a:p>
            <a:r>
              <a:rPr lang="zh-CN" altLang="en-US" smtClean="0"/>
              <a:t>数据库系统</a:t>
            </a:r>
            <a:endParaRPr lang="zh-CN" altLang="en-US"/>
          </a:p>
        </p:txBody>
      </p:sp>
      <p:sp>
        <p:nvSpPr>
          <p:cNvPr id="9" name="灯片编号占位符 3"/>
          <p:cNvSpPr>
            <a:spLocks noGrp="1"/>
          </p:cNvSpPr>
          <p:nvPr>
            <p:ph type="sldNum" sz="quarter" idx="12"/>
          </p:nvPr>
        </p:nvSpPr>
        <p:spPr/>
        <p:txBody>
          <a:bodyPr/>
          <a:lstStyle/>
          <a:p>
            <a:fld id="{BD5170CE-F629-4FBB-8364-F91096A84ABB}" type="slidenum">
              <a:rPr lang="zh-CN" altLang="en-US"/>
              <a:pPr/>
              <a:t>18</a:t>
            </a:fld>
            <a:endParaRPr lang="en-US" altLang="zh-CN">
              <a:solidFill>
                <a:srgbClr val="FFFF00"/>
              </a:solidFill>
            </a:endParaRPr>
          </a:p>
        </p:txBody>
      </p:sp>
      <p:sp>
        <p:nvSpPr>
          <p:cNvPr id="248834" name="Text Box 2"/>
          <p:cNvSpPr txBox="1">
            <a:spLocks noChangeArrowheads="1"/>
          </p:cNvSpPr>
          <p:nvPr/>
        </p:nvSpPr>
        <p:spPr bwMode="auto">
          <a:xfrm>
            <a:off x="1828800" y="471488"/>
            <a:ext cx="861060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en-US" altLang="zh-CN" sz="2400" b="1">
                <a:solidFill>
                  <a:srgbClr val="FFFFFF"/>
                </a:solidFill>
              </a:rPr>
              <a:t>2</a:t>
            </a:r>
            <a:r>
              <a:rPr lang="zh-CN" altLang="en-US" sz="2400" b="1">
                <a:solidFill>
                  <a:srgbClr val="FFFFFF"/>
                </a:solidFill>
              </a:rPr>
              <a:t>、多值依赖</a:t>
            </a:r>
            <a:r>
              <a:rPr lang="zh-CN" altLang="en-US" sz="2400" b="1">
                <a:solidFill>
                  <a:srgbClr val="FFFF00"/>
                </a:solidFill>
              </a:rPr>
              <a:t>（</a:t>
            </a:r>
            <a:r>
              <a:rPr lang="en-US" altLang="zh-CN" sz="2400" b="1">
                <a:solidFill>
                  <a:srgbClr val="FFFF00"/>
                </a:solidFill>
              </a:rPr>
              <a:t>MultiValued Dependency</a:t>
            </a:r>
            <a:r>
              <a:rPr lang="zh-CN" altLang="en-US" sz="2400" b="1">
                <a:solidFill>
                  <a:srgbClr val="FFFF00"/>
                </a:solidFill>
              </a:rPr>
              <a:t>，缩写为</a:t>
            </a:r>
            <a:r>
              <a:rPr lang="en-US" altLang="zh-CN" sz="2400" b="1">
                <a:solidFill>
                  <a:srgbClr val="FFFF00"/>
                </a:solidFill>
              </a:rPr>
              <a:t>MVD</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       设 </a:t>
            </a:r>
            <a:r>
              <a:rPr lang="en-US" altLang="zh-CN" sz="2400" b="1">
                <a:solidFill>
                  <a:srgbClr val="FFFF00"/>
                </a:solidFill>
              </a:rPr>
              <a:t>R(U)</a:t>
            </a:r>
            <a:r>
              <a:rPr lang="zh-CN" altLang="en-US" sz="2400" b="1">
                <a:solidFill>
                  <a:srgbClr val="FFFF00"/>
                </a:solidFill>
              </a:rPr>
              <a:t>是属性集</a:t>
            </a:r>
            <a:r>
              <a:rPr lang="en-US" altLang="zh-CN" sz="2400" b="1">
                <a:solidFill>
                  <a:srgbClr val="FFFF00"/>
                </a:solidFill>
              </a:rPr>
              <a:t>U</a:t>
            </a:r>
            <a:r>
              <a:rPr lang="zh-CN" altLang="en-US" sz="2400" b="1">
                <a:solidFill>
                  <a:srgbClr val="FFFF00"/>
                </a:solidFill>
              </a:rPr>
              <a:t>上的关系模式，</a:t>
            </a:r>
            <a:r>
              <a:rPr lang="en-US" altLang="zh-CN" sz="2400" b="1">
                <a:solidFill>
                  <a:srgbClr val="FFFF00"/>
                </a:solidFill>
              </a:rPr>
              <a:t>X</a:t>
            </a:r>
            <a:r>
              <a:rPr lang="zh-CN" altLang="en-US" sz="2400" b="1">
                <a:solidFill>
                  <a:srgbClr val="FFFF00"/>
                </a:solidFill>
              </a:rPr>
              <a:t>、</a:t>
            </a:r>
            <a:r>
              <a:rPr lang="en-US" altLang="zh-CN" sz="2400" b="1">
                <a:solidFill>
                  <a:srgbClr val="FFFF00"/>
                </a:solidFill>
              </a:rPr>
              <a:t>Y</a:t>
            </a:r>
            <a:r>
              <a:rPr lang="zh-CN" altLang="en-US" sz="2400" b="1">
                <a:solidFill>
                  <a:srgbClr val="FFFF00"/>
                </a:solidFill>
              </a:rPr>
              <a:t>、</a:t>
            </a:r>
            <a:r>
              <a:rPr lang="en-US" altLang="zh-CN" sz="2400" b="1">
                <a:solidFill>
                  <a:srgbClr val="FFFF00"/>
                </a:solidFill>
              </a:rPr>
              <a:t>Z</a:t>
            </a:r>
            <a:r>
              <a:rPr lang="zh-CN" altLang="en-US" sz="2400" b="1">
                <a:solidFill>
                  <a:srgbClr val="FFFF00"/>
                </a:solidFill>
              </a:rPr>
              <a:t>是</a:t>
            </a:r>
            <a:r>
              <a:rPr lang="en-US" altLang="zh-CN" sz="2400" b="1">
                <a:solidFill>
                  <a:srgbClr val="FFFF00"/>
                </a:solidFill>
              </a:rPr>
              <a:t>U</a:t>
            </a:r>
            <a:r>
              <a:rPr lang="zh-CN" altLang="en-US" sz="2400" b="1">
                <a:solidFill>
                  <a:srgbClr val="FFFF00"/>
                </a:solidFill>
              </a:rPr>
              <a:t>的子集，且</a:t>
            </a:r>
            <a:r>
              <a:rPr lang="en-US" altLang="zh-CN" sz="2400" b="1">
                <a:solidFill>
                  <a:srgbClr val="FFFF00"/>
                </a:solidFill>
              </a:rPr>
              <a:t>Z=U</a:t>
            </a:r>
            <a:r>
              <a:rPr lang="en-US" altLang="zh-CN" sz="2400" b="1">
                <a:solidFill>
                  <a:srgbClr val="FFFF00"/>
                </a:solidFill>
                <a:sym typeface="Symbol" panose="05050102010706020507" pitchFamily="18" charset="2"/>
              </a:rPr>
              <a:t>X</a:t>
            </a:r>
            <a:r>
              <a:rPr lang="en-US" altLang="zh-CN" sz="2400" b="1">
                <a:solidFill>
                  <a:srgbClr val="FFFF00"/>
                </a:solidFill>
              </a:rPr>
              <a:t>Y</a:t>
            </a:r>
            <a:r>
              <a:rPr lang="zh-CN" altLang="en-US" sz="2400" b="1">
                <a:solidFill>
                  <a:srgbClr val="FFFF00"/>
                </a:solidFill>
              </a:rPr>
              <a:t>，多值依赖</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sym typeface="Symbol" panose="05050102010706020507" pitchFamily="18" charset="2"/>
              </a:rPr>
              <a:t>成立当且仅当对</a:t>
            </a:r>
            <a:r>
              <a:rPr lang="en-US" altLang="zh-CN" sz="2400" b="1">
                <a:solidFill>
                  <a:srgbClr val="FFFF00"/>
                </a:solidFill>
              </a:rPr>
              <a:t>R(U)</a:t>
            </a:r>
            <a:r>
              <a:rPr lang="zh-CN" altLang="en-US" sz="2400" b="1">
                <a:solidFill>
                  <a:srgbClr val="FFFF00"/>
                </a:solidFill>
              </a:rPr>
              <a:t>的任一关系</a:t>
            </a:r>
            <a:r>
              <a:rPr lang="en-US" altLang="zh-CN" sz="2400" b="1">
                <a:solidFill>
                  <a:srgbClr val="FFFF00"/>
                </a:solidFill>
              </a:rPr>
              <a:t>r</a:t>
            </a:r>
            <a:r>
              <a:rPr lang="zh-CN" altLang="en-US" sz="2400" b="1">
                <a:solidFill>
                  <a:srgbClr val="FFFF00"/>
                </a:solidFill>
              </a:rPr>
              <a:t>，任给的一对（</a:t>
            </a:r>
            <a:r>
              <a:rPr lang="en-US" altLang="zh-CN" sz="2400" b="1">
                <a:solidFill>
                  <a:srgbClr val="FFFF00"/>
                </a:solidFill>
              </a:rPr>
              <a:t>x</a:t>
            </a:r>
            <a:r>
              <a:rPr lang="zh-CN" altLang="en-US" sz="2400" b="1">
                <a:solidFill>
                  <a:srgbClr val="FFFF00"/>
                </a:solidFill>
              </a:rPr>
              <a:t>，</a:t>
            </a:r>
            <a:r>
              <a:rPr lang="en-US" altLang="zh-CN" sz="2400" b="1">
                <a:solidFill>
                  <a:srgbClr val="FFFF00"/>
                </a:solidFill>
              </a:rPr>
              <a:t>z</a:t>
            </a:r>
            <a:r>
              <a:rPr lang="zh-CN" altLang="en-US" sz="2400" b="1">
                <a:solidFill>
                  <a:srgbClr val="FFFF00"/>
                </a:solidFill>
              </a:rPr>
              <a:t>）值有一组</a:t>
            </a:r>
            <a:r>
              <a:rPr lang="en-US" altLang="zh-CN" sz="2400" b="1">
                <a:solidFill>
                  <a:srgbClr val="FFFF00"/>
                </a:solidFill>
              </a:rPr>
              <a:t>Y</a:t>
            </a:r>
            <a:r>
              <a:rPr lang="zh-CN" altLang="en-US" sz="2400" b="1">
                <a:solidFill>
                  <a:srgbClr val="FFFF00"/>
                </a:solidFill>
              </a:rPr>
              <a:t>的值，这组值仅仅取决于</a:t>
            </a:r>
            <a:r>
              <a:rPr lang="en-US" altLang="zh-CN" sz="2400" b="1">
                <a:solidFill>
                  <a:srgbClr val="FFFF00"/>
                </a:solidFill>
              </a:rPr>
              <a:t>x</a:t>
            </a:r>
            <a:r>
              <a:rPr lang="zh-CN" altLang="en-US" sz="2400" b="1">
                <a:solidFill>
                  <a:srgbClr val="FFFF00"/>
                </a:solidFill>
              </a:rPr>
              <a:t>值而与</a:t>
            </a:r>
            <a:r>
              <a:rPr lang="en-US" altLang="zh-CN" sz="2400" b="1">
                <a:solidFill>
                  <a:srgbClr val="FFFF00"/>
                </a:solidFill>
              </a:rPr>
              <a:t>z</a:t>
            </a:r>
            <a:r>
              <a:rPr lang="zh-CN" altLang="en-US" sz="2400" b="1">
                <a:solidFill>
                  <a:srgbClr val="FFFF00"/>
                </a:solidFill>
              </a:rPr>
              <a:t>值无关。</a:t>
            </a:r>
          </a:p>
          <a:p>
            <a:pPr eaLnBrk="0" fontAlgn="base" hangingPunct="0">
              <a:lnSpc>
                <a:spcPct val="130000"/>
              </a:lnSpc>
              <a:spcBef>
                <a:spcPct val="0"/>
              </a:spcBef>
              <a:spcAft>
                <a:spcPct val="0"/>
              </a:spcAft>
            </a:pPr>
            <a:r>
              <a:rPr lang="zh-CN" altLang="en-US" sz="2400" b="1">
                <a:solidFill>
                  <a:srgbClr val="FFFF00"/>
                </a:solidFill>
              </a:rPr>
              <a:t>     称</a:t>
            </a:r>
            <a:r>
              <a:rPr lang="en-US" altLang="zh-CN" sz="2400" b="1">
                <a:solidFill>
                  <a:srgbClr val="FFFFFF"/>
                </a:solidFill>
              </a:rPr>
              <a:t>X</a:t>
            </a:r>
            <a:r>
              <a:rPr lang="zh-CN" altLang="en-US" sz="2400" b="1">
                <a:solidFill>
                  <a:srgbClr val="FFFFFF"/>
                </a:solidFill>
              </a:rPr>
              <a:t>多值决定</a:t>
            </a:r>
            <a:r>
              <a:rPr lang="en-US" altLang="zh-CN" sz="2400" b="1">
                <a:solidFill>
                  <a:srgbClr val="FFFFFF"/>
                </a:solidFill>
              </a:rPr>
              <a:t>Y</a:t>
            </a:r>
            <a:r>
              <a:rPr lang="zh-CN" altLang="en-US" sz="2400" b="1">
                <a:solidFill>
                  <a:srgbClr val="FFFF00"/>
                </a:solidFill>
              </a:rPr>
              <a:t>或</a:t>
            </a:r>
            <a:r>
              <a:rPr lang="en-US" altLang="zh-CN" sz="2400" b="1">
                <a:solidFill>
                  <a:srgbClr val="FFFFFF"/>
                </a:solidFill>
              </a:rPr>
              <a:t>Y</a:t>
            </a:r>
            <a:r>
              <a:rPr lang="zh-CN" altLang="en-US" sz="2400" b="1">
                <a:solidFill>
                  <a:srgbClr val="FFFFFF"/>
                </a:solidFill>
              </a:rPr>
              <a:t>多值依赖于</a:t>
            </a:r>
            <a:r>
              <a:rPr lang="en-US" altLang="zh-CN" sz="2400" b="1">
                <a:solidFill>
                  <a:srgbClr val="FFFFFF"/>
                </a:solidFill>
              </a:rPr>
              <a:t>X</a:t>
            </a:r>
            <a:r>
              <a:rPr lang="zh-CN" altLang="en-US" sz="2400" b="1">
                <a:solidFill>
                  <a:srgbClr val="FFFF00"/>
                </a:solidFill>
              </a:rPr>
              <a:t>。</a:t>
            </a:r>
          </a:p>
        </p:txBody>
      </p:sp>
      <p:sp>
        <p:nvSpPr>
          <p:cNvPr id="248835" name="Text Box 3"/>
          <p:cNvSpPr txBox="1">
            <a:spLocks noChangeArrowheads="1"/>
          </p:cNvSpPr>
          <p:nvPr/>
        </p:nvSpPr>
        <p:spPr bwMode="auto">
          <a:xfrm>
            <a:off x="2209801" y="3411538"/>
            <a:ext cx="4063933"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例如，在关系模式</a:t>
            </a:r>
            <a:r>
              <a:rPr lang="en-US" altLang="zh-CN" sz="2400" b="1">
                <a:solidFill>
                  <a:srgbClr val="FFFF00"/>
                </a:solidFill>
              </a:rPr>
              <a:t>TEACH</a:t>
            </a:r>
            <a:r>
              <a:rPr lang="zh-CN" altLang="en-US" sz="2400" b="1">
                <a:solidFill>
                  <a:srgbClr val="FFFF00"/>
                </a:solidFill>
              </a:rPr>
              <a:t>中</a:t>
            </a:r>
          </a:p>
          <a:p>
            <a:pPr eaLnBrk="0" fontAlgn="base" hangingPunct="0">
              <a:lnSpc>
                <a:spcPct val="130000"/>
              </a:lnSpc>
              <a:spcBef>
                <a:spcPct val="0"/>
              </a:spcBef>
              <a:spcAft>
                <a:spcPct val="0"/>
              </a:spcAft>
            </a:pPr>
            <a:r>
              <a:rPr lang="zh-CN" altLang="en-US" sz="2400" b="1">
                <a:solidFill>
                  <a:srgbClr val="FFFF00"/>
                </a:solidFill>
              </a:rPr>
              <a:t>            有    </a:t>
            </a:r>
            <a:r>
              <a:rPr lang="en-US" altLang="zh-CN" sz="2400" b="1">
                <a:solidFill>
                  <a:srgbClr val="FFFFFF"/>
                </a:solidFill>
              </a:rPr>
              <a:t>C</a:t>
            </a:r>
            <a:r>
              <a:rPr lang="en-US" altLang="zh-CN" sz="2400" b="1">
                <a:solidFill>
                  <a:srgbClr val="FFFFFF"/>
                </a:solidFill>
                <a:sym typeface="Symbol" panose="05050102010706020507" pitchFamily="18" charset="2"/>
              </a:rPr>
              <a:t>T</a:t>
            </a:r>
          </a:p>
        </p:txBody>
      </p:sp>
      <p:sp>
        <p:nvSpPr>
          <p:cNvPr id="248836" name="Text Box 4"/>
          <p:cNvSpPr txBox="1">
            <a:spLocks noChangeArrowheads="1"/>
          </p:cNvSpPr>
          <p:nvPr/>
        </p:nvSpPr>
        <p:spPr bwMode="auto">
          <a:xfrm>
            <a:off x="6858001" y="2989263"/>
            <a:ext cx="3430747" cy="3785652"/>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85000"/>
              </a:lnSpc>
              <a:spcBef>
                <a:spcPct val="0"/>
              </a:spcBef>
              <a:spcAft>
                <a:spcPct val="0"/>
              </a:spcAft>
            </a:pPr>
            <a:r>
              <a:rPr lang="zh-CN" altLang="en-US" sz="2400" b="1">
                <a:solidFill>
                  <a:srgbClr val="FFFF00"/>
                </a:solidFill>
              </a:rPr>
              <a:t>物理   汪洋   普通物理学</a:t>
            </a:r>
          </a:p>
          <a:p>
            <a:pPr eaLnBrk="0" fontAlgn="base" hangingPunct="0">
              <a:lnSpc>
                <a:spcPct val="85000"/>
              </a:lnSpc>
              <a:spcBef>
                <a:spcPct val="0"/>
              </a:spcBef>
              <a:spcAft>
                <a:spcPct val="0"/>
              </a:spcAft>
            </a:pPr>
            <a:r>
              <a:rPr lang="zh-CN" altLang="en-US" sz="2400" b="1">
                <a:solidFill>
                  <a:srgbClr val="FFFF00"/>
                </a:solidFill>
              </a:rPr>
              <a:t>物理   汪洋   光学原理</a:t>
            </a:r>
          </a:p>
          <a:p>
            <a:pPr eaLnBrk="0" fontAlgn="base" hangingPunct="0">
              <a:lnSpc>
                <a:spcPct val="85000"/>
              </a:lnSpc>
              <a:spcBef>
                <a:spcPct val="0"/>
              </a:spcBef>
              <a:spcAft>
                <a:spcPct val="0"/>
              </a:spcAft>
            </a:pPr>
            <a:r>
              <a:rPr lang="zh-CN" altLang="en-US" sz="2400" b="1">
                <a:solidFill>
                  <a:srgbClr val="FFFF00"/>
                </a:solidFill>
              </a:rPr>
              <a:t>物理   汪洋   物理习题集</a:t>
            </a:r>
          </a:p>
          <a:p>
            <a:pPr eaLnBrk="0" fontAlgn="base" hangingPunct="0">
              <a:lnSpc>
                <a:spcPct val="85000"/>
              </a:lnSpc>
              <a:spcBef>
                <a:spcPct val="0"/>
              </a:spcBef>
              <a:spcAft>
                <a:spcPct val="0"/>
              </a:spcAft>
            </a:pPr>
            <a:r>
              <a:rPr lang="zh-CN" altLang="en-US" sz="2400" b="1">
                <a:solidFill>
                  <a:srgbClr val="FFFF00"/>
                </a:solidFill>
              </a:rPr>
              <a:t>物理   大海   普通物理学</a:t>
            </a:r>
          </a:p>
          <a:p>
            <a:pPr eaLnBrk="0" fontAlgn="base" hangingPunct="0">
              <a:lnSpc>
                <a:spcPct val="85000"/>
              </a:lnSpc>
              <a:spcBef>
                <a:spcPct val="0"/>
              </a:spcBef>
              <a:spcAft>
                <a:spcPct val="0"/>
              </a:spcAft>
            </a:pPr>
            <a:r>
              <a:rPr lang="zh-CN" altLang="en-US" sz="2400" b="1">
                <a:solidFill>
                  <a:srgbClr val="FFFF00"/>
                </a:solidFill>
              </a:rPr>
              <a:t>物理   大海   光学原理</a:t>
            </a:r>
          </a:p>
          <a:p>
            <a:pPr eaLnBrk="0" fontAlgn="base" hangingPunct="0">
              <a:lnSpc>
                <a:spcPct val="85000"/>
              </a:lnSpc>
              <a:spcBef>
                <a:spcPct val="0"/>
              </a:spcBef>
              <a:spcAft>
                <a:spcPct val="0"/>
              </a:spcAft>
            </a:pPr>
            <a:r>
              <a:rPr lang="zh-CN" altLang="en-US" sz="2400" b="1">
                <a:solidFill>
                  <a:srgbClr val="FFFF00"/>
                </a:solidFill>
              </a:rPr>
              <a:t>物理   大海   物理习题集</a:t>
            </a:r>
          </a:p>
          <a:p>
            <a:pPr eaLnBrk="0" fontAlgn="base" hangingPunct="0">
              <a:lnSpc>
                <a:spcPct val="85000"/>
              </a:lnSpc>
              <a:spcBef>
                <a:spcPct val="0"/>
              </a:spcBef>
              <a:spcAft>
                <a:spcPct val="0"/>
              </a:spcAft>
            </a:pPr>
            <a:r>
              <a:rPr lang="zh-CN" altLang="en-US" sz="2400" b="1">
                <a:solidFill>
                  <a:srgbClr val="FFFF00"/>
                </a:solidFill>
              </a:rPr>
              <a:t>数学   大海   数学分析</a:t>
            </a:r>
          </a:p>
          <a:p>
            <a:pPr eaLnBrk="0" fontAlgn="base" hangingPunct="0">
              <a:lnSpc>
                <a:spcPct val="85000"/>
              </a:lnSpc>
              <a:spcBef>
                <a:spcPct val="0"/>
              </a:spcBef>
              <a:spcAft>
                <a:spcPct val="0"/>
              </a:spcAft>
            </a:pPr>
            <a:r>
              <a:rPr lang="zh-CN" altLang="en-US" sz="2400" b="1">
                <a:solidFill>
                  <a:srgbClr val="FFFF00"/>
                </a:solidFill>
              </a:rPr>
              <a:t>数学   大海   微分方程</a:t>
            </a:r>
          </a:p>
          <a:p>
            <a:pPr eaLnBrk="0" fontAlgn="base" hangingPunct="0">
              <a:lnSpc>
                <a:spcPct val="85000"/>
              </a:lnSpc>
              <a:spcBef>
                <a:spcPct val="0"/>
              </a:spcBef>
              <a:spcAft>
                <a:spcPct val="0"/>
              </a:spcAft>
            </a:pPr>
            <a:r>
              <a:rPr lang="zh-CN" altLang="en-US" sz="2400" b="1">
                <a:solidFill>
                  <a:srgbClr val="FFFF00"/>
                </a:solidFill>
              </a:rPr>
              <a:t>数学   大海   高等代数</a:t>
            </a:r>
          </a:p>
          <a:p>
            <a:pPr eaLnBrk="0" fontAlgn="base" hangingPunct="0">
              <a:lnSpc>
                <a:spcPct val="85000"/>
              </a:lnSpc>
              <a:spcBef>
                <a:spcPct val="0"/>
              </a:spcBef>
              <a:spcAft>
                <a:spcPct val="0"/>
              </a:spcAft>
            </a:pPr>
            <a:r>
              <a:rPr lang="zh-CN" altLang="en-US" sz="2400" b="1">
                <a:solidFill>
                  <a:srgbClr val="FFFF00"/>
                </a:solidFill>
              </a:rPr>
              <a:t>数学   白云   数学分析</a:t>
            </a:r>
          </a:p>
          <a:p>
            <a:pPr eaLnBrk="0" fontAlgn="base" hangingPunct="0">
              <a:lnSpc>
                <a:spcPct val="75000"/>
              </a:lnSpc>
              <a:spcBef>
                <a:spcPct val="0"/>
              </a:spcBef>
              <a:spcAft>
                <a:spcPct val="0"/>
              </a:spcAft>
            </a:pPr>
            <a:r>
              <a:rPr lang="zh-CN" altLang="en-US" sz="2400" b="1">
                <a:solidFill>
                  <a:srgbClr val="FFFF00"/>
                </a:solidFill>
              </a:rPr>
              <a:t>计算   白云   数学分析</a:t>
            </a:r>
          </a:p>
          <a:p>
            <a:pPr eaLnBrk="0" fontAlgn="base" hangingPunct="0">
              <a:lnSpc>
                <a:spcPct val="75000"/>
              </a:lnSpc>
              <a:spcBef>
                <a:spcPct val="0"/>
              </a:spcBef>
              <a:spcAft>
                <a:spcPct val="0"/>
              </a:spcAft>
            </a:pPr>
            <a:r>
              <a:rPr lang="en-US" altLang="zh-CN" sz="2400" b="1">
                <a:solidFill>
                  <a:srgbClr val="FFFF00"/>
                </a:solidFill>
              </a:rPr>
              <a:t>……   ……    ……</a:t>
            </a:r>
          </a:p>
        </p:txBody>
      </p:sp>
      <p:sp>
        <p:nvSpPr>
          <p:cNvPr id="248837" name="Text Box 5"/>
          <p:cNvSpPr txBox="1">
            <a:spLocks noChangeArrowheads="1"/>
          </p:cNvSpPr>
          <p:nvPr/>
        </p:nvSpPr>
        <p:spPr bwMode="auto">
          <a:xfrm>
            <a:off x="2057400" y="4333876"/>
            <a:ext cx="3946914" cy="201285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000000"/>
                </a:solidFill>
              </a:rPr>
              <a:t>直观上看，若</a:t>
            </a:r>
            <a:r>
              <a:rPr lang="en-US" altLang="zh-CN" sz="2400" b="1">
                <a:solidFill>
                  <a:srgbClr val="000000"/>
                </a:solidFill>
              </a:rPr>
              <a:t>X</a:t>
            </a:r>
            <a:r>
              <a:rPr lang="en-US" altLang="zh-CN" sz="2400" b="1">
                <a:solidFill>
                  <a:srgbClr val="000000"/>
                </a:solidFill>
                <a:sym typeface="Symbol" panose="05050102010706020507" pitchFamily="18" charset="2"/>
              </a:rPr>
              <a:t>Y</a:t>
            </a:r>
            <a:r>
              <a:rPr lang="zh-CN" altLang="en-US" sz="2400" b="1">
                <a:solidFill>
                  <a:srgbClr val="000000"/>
                </a:solidFill>
                <a:sym typeface="Symbol" panose="05050102010706020507" pitchFamily="18" charset="2"/>
              </a:rPr>
              <a:t>，</a:t>
            </a:r>
          </a:p>
          <a:p>
            <a:pPr eaLnBrk="0" fontAlgn="base" hangingPunct="0">
              <a:lnSpc>
                <a:spcPct val="130000"/>
              </a:lnSpc>
              <a:spcBef>
                <a:spcPct val="0"/>
              </a:spcBef>
              <a:spcAft>
                <a:spcPct val="0"/>
              </a:spcAft>
            </a:pPr>
            <a:r>
              <a:rPr lang="zh-CN" altLang="en-US" sz="2400" b="1">
                <a:solidFill>
                  <a:srgbClr val="000000"/>
                </a:solidFill>
                <a:sym typeface="Symbol" panose="05050102010706020507" pitchFamily="18" charset="2"/>
              </a:rPr>
              <a:t>则</a:t>
            </a:r>
            <a:r>
              <a:rPr lang="en-US" altLang="zh-CN" sz="2400" b="1">
                <a:solidFill>
                  <a:srgbClr val="000000"/>
                </a:solidFill>
                <a:sym typeface="Symbol" panose="05050102010706020507" pitchFamily="18" charset="2"/>
              </a:rPr>
              <a:t>X</a:t>
            </a:r>
            <a:r>
              <a:rPr lang="zh-CN" altLang="en-US" sz="2400" b="1">
                <a:solidFill>
                  <a:srgbClr val="000000"/>
                </a:solidFill>
                <a:sym typeface="Symbol" panose="05050102010706020507" pitchFamily="18" charset="2"/>
              </a:rPr>
              <a:t>的一个值唯一决定一组</a:t>
            </a:r>
          </a:p>
          <a:p>
            <a:pPr eaLnBrk="0" fontAlgn="base" hangingPunct="0">
              <a:lnSpc>
                <a:spcPct val="130000"/>
              </a:lnSpc>
              <a:spcBef>
                <a:spcPct val="0"/>
              </a:spcBef>
              <a:spcAft>
                <a:spcPct val="0"/>
              </a:spcAft>
            </a:pPr>
            <a:r>
              <a:rPr lang="en-US" altLang="zh-CN" sz="2400" b="1">
                <a:solidFill>
                  <a:srgbClr val="000000"/>
                </a:solidFill>
                <a:sym typeface="Symbol" panose="05050102010706020507" pitchFamily="18" charset="2"/>
              </a:rPr>
              <a:t>Y</a:t>
            </a:r>
            <a:r>
              <a:rPr lang="zh-CN" altLang="en-US" sz="2400" b="1">
                <a:solidFill>
                  <a:srgbClr val="000000"/>
                </a:solidFill>
                <a:sym typeface="Symbol" panose="05050102010706020507" pitchFamily="18" charset="2"/>
              </a:rPr>
              <a:t>值，且这组值与</a:t>
            </a:r>
            <a:r>
              <a:rPr lang="en-US" altLang="zh-CN" sz="2400" b="1">
                <a:solidFill>
                  <a:srgbClr val="000000"/>
                </a:solidFill>
                <a:sym typeface="Symbol" panose="05050102010706020507" pitchFamily="18" charset="2"/>
              </a:rPr>
              <a:t>X</a:t>
            </a:r>
            <a:r>
              <a:rPr lang="zh-CN" altLang="en-US" sz="2400" b="1">
                <a:solidFill>
                  <a:srgbClr val="000000"/>
                </a:solidFill>
                <a:sym typeface="Symbol" panose="05050102010706020507" pitchFamily="18" charset="2"/>
              </a:rPr>
              <a:t>、</a:t>
            </a:r>
            <a:r>
              <a:rPr lang="en-US" altLang="zh-CN" sz="2400" b="1">
                <a:solidFill>
                  <a:srgbClr val="000000"/>
                </a:solidFill>
                <a:sym typeface="Symbol" panose="05050102010706020507" pitchFamily="18" charset="2"/>
              </a:rPr>
              <a:t>Y</a:t>
            </a:r>
            <a:r>
              <a:rPr lang="zh-CN" altLang="en-US" sz="2400" b="1">
                <a:solidFill>
                  <a:srgbClr val="000000"/>
                </a:solidFill>
                <a:sym typeface="Symbol" panose="05050102010706020507" pitchFamily="18" charset="2"/>
              </a:rPr>
              <a:t>之外</a:t>
            </a:r>
          </a:p>
          <a:p>
            <a:pPr eaLnBrk="0" fontAlgn="base" hangingPunct="0">
              <a:lnSpc>
                <a:spcPct val="130000"/>
              </a:lnSpc>
              <a:spcBef>
                <a:spcPct val="0"/>
              </a:spcBef>
              <a:spcAft>
                <a:spcPct val="0"/>
              </a:spcAft>
            </a:pPr>
            <a:r>
              <a:rPr lang="zh-CN" altLang="en-US" sz="2400" b="1">
                <a:solidFill>
                  <a:srgbClr val="000000"/>
                </a:solidFill>
                <a:sym typeface="Symbol" panose="05050102010706020507" pitchFamily="18" charset="2"/>
              </a:rPr>
              <a:t>的属性值无关</a:t>
            </a:r>
            <a:endParaRPr lang="zh-CN" altLang="en-US" sz="2400" b="1">
              <a:solidFill>
                <a:srgbClr val="FFFF00"/>
              </a:solidFill>
              <a:sym typeface="Symbol" panose="05050102010706020507" pitchFamily="18" charset="2"/>
            </a:endParaRPr>
          </a:p>
        </p:txBody>
      </p:sp>
      <p:sp>
        <p:nvSpPr>
          <p:cNvPr id="248838" name="Text Box 6"/>
          <p:cNvSpPr txBox="1">
            <a:spLocks noChangeArrowheads="1"/>
          </p:cNvSpPr>
          <p:nvPr/>
        </p:nvSpPr>
        <p:spPr bwMode="auto">
          <a:xfrm>
            <a:off x="6858000" y="25146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FF"/>
                </a:solidFill>
              </a:rPr>
              <a:t>课程</a:t>
            </a:r>
            <a:r>
              <a:rPr lang="en-US" altLang="zh-CN" sz="2400" b="1">
                <a:solidFill>
                  <a:srgbClr val="FFFFFF"/>
                </a:solidFill>
              </a:rPr>
              <a:t>C  </a:t>
            </a:r>
            <a:r>
              <a:rPr lang="zh-CN" altLang="en-US" sz="2400" b="1">
                <a:solidFill>
                  <a:srgbClr val="FFFFFF"/>
                </a:solidFill>
              </a:rPr>
              <a:t>教员</a:t>
            </a:r>
            <a:r>
              <a:rPr lang="en-US" altLang="zh-CN" sz="2400" b="1">
                <a:solidFill>
                  <a:srgbClr val="FFFFFF"/>
                </a:solidFill>
              </a:rPr>
              <a:t>T   </a:t>
            </a:r>
            <a:r>
              <a:rPr lang="zh-CN" altLang="en-US" sz="2400" b="1">
                <a:solidFill>
                  <a:srgbClr val="FFFFFF"/>
                </a:solidFill>
              </a:rPr>
              <a:t>参考书</a:t>
            </a:r>
            <a:r>
              <a:rPr lang="en-US" altLang="zh-CN" sz="2400" b="1">
                <a:solidFill>
                  <a:srgbClr val="FFFFFF"/>
                </a:solidFill>
              </a:rPr>
              <a:t>B</a:t>
            </a:r>
          </a:p>
        </p:txBody>
      </p:sp>
    </p:spTree>
    <p:extLst>
      <p:ext uri="{BB962C8B-B14F-4D97-AF65-F5344CB8AC3E}">
        <p14:creationId xmlns:p14="http://schemas.microsoft.com/office/powerpoint/2010/main" val="57164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4">
                                            <p:bg/>
                                          </p:spTgt>
                                        </p:tgtEl>
                                        <p:attrNameLst>
                                          <p:attrName>style.visibility</p:attrName>
                                        </p:attrNameLst>
                                      </p:cBhvr>
                                      <p:to>
                                        <p:strVal val="visible"/>
                                      </p:to>
                                    </p:set>
                                    <p:animEffect transition="in" filter="wipe(left)">
                                      <p:cBhvr>
                                        <p:cTn id="7" dur="500"/>
                                        <p:tgtEl>
                                          <p:spTgt spid="24883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834">
                                            <p:txEl>
                                              <p:pRg st="0" end="0"/>
                                            </p:txEl>
                                          </p:spTgt>
                                        </p:tgtEl>
                                        <p:attrNameLst>
                                          <p:attrName>style.visibility</p:attrName>
                                        </p:attrNameLst>
                                      </p:cBhvr>
                                      <p:to>
                                        <p:strVal val="visible"/>
                                      </p:to>
                                    </p:set>
                                    <p:animEffect transition="in" filter="wipe(left)">
                                      <p:cBhvr>
                                        <p:cTn id="12" dur="500"/>
                                        <p:tgtEl>
                                          <p:spTgt spid="2488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34">
                                            <p:txEl>
                                              <p:pRg st="1" end="1"/>
                                            </p:txEl>
                                          </p:spTgt>
                                        </p:tgtEl>
                                        <p:attrNameLst>
                                          <p:attrName>style.visibility</p:attrName>
                                        </p:attrNameLst>
                                      </p:cBhvr>
                                      <p:to>
                                        <p:strVal val="visible"/>
                                      </p:to>
                                    </p:set>
                                    <p:animEffect transition="in" filter="wipe(left)">
                                      <p:cBhvr>
                                        <p:cTn id="17" dur="500"/>
                                        <p:tgtEl>
                                          <p:spTgt spid="2488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4">
                                            <p:txEl>
                                              <p:pRg st="2" end="2"/>
                                            </p:txEl>
                                          </p:spTgt>
                                        </p:tgtEl>
                                        <p:attrNameLst>
                                          <p:attrName>style.visibility</p:attrName>
                                        </p:attrNameLst>
                                      </p:cBhvr>
                                      <p:to>
                                        <p:strVal val="visible"/>
                                      </p:to>
                                    </p:set>
                                    <p:animEffect transition="in" filter="wipe(left)">
                                      <p:cBhvr>
                                        <p:cTn id="22" dur="500"/>
                                        <p:tgtEl>
                                          <p:spTgt spid="24883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48835">
                                            <p:bg/>
                                          </p:spTgt>
                                        </p:tgtEl>
                                        <p:attrNameLst>
                                          <p:attrName>style.visibility</p:attrName>
                                        </p:attrNameLst>
                                      </p:cBhvr>
                                      <p:to>
                                        <p:strVal val="visible"/>
                                      </p:to>
                                    </p:set>
                                    <p:anim calcmode="lin" valueType="num">
                                      <p:cBhvr additive="base">
                                        <p:cTn id="27" dur="500" fill="hold"/>
                                        <p:tgtEl>
                                          <p:spTgt spid="248835">
                                            <p:bg/>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8835">
                                            <p:bg/>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48835">
                                            <p:txEl>
                                              <p:pRg st="0" end="0"/>
                                            </p:txEl>
                                          </p:spTgt>
                                        </p:tgtEl>
                                        <p:attrNameLst>
                                          <p:attrName>style.visibility</p:attrName>
                                        </p:attrNameLst>
                                      </p:cBhvr>
                                      <p:to>
                                        <p:strVal val="visible"/>
                                      </p:to>
                                    </p:set>
                                    <p:anim calcmode="lin" valueType="num">
                                      <p:cBhvr additive="base">
                                        <p:cTn id="33" dur="500" fill="hold"/>
                                        <p:tgtEl>
                                          <p:spTgt spid="24883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8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8835">
                                            <p:txEl>
                                              <p:pRg st="1" end="1"/>
                                            </p:txEl>
                                          </p:spTgt>
                                        </p:tgtEl>
                                        <p:attrNameLst>
                                          <p:attrName>style.visibility</p:attrName>
                                        </p:attrNameLst>
                                      </p:cBhvr>
                                      <p:to>
                                        <p:strVal val="visible"/>
                                      </p:to>
                                    </p:set>
                                    <p:anim calcmode="lin" valueType="num">
                                      <p:cBhvr additive="base">
                                        <p:cTn id="39" dur="500" fill="hold"/>
                                        <p:tgtEl>
                                          <p:spTgt spid="248835">
                                            <p:txEl>
                                              <p:pRg st="1" end="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88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48838"/>
                                        </p:tgtEl>
                                        <p:attrNameLst>
                                          <p:attrName>style.visibility</p:attrName>
                                        </p:attrNameLst>
                                      </p:cBhvr>
                                      <p:to>
                                        <p:strVal val="visible"/>
                                      </p:to>
                                    </p:set>
                                    <p:anim calcmode="lin" valueType="num">
                                      <p:cBhvr additive="base">
                                        <p:cTn id="45" dur="500" fill="hold"/>
                                        <p:tgtEl>
                                          <p:spTgt spid="248838"/>
                                        </p:tgtEl>
                                        <p:attrNameLst>
                                          <p:attrName>ppt_x</p:attrName>
                                        </p:attrNameLst>
                                      </p:cBhvr>
                                      <p:tavLst>
                                        <p:tav tm="0">
                                          <p:val>
                                            <p:strVal val="1+#ppt_w/2"/>
                                          </p:val>
                                        </p:tav>
                                        <p:tav tm="100000">
                                          <p:val>
                                            <p:strVal val="#ppt_x"/>
                                          </p:val>
                                        </p:tav>
                                      </p:tavLst>
                                    </p:anim>
                                    <p:anim calcmode="lin" valueType="num">
                                      <p:cBhvr additive="base">
                                        <p:cTn id="46" dur="500" fill="hold"/>
                                        <p:tgtEl>
                                          <p:spTgt spid="248838"/>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48836"/>
                                        </p:tgtEl>
                                        <p:attrNameLst>
                                          <p:attrName>style.visibility</p:attrName>
                                        </p:attrNameLst>
                                      </p:cBhvr>
                                      <p:to>
                                        <p:strVal val="visible"/>
                                      </p:to>
                                    </p:set>
                                    <p:animEffect transition="in" filter="wipe(up)">
                                      <p:cBhvr>
                                        <p:cTn id="51" dur="500"/>
                                        <p:tgtEl>
                                          <p:spTgt spid="24883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248837"/>
                                        </p:tgtEl>
                                        <p:attrNameLst>
                                          <p:attrName>style.visibility</p:attrName>
                                        </p:attrNameLst>
                                      </p:cBhvr>
                                      <p:to>
                                        <p:strVal val="visible"/>
                                      </p:to>
                                    </p:set>
                                    <p:animEffect transition="in" filter="strips(upRight)">
                                      <p:cBhvr>
                                        <p:cTn id="56" dur="500"/>
                                        <p:tgtEl>
                                          <p:spTgt spid="248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build="p" animBg="1" autoUpdateAnimBg="0"/>
      <p:bldP spid="248835" grpId="0" build="p" animBg="1" autoUpdateAnimBg="0"/>
      <p:bldP spid="248836" grpId="0" animBg="1" autoUpdateAnimBg="0"/>
      <p:bldP spid="248837" grpId="0" animBg="1" autoUpdateAnimBg="0"/>
      <p:bldP spid="24883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p:cNvSpPr>
            <a:spLocks noGrp="1"/>
          </p:cNvSpPr>
          <p:nvPr>
            <p:ph type="dt" sz="half" idx="10"/>
          </p:nvPr>
        </p:nvSpPr>
        <p:spPr/>
        <p:txBody>
          <a:bodyPr/>
          <a:lstStyle/>
          <a:p>
            <a:fld id="{C7B0CE7B-516B-45F0-B437-F5BB8F6CCB58}" type="datetime1">
              <a:rPr lang="zh-CN" altLang="en-US" smtClean="0"/>
              <a:t>2016/5/10</a:t>
            </a:fld>
            <a:endParaRPr lang="en-US" altLang="zh-CN">
              <a:solidFill>
                <a:srgbClr val="FFFF00"/>
              </a:solidFill>
            </a:endParaRPr>
          </a:p>
        </p:txBody>
      </p:sp>
      <p:sp>
        <p:nvSpPr>
          <p:cNvPr id="36" name="页脚占位符 2"/>
          <p:cNvSpPr>
            <a:spLocks noGrp="1"/>
          </p:cNvSpPr>
          <p:nvPr>
            <p:ph type="ftr" sz="quarter" idx="11"/>
          </p:nvPr>
        </p:nvSpPr>
        <p:spPr/>
        <p:txBody>
          <a:bodyPr/>
          <a:lstStyle/>
          <a:p>
            <a:r>
              <a:rPr lang="zh-CN" altLang="en-US" smtClean="0"/>
              <a:t>数据库系统</a:t>
            </a:r>
            <a:endParaRPr lang="zh-CN" altLang="en-US"/>
          </a:p>
        </p:txBody>
      </p:sp>
      <p:sp>
        <p:nvSpPr>
          <p:cNvPr id="37" name="灯片编号占位符 3"/>
          <p:cNvSpPr>
            <a:spLocks noGrp="1"/>
          </p:cNvSpPr>
          <p:nvPr>
            <p:ph type="sldNum" sz="quarter" idx="12"/>
          </p:nvPr>
        </p:nvSpPr>
        <p:spPr/>
        <p:txBody>
          <a:bodyPr/>
          <a:lstStyle/>
          <a:p>
            <a:fld id="{E67DC2D0-6E20-4EAD-9927-202F52E038D5}" type="slidenum">
              <a:rPr lang="zh-CN" altLang="en-US"/>
              <a:pPr/>
              <a:t>19</a:t>
            </a:fld>
            <a:endParaRPr lang="en-US" altLang="zh-CN">
              <a:solidFill>
                <a:srgbClr val="FFFF00"/>
              </a:solidFill>
            </a:endParaRPr>
          </a:p>
        </p:txBody>
      </p:sp>
      <p:sp>
        <p:nvSpPr>
          <p:cNvPr id="249858" name="Text Box 2"/>
          <p:cNvSpPr txBox="1">
            <a:spLocks noChangeArrowheads="1"/>
          </p:cNvSpPr>
          <p:nvPr/>
        </p:nvSpPr>
        <p:spPr bwMode="auto">
          <a:xfrm>
            <a:off x="2270126" y="554039"/>
            <a:ext cx="8169275"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FF"/>
                </a:solidFill>
              </a:rPr>
              <a:t>多值依赖的另一等价定义</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       多值依赖</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sym typeface="Symbol" panose="05050102010706020507" pitchFamily="18" charset="2"/>
              </a:rPr>
              <a:t>成立当且仅当对</a:t>
            </a:r>
            <a:r>
              <a:rPr lang="en-US" altLang="zh-CN" sz="2400" b="1">
                <a:solidFill>
                  <a:srgbClr val="FFFF00"/>
                </a:solidFill>
              </a:rPr>
              <a:t>R(U)</a:t>
            </a:r>
            <a:r>
              <a:rPr lang="zh-CN" altLang="en-US" sz="2400" b="1">
                <a:solidFill>
                  <a:srgbClr val="FFFF00"/>
                </a:solidFill>
              </a:rPr>
              <a:t>的任一关系</a:t>
            </a:r>
            <a:r>
              <a:rPr lang="en-US" altLang="zh-CN" sz="2400" b="1">
                <a:solidFill>
                  <a:srgbClr val="FFFF00"/>
                </a:solidFill>
              </a:rPr>
              <a:t>r</a:t>
            </a:r>
            <a:r>
              <a:rPr lang="zh-CN" altLang="en-US" sz="2400" b="1">
                <a:solidFill>
                  <a:srgbClr val="FFFF00"/>
                </a:solidFill>
              </a:rPr>
              <a:t>，若存在元组</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使得</a:t>
            </a:r>
            <a:r>
              <a:rPr lang="en-US" altLang="zh-CN" sz="2400" b="1">
                <a:solidFill>
                  <a:srgbClr val="FFFF00"/>
                </a:solidFill>
              </a:rPr>
              <a:t>s[X]=t[X]</a:t>
            </a:r>
            <a:r>
              <a:rPr lang="zh-CN" altLang="en-US" sz="2400" b="1">
                <a:solidFill>
                  <a:srgbClr val="FFFF00"/>
                </a:solidFill>
              </a:rPr>
              <a:t>，则必存在元组</a:t>
            </a:r>
            <a:r>
              <a:rPr lang="en-US" altLang="zh-CN" sz="2400" b="1">
                <a:solidFill>
                  <a:srgbClr val="FFFF00"/>
                </a:solidFill>
              </a:rPr>
              <a:t>w</a:t>
            </a:r>
            <a:r>
              <a:rPr lang="zh-CN" altLang="en-US" sz="2400" b="1">
                <a:solidFill>
                  <a:srgbClr val="FFFF00"/>
                </a:solidFill>
              </a:rPr>
              <a:t>、</a:t>
            </a:r>
            <a:r>
              <a:rPr lang="en-US" altLang="zh-CN" sz="2400" b="1">
                <a:solidFill>
                  <a:srgbClr val="FFFF00"/>
                </a:solidFill>
              </a:rPr>
              <a:t>v</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w</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v</a:t>
            </a:r>
            <a:r>
              <a:rPr lang="zh-CN" altLang="en-US" sz="2400" b="1">
                <a:solidFill>
                  <a:srgbClr val="FFFF00"/>
                </a:solidFill>
                <a:sym typeface="Symbol" panose="05050102010706020507" pitchFamily="18" charset="2"/>
              </a:rPr>
              <a:t>可以与</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t</a:t>
            </a:r>
            <a:r>
              <a:rPr lang="zh-CN" altLang="en-US" sz="2400" b="1">
                <a:solidFill>
                  <a:srgbClr val="FFFF00"/>
                </a:solidFill>
                <a:sym typeface="Symbol" panose="05050102010706020507" pitchFamily="18" charset="2"/>
              </a:rPr>
              <a:t>相同），使得</a:t>
            </a:r>
            <a:r>
              <a:rPr lang="en-US" altLang="zh-CN" sz="2400" b="1">
                <a:solidFill>
                  <a:srgbClr val="FFFF00"/>
                </a:solidFill>
                <a:sym typeface="Symbol" panose="05050102010706020507" pitchFamily="18" charset="2"/>
              </a:rPr>
              <a:t>w[X]=v[X]=t[X]</a:t>
            </a:r>
            <a:r>
              <a:rPr lang="zh-CN" altLang="en-US" sz="2400" b="1">
                <a:solidFill>
                  <a:srgbClr val="FFFF00"/>
                </a:solidFill>
                <a:sym typeface="Symbol" panose="05050102010706020507" pitchFamily="18" charset="2"/>
              </a:rPr>
              <a:t>，而</a:t>
            </a:r>
            <a:r>
              <a:rPr lang="en-US" altLang="zh-CN" sz="2400" b="1">
                <a:solidFill>
                  <a:srgbClr val="FFFF00"/>
                </a:solidFill>
                <a:sym typeface="Symbol" panose="05050102010706020507" pitchFamily="18" charset="2"/>
              </a:rPr>
              <a:t>w[Y]=t[Y]</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w[Z]=s[Z]</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v[Y]=s[Y]</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v[Z]=t[Z]</a:t>
            </a:r>
            <a:r>
              <a:rPr lang="zh-CN" altLang="en-US" sz="2400" b="1">
                <a:solidFill>
                  <a:srgbClr val="FFFF00"/>
                </a:solidFill>
                <a:sym typeface="Symbol" panose="05050102010706020507" pitchFamily="18" charset="2"/>
              </a:rPr>
              <a:t>。</a:t>
            </a:r>
            <a:endParaRPr lang="zh-CN" altLang="en-US" sz="2400" b="1">
              <a:solidFill>
                <a:srgbClr val="FFFF00"/>
              </a:solidFill>
            </a:endParaRPr>
          </a:p>
        </p:txBody>
      </p:sp>
      <p:sp>
        <p:nvSpPr>
          <p:cNvPr id="249859" name="Text Box 3"/>
          <p:cNvSpPr txBox="1">
            <a:spLocks noChangeArrowheads="1"/>
          </p:cNvSpPr>
          <p:nvPr/>
        </p:nvSpPr>
        <p:spPr bwMode="auto">
          <a:xfrm>
            <a:off x="3443289" y="2936875"/>
            <a:ext cx="280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X             Y             Z</a:t>
            </a:r>
          </a:p>
        </p:txBody>
      </p:sp>
      <p:grpSp>
        <p:nvGrpSpPr>
          <p:cNvPr id="249860" name="Group 4"/>
          <p:cNvGrpSpPr>
            <a:grpSpLocks/>
          </p:cNvGrpSpPr>
          <p:nvPr/>
        </p:nvGrpSpPr>
        <p:grpSpPr bwMode="auto">
          <a:xfrm>
            <a:off x="3124200" y="3429000"/>
            <a:ext cx="3657600" cy="2819400"/>
            <a:chOff x="0" y="0"/>
            <a:chExt cx="2304" cy="1776"/>
          </a:xfrm>
        </p:grpSpPr>
        <p:sp>
          <p:nvSpPr>
            <p:cNvPr id="249861" name="Line 5"/>
            <p:cNvSpPr>
              <a:spLocks noChangeShapeType="1"/>
            </p:cNvSpPr>
            <p:nvPr/>
          </p:nvSpPr>
          <p:spPr bwMode="auto">
            <a:xfrm>
              <a:off x="0" y="0"/>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62" name="Line 6"/>
            <p:cNvSpPr>
              <a:spLocks noChangeShapeType="1"/>
            </p:cNvSpPr>
            <p:nvPr/>
          </p:nvSpPr>
          <p:spPr bwMode="auto">
            <a:xfrm>
              <a:off x="0" y="240"/>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63" name="Line 7"/>
            <p:cNvSpPr>
              <a:spLocks noChangeShapeType="1"/>
            </p:cNvSpPr>
            <p:nvPr/>
          </p:nvSpPr>
          <p:spPr bwMode="auto">
            <a:xfrm>
              <a:off x="0" y="480"/>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64" name="Line 8"/>
            <p:cNvSpPr>
              <a:spLocks noChangeShapeType="1"/>
            </p:cNvSpPr>
            <p:nvPr/>
          </p:nvSpPr>
          <p:spPr bwMode="auto">
            <a:xfrm>
              <a:off x="0" y="720"/>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65" name="Line 9"/>
            <p:cNvSpPr>
              <a:spLocks noChangeShapeType="1"/>
            </p:cNvSpPr>
            <p:nvPr/>
          </p:nvSpPr>
          <p:spPr bwMode="auto">
            <a:xfrm>
              <a:off x="0" y="1039"/>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66" name="Line 10"/>
            <p:cNvSpPr>
              <a:spLocks noChangeShapeType="1"/>
            </p:cNvSpPr>
            <p:nvPr/>
          </p:nvSpPr>
          <p:spPr bwMode="auto">
            <a:xfrm>
              <a:off x="0" y="1279"/>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67" name="Line 11"/>
            <p:cNvSpPr>
              <a:spLocks noChangeShapeType="1"/>
            </p:cNvSpPr>
            <p:nvPr/>
          </p:nvSpPr>
          <p:spPr bwMode="auto">
            <a:xfrm>
              <a:off x="0" y="1519"/>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68" name="Line 12"/>
            <p:cNvSpPr>
              <a:spLocks noChangeShapeType="1"/>
            </p:cNvSpPr>
            <p:nvPr/>
          </p:nvSpPr>
          <p:spPr bwMode="auto">
            <a:xfrm>
              <a:off x="0" y="1759"/>
              <a:ext cx="23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69" name="Line 13"/>
            <p:cNvSpPr>
              <a:spLocks noChangeShapeType="1"/>
            </p:cNvSpPr>
            <p:nvPr/>
          </p:nvSpPr>
          <p:spPr bwMode="auto">
            <a:xfrm>
              <a:off x="0" y="0"/>
              <a:ext cx="0" cy="17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70" name="Line 14"/>
            <p:cNvSpPr>
              <a:spLocks noChangeShapeType="1"/>
            </p:cNvSpPr>
            <p:nvPr/>
          </p:nvSpPr>
          <p:spPr bwMode="auto">
            <a:xfrm>
              <a:off x="720" y="0"/>
              <a:ext cx="0" cy="17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71" name="Line 15"/>
            <p:cNvSpPr>
              <a:spLocks noChangeShapeType="1"/>
            </p:cNvSpPr>
            <p:nvPr/>
          </p:nvSpPr>
          <p:spPr bwMode="auto">
            <a:xfrm>
              <a:off x="1488" y="0"/>
              <a:ext cx="0" cy="17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72" name="Line 16"/>
            <p:cNvSpPr>
              <a:spLocks noChangeShapeType="1"/>
            </p:cNvSpPr>
            <p:nvPr/>
          </p:nvSpPr>
          <p:spPr bwMode="auto">
            <a:xfrm>
              <a:off x="2304" y="0"/>
              <a:ext cx="0" cy="17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49873" name="Text Box 17"/>
          <p:cNvSpPr txBox="1">
            <a:spLocks noChangeArrowheads="1"/>
          </p:cNvSpPr>
          <p:nvPr/>
        </p:nvSpPr>
        <p:spPr bwMode="auto">
          <a:xfrm>
            <a:off x="2819400" y="4191000"/>
            <a:ext cx="28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t</a:t>
            </a:r>
          </a:p>
        </p:txBody>
      </p:sp>
      <p:sp>
        <p:nvSpPr>
          <p:cNvPr id="249874" name="Text Box 18"/>
          <p:cNvSpPr txBox="1">
            <a:spLocks noChangeArrowheads="1"/>
          </p:cNvSpPr>
          <p:nvPr/>
        </p:nvSpPr>
        <p:spPr bwMode="auto">
          <a:xfrm>
            <a:off x="2819401" y="3379788"/>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a:t>
            </a:r>
          </a:p>
        </p:txBody>
      </p:sp>
      <p:sp>
        <p:nvSpPr>
          <p:cNvPr id="249875" name="Text Box 19"/>
          <p:cNvSpPr txBox="1">
            <a:spLocks noChangeArrowheads="1"/>
          </p:cNvSpPr>
          <p:nvPr/>
        </p:nvSpPr>
        <p:spPr bwMode="auto">
          <a:xfrm>
            <a:off x="2819401" y="5029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w</a:t>
            </a:r>
          </a:p>
        </p:txBody>
      </p:sp>
      <p:sp>
        <p:nvSpPr>
          <p:cNvPr id="249876" name="Text Box 20"/>
          <p:cNvSpPr txBox="1">
            <a:spLocks noChangeArrowheads="1"/>
          </p:cNvSpPr>
          <p:nvPr/>
        </p:nvSpPr>
        <p:spPr bwMode="auto">
          <a:xfrm>
            <a:off x="2819400" y="5715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v</a:t>
            </a:r>
          </a:p>
        </p:txBody>
      </p:sp>
      <p:sp>
        <p:nvSpPr>
          <p:cNvPr id="249877" name="Rectangle 21"/>
          <p:cNvSpPr>
            <a:spLocks noChangeArrowheads="1"/>
          </p:cNvSpPr>
          <p:nvPr/>
        </p:nvSpPr>
        <p:spPr bwMode="auto">
          <a:xfrm>
            <a:off x="3124200" y="4191000"/>
            <a:ext cx="1143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78" name="Rectangle 22"/>
          <p:cNvSpPr>
            <a:spLocks noChangeArrowheads="1"/>
          </p:cNvSpPr>
          <p:nvPr/>
        </p:nvSpPr>
        <p:spPr bwMode="auto">
          <a:xfrm>
            <a:off x="3124200" y="3429000"/>
            <a:ext cx="1143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79" name="Rectangle 23"/>
          <p:cNvSpPr>
            <a:spLocks noChangeArrowheads="1"/>
          </p:cNvSpPr>
          <p:nvPr/>
        </p:nvSpPr>
        <p:spPr bwMode="auto">
          <a:xfrm>
            <a:off x="3124200" y="5078413"/>
            <a:ext cx="1143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80" name="Rectangle 24"/>
          <p:cNvSpPr>
            <a:spLocks noChangeArrowheads="1"/>
          </p:cNvSpPr>
          <p:nvPr/>
        </p:nvSpPr>
        <p:spPr bwMode="auto">
          <a:xfrm>
            <a:off x="3124200" y="5840413"/>
            <a:ext cx="1143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49881" name="Rectangle 25"/>
          <p:cNvSpPr>
            <a:spLocks noChangeArrowheads="1"/>
          </p:cNvSpPr>
          <p:nvPr/>
        </p:nvSpPr>
        <p:spPr bwMode="auto">
          <a:xfrm>
            <a:off x="4267200" y="5078413"/>
            <a:ext cx="1219200" cy="3810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zh-CN" sz="2400" b="1">
                <a:solidFill>
                  <a:srgbClr val="000000"/>
                </a:solidFill>
              </a:rPr>
              <a:t>w[Y]</a:t>
            </a:r>
            <a:endParaRPr lang="en-US" altLang="zh-CN" sz="2400" b="1">
              <a:solidFill>
                <a:srgbClr val="FFFF00"/>
              </a:solidFill>
            </a:endParaRPr>
          </a:p>
        </p:txBody>
      </p:sp>
      <p:sp>
        <p:nvSpPr>
          <p:cNvPr id="249882" name="Rectangle 26"/>
          <p:cNvSpPr>
            <a:spLocks noChangeArrowheads="1"/>
          </p:cNvSpPr>
          <p:nvPr/>
        </p:nvSpPr>
        <p:spPr bwMode="auto">
          <a:xfrm>
            <a:off x="4267200" y="3429000"/>
            <a:ext cx="1219200" cy="381000"/>
          </a:xfrm>
          <a:prstGeom prst="rect">
            <a:avLst/>
          </a:prstGeom>
          <a:solidFill>
            <a:srgbClr val="FF00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zh-CN" sz="2400" b="1">
                <a:solidFill>
                  <a:srgbClr val="000000"/>
                </a:solidFill>
              </a:rPr>
              <a:t>s[Y]</a:t>
            </a:r>
          </a:p>
        </p:txBody>
      </p:sp>
      <p:sp>
        <p:nvSpPr>
          <p:cNvPr id="249883" name="Rectangle 27"/>
          <p:cNvSpPr>
            <a:spLocks noChangeArrowheads="1"/>
          </p:cNvSpPr>
          <p:nvPr/>
        </p:nvSpPr>
        <p:spPr bwMode="auto">
          <a:xfrm>
            <a:off x="4267200" y="4191000"/>
            <a:ext cx="1219200" cy="3810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zh-CN" sz="2400" b="1">
                <a:solidFill>
                  <a:srgbClr val="000000"/>
                </a:solidFill>
              </a:rPr>
              <a:t>t[Y]</a:t>
            </a:r>
            <a:endParaRPr lang="en-US" altLang="zh-CN" sz="2400" b="1">
              <a:solidFill>
                <a:srgbClr val="FFFF00"/>
              </a:solidFill>
            </a:endParaRPr>
          </a:p>
        </p:txBody>
      </p:sp>
      <p:sp>
        <p:nvSpPr>
          <p:cNvPr id="249884" name="Rectangle 28"/>
          <p:cNvSpPr>
            <a:spLocks noChangeArrowheads="1"/>
          </p:cNvSpPr>
          <p:nvPr/>
        </p:nvSpPr>
        <p:spPr bwMode="auto">
          <a:xfrm>
            <a:off x="4267200" y="5840413"/>
            <a:ext cx="1219200" cy="381000"/>
          </a:xfrm>
          <a:prstGeom prst="rect">
            <a:avLst/>
          </a:prstGeom>
          <a:solidFill>
            <a:srgbClr val="FF00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zh-CN" sz="2400" b="1">
                <a:solidFill>
                  <a:srgbClr val="000000"/>
                </a:solidFill>
              </a:rPr>
              <a:t>v[Y]</a:t>
            </a:r>
            <a:endParaRPr lang="en-US" altLang="zh-CN" sz="2400" b="1">
              <a:solidFill>
                <a:srgbClr val="FFFF00"/>
              </a:solidFill>
            </a:endParaRPr>
          </a:p>
        </p:txBody>
      </p:sp>
      <p:sp>
        <p:nvSpPr>
          <p:cNvPr id="249885" name="Rectangle 29"/>
          <p:cNvSpPr>
            <a:spLocks noChangeArrowheads="1"/>
          </p:cNvSpPr>
          <p:nvPr/>
        </p:nvSpPr>
        <p:spPr bwMode="auto">
          <a:xfrm>
            <a:off x="5486400" y="4191000"/>
            <a:ext cx="1295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zh-CN" sz="2400" b="1">
                <a:solidFill>
                  <a:srgbClr val="000000"/>
                </a:solidFill>
              </a:rPr>
              <a:t>t[Z]</a:t>
            </a:r>
            <a:endParaRPr lang="en-US" altLang="zh-CN" sz="2400" b="1">
              <a:solidFill>
                <a:srgbClr val="FFFF00"/>
              </a:solidFill>
            </a:endParaRPr>
          </a:p>
        </p:txBody>
      </p:sp>
      <p:sp>
        <p:nvSpPr>
          <p:cNvPr id="249886" name="Rectangle 30"/>
          <p:cNvSpPr>
            <a:spLocks noChangeArrowheads="1"/>
          </p:cNvSpPr>
          <p:nvPr/>
        </p:nvSpPr>
        <p:spPr bwMode="auto">
          <a:xfrm>
            <a:off x="5486400" y="5840413"/>
            <a:ext cx="12954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zh-CN" sz="2400" b="1">
                <a:solidFill>
                  <a:srgbClr val="000000"/>
                </a:solidFill>
              </a:rPr>
              <a:t>v[Z]</a:t>
            </a:r>
          </a:p>
        </p:txBody>
      </p:sp>
      <p:sp>
        <p:nvSpPr>
          <p:cNvPr id="249887" name="Rectangle 31"/>
          <p:cNvSpPr>
            <a:spLocks noChangeArrowheads="1"/>
          </p:cNvSpPr>
          <p:nvPr/>
        </p:nvSpPr>
        <p:spPr bwMode="auto">
          <a:xfrm>
            <a:off x="5486400" y="3429000"/>
            <a:ext cx="1295400" cy="3810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zh-CN" sz="2400" b="1">
                <a:solidFill>
                  <a:srgbClr val="000000"/>
                </a:solidFill>
              </a:rPr>
              <a:t>s[Z]</a:t>
            </a:r>
            <a:endParaRPr lang="en-US" altLang="zh-CN" sz="2400" b="1">
              <a:solidFill>
                <a:srgbClr val="FFFF00"/>
              </a:solidFill>
            </a:endParaRPr>
          </a:p>
        </p:txBody>
      </p:sp>
      <p:sp>
        <p:nvSpPr>
          <p:cNvPr id="249888" name="Rectangle 32"/>
          <p:cNvSpPr>
            <a:spLocks noChangeArrowheads="1"/>
          </p:cNvSpPr>
          <p:nvPr/>
        </p:nvSpPr>
        <p:spPr bwMode="auto">
          <a:xfrm>
            <a:off x="5486400" y="5078413"/>
            <a:ext cx="1295400" cy="3810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zh-CN" sz="2400" b="1">
                <a:solidFill>
                  <a:srgbClr val="000000"/>
                </a:solidFill>
              </a:rPr>
              <a:t>w[Z]</a:t>
            </a:r>
          </a:p>
        </p:txBody>
      </p:sp>
      <p:sp>
        <p:nvSpPr>
          <p:cNvPr id="249889" name="Text Box 33"/>
          <p:cNvSpPr txBox="1">
            <a:spLocks noChangeArrowheads="1"/>
          </p:cNvSpPr>
          <p:nvPr/>
        </p:nvSpPr>
        <p:spPr bwMode="auto">
          <a:xfrm>
            <a:off x="7543800" y="4583114"/>
            <a:ext cx="2336800" cy="1525587"/>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左图直观显示，</a:t>
            </a:r>
          </a:p>
          <a:p>
            <a:pPr eaLnBrk="0" fontAlgn="base" hangingPunct="0">
              <a:lnSpc>
                <a:spcPct val="130000"/>
              </a:lnSpc>
              <a:spcBef>
                <a:spcPct val="0"/>
              </a:spcBef>
              <a:spcAft>
                <a:spcPct val="0"/>
              </a:spcAft>
            </a:pPr>
            <a:r>
              <a:rPr lang="en-US" altLang="zh-CN" sz="2400" b="1">
                <a:solidFill>
                  <a:srgbClr val="FFFF00"/>
                </a:solidFill>
              </a:rPr>
              <a:t>x</a:t>
            </a:r>
            <a:r>
              <a:rPr lang="zh-CN" altLang="en-US" sz="2400" b="1">
                <a:solidFill>
                  <a:srgbClr val="FFFF00"/>
                </a:solidFill>
              </a:rPr>
              <a:t>决定一组</a:t>
            </a:r>
            <a:r>
              <a:rPr lang="en-US" altLang="zh-CN" sz="2400" b="1">
                <a:solidFill>
                  <a:srgbClr val="FFFF00"/>
                </a:solidFill>
              </a:rPr>
              <a:t>y</a:t>
            </a:r>
            <a:r>
              <a:rPr lang="zh-CN" altLang="en-US" sz="2400" b="1">
                <a:solidFill>
                  <a:srgbClr val="FFFF00"/>
                </a:solidFill>
              </a:rPr>
              <a:t>值，</a:t>
            </a:r>
          </a:p>
          <a:p>
            <a:pPr eaLnBrk="0" fontAlgn="base" hangingPunct="0">
              <a:lnSpc>
                <a:spcPct val="130000"/>
              </a:lnSpc>
              <a:spcBef>
                <a:spcPct val="0"/>
              </a:spcBef>
              <a:spcAft>
                <a:spcPct val="0"/>
              </a:spcAft>
            </a:pPr>
            <a:r>
              <a:rPr lang="zh-CN" altLang="en-US" sz="2400" b="1">
                <a:solidFill>
                  <a:srgbClr val="FFFF00"/>
                </a:solidFill>
              </a:rPr>
              <a:t>这组值与</a:t>
            </a:r>
            <a:r>
              <a:rPr lang="en-US" altLang="zh-CN" sz="2400" b="1">
                <a:solidFill>
                  <a:srgbClr val="FFFF00"/>
                </a:solidFill>
              </a:rPr>
              <a:t>z</a:t>
            </a:r>
            <a:r>
              <a:rPr lang="zh-CN" altLang="en-US" sz="2400" b="1">
                <a:solidFill>
                  <a:srgbClr val="FFFF00"/>
                </a:solidFill>
              </a:rPr>
              <a:t>无关</a:t>
            </a:r>
          </a:p>
        </p:txBody>
      </p:sp>
      <p:sp>
        <p:nvSpPr>
          <p:cNvPr id="249890" name="AutoShape 34"/>
          <p:cNvSpPr>
            <a:spLocks noChangeArrowheads="1"/>
          </p:cNvSpPr>
          <p:nvPr/>
        </p:nvSpPr>
        <p:spPr bwMode="auto">
          <a:xfrm flipV="1">
            <a:off x="7467600" y="3352800"/>
            <a:ext cx="2590800" cy="914400"/>
          </a:xfrm>
          <a:prstGeom prst="wedgeRoundRectCallout">
            <a:avLst>
              <a:gd name="adj1" fmla="val -53130"/>
              <a:gd name="adj2" fmla="val 14965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eaLnBrk="0" fontAlgn="base" hangingPunct="0">
              <a:spcBef>
                <a:spcPct val="0"/>
              </a:spcBef>
              <a:spcAft>
                <a:spcPct val="0"/>
              </a:spcAft>
            </a:pPr>
            <a:r>
              <a:rPr lang="zh-CN" altLang="en-US" sz="2400" b="1">
                <a:solidFill>
                  <a:srgbClr val="000000"/>
                </a:solidFill>
              </a:rPr>
              <a:t>交换</a:t>
            </a:r>
            <a:r>
              <a:rPr lang="en-US" altLang="zh-CN" sz="2400" b="1">
                <a:solidFill>
                  <a:srgbClr val="000000"/>
                </a:solidFill>
              </a:rPr>
              <a:t>s</a:t>
            </a:r>
            <a:r>
              <a:rPr lang="zh-CN" altLang="en-US" sz="2400" b="1">
                <a:solidFill>
                  <a:srgbClr val="000000"/>
                </a:solidFill>
              </a:rPr>
              <a:t>、</a:t>
            </a:r>
            <a:r>
              <a:rPr lang="en-US" altLang="zh-CN" sz="2400" b="1">
                <a:solidFill>
                  <a:srgbClr val="000000"/>
                </a:solidFill>
              </a:rPr>
              <a:t>t</a:t>
            </a:r>
            <a:r>
              <a:rPr lang="zh-CN" altLang="en-US" sz="2400" b="1">
                <a:solidFill>
                  <a:srgbClr val="000000"/>
                </a:solidFill>
              </a:rPr>
              <a:t>的</a:t>
            </a:r>
            <a:r>
              <a:rPr lang="en-US" altLang="zh-CN" sz="2400" b="1">
                <a:solidFill>
                  <a:srgbClr val="000000"/>
                </a:solidFill>
              </a:rPr>
              <a:t>Y</a:t>
            </a:r>
            <a:r>
              <a:rPr lang="zh-CN" altLang="en-US" sz="2400" b="1">
                <a:solidFill>
                  <a:srgbClr val="000000"/>
                </a:solidFill>
              </a:rPr>
              <a:t>值</a:t>
            </a:r>
          </a:p>
          <a:p>
            <a:pPr algn="ctr" eaLnBrk="0" fontAlgn="base" hangingPunct="0">
              <a:spcBef>
                <a:spcPct val="0"/>
              </a:spcBef>
              <a:spcAft>
                <a:spcPct val="0"/>
              </a:spcAft>
            </a:pPr>
            <a:r>
              <a:rPr lang="zh-CN" altLang="en-US" sz="2400" b="1">
                <a:solidFill>
                  <a:srgbClr val="000000"/>
                </a:solidFill>
              </a:rPr>
              <a:t>所得新元组仍在</a:t>
            </a:r>
            <a:r>
              <a:rPr lang="en-US" altLang="zh-CN" sz="2400" b="1">
                <a:solidFill>
                  <a:srgbClr val="000000"/>
                </a:solidFill>
              </a:rPr>
              <a:t>r</a:t>
            </a:r>
            <a:r>
              <a:rPr lang="zh-CN" altLang="en-US" sz="2400" b="1">
                <a:solidFill>
                  <a:srgbClr val="000000"/>
                </a:solidFill>
              </a:rPr>
              <a:t>中</a:t>
            </a:r>
            <a:endParaRPr lang="zh-CN" altLang="en-US" sz="2400" b="1">
              <a:solidFill>
                <a:srgbClr val="FFFF00"/>
              </a:solidFill>
            </a:endParaRPr>
          </a:p>
        </p:txBody>
      </p:sp>
    </p:spTree>
    <p:extLst>
      <p:ext uri="{BB962C8B-B14F-4D97-AF65-F5344CB8AC3E}">
        <p14:creationId xmlns:p14="http://schemas.microsoft.com/office/powerpoint/2010/main" val="1075987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8">
                                            <p:bg/>
                                          </p:spTgt>
                                        </p:tgtEl>
                                        <p:attrNameLst>
                                          <p:attrName>style.visibility</p:attrName>
                                        </p:attrNameLst>
                                      </p:cBhvr>
                                      <p:to>
                                        <p:strVal val="visible"/>
                                      </p:to>
                                    </p:set>
                                    <p:anim calcmode="lin" valueType="num">
                                      <p:cBhvr additive="base">
                                        <p:cTn id="7" dur="500" fill="hold"/>
                                        <p:tgtEl>
                                          <p:spTgt spid="249858">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58">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858">
                                            <p:txEl>
                                              <p:pRg st="0" end="0"/>
                                            </p:txEl>
                                          </p:spTgt>
                                        </p:tgtEl>
                                        <p:attrNameLst>
                                          <p:attrName>style.visibility</p:attrName>
                                        </p:attrNameLst>
                                      </p:cBhvr>
                                      <p:to>
                                        <p:strVal val="visible"/>
                                      </p:to>
                                    </p:set>
                                    <p:anim calcmode="lin" valueType="num">
                                      <p:cBhvr additive="base">
                                        <p:cTn id="13" dur="500" fill="hold"/>
                                        <p:tgtEl>
                                          <p:spTgt spid="24985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98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58">
                                            <p:txEl>
                                              <p:pRg st="1" end="1"/>
                                            </p:txEl>
                                          </p:spTgt>
                                        </p:tgtEl>
                                        <p:attrNameLst>
                                          <p:attrName>style.visibility</p:attrName>
                                        </p:attrNameLst>
                                      </p:cBhvr>
                                      <p:to>
                                        <p:strVal val="visible"/>
                                      </p:to>
                                    </p:set>
                                    <p:anim calcmode="lin" valueType="num">
                                      <p:cBhvr additive="base">
                                        <p:cTn id="19" dur="500" fill="hold"/>
                                        <p:tgtEl>
                                          <p:spTgt spid="24985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8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9859"/>
                                        </p:tgtEl>
                                        <p:attrNameLst>
                                          <p:attrName>style.visibility</p:attrName>
                                        </p:attrNameLst>
                                      </p:cBhvr>
                                      <p:to>
                                        <p:strVal val="visible"/>
                                      </p:to>
                                    </p:set>
                                    <p:anim calcmode="lin" valueType="num">
                                      <p:cBhvr additive="base">
                                        <p:cTn id="25" dur="500" fill="hold"/>
                                        <p:tgtEl>
                                          <p:spTgt spid="249859"/>
                                        </p:tgtEl>
                                        <p:attrNameLst>
                                          <p:attrName>ppt_x</p:attrName>
                                        </p:attrNameLst>
                                      </p:cBhvr>
                                      <p:tavLst>
                                        <p:tav tm="0">
                                          <p:val>
                                            <p:strVal val="1+#ppt_w/2"/>
                                          </p:val>
                                        </p:tav>
                                        <p:tav tm="100000">
                                          <p:val>
                                            <p:strVal val="#ppt_x"/>
                                          </p:val>
                                        </p:tav>
                                      </p:tavLst>
                                    </p:anim>
                                    <p:anim calcmode="lin" valueType="num">
                                      <p:cBhvr additive="base">
                                        <p:cTn id="26" dur="500" fill="hold"/>
                                        <p:tgtEl>
                                          <p:spTgt spid="2498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49860"/>
                                        </p:tgtEl>
                                        <p:attrNameLst>
                                          <p:attrName>style.visibility</p:attrName>
                                        </p:attrNameLst>
                                      </p:cBhvr>
                                      <p:to>
                                        <p:strVal val="visible"/>
                                      </p:to>
                                    </p:set>
                                    <p:anim calcmode="lin" valueType="num">
                                      <p:cBhvr additive="base">
                                        <p:cTn id="31" dur="500" fill="hold"/>
                                        <p:tgtEl>
                                          <p:spTgt spid="249860"/>
                                        </p:tgtEl>
                                        <p:attrNameLst>
                                          <p:attrName>ppt_x</p:attrName>
                                        </p:attrNameLst>
                                      </p:cBhvr>
                                      <p:tavLst>
                                        <p:tav tm="0">
                                          <p:val>
                                            <p:strVal val="0-#ppt_w/2"/>
                                          </p:val>
                                        </p:tav>
                                        <p:tav tm="100000">
                                          <p:val>
                                            <p:strVal val="#ppt_x"/>
                                          </p:val>
                                        </p:tav>
                                      </p:tavLst>
                                    </p:anim>
                                    <p:anim calcmode="lin" valueType="num">
                                      <p:cBhvr additive="base">
                                        <p:cTn id="32" dur="500" fill="hold"/>
                                        <p:tgtEl>
                                          <p:spTgt spid="24986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9874"/>
                                        </p:tgtEl>
                                        <p:attrNameLst>
                                          <p:attrName>style.visibility</p:attrName>
                                        </p:attrNameLst>
                                      </p:cBhvr>
                                      <p:to>
                                        <p:strVal val="visible"/>
                                      </p:to>
                                    </p:set>
                                    <p:anim calcmode="lin" valueType="num">
                                      <p:cBhvr additive="base">
                                        <p:cTn id="37" dur="500" fill="hold"/>
                                        <p:tgtEl>
                                          <p:spTgt spid="249874"/>
                                        </p:tgtEl>
                                        <p:attrNameLst>
                                          <p:attrName>ppt_x</p:attrName>
                                        </p:attrNameLst>
                                      </p:cBhvr>
                                      <p:tavLst>
                                        <p:tav tm="0">
                                          <p:val>
                                            <p:strVal val="0-#ppt_w/2"/>
                                          </p:val>
                                        </p:tav>
                                        <p:tav tm="100000">
                                          <p:val>
                                            <p:strVal val="#ppt_x"/>
                                          </p:val>
                                        </p:tav>
                                      </p:tavLst>
                                    </p:anim>
                                    <p:anim calcmode="lin" valueType="num">
                                      <p:cBhvr additive="base">
                                        <p:cTn id="38" dur="500" fill="hold"/>
                                        <p:tgtEl>
                                          <p:spTgt spid="24987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9873"/>
                                        </p:tgtEl>
                                        <p:attrNameLst>
                                          <p:attrName>style.visibility</p:attrName>
                                        </p:attrNameLst>
                                      </p:cBhvr>
                                      <p:to>
                                        <p:strVal val="visible"/>
                                      </p:to>
                                    </p:set>
                                    <p:anim calcmode="lin" valueType="num">
                                      <p:cBhvr additive="base">
                                        <p:cTn id="43" dur="500" fill="hold"/>
                                        <p:tgtEl>
                                          <p:spTgt spid="249873"/>
                                        </p:tgtEl>
                                        <p:attrNameLst>
                                          <p:attrName>ppt_x</p:attrName>
                                        </p:attrNameLst>
                                      </p:cBhvr>
                                      <p:tavLst>
                                        <p:tav tm="0">
                                          <p:val>
                                            <p:strVal val="0-#ppt_w/2"/>
                                          </p:val>
                                        </p:tav>
                                        <p:tav tm="100000">
                                          <p:val>
                                            <p:strVal val="#ppt_x"/>
                                          </p:val>
                                        </p:tav>
                                      </p:tavLst>
                                    </p:anim>
                                    <p:anim calcmode="lin" valueType="num">
                                      <p:cBhvr additive="base">
                                        <p:cTn id="44" dur="500" fill="hold"/>
                                        <p:tgtEl>
                                          <p:spTgt spid="24987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49878"/>
                                        </p:tgtEl>
                                        <p:attrNameLst>
                                          <p:attrName>style.visibility</p:attrName>
                                        </p:attrNameLst>
                                      </p:cBhvr>
                                      <p:to>
                                        <p:strVal val="visible"/>
                                      </p:to>
                                    </p:set>
                                    <p:animEffect transition="in" filter="wipe(left)">
                                      <p:cBhvr>
                                        <p:cTn id="49" dur="500"/>
                                        <p:tgtEl>
                                          <p:spTgt spid="24987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49877"/>
                                        </p:tgtEl>
                                        <p:attrNameLst>
                                          <p:attrName>style.visibility</p:attrName>
                                        </p:attrNameLst>
                                      </p:cBhvr>
                                      <p:to>
                                        <p:strVal val="visible"/>
                                      </p:to>
                                    </p:set>
                                    <p:animEffect transition="in" filter="wipe(left)">
                                      <p:cBhvr>
                                        <p:cTn id="54" dur="500"/>
                                        <p:tgtEl>
                                          <p:spTgt spid="24987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49875"/>
                                        </p:tgtEl>
                                        <p:attrNameLst>
                                          <p:attrName>style.visibility</p:attrName>
                                        </p:attrNameLst>
                                      </p:cBhvr>
                                      <p:to>
                                        <p:strVal val="visible"/>
                                      </p:to>
                                    </p:set>
                                    <p:anim calcmode="lin" valueType="num">
                                      <p:cBhvr additive="base">
                                        <p:cTn id="59" dur="500" fill="hold"/>
                                        <p:tgtEl>
                                          <p:spTgt spid="249875"/>
                                        </p:tgtEl>
                                        <p:attrNameLst>
                                          <p:attrName>ppt_x</p:attrName>
                                        </p:attrNameLst>
                                      </p:cBhvr>
                                      <p:tavLst>
                                        <p:tav tm="0">
                                          <p:val>
                                            <p:strVal val="0-#ppt_w/2"/>
                                          </p:val>
                                        </p:tav>
                                        <p:tav tm="100000">
                                          <p:val>
                                            <p:strVal val="#ppt_x"/>
                                          </p:val>
                                        </p:tav>
                                      </p:tavLst>
                                    </p:anim>
                                    <p:anim calcmode="lin" valueType="num">
                                      <p:cBhvr additive="base">
                                        <p:cTn id="60" dur="500" fill="hold"/>
                                        <p:tgtEl>
                                          <p:spTgt spid="249875"/>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49876"/>
                                        </p:tgtEl>
                                        <p:attrNameLst>
                                          <p:attrName>style.visibility</p:attrName>
                                        </p:attrNameLst>
                                      </p:cBhvr>
                                      <p:to>
                                        <p:strVal val="visible"/>
                                      </p:to>
                                    </p:set>
                                    <p:anim calcmode="lin" valueType="num">
                                      <p:cBhvr additive="base">
                                        <p:cTn id="65" dur="500" fill="hold"/>
                                        <p:tgtEl>
                                          <p:spTgt spid="249876"/>
                                        </p:tgtEl>
                                        <p:attrNameLst>
                                          <p:attrName>ppt_x</p:attrName>
                                        </p:attrNameLst>
                                      </p:cBhvr>
                                      <p:tavLst>
                                        <p:tav tm="0">
                                          <p:val>
                                            <p:strVal val="0-#ppt_w/2"/>
                                          </p:val>
                                        </p:tav>
                                        <p:tav tm="100000">
                                          <p:val>
                                            <p:strVal val="#ppt_x"/>
                                          </p:val>
                                        </p:tav>
                                      </p:tavLst>
                                    </p:anim>
                                    <p:anim calcmode="lin" valueType="num">
                                      <p:cBhvr additive="base">
                                        <p:cTn id="66" dur="500" fill="hold"/>
                                        <p:tgtEl>
                                          <p:spTgt spid="249876"/>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49879"/>
                                        </p:tgtEl>
                                        <p:attrNameLst>
                                          <p:attrName>style.visibility</p:attrName>
                                        </p:attrNameLst>
                                      </p:cBhvr>
                                      <p:to>
                                        <p:strVal val="visible"/>
                                      </p:to>
                                    </p:set>
                                    <p:animEffect transition="in" filter="wipe(left)">
                                      <p:cBhvr>
                                        <p:cTn id="71" dur="500"/>
                                        <p:tgtEl>
                                          <p:spTgt spid="2498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49880"/>
                                        </p:tgtEl>
                                        <p:attrNameLst>
                                          <p:attrName>style.visibility</p:attrName>
                                        </p:attrNameLst>
                                      </p:cBhvr>
                                      <p:to>
                                        <p:strVal val="visible"/>
                                      </p:to>
                                    </p:set>
                                    <p:animEffect transition="in" filter="wipe(left)">
                                      <p:cBhvr>
                                        <p:cTn id="76" dur="500"/>
                                        <p:tgtEl>
                                          <p:spTgt spid="24988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49881"/>
                                        </p:tgtEl>
                                        <p:attrNameLst>
                                          <p:attrName>style.visibility</p:attrName>
                                        </p:attrNameLst>
                                      </p:cBhvr>
                                      <p:to>
                                        <p:strVal val="visible"/>
                                      </p:to>
                                    </p:set>
                                    <p:anim calcmode="lin" valueType="num">
                                      <p:cBhvr additive="base">
                                        <p:cTn id="81" dur="500" fill="hold"/>
                                        <p:tgtEl>
                                          <p:spTgt spid="249881"/>
                                        </p:tgtEl>
                                        <p:attrNameLst>
                                          <p:attrName>ppt_x</p:attrName>
                                        </p:attrNameLst>
                                      </p:cBhvr>
                                      <p:tavLst>
                                        <p:tav tm="0">
                                          <p:val>
                                            <p:strVal val="#ppt_x"/>
                                          </p:val>
                                        </p:tav>
                                        <p:tav tm="100000">
                                          <p:val>
                                            <p:strVal val="#ppt_x"/>
                                          </p:val>
                                        </p:tav>
                                      </p:tavLst>
                                    </p:anim>
                                    <p:anim calcmode="lin" valueType="num">
                                      <p:cBhvr additive="base">
                                        <p:cTn id="82" dur="500" fill="hold"/>
                                        <p:tgtEl>
                                          <p:spTgt spid="249881"/>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 fill="hold" grpId="0" nodeType="clickEffect">
                                  <p:stCondLst>
                                    <p:cond delay="0"/>
                                  </p:stCondLst>
                                  <p:childTnLst>
                                    <p:set>
                                      <p:cBhvr>
                                        <p:cTn id="86" dur="1" fill="hold">
                                          <p:stCondLst>
                                            <p:cond delay="0"/>
                                          </p:stCondLst>
                                        </p:cTn>
                                        <p:tgtEl>
                                          <p:spTgt spid="249883"/>
                                        </p:tgtEl>
                                        <p:attrNameLst>
                                          <p:attrName>style.visibility</p:attrName>
                                        </p:attrNameLst>
                                      </p:cBhvr>
                                      <p:to>
                                        <p:strVal val="visible"/>
                                      </p:to>
                                    </p:set>
                                    <p:anim calcmode="lin" valueType="num">
                                      <p:cBhvr additive="base">
                                        <p:cTn id="87" dur="500" fill="hold"/>
                                        <p:tgtEl>
                                          <p:spTgt spid="249883"/>
                                        </p:tgtEl>
                                        <p:attrNameLst>
                                          <p:attrName>ppt_x</p:attrName>
                                        </p:attrNameLst>
                                      </p:cBhvr>
                                      <p:tavLst>
                                        <p:tav tm="0">
                                          <p:val>
                                            <p:strVal val="#ppt_x"/>
                                          </p:val>
                                        </p:tav>
                                        <p:tav tm="100000">
                                          <p:val>
                                            <p:strVal val="#ppt_x"/>
                                          </p:val>
                                        </p:tav>
                                      </p:tavLst>
                                    </p:anim>
                                    <p:anim calcmode="lin" valueType="num">
                                      <p:cBhvr additive="base">
                                        <p:cTn id="88" dur="500" fill="hold"/>
                                        <p:tgtEl>
                                          <p:spTgt spid="249883"/>
                                        </p:tgtEl>
                                        <p:attrNameLst>
                                          <p:attrName>ppt_y</p:attrName>
                                        </p:attrNameLst>
                                      </p:cBhvr>
                                      <p:tavLst>
                                        <p:tav tm="0">
                                          <p:val>
                                            <p:strVal val="0-#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249888"/>
                                        </p:tgtEl>
                                        <p:attrNameLst>
                                          <p:attrName>style.visibility</p:attrName>
                                        </p:attrNameLst>
                                      </p:cBhvr>
                                      <p:to>
                                        <p:strVal val="visible"/>
                                      </p:to>
                                    </p:set>
                                    <p:animEffect transition="in" filter="wipe(right)">
                                      <p:cBhvr>
                                        <p:cTn id="93" dur="500"/>
                                        <p:tgtEl>
                                          <p:spTgt spid="24988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2" fill="hold" grpId="0" nodeType="clickEffect">
                                  <p:stCondLst>
                                    <p:cond delay="0"/>
                                  </p:stCondLst>
                                  <p:childTnLst>
                                    <p:set>
                                      <p:cBhvr>
                                        <p:cTn id="97" dur="1" fill="hold">
                                          <p:stCondLst>
                                            <p:cond delay="0"/>
                                          </p:stCondLst>
                                        </p:cTn>
                                        <p:tgtEl>
                                          <p:spTgt spid="249887"/>
                                        </p:tgtEl>
                                        <p:attrNameLst>
                                          <p:attrName>style.visibility</p:attrName>
                                        </p:attrNameLst>
                                      </p:cBhvr>
                                      <p:to>
                                        <p:strVal val="visible"/>
                                      </p:to>
                                    </p:set>
                                    <p:animEffect transition="in" filter="wipe(right)">
                                      <p:cBhvr>
                                        <p:cTn id="98" dur="500"/>
                                        <p:tgtEl>
                                          <p:spTgt spid="24988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49884"/>
                                        </p:tgtEl>
                                        <p:attrNameLst>
                                          <p:attrName>style.visibility</p:attrName>
                                        </p:attrNameLst>
                                      </p:cBhvr>
                                      <p:to>
                                        <p:strVal val="visible"/>
                                      </p:to>
                                    </p:set>
                                    <p:anim calcmode="lin" valueType="num">
                                      <p:cBhvr additive="base">
                                        <p:cTn id="103" dur="500" fill="hold"/>
                                        <p:tgtEl>
                                          <p:spTgt spid="249884"/>
                                        </p:tgtEl>
                                        <p:attrNameLst>
                                          <p:attrName>ppt_x</p:attrName>
                                        </p:attrNameLst>
                                      </p:cBhvr>
                                      <p:tavLst>
                                        <p:tav tm="0">
                                          <p:val>
                                            <p:strVal val="#ppt_x"/>
                                          </p:val>
                                        </p:tav>
                                        <p:tav tm="100000">
                                          <p:val>
                                            <p:strVal val="#ppt_x"/>
                                          </p:val>
                                        </p:tav>
                                      </p:tavLst>
                                    </p:anim>
                                    <p:anim calcmode="lin" valueType="num">
                                      <p:cBhvr additive="base">
                                        <p:cTn id="104" dur="500" fill="hold"/>
                                        <p:tgtEl>
                                          <p:spTgt spid="249884"/>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249882"/>
                                        </p:tgtEl>
                                        <p:attrNameLst>
                                          <p:attrName>style.visibility</p:attrName>
                                        </p:attrNameLst>
                                      </p:cBhvr>
                                      <p:to>
                                        <p:strVal val="visible"/>
                                      </p:to>
                                    </p:set>
                                    <p:anim calcmode="lin" valueType="num">
                                      <p:cBhvr additive="base">
                                        <p:cTn id="109" dur="500" fill="hold"/>
                                        <p:tgtEl>
                                          <p:spTgt spid="249882"/>
                                        </p:tgtEl>
                                        <p:attrNameLst>
                                          <p:attrName>ppt_x</p:attrName>
                                        </p:attrNameLst>
                                      </p:cBhvr>
                                      <p:tavLst>
                                        <p:tav tm="0">
                                          <p:val>
                                            <p:strVal val="#ppt_x"/>
                                          </p:val>
                                        </p:tav>
                                        <p:tav tm="100000">
                                          <p:val>
                                            <p:strVal val="#ppt_x"/>
                                          </p:val>
                                        </p:tav>
                                      </p:tavLst>
                                    </p:anim>
                                    <p:anim calcmode="lin" valueType="num">
                                      <p:cBhvr additive="base">
                                        <p:cTn id="110" dur="500" fill="hold"/>
                                        <p:tgtEl>
                                          <p:spTgt spid="249882"/>
                                        </p:tgtEl>
                                        <p:attrNameLst>
                                          <p:attrName>ppt_y</p:attrName>
                                        </p:attrNameLst>
                                      </p:cBhvr>
                                      <p:tavLst>
                                        <p:tav tm="0">
                                          <p:val>
                                            <p:strVal val="0-#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2" fill="hold" grpId="0" nodeType="clickEffect">
                                  <p:stCondLst>
                                    <p:cond delay="0"/>
                                  </p:stCondLst>
                                  <p:childTnLst>
                                    <p:set>
                                      <p:cBhvr>
                                        <p:cTn id="114" dur="1" fill="hold">
                                          <p:stCondLst>
                                            <p:cond delay="0"/>
                                          </p:stCondLst>
                                        </p:cTn>
                                        <p:tgtEl>
                                          <p:spTgt spid="249886"/>
                                        </p:tgtEl>
                                        <p:attrNameLst>
                                          <p:attrName>style.visibility</p:attrName>
                                        </p:attrNameLst>
                                      </p:cBhvr>
                                      <p:to>
                                        <p:strVal val="visible"/>
                                      </p:to>
                                    </p:set>
                                    <p:animEffect transition="in" filter="wipe(right)">
                                      <p:cBhvr>
                                        <p:cTn id="115" dur="500"/>
                                        <p:tgtEl>
                                          <p:spTgt spid="24988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249885"/>
                                        </p:tgtEl>
                                        <p:attrNameLst>
                                          <p:attrName>style.visibility</p:attrName>
                                        </p:attrNameLst>
                                      </p:cBhvr>
                                      <p:to>
                                        <p:strVal val="visible"/>
                                      </p:to>
                                    </p:set>
                                    <p:animEffect transition="in" filter="wipe(right)">
                                      <p:cBhvr>
                                        <p:cTn id="120" dur="500"/>
                                        <p:tgtEl>
                                          <p:spTgt spid="24988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249890"/>
                                        </p:tgtEl>
                                        <p:attrNameLst>
                                          <p:attrName>style.visibility</p:attrName>
                                        </p:attrNameLst>
                                      </p:cBhvr>
                                      <p:to>
                                        <p:strVal val="visible"/>
                                      </p:to>
                                    </p:set>
                                    <p:anim calcmode="lin" valueType="num">
                                      <p:cBhvr additive="base">
                                        <p:cTn id="125" dur="500" fill="hold"/>
                                        <p:tgtEl>
                                          <p:spTgt spid="249890"/>
                                        </p:tgtEl>
                                        <p:attrNameLst>
                                          <p:attrName>ppt_x</p:attrName>
                                        </p:attrNameLst>
                                      </p:cBhvr>
                                      <p:tavLst>
                                        <p:tav tm="0">
                                          <p:val>
                                            <p:strVal val="1+#ppt_w/2"/>
                                          </p:val>
                                        </p:tav>
                                        <p:tav tm="100000">
                                          <p:val>
                                            <p:strVal val="#ppt_x"/>
                                          </p:val>
                                        </p:tav>
                                      </p:tavLst>
                                    </p:anim>
                                    <p:anim calcmode="lin" valueType="num">
                                      <p:cBhvr additive="base">
                                        <p:cTn id="126" dur="500" fill="hold"/>
                                        <p:tgtEl>
                                          <p:spTgt spid="249890"/>
                                        </p:tgtEl>
                                        <p:attrNameLst>
                                          <p:attrName>ppt_y</p:attrName>
                                        </p:attrNameLst>
                                      </p:cBhvr>
                                      <p:tavLst>
                                        <p:tav tm="0">
                                          <p:val>
                                            <p:strVal val="#ppt_y"/>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6" fill="hold" grpId="0" nodeType="clickEffect">
                                  <p:stCondLst>
                                    <p:cond delay="0"/>
                                  </p:stCondLst>
                                  <p:childTnLst>
                                    <p:set>
                                      <p:cBhvr>
                                        <p:cTn id="130" dur="1" fill="hold">
                                          <p:stCondLst>
                                            <p:cond delay="0"/>
                                          </p:stCondLst>
                                        </p:cTn>
                                        <p:tgtEl>
                                          <p:spTgt spid="249889"/>
                                        </p:tgtEl>
                                        <p:attrNameLst>
                                          <p:attrName>style.visibility</p:attrName>
                                        </p:attrNameLst>
                                      </p:cBhvr>
                                      <p:to>
                                        <p:strVal val="visible"/>
                                      </p:to>
                                    </p:set>
                                    <p:anim calcmode="lin" valueType="num">
                                      <p:cBhvr additive="base">
                                        <p:cTn id="131" dur="500" fill="hold"/>
                                        <p:tgtEl>
                                          <p:spTgt spid="249889"/>
                                        </p:tgtEl>
                                        <p:attrNameLst>
                                          <p:attrName>ppt_x</p:attrName>
                                        </p:attrNameLst>
                                      </p:cBhvr>
                                      <p:tavLst>
                                        <p:tav tm="0">
                                          <p:val>
                                            <p:strVal val="1+#ppt_w/2"/>
                                          </p:val>
                                        </p:tav>
                                        <p:tav tm="100000">
                                          <p:val>
                                            <p:strVal val="#ppt_x"/>
                                          </p:val>
                                        </p:tav>
                                      </p:tavLst>
                                    </p:anim>
                                    <p:anim calcmode="lin" valueType="num">
                                      <p:cBhvr additive="base">
                                        <p:cTn id="132" dur="500" fill="hold"/>
                                        <p:tgtEl>
                                          <p:spTgt spid="2498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build="p" animBg="1" autoUpdateAnimBg="0"/>
      <p:bldP spid="249859" grpId="0" animBg="1" autoUpdateAnimBg="0"/>
      <p:bldP spid="249873" grpId="0" animBg="1" autoUpdateAnimBg="0"/>
      <p:bldP spid="249874" grpId="0" animBg="1" autoUpdateAnimBg="0"/>
      <p:bldP spid="249875" grpId="0" animBg="1" autoUpdateAnimBg="0"/>
      <p:bldP spid="249876" grpId="0" animBg="1" autoUpdateAnimBg="0"/>
      <p:bldP spid="249877" grpId="0" animBg="1"/>
      <p:bldP spid="249878" grpId="0" animBg="1"/>
      <p:bldP spid="249879" grpId="0" animBg="1"/>
      <p:bldP spid="249880" grpId="0" animBg="1"/>
      <p:bldP spid="249881" grpId="0" animBg="1" autoUpdateAnimBg="0"/>
      <p:bldP spid="249882" grpId="0" animBg="1" autoUpdateAnimBg="0"/>
      <p:bldP spid="249883" grpId="0" animBg="1" autoUpdateAnimBg="0"/>
      <p:bldP spid="249884" grpId="0" animBg="1" autoUpdateAnimBg="0"/>
      <p:bldP spid="249885" grpId="0" animBg="1" autoUpdateAnimBg="0"/>
      <p:bldP spid="249886" grpId="0" animBg="1" autoUpdateAnimBg="0"/>
      <p:bldP spid="249887" grpId="0" animBg="1" autoUpdateAnimBg="0"/>
      <p:bldP spid="249888" grpId="0" animBg="1" autoUpdateAnimBg="0"/>
      <p:bldP spid="249889" grpId="0" animBg="1" autoUpdateAnimBg="0"/>
      <p:bldP spid="24989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926A7326-CEC1-4447-9428-7A0CCAA23FB9}" type="datetime1">
              <a:rPr lang="zh-CN" altLang="en-US" smtClean="0"/>
              <a:t>2016/5/10</a:t>
            </a:fld>
            <a:endParaRPr lang="en-US" altLang="zh-CN">
              <a:solidFill>
                <a:srgbClr val="FFFF00"/>
              </a:solidFill>
            </a:endParaRPr>
          </a:p>
        </p:txBody>
      </p:sp>
      <p:sp>
        <p:nvSpPr>
          <p:cNvPr id="7" name="页脚占位符 2"/>
          <p:cNvSpPr>
            <a:spLocks noGrp="1"/>
          </p:cNvSpPr>
          <p:nvPr>
            <p:ph type="ftr" sz="quarter" idx="11"/>
          </p:nvPr>
        </p:nvSpPr>
        <p:spPr/>
        <p:txBody>
          <a:bodyPr/>
          <a:lstStyle/>
          <a:p>
            <a:r>
              <a:rPr lang="zh-CN" altLang="en-US" smtClean="0"/>
              <a:t>数据库系统</a:t>
            </a:r>
            <a:endParaRPr lang="zh-CN" altLang="en-US"/>
          </a:p>
        </p:txBody>
      </p:sp>
      <p:sp>
        <p:nvSpPr>
          <p:cNvPr id="8" name="灯片编号占位符 3"/>
          <p:cNvSpPr>
            <a:spLocks noGrp="1"/>
          </p:cNvSpPr>
          <p:nvPr>
            <p:ph type="sldNum" sz="quarter" idx="12"/>
          </p:nvPr>
        </p:nvSpPr>
        <p:spPr/>
        <p:txBody>
          <a:bodyPr/>
          <a:lstStyle/>
          <a:p>
            <a:fld id="{E91775D1-C3D1-4ECF-B335-56A864CEB306}" type="slidenum">
              <a:rPr lang="zh-CN" altLang="en-US"/>
              <a:pPr/>
              <a:t>2</a:t>
            </a:fld>
            <a:endParaRPr lang="en-US" altLang="zh-CN">
              <a:solidFill>
                <a:srgbClr val="FFFF00"/>
              </a:solidFill>
            </a:endParaRPr>
          </a:p>
        </p:txBody>
      </p:sp>
      <p:sp>
        <p:nvSpPr>
          <p:cNvPr id="232450" name="Text Box 2"/>
          <p:cNvSpPr txBox="1">
            <a:spLocks noChangeArrowheads="1"/>
          </p:cNvSpPr>
          <p:nvPr/>
        </p:nvSpPr>
        <p:spPr bwMode="auto">
          <a:xfrm>
            <a:off x="1752600" y="3810000"/>
            <a:ext cx="86106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        网状、层次模型的数据库设计，主要凭设计者的经验直观地选择和确定实体集、属性以及实体间的联系。哪些实体应该合并或分解以及如何合并和分解、每个实体中应该包括哪些属性为宜、属性间的联系如何确定和处理等一系列问题的解决是没有什么固定规则和理论可循的。</a:t>
            </a:r>
          </a:p>
        </p:txBody>
      </p:sp>
      <p:sp>
        <p:nvSpPr>
          <p:cNvPr id="232451" name="Text Box 3"/>
          <p:cNvSpPr txBox="1">
            <a:spLocks noChangeArrowheads="1"/>
          </p:cNvSpPr>
          <p:nvPr/>
        </p:nvSpPr>
        <p:spPr bwMode="auto">
          <a:xfrm>
            <a:off x="1720850" y="1081089"/>
            <a:ext cx="871855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        一个基本的问题：</a:t>
            </a:r>
            <a:r>
              <a:rPr lang="zh-CN" altLang="en-US" sz="2400" b="1">
                <a:solidFill>
                  <a:srgbClr val="FFFFFF"/>
                </a:solidFill>
              </a:rPr>
              <a:t>给出一组数据，如何构造一个合适的数据模式</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        例如：对关系模型，给了一组数据，应该构造几个关系？每个关系由哪些属性组成？</a:t>
            </a:r>
            <a:r>
              <a:rPr lang="en-US" altLang="zh-CN" sz="2400" b="1">
                <a:solidFill>
                  <a:srgbClr val="FFFF00"/>
                </a:solidFill>
              </a:rPr>
              <a:t>……</a:t>
            </a:r>
          </a:p>
        </p:txBody>
      </p:sp>
      <p:sp>
        <p:nvSpPr>
          <p:cNvPr id="232452" name="Text Box 4"/>
          <p:cNvSpPr txBox="1">
            <a:spLocks noChangeArrowheads="1"/>
          </p:cNvSpPr>
          <p:nvPr/>
        </p:nvSpPr>
        <p:spPr bwMode="auto">
          <a:xfrm>
            <a:off x="3962400" y="3276600"/>
            <a:ext cx="387350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这就是数据库逻辑设计问题</a:t>
            </a:r>
            <a:endParaRPr lang="zh-CN" altLang="en-US" sz="2400" b="1">
              <a:solidFill>
                <a:srgbClr val="FFFF00"/>
              </a:solidFill>
            </a:endParaRPr>
          </a:p>
        </p:txBody>
      </p:sp>
      <p:sp>
        <p:nvSpPr>
          <p:cNvPr id="232453" name="Rectangle 5"/>
          <p:cNvSpPr>
            <a:spLocks noGrp="1" noChangeArrowheads="1"/>
          </p:cNvSpPr>
          <p:nvPr>
            <p:ph type="title" idx="4294967295"/>
          </p:nvPr>
        </p:nvSpPr>
        <p:spPr bwMode="auto">
          <a:xfrm>
            <a:off x="3505200" y="609600"/>
            <a:ext cx="5410200" cy="457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b="1">
                <a:solidFill>
                  <a:srgbClr val="FFFFFF"/>
                </a:solidFill>
              </a:rPr>
              <a:t>§1     </a:t>
            </a:r>
            <a:r>
              <a:rPr lang="zh-CN" altLang="en-US" sz="2400" b="1">
                <a:solidFill>
                  <a:srgbClr val="FFFFFF"/>
                </a:solidFill>
              </a:rPr>
              <a:t>问题的提出</a:t>
            </a:r>
            <a:endParaRPr lang="zh-CN" altLang="en-US"/>
          </a:p>
        </p:txBody>
      </p:sp>
    </p:spTree>
    <p:extLst>
      <p:ext uri="{BB962C8B-B14F-4D97-AF65-F5344CB8AC3E}">
        <p14:creationId xmlns:p14="http://schemas.microsoft.com/office/powerpoint/2010/main" val="2543248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51">
                                            <p:bg/>
                                          </p:spTgt>
                                        </p:tgtEl>
                                        <p:attrNameLst>
                                          <p:attrName>style.visibility</p:attrName>
                                        </p:attrNameLst>
                                      </p:cBhvr>
                                      <p:to>
                                        <p:strVal val="visible"/>
                                      </p:to>
                                    </p:set>
                                    <p:anim calcmode="lin" valueType="num">
                                      <p:cBhvr additive="base">
                                        <p:cTn id="7" dur="500" fill="hold"/>
                                        <p:tgtEl>
                                          <p:spTgt spid="232451">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32451">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2451">
                                            <p:txEl>
                                              <p:pRg st="0" end="0"/>
                                            </p:txEl>
                                          </p:spTgt>
                                        </p:tgtEl>
                                        <p:attrNameLst>
                                          <p:attrName>style.visibility</p:attrName>
                                        </p:attrNameLst>
                                      </p:cBhvr>
                                      <p:to>
                                        <p:strVal val="visible"/>
                                      </p:to>
                                    </p:set>
                                    <p:anim calcmode="lin" valueType="num">
                                      <p:cBhvr additive="base">
                                        <p:cTn id="13" dur="500" fill="hold"/>
                                        <p:tgtEl>
                                          <p:spTgt spid="2324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2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2451">
                                            <p:txEl>
                                              <p:pRg st="1" end="1"/>
                                            </p:txEl>
                                          </p:spTgt>
                                        </p:tgtEl>
                                        <p:attrNameLst>
                                          <p:attrName>style.visibility</p:attrName>
                                        </p:attrNameLst>
                                      </p:cBhvr>
                                      <p:to>
                                        <p:strVal val="visible"/>
                                      </p:to>
                                    </p:set>
                                    <p:anim calcmode="lin" valueType="num">
                                      <p:cBhvr additive="base">
                                        <p:cTn id="19" dur="500" fill="hold"/>
                                        <p:tgtEl>
                                          <p:spTgt spid="2324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2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2452"/>
                                        </p:tgtEl>
                                        <p:attrNameLst>
                                          <p:attrName>style.visibility</p:attrName>
                                        </p:attrNameLst>
                                      </p:cBhvr>
                                      <p:to>
                                        <p:strVal val="visible"/>
                                      </p:to>
                                    </p:set>
                                    <p:animEffect transition="in" filter="blinds(horizontal)">
                                      <p:cBhvr>
                                        <p:cTn id="25" dur="500"/>
                                        <p:tgtEl>
                                          <p:spTgt spid="23245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32450">
                                            <p:bg/>
                                          </p:spTgt>
                                        </p:tgtEl>
                                        <p:attrNameLst>
                                          <p:attrName>style.visibility</p:attrName>
                                        </p:attrNameLst>
                                      </p:cBhvr>
                                      <p:to>
                                        <p:strVal val="visible"/>
                                      </p:to>
                                    </p:set>
                                    <p:animEffect transition="in" filter="box(in)">
                                      <p:cBhvr>
                                        <p:cTn id="30" dur="500"/>
                                        <p:tgtEl>
                                          <p:spTgt spid="232450">
                                            <p:bg/>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32450">
                                            <p:txEl>
                                              <p:pRg st="0" end="0"/>
                                            </p:txEl>
                                          </p:spTgt>
                                        </p:tgtEl>
                                        <p:attrNameLst>
                                          <p:attrName>style.visibility</p:attrName>
                                        </p:attrNameLst>
                                      </p:cBhvr>
                                      <p:to>
                                        <p:strVal val="visible"/>
                                      </p:to>
                                    </p:set>
                                    <p:animEffect transition="in" filter="box(in)">
                                      <p:cBhvr>
                                        <p:cTn id="35" dur="500"/>
                                        <p:tgtEl>
                                          <p:spTgt spid="2324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build="p" animBg="1" autoUpdateAnimBg="0"/>
      <p:bldP spid="232451" grpId="0" build="p" animBg="1" autoUpdateAnimBg="0"/>
      <p:bldP spid="232452"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p:cNvSpPr>
            <a:spLocks noGrp="1"/>
          </p:cNvSpPr>
          <p:nvPr>
            <p:ph type="dt" sz="half" idx="10"/>
          </p:nvPr>
        </p:nvSpPr>
        <p:spPr/>
        <p:txBody>
          <a:bodyPr/>
          <a:lstStyle/>
          <a:p>
            <a:fld id="{5A741AA6-CF0C-469E-993B-9EC6647B2B81}" type="datetime1">
              <a:rPr lang="zh-CN" altLang="en-US" smtClean="0"/>
              <a:t>2016/5/10</a:t>
            </a:fld>
            <a:endParaRPr lang="en-US" altLang="zh-CN">
              <a:solidFill>
                <a:srgbClr val="FFFF00"/>
              </a:solidFill>
            </a:endParaRPr>
          </a:p>
        </p:txBody>
      </p:sp>
      <p:sp>
        <p:nvSpPr>
          <p:cNvPr id="29" name="页脚占位符 2"/>
          <p:cNvSpPr>
            <a:spLocks noGrp="1"/>
          </p:cNvSpPr>
          <p:nvPr>
            <p:ph type="ftr" sz="quarter" idx="11"/>
          </p:nvPr>
        </p:nvSpPr>
        <p:spPr/>
        <p:txBody>
          <a:bodyPr/>
          <a:lstStyle/>
          <a:p>
            <a:r>
              <a:rPr lang="zh-CN" altLang="en-US" smtClean="0"/>
              <a:t>数据库系统</a:t>
            </a:r>
            <a:endParaRPr lang="zh-CN" altLang="en-US"/>
          </a:p>
        </p:txBody>
      </p:sp>
      <p:sp>
        <p:nvSpPr>
          <p:cNvPr id="30" name="灯片编号占位符 3"/>
          <p:cNvSpPr>
            <a:spLocks noGrp="1"/>
          </p:cNvSpPr>
          <p:nvPr>
            <p:ph type="sldNum" sz="quarter" idx="12"/>
          </p:nvPr>
        </p:nvSpPr>
        <p:spPr/>
        <p:txBody>
          <a:bodyPr/>
          <a:lstStyle/>
          <a:p>
            <a:fld id="{AAFDEE3F-465B-4FD5-AE9A-7A26EC6E45FB}" type="slidenum">
              <a:rPr lang="zh-CN" altLang="en-US"/>
              <a:pPr/>
              <a:t>20</a:t>
            </a:fld>
            <a:endParaRPr lang="en-US" altLang="zh-CN">
              <a:solidFill>
                <a:srgbClr val="FFFF00"/>
              </a:solidFill>
            </a:endParaRPr>
          </a:p>
        </p:txBody>
      </p:sp>
      <p:sp>
        <p:nvSpPr>
          <p:cNvPr id="250882" name="Text Box 2"/>
          <p:cNvSpPr txBox="1">
            <a:spLocks noChangeArrowheads="1"/>
          </p:cNvSpPr>
          <p:nvPr/>
        </p:nvSpPr>
        <p:spPr bwMode="auto">
          <a:xfrm>
            <a:off x="2514601" y="636589"/>
            <a:ext cx="67136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由前面例子，可看出</a:t>
            </a:r>
            <a:r>
              <a:rPr lang="en-US" altLang="zh-CN" sz="2400" b="1">
                <a:solidFill>
                  <a:srgbClr val="FFFF00"/>
                </a:solidFill>
              </a:rPr>
              <a:t>X</a:t>
            </a:r>
            <a:r>
              <a:rPr lang="zh-CN" altLang="en-US" sz="2400" b="1">
                <a:solidFill>
                  <a:srgbClr val="FFFF00"/>
                </a:solidFill>
              </a:rPr>
              <a:t>、</a:t>
            </a:r>
            <a:r>
              <a:rPr lang="en-US" altLang="zh-CN" sz="2400" b="1">
                <a:solidFill>
                  <a:srgbClr val="FFFF00"/>
                </a:solidFill>
              </a:rPr>
              <a:t>Y</a:t>
            </a:r>
            <a:r>
              <a:rPr lang="zh-CN" altLang="en-US" sz="2400" b="1">
                <a:solidFill>
                  <a:srgbClr val="FFFF00"/>
                </a:solidFill>
              </a:rPr>
              <a:t>、</a:t>
            </a:r>
            <a:r>
              <a:rPr lang="en-US" altLang="zh-CN" sz="2400" b="1">
                <a:solidFill>
                  <a:srgbClr val="FFFF00"/>
                </a:solidFill>
              </a:rPr>
              <a:t>Z</a:t>
            </a:r>
            <a:r>
              <a:rPr lang="zh-CN" altLang="en-US" sz="2400" b="1">
                <a:solidFill>
                  <a:srgbClr val="FFFF00"/>
                </a:solidFill>
              </a:rPr>
              <a:t>之间有下述关系：</a:t>
            </a:r>
          </a:p>
        </p:txBody>
      </p:sp>
      <p:sp>
        <p:nvSpPr>
          <p:cNvPr id="250883" name="Oval 3"/>
          <p:cNvSpPr>
            <a:spLocks noChangeArrowheads="1"/>
          </p:cNvSpPr>
          <p:nvPr/>
        </p:nvSpPr>
        <p:spPr bwMode="auto">
          <a:xfrm>
            <a:off x="2514600" y="1981200"/>
            <a:ext cx="8382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物理</a:t>
            </a:r>
            <a:endParaRPr lang="zh-CN" altLang="en-US" sz="2400" b="1">
              <a:solidFill>
                <a:srgbClr val="FFFF00"/>
              </a:solidFill>
            </a:endParaRPr>
          </a:p>
        </p:txBody>
      </p:sp>
      <p:sp>
        <p:nvSpPr>
          <p:cNvPr id="250884" name="AutoShape 4"/>
          <p:cNvSpPr>
            <a:spLocks noChangeArrowheads="1"/>
          </p:cNvSpPr>
          <p:nvPr/>
        </p:nvSpPr>
        <p:spPr bwMode="auto">
          <a:xfrm>
            <a:off x="4953000" y="1447800"/>
            <a:ext cx="22098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汪洋      大海</a:t>
            </a:r>
            <a:endParaRPr lang="zh-CN" altLang="en-US" sz="2400" b="1">
              <a:solidFill>
                <a:srgbClr val="FFFF00"/>
              </a:solidFill>
            </a:endParaRPr>
          </a:p>
        </p:txBody>
      </p:sp>
      <p:sp>
        <p:nvSpPr>
          <p:cNvPr id="250885" name="AutoShape 5"/>
          <p:cNvSpPr>
            <a:spLocks noChangeArrowheads="1"/>
          </p:cNvSpPr>
          <p:nvPr/>
        </p:nvSpPr>
        <p:spPr bwMode="auto">
          <a:xfrm>
            <a:off x="4038600" y="3048000"/>
            <a:ext cx="4800600" cy="4572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普通物理学   光学原理   物理习题集</a:t>
            </a:r>
            <a:endParaRPr lang="zh-CN" altLang="en-US" sz="2400" b="1">
              <a:solidFill>
                <a:srgbClr val="FFFF00"/>
              </a:solidFill>
            </a:endParaRPr>
          </a:p>
        </p:txBody>
      </p:sp>
      <p:sp>
        <p:nvSpPr>
          <p:cNvPr id="250886" name="Line 6"/>
          <p:cNvSpPr>
            <a:spLocks noChangeShapeType="1"/>
          </p:cNvSpPr>
          <p:nvPr/>
        </p:nvSpPr>
        <p:spPr bwMode="auto">
          <a:xfrm flipV="1">
            <a:off x="3352800" y="1676400"/>
            <a:ext cx="16002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887" name="Line 7"/>
          <p:cNvSpPr>
            <a:spLocks noChangeShapeType="1"/>
          </p:cNvSpPr>
          <p:nvPr/>
        </p:nvSpPr>
        <p:spPr bwMode="auto">
          <a:xfrm>
            <a:off x="3276600" y="2514600"/>
            <a:ext cx="685800" cy="6858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nvGrpSpPr>
          <p:cNvPr id="250888" name="Group 8"/>
          <p:cNvGrpSpPr>
            <a:grpSpLocks/>
          </p:cNvGrpSpPr>
          <p:nvPr/>
        </p:nvGrpSpPr>
        <p:grpSpPr bwMode="auto">
          <a:xfrm>
            <a:off x="4953000" y="1905000"/>
            <a:ext cx="2667000" cy="1143000"/>
            <a:chOff x="0" y="0"/>
            <a:chExt cx="1680" cy="720"/>
          </a:xfrm>
        </p:grpSpPr>
        <p:sp>
          <p:nvSpPr>
            <p:cNvPr id="250889" name="Line 9"/>
            <p:cNvSpPr>
              <a:spLocks noChangeShapeType="1"/>
            </p:cNvSpPr>
            <p:nvPr/>
          </p:nvSpPr>
          <p:spPr bwMode="auto">
            <a:xfrm flipH="1">
              <a:off x="0" y="0"/>
              <a:ext cx="384" cy="72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890" name="Line 10"/>
            <p:cNvSpPr>
              <a:spLocks noChangeShapeType="1"/>
            </p:cNvSpPr>
            <p:nvPr/>
          </p:nvSpPr>
          <p:spPr bwMode="auto">
            <a:xfrm>
              <a:off x="384" y="0"/>
              <a:ext cx="480" cy="72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891" name="Line 11"/>
            <p:cNvSpPr>
              <a:spLocks noChangeShapeType="1"/>
            </p:cNvSpPr>
            <p:nvPr/>
          </p:nvSpPr>
          <p:spPr bwMode="auto">
            <a:xfrm>
              <a:off x="384" y="0"/>
              <a:ext cx="1296" cy="72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892" name="Line 12"/>
            <p:cNvSpPr>
              <a:spLocks noChangeShapeType="1"/>
            </p:cNvSpPr>
            <p:nvPr/>
          </p:nvSpPr>
          <p:spPr bwMode="auto">
            <a:xfrm flipH="1">
              <a:off x="0" y="0"/>
              <a:ext cx="1008" cy="72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893" name="Line 13"/>
            <p:cNvSpPr>
              <a:spLocks noChangeShapeType="1"/>
            </p:cNvSpPr>
            <p:nvPr/>
          </p:nvSpPr>
          <p:spPr bwMode="auto">
            <a:xfrm flipH="1">
              <a:off x="864" y="0"/>
              <a:ext cx="144" cy="67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894" name="Line 14"/>
            <p:cNvSpPr>
              <a:spLocks noChangeShapeType="1"/>
            </p:cNvSpPr>
            <p:nvPr/>
          </p:nvSpPr>
          <p:spPr bwMode="auto">
            <a:xfrm>
              <a:off x="1008" y="0"/>
              <a:ext cx="624" cy="72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50895" name="Oval 15"/>
          <p:cNvSpPr>
            <a:spLocks noChangeArrowheads="1"/>
          </p:cNvSpPr>
          <p:nvPr/>
        </p:nvSpPr>
        <p:spPr bwMode="auto">
          <a:xfrm>
            <a:off x="2514600" y="4495800"/>
            <a:ext cx="838200" cy="6096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数学</a:t>
            </a:r>
            <a:endParaRPr lang="zh-CN" altLang="en-US" sz="2400" b="1">
              <a:solidFill>
                <a:srgbClr val="FFFF00"/>
              </a:solidFill>
            </a:endParaRPr>
          </a:p>
        </p:txBody>
      </p:sp>
      <p:sp>
        <p:nvSpPr>
          <p:cNvPr id="250896" name="AutoShape 16"/>
          <p:cNvSpPr>
            <a:spLocks noChangeArrowheads="1"/>
          </p:cNvSpPr>
          <p:nvPr/>
        </p:nvSpPr>
        <p:spPr bwMode="auto">
          <a:xfrm>
            <a:off x="4953000" y="3962400"/>
            <a:ext cx="2209800" cy="457200"/>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大海      白云</a:t>
            </a:r>
            <a:endParaRPr lang="zh-CN" altLang="en-US" sz="2400" b="1">
              <a:solidFill>
                <a:srgbClr val="FFFF00"/>
              </a:solidFill>
            </a:endParaRPr>
          </a:p>
        </p:txBody>
      </p:sp>
      <p:sp>
        <p:nvSpPr>
          <p:cNvPr id="250897" name="AutoShape 17"/>
          <p:cNvSpPr>
            <a:spLocks noChangeArrowheads="1"/>
          </p:cNvSpPr>
          <p:nvPr/>
        </p:nvSpPr>
        <p:spPr bwMode="auto">
          <a:xfrm>
            <a:off x="4038600" y="5562600"/>
            <a:ext cx="4724400" cy="457200"/>
          </a:xfrm>
          <a:prstGeom prst="roundRect">
            <a:avLst>
              <a:gd name="adj" fmla="val 16667"/>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数学分析      微分方程      高等代数</a:t>
            </a:r>
            <a:endParaRPr lang="zh-CN" altLang="en-US" sz="2400" b="1">
              <a:solidFill>
                <a:srgbClr val="FFFF00"/>
              </a:solidFill>
            </a:endParaRPr>
          </a:p>
        </p:txBody>
      </p:sp>
      <p:sp>
        <p:nvSpPr>
          <p:cNvPr id="250898" name="Line 18"/>
          <p:cNvSpPr>
            <a:spLocks noChangeShapeType="1"/>
          </p:cNvSpPr>
          <p:nvPr/>
        </p:nvSpPr>
        <p:spPr bwMode="auto">
          <a:xfrm flipV="1">
            <a:off x="3352800" y="4191000"/>
            <a:ext cx="16002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899" name="Line 19"/>
          <p:cNvSpPr>
            <a:spLocks noChangeShapeType="1"/>
          </p:cNvSpPr>
          <p:nvPr/>
        </p:nvSpPr>
        <p:spPr bwMode="auto">
          <a:xfrm>
            <a:off x="3276600" y="5029200"/>
            <a:ext cx="6858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nvGrpSpPr>
          <p:cNvPr id="250900" name="Group 20"/>
          <p:cNvGrpSpPr>
            <a:grpSpLocks/>
          </p:cNvGrpSpPr>
          <p:nvPr/>
        </p:nvGrpSpPr>
        <p:grpSpPr bwMode="auto">
          <a:xfrm>
            <a:off x="4953000" y="4419600"/>
            <a:ext cx="2667000" cy="1143000"/>
            <a:chOff x="0" y="0"/>
            <a:chExt cx="1680" cy="720"/>
          </a:xfrm>
        </p:grpSpPr>
        <p:sp>
          <p:nvSpPr>
            <p:cNvPr id="250901" name="Line 21"/>
            <p:cNvSpPr>
              <a:spLocks noChangeShapeType="1"/>
            </p:cNvSpPr>
            <p:nvPr/>
          </p:nvSpPr>
          <p:spPr bwMode="auto">
            <a:xfrm flipH="1">
              <a:off x="0" y="0"/>
              <a:ext cx="384"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902" name="Line 22"/>
            <p:cNvSpPr>
              <a:spLocks noChangeShapeType="1"/>
            </p:cNvSpPr>
            <p:nvPr/>
          </p:nvSpPr>
          <p:spPr bwMode="auto">
            <a:xfrm>
              <a:off x="384" y="0"/>
              <a:ext cx="480"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903" name="Line 23"/>
            <p:cNvSpPr>
              <a:spLocks noChangeShapeType="1"/>
            </p:cNvSpPr>
            <p:nvPr/>
          </p:nvSpPr>
          <p:spPr bwMode="auto">
            <a:xfrm>
              <a:off x="384" y="0"/>
              <a:ext cx="1296"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904" name="Line 24"/>
            <p:cNvSpPr>
              <a:spLocks noChangeShapeType="1"/>
            </p:cNvSpPr>
            <p:nvPr/>
          </p:nvSpPr>
          <p:spPr bwMode="auto">
            <a:xfrm flipH="1">
              <a:off x="0" y="0"/>
              <a:ext cx="1008"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905" name="Line 25"/>
            <p:cNvSpPr>
              <a:spLocks noChangeShapeType="1"/>
            </p:cNvSpPr>
            <p:nvPr/>
          </p:nvSpPr>
          <p:spPr bwMode="auto">
            <a:xfrm flipH="1">
              <a:off x="864" y="0"/>
              <a:ext cx="144"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0906" name="Line 26"/>
            <p:cNvSpPr>
              <a:spLocks noChangeShapeType="1"/>
            </p:cNvSpPr>
            <p:nvPr/>
          </p:nvSpPr>
          <p:spPr bwMode="auto">
            <a:xfrm>
              <a:off x="1008" y="0"/>
              <a:ext cx="624" cy="7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50907" name="AutoShape 27"/>
          <p:cNvSpPr>
            <a:spLocks noChangeArrowheads="1"/>
          </p:cNvSpPr>
          <p:nvPr/>
        </p:nvSpPr>
        <p:spPr bwMode="auto">
          <a:xfrm>
            <a:off x="8229600" y="4038600"/>
            <a:ext cx="1828800" cy="609600"/>
          </a:xfrm>
          <a:prstGeom prst="wedgeEllipseCallout">
            <a:avLst>
              <a:gd name="adj1" fmla="val -54690"/>
              <a:gd name="adj2" fmla="val 87500"/>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完全二分图</a:t>
            </a:r>
            <a:endParaRPr lang="zh-CN" altLang="en-US" sz="2400" b="1">
              <a:solidFill>
                <a:srgbClr val="FFFF00"/>
              </a:solidFill>
            </a:endParaRPr>
          </a:p>
        </p:txBody>
      </p:sp>
    </p:spTree>
    <p:extLst>
      <p:ext uri="{BB962C8B-B14F-4D97-AF65-F5344CB8AC3E}">
        <p14:creationId xmlns:p14="http://schemas.microsoft.com/office/powerpoint/2010/main" val="1313226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anim calcmode="lin" valueType="num">
                                      <p:cBhvr additive="base">
                                        <p:cTn id="7" dur="500" fill="hold"/>
                                        <p:tgtEl>
                                          <p:spTgt spid="250882"/>
                                        </p:tgtEl>
                                        <p:attrNameLst>
                                          <p:attrName>ppt_x</p:attrName>
                                        </p:attrNameLst>
                                      </p:cBhvr>
                                      <p:tavLst>
                                        <p:tav tm="0">
                                          <p:val>
                                            <p:strVal val="#ppt_x"/>
                                          </p:val>
                                        </p:tav>
                                        <p:tav tm="100000">
                                          <p:val>
                                            <p:strVal val="#ppt_x"/>
                                          </p:val>
                                        </p:tav>
                                      </p:tavLst>
                                    </p:anim>
                                    <p:anim calcmode="lin" valueType="num">
                                      <p:cBhvr additive="base">
                                        <p:cTn id="8" dur="500" fill="hold"/>
                                        <p:tgtEl>
                                          <p:spTgt spid="25088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0883"/>
                                        </p:tgtEl>
                                        <p:attrNameLst>
                                          <p:attrName>style.visibility</p:attrName>
                                        </p:attrNameLst>
                                      </p:cBhvr>
                                      <p:to>
                                        <p:strVal val="visible"/>
                                      </p:to>
                                    </p:set>
                                    <p:anim calcmode="lin" valueType="num">
                                      <p:cBhvr additive="base">
                                        <p:cTn id="13" dur="500" fill="hold"/>
                                        <p:tgtEl>
                                          <p:spTgt spid="250883"/>
                                        </p:tgtEl>
                                        <p:attrNameLst>
                                          <p:attrName>ppt_x</p:attrName>
                                        </p:attrNameLst>
                                      </p:cBhvr>
                                      <p:tavLst>
                                        <p:tav tm="0">
                                          <p:val>
                                            <p:strVal val="0-#ppt_w/2"/>
                                          </p:val>
                                        </p:tav>
                                        <p:tav tm="100000">
                                          <p:val>
                                            <p:strVal val="#ppt_x"/>
                                          </p:val>
                                        </p:tav>
                                      </p:tavLst>
                                    </p:anim>
                                    <p:anim calcmode="lin" valueType="num">
                                      <p:cBhvr additive="base">
                                        <p:cTn id="14" dur="500" fill="hold"/>
                                        <p:tgtEl>
                                          <p:spTgt spid="2508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3" fill="hold" grpId="0" nodeType="clickEffect">
                                  <p:stCondLst>
                                    <p:cond delay="0"/>
                                  </p:stCondLst>
                                  <p:childTnLst>
                                    <p:set>
                                      <p:cBhvr>
                                        <p:cTn id="18" dur="1" fill="hold">
                                          <p:stCondLst>
                                            <p:cond delay="0"/>
                                          </p:stCondLst>
                                        </p:cTn>
                                        <p:tgtEl>
                                          <p:spTgt spid="250886"/>
                                        </p:tgtEl>
                                        <p:attrNameLst>
                                          <p:attrName>style.visibility</p:attrName>
                                        </p:attrNameLst>
                                      </p:cBhvr>
                                      <p:to>
                                        <p:strVal val="visible"/>
                                      </p:to>
                                    </p:set>
                                    <p:animEffect transition="in" filter="strips(upRight)">
                                      <p:cBhvr>
                                        <p:cTn id="19" dur="500"/>
                                        <p:tgtEl>
                                          <p:spTgt spid="250886"/>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50884"/>
                                        </p:tgtEl>
                                        <p:attrNameLst>
                                          <p:attrName>style.visibility</p:attrName>
                                        </p:attrNameLst>
                                      </p:cBhvr>
                                      <p:to>
                                        <p:strVal val="visible"/>
                                      </p:to>
                                    </p:set>
                                    <p:animEffect transition="in" filter="wipe(left)">
                                      <p:cBhvr>
                                        <p:cTn id="23" dur="500"/>
                                        <p:tgtEl>
                                          <p:spTgt spid="2508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250887"/>
                                        </p:tgtEl>
                                        <p:attrNameLst>
                                          <p:attrName>style.visibility</p:attrName>
                                        </p:attrNameLst>
                                      </p:cBhvr>
                                      <p:to>
                                        <p:strVal val="visible"/>
                                      </p:to>
                                    </p:set>
                                    <p:animEffect transition="in" filter="strips(downRight)">
                                      <p:cBhvr>
                                        <p:cTn id="28" dur="500"/>
                                        <p:tgtEl>
                                          <p:spTgt spid="250887"/>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250885"/>
                                        </p:tgtEl>
                                        <p:attrNameLst>
                                          <p:attrName>style.visibility</p:attrName>
                                        </p:attrNameLst>
                                      </p:cBhvr>
                                      <p:to>
                                        <p:strVal val="visible"/>
                                      </p:to>
                                    </p:set>
                                    <p:animEffect transition="in" filter="wipe(left)">
                                      <p:cBhvr>
                                        <p:cTn id="32" dur="500"/>
                                        <p:tgtEl>
                                          <p:spTgt spid="2508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50888"/>
                                        </p:tgtEl>
                                        <p:attrNameLst>
                                          <p:attrName>style.visibility</p:attrName>
                                        </p:attrNameLst>
                                      </p:cBhvr>
                                      <p:to>
                                        <p:strVal val="visible"/>
                                      </p:to>
                                    </p:set>
                                    <p:anim calcmode="lin" valueType="num">
                                      <p:cBhvr additive="base">
                                        <p:cTn id="37" dur="500" fill="hold"/>
                                        <p:tgtEl>
                                          <p:spTgt spid="250888"/>
                                        </p:tgtEl>
                                        <p:attrNameLst>
                                          <p:attrName>ppt_x</p:attrName>
                                        </p:attrNameLst>
                                      </p:cBhvr>
                                      <p:tavLst>
                                        <p:tav tm="0">
                                          <p:val>
                                            <p:strVal val="1+#ppt_w/2"/>
                                          </p:val>
                                        </p:tav>
                                        <p:tav tm="100000">
                                          <p:val>
                                            <p:strVal val="#ppt_x"/>
                                          </p:val>
                                        </p:tav>
                                      </p:tavLst>
                                    </p:anim>
                                    <p:anim calcmode="lin" valueType="num">
                                      <p:cBhvr additive="base">
                                        <p:cTn id="38" dur="500" fill="hold"/>
                                        <p:tgtEl>
                                          <p:spTgt spid="25088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0895"/>
                                        </p:tgtEl>
                                        <p:attrNameLst>
                                          <p:attrName>style.visibility</p:attrName>
                                        </p:attrNameLst>
                                      </p:cBhvr>
                                      <p:to>
                                        <p:strVal val="visible"/>
                                      </p:to>
                                    </p:set>
                                    <p:anim calcmode="lin" valueType="num">
                                      <p:cBhvr additive="base">
                                        <p:cTn id="43" dur="500" fill="hold"/>
                                        <p:tgtEl>
                                          <p:spTgt spid="250895"/>
                                        </p:tgtEl>
                                        <p:attrNameLst>
                                          <p:attrName>ppt_x</p:attrName>
                                        </p:attrNameLst>
                                      </p:cBhvr>
                                      <p:tavLst>
                                        <p:tav tm="0">
                                          <p:val>
                                            <p:strVal val="0-#ppt_w/2"/>
                                          </p:val>
                                        </p:tav>
                                        <p:tav tm="100000">
                                          <p:val>
                                            <p:strVal val="#ppt_x"/>
                                          </p:val>
                                        </p:tav>
                                      </p:tavLst>
                                    </p:anim>
                                    <p:anim calcmode="lin" valueType="num">
                                      <p:cBhvr additive="base">
                                        <p:cTn id="44" dur="500" fill="hold"/>
                                        <p:tgtEl>
                                          <p:spTgt spid="25089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3" fill="hold" grpId="0" nodeType="clickEffect">
                                  <p:stCondLst>
                                    <p:cond delay="0"/>
                                  </p:stCondLst>
                                  <p:childTnLst>
                                    <p:set>
                                      <p:cBhvr>
                                        <p:cTn id="48" dur="1" fill="hold">
                                          <p:stCondLst>
                                            <p:cond delay="0"/>
                                          </p:stCondLst>
                                        </p:cTn>
                                        <p:tgtEl>
                                          <p:spTgt spid="250898"/>
                                        </p:tgtEl>
                                        <p:attrNameLst>
                                          <p:attrName>style.visibility</p:attrName>
                                        </p:attrNameLst>
                                      </p:cBhvr>
                                      <p:to>
                                        <p:strVal val="visible"/>
                                      </p:to>
                                    </p:set>
                                    <p:animEffect transition="in" filter="strips(upRight)">
                                      <p:cBhvr>
                                        <p:cTn id="49" dur="500"/>
                                        <p:tgtEl>
                                          <p:spTgt spid="250898"/>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50896"/>
                                        </p:tgtEl>
                                        <p:attrNameLst>
                                          <p:attrName>style.visibility</p:attrName>
                                        </p:attrNameLst>
                                      </p:cBhvr>
                                      <p:to>
                                        <p:strVal val="visible"/>
                                      </p:to>
                                    </p:set>
                                    <p:animEffect transition="in" filter="wipe(left)">
                                      <p:cBhvr>
                                        <p:cTn id="53" dur="500"/>
                                        <p:tgtEl>
                                          <p:spTgt spid="25089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250899"/>
                                        </p:tgtEl>
                                        <p:attrNameLst>
                                          <p:attrName>style.visibility</p:attrName>
                                        </p:attrNameLst>
                                      </p:cBhvr>
                                      <p:to>
                                        <p:strVal val="visible"/>
                                      </p:to>
                                    </p:set>
                                    <p:animEffect transition="in" filter="strips(downRight)">
                                      <p:cBhvr>
                                        <p:cTn id="58" dur="500"/>
                                        <p:tgtEl>
                                          <p:spTgt spid="250899"/>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50897"/>
                                        </p:tgtEl>
                                        <p:attrNameLst>
                                          <p:attrName>style.visibility</p:attrName>
                                        </p:attrNameLst>
                                      </p:cBhvr>
                                      <p:to>
                                        <p:strVal val="visible"/>
                                      </p:to>
                                    </p:set>
                                    <p:animEffect transition="in" filter="wipe(left)">
                                      <p:cBhvr>
                                        <p:cTn id="62" dur="500"/>
                                        <p:tgtEl>
                                          <p:spTgt spid="25089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250900"/>
                                        </p:tgtEl>
                                        <p:attrNameLst>
                                          <p:attrName>style.visibility</p:attrName>
                                        </p:attrNameLst>
                                      </p:cBhvr>
                                      <p:to>
                                        <p:strVal val="visible"/>
                                      </p:to>
                                    </p:set>
                                    <p:anim calcmode="lin" valueType="num">
                                      <p:cBhvr additive="base">
                                        <p:cTn id="67" dur="500" fill="hold"/>
                                        <p:tgtEl>
                                          <p:spTgt spid="250900"/>
                                        </p:tgtEl>
                                        <p:attrNameLst>
                                          <p:attrName>ppt_x</p:attrName>
                                        </p:attrNameLst>
                                      </p:cBhvr>
                                      <p:tavLst>
                                        <p:tav tm="0">
                                          <p:val>
                                            <p:strVal val="1+#ppt_w/2"/>
                                          </p:val>
                                        </p:tav>
                                        <p:tav tm="100000">
                                          <p:val>
                                            <p:strVal val="#ppt_x"/>
                                          </p:val>
                                        </p:tav>
                                      </p:tavLst>
                                    </p:anim>
                                    <p:anim calcmode="lin" valueType="num">
                                      <p:cBhvr additive="base">
                                        <p:cTn id="68" dur="500" fill="hold"/>
                                        <p:tgtEl>
                                          <p:spTgt spid="25090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50907"/>
                                        </p:tgtEl>
                                        <p:attrNameLst>
                                          <p:attrName>style.visibility</p:attrName>
                                        </p:attrNameLst>
                                      </p:cBhvr>
                                      <p:to>
                                        <p:strVal val="visible"/>
                                      </p:to>
                                    </p:set>
                                    <p:anim calcmode="lin" valueType="num">
                                      <p:cBhvr additive="base">
                                        <p:cTn id="73" dur="500" fill="hold"/>
                                        <p:tgtEl>
                                          <p:spTgt spid="250907"/>
                                        </p:tgtEl>
                                        <p:attrNameLst>
                                          <p:attrName>ppt_x</p:attrName>
                                        </p:attrNameLst>
                                      </p:cBhvr>
                                      <p:tavLst>
                                        <p:tav tm="0">
                                          <p:val>
                                            <p:strVal val="1+#ppt_w/2"/>
                                          </p:val>
                                        </p:tav>
                                        <p:tav tm="100000">
                                          <p:val>
                                            <p:strVal val="#ppt_x"/>
                                          </p:val>
                                        </p:tav>
                                      </p:tavLst>
                                    </p:anim>
                                    <p:anim calcmode="lin" valueType="num">
                                      <p:cBhvr additive="base">
                                        <p:cTn id="74" dur="500" fill="hold"/>
                                        <p:tgtEl>
                                          <p:spTgt spid="2509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nimBg="1" autoUpdateAnimBg="0"/>
      <p:bldP spid="250883" grpId="0" animBg="1" autoUpdateAnimBg="0"/>
      <p:bldP spid="250884" grpId="0" animBg="1" autoUpdateAnimBg="0"/>
      <p:bldP spid="250885" grpId="0" animBg="1" autoUpdateAnimBg="0"/>
      <p:bldP spid="250886" grpId="0" animBg="1"/>
      <p:bldP spid="250887" grpId="0" animBg="1"/>
      <p:bldP spid="250895" grpId="0" animBg="1" autoUpdateAnimBg="0"/>
      <p:bldP spid="250896" grpId="0" animBg="1" autoUpdateAnimBg="0"/>
      <p:bldP spid="250897" grpId="0" animBg="1" autoUpdateAnimBg="0"/>
      <p:bldP spid="250898" grpId="0" animBg="1"/>
      <p:bldP spid="250899" grpId="0" animBg="1"/>
      <p:bldP spid="25090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p:cNvSpPr>
            <a:spLocks noGrp="1"/>
          </p:cNvSpPr>
          <p:nvPr>
            <p:ph type="dt" sz="half" idx="10"/>
          </p:nvPr>
        </p:nvSpPr>
        <p:spPr/>
        <p:txBody>
          <a:bodyPr/>
          <a:lstStyle/>
          <a:p>
            <a:fld id="{AD592CE0-B351-4C1F-88B6-34F2A2C9A082}" type="datetime1">
              <a:rPr lang="zh-CN" altLang="en-US" smtClean="0"/>
              <a:t>2016/5/10</a:t>
            </a:fld>
            <a:endParaRPr lang="en-US" altLang="zh-CN">
              <a:solidFill>
                <a:srgbClr val="FFFF00"/>
              </a:solidFill>
            </a:endParaRPr>
          </a:p>
        </p:txBody>
      </p:sp>
      <p:sp>
        <p:nvSpPr>
          <p:cNvPr id="24" name="页脚占位符 2"/>
          <p:cNvSpPr>
            <a:spLocks noGrp="1"/>
          </p:cNvSpPr>
          <p:nvPr>
            <p:ph type="ftr" sz="quarter" idx="11"/>
          </p:nvPr>
        </p:nvSpPr>
        <p:spPr/>
        <p:txBody>
          <a:bodyPr/>
          <a:lstStyle/>
          <a:p>
            <a:r>
              <a:rPr lang="zh-CN" altLang="en-US" smtClean="0"/>
              <a:t>数据库系统</a:t>
            </a:r>
            <a:endParaRPr lang="zh-CN" altLang="en-US"/>
          </a:p>
        </p:txBody>
      </p:sp>
      <p:sp>
        <p:nvSpPr>
          <p:cNvPr id="25" name="灯片编号占位符 3"/>
          <p:cNvSpPr>
            <a:spLocks noGrp="1"/>
          </p:cNvSpPr>
          <p:nvPr>
            <p:ph type="sldNum" sz="quarter" idx="12"/>
          </p:nvPr>
        </p:nvSpPr>
        <p:spPr/>
        <p:txBody>
          <a:bodyPr/>
          <a:lstStyle/>
          <a:p>
            <a:fld id="{7A9225D0-9259-4603-BF24-D973EB07A677}" type="slidenum">
              <a:rPr lang="zh-CN" altLang="en-US"/>
              <a:pPr/>
              <a:t>21</a:t>
            </a:fld>
            <a:endParaRPr lang="en-US" altLang="zh-CN">
              <a:solidFill>
                <a:srgbClr val="FFFF00"/>
              </a:solidFill>
            </a:endParaRPr>
          </a:p>
        </p:txBody>
      </p:sp>
      <p:sp>
        <p:nvSpPr>
          <p:cNvPr id="251906" name="Text Box 2"/>
          <p:cNvSpPr txBox="1">
            <a:spLocks noChangeArrowheads="1"/>
          </p:cNvSpPr>
          <p:nvPr/>
        </p:nvSpPr>
        <p:spPr bwMode="auto">
          <a:xfrm>
            <a:off x="1676400" y="396875"/>
            <a:ext cx="87630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FF"/>
                </a:solidFill>
              </a:rPr>
              <a:t>    </a:t>
            </a:r>
            <a:r>
              <a:rPr lang="en-US" altLang="zh-CN" sz="2400" b="1">
                <a:solidFill>
                  <a:srgbClr val="FFFFFF"/>
                </a:solidFill>
              </a:rPr>
              <a:t>3</a:t>
            </a:r>
            <a:r>
              <a:rPr lang="zh-CN" altLang="en-US" sz="2400" b="1">
                <a:solidFill>
                  <a:srgbClr val="FFFFFF"/>
                </a:solidFill>
              </a:rPr>
              <a:t>、多值依赖的性质：</a:t>
            </a:r>
          </a:p>
          <a:p>
            <a:pPr eaLnBrk="0" fontAlgn="base" hangingPunct="0">
              <a:lnSpc>
                <a:spcPct val="130000"/>
              </a:lnSpc>
              <a:spcBef>
                <a:spcPct val="0"/>
              </a:spcBef>
              <a:spcAft>
                <a:spcPct val="0"/>
              </a:spcAft>
            </a:pPr>
            <a:r>
              <a:rPr lang="zh-CN" altLang="en-US" sz="2400" b="1">
                <a:solidFill>
                  <a:srgbClr val="FFFF00"/>
                </a:solidFill>
              </a:rPr>
              <a:t>（</a:t>
            </a:r>
            <a:r>
              <a:rPr lang="en-US" altLang="zh-CN" sz="2400" b="1">
                <a:solidFill>
                  <a:srgbClr val="FFFF00"/>
                </a:solidFill>
              </a:rPr>
              <a:t>1</a:t>
            </a:r>
            <a:r>
              <a:rPr lang="zh-CN" altLang="en-US" sz="2400" b="1">
                <a:solidFill>
                  <a:srgbClr val="FFFF00"/>
                </a:solidFill>
              </a:rPr>
              <a:t>）对称性：若 </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FF"/>
                </a:solidFill>
                <a:sym typeface="Symbol" panose="05050102010706020507" pitchFamily="18" charset="2"/>
              </a:rPr>
              <a:t>， </a:t>
            </a:r>
            <a:r>
              <a:rPr lang="en-US" altLang="zh-CN" sz="2400" b="1">
                <a:solidFill>
                  <a:srgbClr val="FFFF00"/>
                </a:solidFill>
              </a:rPr>
              <a:t>Z=U</a:t>
            </a:r>
            <a:r>
              <a:rPr lang="en-US" altLang="zh-CN" sz="2400" b="1">
                <a:solidFill>
                  <a:srgbClr val="FFFF00"/>
                </a:solidFill>
                <a:sym typeface="Symbol" panose="05050102010706020507" pitchFamily="18" charset="2"/>
              </a:rPr>
              <a:t>X</a:t>
            </a:r>
            <a:r>
              <a:rPr lang="en-US" altLang="zh-CN" sz="2400" b="1">
                <a:solidFill>
                  <a:srgbClr val="FFFF00"/>
                </a:solidFill>
              </a:rPr>
              <a:t>Y</a:t>
            </a:r>
            <a:r>
              <a:rPr lang="zh-CN" altLang="en-US" sz="2400" b="1">
                <a:solidFill>
                  <a:srgbClr val="FFFF00"/>
                </a:solidFill>
              </a:rPr>
              <a:t>，则 </a:t>
            </a:r>
            <a:r>
              <a:rPr lang="en-US" altLang="zh-CN" sz="2400" b="1">
                <a:solidFill>
                  <a:srgbClr val="FFFFFF"/>
                </a:solidFill>
              </a:rPr>
              <a:t>X</a:t>
            </a:r>
            <a:r>
              <a:rPr lang="en-US" altLang="zh-CN" sz="2400" b="1">
                <a:solidFill>
                  <a:srgbClr val="FFFFFF"/>
                </a:solidFill>
                <a:sym typeface="Symbol" panose="05050102010706020507" pitchFamily="18" charset="2"/>
              </a:rPr>
              <a:t>Z</a:t>
            </a:r>
            <a:r>
              <a:rPr lang="zh-CN" altLang="en-US" sz="2400" b="1">
                <a:solidFill>
                  <a:srgbClr val="FFFFFF"/>
                </a:solidFill>
                <a:sym typeface="Symbol" panose="05050102010706020507" pitchFamily="18" charset="2"/>
              </a:rPr>
              <a:t>。</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2</a:t>
            </a:r>
            <a:r>
              <a:rPr lang="zh-CN" altLang="en-US" sz="2400" b="1">
                <a:solidFill>
                  <a:srgbClr val="FFFF00"/>
                </a:solidFill>
                <a:sym typeface="Symbol" panose="05050102010706020507" pitchFamily="18" charset="2"/>
              </a:rPr>
              <a:t>）函数依赖可看成是多值依赖的特例：若 </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sym typeface="Symbol" panose="05050102010706020507" pitchFamily="18" charset="2"/>
              </a:rPr>
              <a:t>，则 </a:t>
            </a:r>
            <a:r>
              <a:rPr lang="en-US" altLang="zh-CN" sz="2400" b="1">
                <a:solidFill>
                  <a:srgbClr val="FFFFFF"/>
                </a:solidFill>
              </a:rPr>
              <a:t>X</a:t>
            </a:r>
            <a:r>
              <a:rPr lang="en-US" altLang="zh-CN" sz="2400" b="1">
                <a:solidFill>
                  <a:srgbClr val="FFFFFF"/>
                </a:solidFill>
                <a:sym typeface="Symbol" panose="05050102010706020507" pitchFamily="18" charset="2"/>
              </a:rPr>
              <a:t>Y</a:t>
            </a:r>
            <a:r>
              <a:rPr lang="en-US" altLang="zh-CN" sz="2400" b="1">
                <a:solidFill>
                  <a:srgbClr val="FFFF00"/>
                </a:solidFill>
                <a:sym typeface="Symbol" panose="05050102010706020507" pitchFamily="18" charset="2"/>
              </a:rPr>
              <a:t> </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3</a:t>
            </a:r>
            <a:r>
              <a:rPr lang="zh-CN" altLang="en-US" sz="2400" b="1">
                <a:solidFill>
                  <a:srgbClr val="FFFF00"/>
                </a:solidFill>
                <a:sym typeface="Symbol" panose="05050102010706020507" pitchFamily="18" charset="2"/>
              </a:rPr>
              <a:t>）若</a:t>
            </a:r>
            <a:r>
              <a:rPr lang="en-US" altLang="zh-CN" sz="2400" b="1">
                <a:solidFill>
                  <a:srgbClr val="FFFF00"/>
                </a:solidFill>
                <a:sym typeface="Symbol" panose="05050102010706020507" pitchFamily="18" charset="2"/>
              </a:rPr>
              <a:t>U=XY</a:t>
            </a:r>
            <a:r>
              <a:rPr lang="zh-CN" altLang="en-US" sz="2400" b="1">
                <a:solidFill>
                  <a:srgbClr val="FFFF00"/>
                </a:solidFill>
                <a:sym typeface="Symbol" panose="05050102010706020507" pitchFamily="18" charset="2"/>
              </a:rPr>
              <a:t>（表示</a:t>
            </a:r>
            <a:r>
              <a:rPr lang="en-US" altLang="zh-CN" sz="2400" b="1">
                <a:solidFill>
                  <a:srgbClr val="FFFF00"/>
                </a:solidFill>
                <a:sym typeface="Symbol" panose="05050102010706020507" pitchFamily="18" charset="2"/>
              </a:rPr>
              <a:t>X  Y</a:t>
            </a:r>
            <a:r>
              <a:rPr lang="zh-CN" altLang="en-US" sz="2400" b="1">
                <a:solidFill>
                  <a:srgbClr val="FFFF00"/>
                </a:solidFill>
                <a:sym typeface="Symbol" panose="05050102010706020507" pitchFamily="18" charset="2"/>
              </a:rPr>
              <a:t>），则 </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rPr>
              <a:t>显然成立。</a:t>
            </a:r>
          </a:p>
          <a:p>
            <a:pPr eaLnBrk="0" fontAlgn="base" hangingPunct="0">
              <a:lnSpc>
                <a:spcPct val="130000"/>
              </a:lnSpc>
              <a:spcBef>
                <a:spcPct val="0"/>
              </a:spcBef>
              <a:spcAft>
                <a:spcPct val="0"/>
              </a:spcAft>
            </a:pPr>
            <a:r>
              <a:rPr lang="zh-CN" altLang="en-US" sz="2400" b="1">
                <a:solidFill>
                  <a:srgbClr val="FFFF00"/>
                </a:solidFill>
              </a:rPr>
              <a:t>   （这种多值依赖无任何实际意义，故称为  </a:t>
            </a:r>
            <a:r>
              <a:rPr lang="zh-CN" altLang="en-US" sz="2400" b="1">
                <a:solidFill>
                  <a:srgbClr val="FFFFFF"/>
                </a:solidFill>
                <a:sym typeface="Symbol" panose="05050102010706020507" pitchFamily="18" charset="2"/>
              </a:rPr>
              <a:t>平凡的多值依赖  </a:t>
            </a:r>
            <a:r>
              <a:rPr lang="zh-CN" altLang="en-US" sz="2400" b="1">
                <a:solidFill>
                  <a:srgbClr val="FFFF00"/>
                </a:solidFill>
                <a:sym typeface="Symbol" panose="05050102010706020507" pitchFamily="18" charset="2"/>
              </a:rPr>
              <a:t>）</a:t>
            </a:r>
          </a:p>
        </p:txBody>
      </p:sp>
      <p:sp>
        <p:nvSpPr>
          <p:cNvPr id="251907" name="Text Box 3"/>
          <p:cNvSpPr txBox="1">
            <a:spLocks noChangeArrowheads="1"/>
          </p:cNvSpPr>
          <p:nvPr/>
        </p:nvSpPr>
        <p:spPr bwMode="auto">
          <a:xfrm>
            <a:off x="1905000" y="2895600"/>
            <a:ext cx="85344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4</a:t>
            </a:r>
            <a:r>
              <a:rPr lang="zh-CN" altLang="en-US" sz="2400" b="1">
                <a:solidFill>
                  <a:srgbClr val="FFFFFF"/>
                </a:solidFill>
              </a:rPr>
              <a:t>、多值依赖与函数依赖的区别</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1</a:t>
            </a:r>
            <a:r>
              <a:rPr lang="zh-CN" altLang="en-US" sz="2400" b="1">
                <a:solidFill>
                  <a:srgbClr val="FFFF00"/>
                </a:solidFill>
              </a:rPr>
              <a:t>）函数依赖</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sym typeface="Symbol" panose="05050102010706020507" pitchFamily="18" charset="2"/>
              </a:rPr>
              <a:t>的有效性仅取决于</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a:t>
            </a:r>
            <a:r>
              <a:rPr lang="zh-CN" altLang="en-US" sz="2400" b="1">
                <a:solidFill>
                  <a:srgbClr val="FFFF00"/>
                </a:solidFill>
                <a:sym typeface="Symbol" panose="05050102010706020507" pitchFamily="18" charset="2"/>
              </a:rPr>
              <a:t>，与</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a:t>
            </a:r>
            <a:r>
              <a:rPr lang="zh-CN" altLang="en-US" sz="2400" b="1">
                <a:solidFill>
                  <a:srgbClr val="FFFF00"/>
                </a:solidFill>
                <a:sym typeface="Symbol" panose="05050102010706020507" pitchFamily="18" charset="2"/>
              </a:rPr>
              <a:t>之外的属性无关：</a:t>
            </a:r>
          </a:p>
        </p:txBody>
      </p:sp>
      <p:grpSp>
        <p:nvGrpSpPr>
          <p:cNvPr id="251908" name="Group 4"/>
          <p:cNvGrpSpPr>
            <a:grpSpLocks/>
          </p:cNvGrpSpPr>
          <p:nvPr/>
        </p:nvGrpSpPr>
        <p:grpSpPr bwMode="auto">
          <a:xfrm>
            <a:off x="2667000" y="4260850"/>
            <a:ext cx="7564438" cy="615950"/>
            <a:chOff x="0" y="0"/>
            <a:chExt cx="4765" cy="388"/>
          </a:xfrm>
        </p:grpSpPr>
        <p:sp>
          <p:nvSpPr>
            <p:cNvPr id="251909" name="Text Box 5"/>
            <p:cNvSpPr txBox="1">
              <a:spLocks noChangeArrowheads="1"/>
            </p:cNvSpPr>
            <p:nvPr/>
          </p:nvSpPr>
          <p:spPr bwMode="auto">
            <a:xfrm>
              <a:off x="0" y="0"/>
              <a:ext cx="47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sym typeface="Symbol" panose="05050102010706020507" pitchFamily="18" charset="2"/>
                </a:rPr>
                <a:t>在     （</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）上成立          </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sym typeface="Symbol" panose="05050102010706020507" pitchFamily="18" charset="2"/>
                </a:rPr>
                <a:t>在   （</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）上成立</a:t>
              </a:r>
            </a:p>
          </p:txBody>
        </p:sp>
        <p:sp>
          <p:nvSpPr>
            <p:cNvPr id="251910" name="Text Box 6"/>
            <p:cNvSpPr txBox="1">
              <a:spLocks noChangeArrowheads="1"/>
            </p:cNvSpPr>
            <p:nvPr/>
          </p:nvSpPr>
          <p:spPr bwMode="auto">
            <a:xfrm>
              <a:off x="816" y="100"/>
              <a:ext cx="3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XY</a:t>
              </a:r>
            </a:p>
          </p:txBody>
        </p:sp>
        <p:sp>
          <p:nvSpPr>
            <p:cNvPr id="251911" name="Text Box 7"/>
            <p:cNvSpPr txBox="1">
              <a:spLocks noChangeArrowheads="1"/>
            </p:cNvSpPr>
            <p:nvPr/>
          </p:nvSpPr>
          <p:spPr bwMode="auto">
            <a:xfrm>
              <a:off x="3388" y="10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W</a:t>
              </a:r>
            </a:p>
          </p:txBody>
        </p:sp>
        <p:sp>
          <p:nvSpPr>
            <p:cNvPr id="251912" name="AutoShape 8"/>
            <p:cNvSpPr>
              <a:spLocks noChangeArrowheads="1"/>
            </p:cNvSpPr>
            <p:nvPr/>
          </p:nvSpPr>
          <p:spPr bwMode="auto">
            <a:xfrm>
              <a:off x="2208" y="122"/>
              <a:ext cx="288" cy="144"/>
            </a:xfrm>
            <a:prstGeom prst="leftRight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51913" name="Text Box 9"/>
          <p:cNvSpPr txBox="1">
            <a:spLocks noChangeArrowheads="1"/>
          </p:cNvSpPr>
          <p:nvPr/>
        </p:nvSpPr>
        <p:spPr bwMode="auto">
          <a:xfrm>
            <a:off x="2895601" y="4800601"/>
            <a:ext cx="76657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其中</a:t>
            </a:r>
            <a:r>
              <a:rPr lang="en-US" altLang="zh-CN" sz="2400" b="1">
                <a:solidFill>
                  <a:srgbClr val="FFFF00"/>
                </a:solidFill>
              </a:rPr>
              <a:t>W</a:t>
            </a:r>
            <a:r>
              <a:rPr lang="zh-CN" altLang="en-US" sz="2400" b="1">
                <a:solidFill>
                  <a:srgbClr val="FFFF00"/>
                </a:solidFill>
              </a:rPr>
              <a:t>满足 </a:t>
            </a:r>
            <a:r>
              <a:rPr lang="en-US" altLang="zh-CN" sz="2400" b="1">
                <a:solidFill>
                  <a:srgbClr val="FFFF00"/>
                </a:solidFill>
              </a:rPr>
              <a:t>XY </a:t>
            </a:r>
            <a:r>
              <a:rPr lang="en-US" altLang="zh-CN" sz="2400" b="1">
                <a:solidFill>
                  <a:srgbClr val="FFFF00"/>
                </a:solidFill>
                <a:sym typeface="Symbol" panose="05050102010706020507" pitchFamily="18" charset="2"/>
              </a:rPr>
              <a:t> W  U</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U</a:t>
            </a:r>
            <a:r>
              <a:rPr lang="zh-CN" altLang="en-US" sz="2400" b="1">
                <a:solidFill>
                  <a:srgbClr val="FFFF00"/>
                </a:solidFill>
                <a:sym typeface="Symbol" panose="05050102010706020507" pitchFamily="18" charset="2"/>
              </a:rPr>
              <a:t>是关系模式</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的属性集）。</a:t>
            </a:r>
            <a:endParaRPr lang="zh-CN" altLang="en-US" sz="2400" b="1">
              <a:solidFill>
                <a:srgbClr val="FFFF00"/>
              </a:solidFill>
            </a:endParaRPr>
          </a:p>
        </p:txBody>
      </p:sp>
      <p:sp>
        <p:nvSpPr>
          <p:cNvPr id="251914" name="Text Box 10"/>
          <p:cNvSpPr txBox="1">
            <a:spLocks noChangeArrowheads="1"/>
          </p:cNvSpPr>
          <p:nvPr/>
        </p:nvSpPr>
        <p:spPr bwMode="auto">
          <a:xfrm>
            <a:off x="7702550" y="2362201"/>
            <a:ext cx="2262158" cy="461665"/>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                           </a:t>
            </a:r>
          </a:p>
        </p:txBody>
      </p:sp>
      <p:grpSp>
        <p:nvGrpSpPr>
          <p:cNvPr id="251915" name="Group 11"/>
          <p:cNvGrpSpPr>
            <a:grpSpLocks/>
          </p:cNvGrpSpPr>
          <p:nvPr/>
        </p:nvGrpSpPr>
        <p:grpSpPr bwMode="auto">
          <a:xfrm>
            <a:off x="5791200" y="5334001"/>
            <a:ext cx="4171950" cy="830263"/>
            <a:chOff x="0" y="0"/>
            <a:chExt cx="2628" cy="523"/>
          </a:xfrm>
        </p:grpSpPr>
        <p:sp>
          <p:nvSpPr>
            <p:cNvPr id="251916" name="Line 12"/>
            <p:cNvSpPr>
              <a:spLocks noChangeShapeType="1"/>
            </p:cNvSpPr>
            <p:nvPr/>
          </p:nvSpPr>
          <p:spPr bwMode="auto">
            <a:xfrm flipH="1">
              <a:off x="0" y="262"/>
              <a:ext cx="72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1917" name="Text Box 13"/>
            <p:cNvSpPr txBox="1">
              <a:spLocks noChangeArrowheads="1"/>
            </p:cNvSpPr>
            <p:nvPr/>
          </p:nvSpPr>
          <p:spPr bwMode="auto">
            <a:xfrm>
              <a:off x="758" y="0"/>
              <a:ext cx="1870" cy="52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   </a:t>
              </a:r>
              <a:r>
                <a:rPr lang="en-US" altLang="zh-CN" sz="2400" b="1">
                  <a:solidFill>
                    <a:srgbClr val="000000"/>
                  </a:solidFill>
                </a:rPr>
                <a:t>X</a:t>
              </a:r>
              <a:r>
                <a:rPr lang="zh-CN" altLang="en-US" sz="2400" b="1">
                  <a:solidFill>
                    <a:srgbClr val="000000"/>
                  </a:solidFill>
                </a:rPr>
                <a:t>是否函数决定</a:t>
              </a:r>
              <a:r>
                <a:rPr lang="en-US" altLang="zh-CN" sz="2400" b="1">
                  <a:solidFill>
                    <a:srgbClr val="000000"/>
                  </a:solidFill>
                </a:rPr>
                <a:t>Y</a:t>
              </a:r>
            </a:p>
            <a:p>
              <a:pPr eaLnBrk="0" fontAlgn="base" hangingPunct="0">
                <a:spcBef>
                  <a:spcPct val="0"/>
                </a:spcBef>
                <a:spcAft>
                  <a:spcPct val="0"/>
                </a:spcAft>
              </a:pPr>
              <a:r>
                <a:rPr lang="zh-CN" altLang="en-US" sz="2400" b="1">
                  <a:solidFill>
                    <a:srgbClr val="000000"/>
                  </a:solidFill>
                </a:rPr>
                <a:t>与这一部分属性无关</a:t>
              </a:r>
              <a:endParaRPr lang="zh-CN" altLang="en-US" sz="2400" b="1">
                <a:solidFill>
                  <a:srgbClr val="FFFF00"/>
                </a:solidFill>
              </a:endParaRPr>
            </a:p>
          </p:txBody>
        </p:sp>
      </p:grpSp>
      <p:grpSp>
        <p:nvGrpSpPr>
          <p:cNvPr id="251918" name="Group 14"/>
          <p:cNvGrpSpPr>
            <a:grpSpLocks/>
          </p:cNvGrpSpPr>
          <p:nvPr/>
        </p:nvGrpSpPr>
        <p:grpSpPr bwMode="auto">
          <a:xfrm>
            <a:off x="2576513" y="5178425"/>
            <a:ext cx="3954462" cy="781050"/>
            <a:chOff x="0" y="0"/>
            <a:chExt cx="2491" cy="492"/>
          </a:xfrm>
        </p:grpSpPr>
        <p:sp>
          <p:nvSpPr>
            <p:cNvPr id="251919" name="Text Box 15"/>
            <p:cNvSpPr txBox="1">
              <a:spLocks noChangeArrowheads="1"/>
            </p:cNvSpPr>
            <p:nvPr/>
          </p:nvSpPr>
          <p:spPr bwMode="auto">
            <a:xfrm>
              <a:off x="911" y="0"/>
              <a:ext cx="14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X         Y          Z</a:t>
              </a:r>
              <a:endParaRPr lang="en-US" altLang="zh-CN" sz="2400" b="1">
                <a:solidFill>
                  <a:srgbClr val="FFFF00"/>
                </a:solidFill>
              </a:endParaRPr>
            </a:p>
          </p:txBody>
        </p:sp>
        <p:sp>
          <p:nvSpPr>
            <p:cNvPr id="251920" name="Text Box 16"/>
            <p:cNvSpPr txBox="1">
              <a:spLocks noChangeArrowheads="1"/>
            </p:cNvSpPr>
            <p:nvPr/>
          </p:nvSpPr>
          <p:spPr bwMode="auto">
            <a:xfrm>
              <a:off x="815" y="240"/>
              <a:ext cx="1676" cy="252"/>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1000" b="1">
                  <a:solidFill>
                    <a:srgbClr val="FFFF00"/>
                  </a:solidFill>
                </a:rPr>
                <a:t>                                </a:t>
              </a:r>
            </a:p>
            <a:p>
              <a:pPr eaLnBrk="0" fontAlgn="base" hangingPunct="0">
                <a:spcBef>
                  <a:spcPct val="0"/>
                </a:spcBef>
                <a:spcAft>
                  <a:spcPct val="0"/>
                </a:spcAft>
              </a:pPr>
              <a:endParaRPr lang="zh-CN" altLang="en-US" sz="1000" b="1">
                <a:solidFill>
                  <a:srgbClr val="FFFF00"/>
                </a:solidFill>
              </a:endParaRPr>
            </a:p>
          </p:txBody>
        </p:sp>
        <p:sp>
          <p:nvSpPr>
            <p:cNvPr id="251921" name="Line 17"/>
            <p:cNvSpPr>
              <a:spLocks noChangeShapeType="1"/>
            </p:cNvSpPr>
            <p:nvPr/>
          </p:nvSpPr>
          <p:spPr bwMode="auto">
            <a:xfrm>
              <a:off x="1257" y="262"/>
              <a:ext cx="0" cy="22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1922" name="Line 18"/>
            <p:cNvSpPr>
              <a:spLocks noChangeShapeType="1"/>
            </p:cNvSpPr>
            <p:nvPr/>
          </p:nvSpPr>
          <p:spPr bwMode="auto">
            <a:xfrm>
              <a:off x="1737" y="262"/>
              <a:ext cx="0" cy="22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1923" name="Text Box 19"/>
            <p:cNvSpPr txBox="1">
              <a:spLocks noChangeArrowheads="1"/>
            </p:cNvSpPr>
            <p:nvPr/>
          </p:nvSpPr>
          <p:spPr bwMode="auto">
            <a:xfrm>
              <a:off x="0" y="29"/>
              <a:ext cx="9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R</a:t>
              </a:r>
              <a:r>
                <a:rPr lang="zh-CN" altLang="en-US" sz="2400" b="1">
                  <a:solidFill>
                    <a:srgbClr val="FFFFFF"/>
                  </a:solidFill>
                </a:rPr>
                <a:t>（</a:t>
              </a:r>
              <a:r>
                <a:rPr lang="en-US" altLang="zh-CN" sz="2400" b="1">
                  <a:solidFill>
                    <a:srgbClr val="FFFFFF"/>
                  </a:solidFill>
                </a:rPr>
                <a:t>U</a:t>
              </a:r>
              <a:r>
                <a:rPr lang="zh-CN" altLang="en-US" sz="2400" b="1">
                  <a:solidFill>
                    <a:srgbClr val="FFFFFF"/>
                  </a:solidFill>
                </a:rPr>
                <a:t>）：</a:t>
              </a:r>
              <a:endParaRPr lang="zh-CN" altLang="en-US" sz="2400" b="1">
                <a:solidFill>
                  <a:srgbClr val="FFFF00"/>
                </a:solidFill>
              </a:endParaRPr>
            </a:p>
          </p:txBody>
        </p:sp>
      </p:grpSp>
      <p:grpSp>
        <p:nvGrpSpPr>
          <p:cNvPr id="251924" name="Group 20"/>
          <p:cNvGrpSpPr>
            <a:grpSpLocks/>
          </p:cNvGrpSpPr>
          <p:nvPr/>
        </p:nvGrpSpPr>
        <p:grpSpPr bwMode="auto">
          <a:xfrm>
            <a:off x="3886200" y="6019801"/>
            <a:ext cx="1828800" cy="574675"/>
            <a:chOff x="0" y="0"/>
            <a:chExt cx="1152" cy="362"/>
          </a:xfrm>
        </p:grpSpPr>
        <p:sp>
          <p:nvSpPr>
            <p:cNvPr id="251925" name="AutoShape 21"/>
            <p:cNvSpPr>
              <a:spLocks/>
            </p:cNvSpPr>
            <p:nvPr/>
          </p:nvSpPr>
          <p:spPr bwMode="auto">
            <a:xfrm rot="16200000">
              <a:off x="528" y="-528"/>
              <a:ext cx="96" cy="1152"/>
            </a:xfrm>
            <a:prstGeom prst="leftBrace">
              <a:avLst>
                <a:gd name="adj1" fmla="val 100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1926" name="Text Box 22"/>
            <p:cNvSpPr txBox="1">
              <a:spLocks noChangeArrowheads="1"/>
            </p:cNvSpPr>
            <p:nvPr/>
          </p:nvSpPr>
          <p:spPr bwMode="auto">
            <a:xfrm>
              <a:off x="444" y="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W</a:t>
              </a:r>
            </a:p>
          </p:txBody>
        </p:sp>
      </p:grpSp>
    </p:spTree>
    <p:extLst>
      <p:ext uri="{BB962C8B-B14F-4D97-AF65-F5344CB8AC3E}">
        <p14:creationId xmlns:p14="http://schemas.microsoft.com/office/powerpoint/2010/main" val="1804185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51906">
                                            <p:bg/>
                                          </p:spTgt>
                                        </p:tgtEl>
                                        <p:attrNameLst>
                                          <p:attrName>style.visibility</p:attrName>
                                        </p:attrNameLst>
                                      </p:cBhvr>
                                      <p:to>
                                        <p:strVal val="visible"/>
                                      </p:to>
                                    </p:set>
                                    <p:animEffect transition="in" filter="fade">
                                      <p:cBhvr>
                                        <p:cTn id="7" dur="500"/>
                                        <p:tgtEl>
                                          <p:spTgt spid="251906">
                                            <p:bg/>
                                          </p:spTgt>
                                        </p:tgtEl>
                                      </p:cBhvr>
                                    </p:animEffect>
                                    <p:anim calcmode="lin" valueType="num">
                                      <p:cBhvr additive="base">
                                        <p:cTn id="8" dur="500" fill="hold"/>
                                        <p:tgtEl>
                                          <p:spTgt spid="251906">
                                            <p:bg/>
                                          </p:spTgt>
                                        </p:tgtEl>
                                        <p:attrNameLst>
                                          <p:attrName>ppt_w</p:attrName>
                                        </p:attrNameLst>
                                      </p:cBhvr>
                                      <p:tavLst>
                                        <p:tav tm="0">
                                          <p:val>
                                            <p:strVal val="#ppt_w*0.05"/>
                                          </p:val>
                                        </p:tav>
                                        <p:tav tm="100000">
                                          <p:val>
                                            <p:strVal val="#ppt_w"/>
                                          </p:val>
                                        </p:tav>
                                      </p:tavLst>
                                    </p:anim>
                                    <p:anim calcmode="lin" valueType="num">
                                      <p:cBhvr additive="base">
                                        <p:cTn id="9" dur="500" fill="hold"/>
                                        <p:tgtEl>
                                          <p:spTgt spid="251906">
                                            <p:bg/>
                                          </p:spTgt>
                                        </p:tgtEl>
                                        <p:attrNameLst>
                                          <p:attrName>ppt_h</p:attrName>
                                        </p:attrNameLst>
                                      </p:cBhvr>
                                      <p:tavLst>
                                        <p:tav tm="0">
                                          <p:val>
                                            <p:strVal val="#ppt_h"/>
                                          </p:val>
                                        </p:tav>
                                        <p:tav tm="100000">
                                          <p:val>
                                            <p:strVal val="#ppt_h"/>
                                          </p:val>
                                        </p:tav>
                                      </p:tavLst>
                                    </p:anim>
                                    <p:anim calcmode="lin" valueType="num">
                                      <p:cBhvr additive="base">
                                        <p:cTn id="10" dur="500" fill="hold"/>
                                        <p:tgtEl>
                                          <p:spTgt spid="251906">
                                            <p:bg/>
                                          </p:spTgt>
                                        </p:tgtEl>
                                        <p:attrNameLst>
                                          <p:attrName>ppt_x</p:attrName>
                                        </p:attrNameLst>
                                      </p:cBhvr>
                                      <p:tavLst>
                                        <p:tav tm="0">
                                          <p:val>
                                            <p:strVal val="#ppt_x-.2"/>
                                          </p:val>
                                        </p:tav>
                                        <p:tav tm="100000">
                                          <p:val>
                                            <p:strVal val="#ppt_x"/>
                                          </p:val>
                                        </p:tav>
                                      </p:tavLst>
                                    </p:anim>
                                    <p:anim calcmode="lin" valueType="num">
                                      <p:cBhvr additive="base">
                                        <p:cTn id="11" dur="500" fill="hold"/>
                                        <p:tgtEl>
                                          <p:spTgt spid="251906">
                                            <p:bg/>
                                          </p:spTgt>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251906">
                                            <p:txEl>
                                              <p:pRg st="0" end="0"/>
                                            </p:txEl>
                                          </p:spTgt>
                                        </p:tgtEl>
                                        <p:attrNameLst>
                                          <p:attrName>style.visibility</p:attrName>
                                        </p:attrNameLst>
                                      </p:cBhvr>
                                      <p:to>
                                        <p:strVal val="visible"/>
                                      </p:to>
                                    </p:set>
                                    <p:animEffect transition="in" filter="fade">
                                      <p:cBhvr>
                                        <p:cTn id="16" dur="500"/>
                                        <p:tgtEl>
                                          <p:spTgt spid="251906">
                                            <p:txEl>
                                              <p:pRg st="0" end="0"/>
                                            </p:txEl>
                                          </p:spTgt>
                                        </p:tgtEl>
                                      </p:cBhvr>
                                    </p:animEffect>
                                    <p:anim calcmode="lin" valueType="num">
                                      <p:cBhvr additive="base">
                                        <p:cTn id="17" dur="500" fill="hold"/>
                                        <p:tgtEl>
                                          <p:spTgt spid="251906">
                                            <p:txEl>
                                              <p:pRg st="0" end="0"/>
                                            </p:txEl>
                                          </p:spTgt>
                                        </p:tgtEl>
                                        <p:attrNameLst>
                                          <p:attrName>ppt_w</p:attrName>
                                        </p:attrNameLst>
                                      </p:cBhvr>
                                      <p:tavLst>
                                        <p:tav tm="0">
                                          <p:val>
                                            <p:strVal val="#ppt_w*0.05"/>
                                          </p:val>
                                        </p:tav>
                                        <p:tav tm="100000">
                                          <p:val>
                                            <p:strVal val="#ppt_w"/>
                                          </p:val>
                                        </p:tav>
                                      </p:tavLst>
                                    </p:anim>
                                    <p:anim calcmode="lin" valueType="num">
                                      <p:cBhvr additive="base">
                                        <p:cTn id="18" dur="500" fill="hold"/>
                                        <p:tgtEl>
                                          <p:spTgt spid="251906">
                                            <p:txEl>
                                              <p:pRg st="0" end="0"/>
                                            </p:txEl>
                                          </p:spTgt>
                                        </p:tgtEl>
                                        <p:attrNameLst>
                                          <p:attrName>ppt_h</p:attrName>
                                        </p:attrNameLst>
                                      </p:cBhvr>
                                      <p:tavLst>
                                        <p:tav tm="0">
                                          <p:val>
                                            <p:strVal val="#ppt_h"/>
                                          </p:val>
                                        </p:tav>
                                        <p:tav tm="100000">
                                          <p:val>
                                            <p:strVal val="#ppt_h"/>
                                          </p:val>
                                        </p:tav>
                                      </p:tavLst>
                                    </p:anim>
                                    <p:anim calcmode="lin" valueType="num">
                                      <p:cBhvr additive="base">
                                        <p:cTn id="19" dur="500" fill="hold"/>
                                        <p:tgtEl>
                                          <p:spTgt spid="251906">
                                            <p:txEl>
                                              <p:pRg st="0" end="0"/>
                                            </p:txEl>
                                          </p:spTgt>
                                        </p:tgtEl>
                                        <p:attrNameLst>
                                          <p:attrName>ppt_x</p:attrName>
                                        </p:attrNameLst>
                                      </p:cBhvr>
                                      <p:tavLst>
                                        <p:tav tm="0">
                                          <p:val>
                                            <p:strVal val="#ppt_x-.2"/>
                                          </p:val>
                                        </p:tav>
                                        <p:tav tm="100000">
                                          <p:val>
                                            <p:strVal val="#ppt_x"/>
                                          </p:val>
                                        </p:tav>
                                      </p:tavLst>
                                    </p:anim>
                                    <p:anim calcmode="lin" valueType="num">
                                      <p:cBhvr additive="base">
                                        <p:cTn id="20" dur="500" fill="hold"/>
                                        <p:tgtEl>
                                          <p:spTgt spid="2519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251906">
                                            <p:txEl>
                                              <p:pRg st="1" end="1"/>
                                            </p:txEl>
                                          </p:spTgt>
                                        </p:tgtEl>
                                        <p:attrNameLst>
                                          <p:attrName>style.visibility</p:attrName>
                                        </p:attrNameLst>
                                      </p:cBhvr>
                                      <p:to>
                                        <p:strVal val="visible"/>
                                      </p:to>
                                    </p:set>
                                    <p:animEffect transition="in" filter="fade">
                                      <p:cBhvr>
                                        <p:cTn id="25" dur="500"/>
                                        <p:tgtEl>
                                          <p:spTgt spid="251906">
                                            <p:txEl>
                                              <p:pRg st="1" end="1"/>
                                            </p:txEl>
                                          </p:spTgt>
                                        </p:tgtEl>
                                      </p:cBhvr>
                                    </p:animEffect>
                                    <p:anim calcmode="lin" valueType="num">
                                      <p:cBhvr additive="base">
                                        <p:cTn id="26" dur="500" fill="hold"/>
                                        <p:tgtEl>
                                          <p:spTgt spid="251906">
                                            <p:txEl>
                                              <p:pRg st="1" end="1"/>
                                            </p:txEl>
                                          </p:spTgt>
                                        </p:tgtEl>
                                        <p:attrNameLst>
                                          <p:attrName>ppt_w</p:attrName>
                                        </p:attrNameLst>
                                      </p:cBhvr>
                                      <p:tavLst>
                                        <p:tav tm="0">
                                          <p:val>
                                            <p:strVal val="#ppt_w*0.05"/>
                                          </p:val>
                                        </p:tav>
                                        <p:tav tm="100000">
                                          <p:val>
                                            <p:strVal val="#ppt_w"/>
                                          </p:val>
                                        </p:tav>
                                      </p:tavLst>
                                    </p:anim>
                                    <p:anim calcmode="lin" valueType="num">
                                      <p:cBhvr additive="base">
                                        <p:cTn id="27" dur="500" fill="hold"/>
                                        <p:tgtEl>
                                          <p:spTgt spid="251906">
                                            <p:txEl>
                                              <p:pRg st="1" end="1"/>
                                            </p:txEl>
                                          </p:spTgt>
                                        </p:tgtEl>
                                        <p:attrNameLst>
                                          <p:attrName>ppt_h</p:attrName>
                                        </p:attrNameLst>
                                      </p:cBhvr>
                                      <p:tavLst>
                                        <p:tav tm="0">
                                          <p:val>
                                            <p:strVal val="#ppt_h"/>
                                          </p:val>
                                        </p:tav>
                                        <p:tav tm="100000">
                                          <p:val>
                                            <p:strVal val="#ppt_h"/>
                                          </p:val>
                                        </p:tav>
                                      </p:tavLst>
                                    </p:anim>
                                    <p:anim calcmode="lin" valueType="num">
                                      <p:cBhvr additive="base">
                                        <p:cTn id="28" dur="500" fill="hold"/>
                                        <p:tgtEl>
                                          <p:spTgt spid="251906">
                                            <p:txEl>
                                              <p:pRg st="1" end="1"/>
                                            </p:txEl>
                                          </p:spTgt>
                                        </p:tgtEl>
                                        <p:attrNameLst>
                                          <p:attrName>ppt_x</p:attrName>
                                        </p:attrNameLst>
                                      </p:cBhvr>
                                      <p:tavLst>
                                        <p:tav tm="0">
                                          <p:val>
                                            <p:strVal val="#ppt_x-.2"/>
                                          </p:val>
                                        </p:tav>
                                        <p:tav tm="100000">
                                          <p:val>
                                            <p:strVal val="#ppt_x"/>
                                          </p:val>
                                        </p:tav>
                                      </p:tavLst>
                                    </p:anim>
                                    <p:anim calcmode="lin" valueType="num">
                                      <p:cBhvr additive="base">
                                        <p:cTn id="29" dur="500" fill="hold"/>
                                        <p:tgtEl>
                                          <p:spTgt spid="2519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251906">
                                            <p:txEl>
                                              <p:pRg st="2" end="2"/>
                                            </p:txEl>
                                          </p:spTgt>
                                        </p:tgtEl>
                                        <p:attrNameLst>
                                          <p:attrName>style.visibility</p:attrName>
                                        </p:attrNameLst>
                                      </p:cBhvr>
                                      <p:to>
                                        <p:strVal val="visible"/>
                                      </p:to>
                                    </p:set>
                                    <p:animEffect transition="in" filter="fade">
                                      <p:cBhvr>
                                        <p:cTn id="34" dur="500"/>
                                        <p:tgtEl>
                                          <p:spTgt spid="251906">
                                            <p:txEl>
                                              <p:pRg st="2" end="2"/>
                                            </p:txEl>
                                          </p:spTgt>
                                        </p:tgtEl>
                                      </p:cBhvr>
                                    </p:animEffect>
                                    <p:anim calcmode="lin" valueType="num">
                                      <p:cBhvr additive="base">
                                        <p:cTn id="35" dur="500" fill="hold"/>
                                        <p:tgtEl>
                                          <p:spTgt spid="251906">
                                            <p:txEl>
                                              <p:pRg st="2" end="2"/>
                                            </p:txEl>
                                          </p:spTgt>
                                        </p:tgtEl>
                                        <p:attrNameLst>
                                          <p:attrName>ppt_w</p:attrName>
                                        </p:attrNameLst>
                                      </p:cBhvr>
                                      <p:tavLst>
                                        <p:tav tm="0">
                                          <p:val>
                                            <p:strVal val="#ppt_w*0.05"/>
                                          </p:val>
                                        </p:tav>
                                        <p:tav tm="100000">
                                          <p:val>
                                            <p:strVal val="#ppt_w"/>
                                          </p:val>
                                        </p:tav>
                                      </p:tavLst>
                                    </p:anim>
                                    <p:anim calcmode="lin" valueType="num">
                                      <p:cBhvr additive="base">
                                        <p:cTn id="36" dur="500" fill="hold"/>
                                        <p:tgtEl>
                                          <p:spTgt spid="251906">
                                            <p:txEl>
                                              <p:pRg st="2" end="2"/>
                                            </p:txEl>
                                          </p:spTgt>
                                        </p:tgtEl>
                                        <p:attrNameLst>
                                          <p:attrName>ppt_h</p:attrName>
                                        </p:attrNameLst>
                                      </p:cBhvr>
                                      <p:tavLst>
                                        <p:tav tm="0">
                                          <p:val>
                                            <p:strVal val="#ppt_h"/>
                                          </p:val>
                                        </p:tav>
                                        <p:tav tm="100000">
                                          <p:val>
                                            <p:strVal val="#ppt_h"/>
                                          </p:val>
                                        </p:tav>
                                      </p:tavLst>
                                    </p:anim>
                                    <p:anim calcmode="lin" valueType="num">
                                      <p:cBhvr additive="base">
                                        <p:cTn id="37" dur="500" fill="hold"/>
                                        <p:tgtEl>
                                          <p:spTgt spid="251906">
                                            <p:txEl>
                                              <p:pRg st="2" end="2"/>
                                            </p:txEl>
                                          </p:spTgt>
                                        </p:tgtEl>
                                        <p:attrNameLst>
                                          <p:attrName>ppt_x</p:attrName>
                                        </p:attrNameLst>
                                      </p:cBhvr>
                                      <p:tavLst>
                                        <p:tav tm="0">
                                          <p:val>
                                            <p:strVal val="#ppt_x-.2"/>
                                          </p:val>
                                        </p:tav>
                                        <p:tav tm="100000">
                                          <p:val>
                                            <p:strVal val="#ppt_x"/>
                                          </p:val>
                                        </p:tav>
                                      </p:tavLst>
                                    </p:anim>
                                    <p:anim calcmode="lin" valueType="num">
                                      <p:cBhvr additive="base">
                                        <p:cTn id="38" dur="500" fill="hold"/>
                                        <p:tgtEl>
                                          <p:spTgt spid="2519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4" presetClass="entr" presetSubtype="0" fill="hold" grpId="0" nodeType="clickEffect">
                                  <p:stCondLst>
                                    <p:cond delay="0"/>
                                  </p:stCondLst>
                                  <p:childTnLst>
                                    <p:set>
                                      <p:cBhvr>
                                        <p:cTn id="42" dur="1" fill="hold">
                                          <p:stCondLst>
                                            <p:cond delay="0"/>
                                          </p:stCondLst>
                                        </p:cTn>
                                        <p:tgtEl>
                                          <p:spTgt spid="251906">
                                            <p:txEl>
                                              <p:pRg st="3" end="3"/>
                                            </p:txEl>
                                          </p:spTgt>
                                        </p:tgtEl>
                                        <p:attrNameLst>
                                          <p:attrName>style.visibility</p:attrName>
                                        </p:attrNameLst>
                                      </p:cBhvr>
                                      <p:to>
                                        <p:strVal val="visible"/>
                                      </p:to>
                                    </p:set>
                                    <p:animEffect transition="in" filter="fade">
                                      <p:cBhvr>
                                        <p:cTn id="43" dur="500"/>
                                        <p:tgtEl>
                                          <p:spTgt spid="251906">
                                            <p:txEl>
                                              <p:pRg st="3" end="3"/>
                                            </p:txEl>
                                          </p:spTgt>
                                        </p:tgtEl>
                                      </p:cBhvr>
                                    </p:animEffect>
                                    <p:anim calcmode="lin" valueType="num">
                                      <p:cBhvr additive="base">
                                        <p:cTn id="44" dur="500" fill="hold"/>
                                        <p:tgtEl>
                                          <p:spTgt spid="251906">
                                            <p:txEl>
                                              <p:pRg st="3" end="3"/>
                                            </p:txEl>
                                          </p:spTgt>
                                        </p:tgtEl>
                                        <p:attrNameLst>
                                          <p:attrName>ppt_w</p:attrName>
                                        </p:attrNameLst>
                                      </p:cBhvr>
                                      <p:tavLst>
                                        <p:tav tm="0">
                                          <p:val>
                                            <p:strVal val="#ppt_w*0.05"/>
                                          </p:val>
                                        </p:tav>
                                        <p:tav tm="100000">
                                          <p:val>
                                            <p:strVal val="#ppt_w"/>
                                          </p:val>
                                        </p:tav>
                                      </p:tavLst>
                                    </p:anim>
                                    <p:anim calcmode="lin" valueType="num">
                                      <p:cBhvr additive="base">
                                        <p:cTn id="45" dur="500" fill="hold"/>
                                        <p:tgtEl>
                                          <p:spTgt spid="251906">
                                            <p:txEl>
                                              <p:pRg st="3" end="3"/>
                                            </p:txEl>
                                          </p:spTgt>
                                        </p:tgtEl>
                                        <p:attrNameLst>
                                          <p:attrName>ppt_h</p:attrName>
                                        </p:attrNameLst>
                                      </p:cBhvr>
                                      <p:tavLst>
                                        <p:tav tm="0">
                                          <p:val>
                                            <p:strVal val="#ppt_h"/>
                                          </p:val>
                                        </p:tav>
                                        <p:tav tm="100000">
                                          <p:val>
                                            <p:strVal val="#ppt_h"/>
                                          </p:val>
                                        </p:tav>
                                      </p:tavLst>
                                    </p:anim>
                                    <p:anim calcmode="lin" valueType="num">
                                      <p:cBhvr additive="base">
                                        <p:cTn id="46" dur="500" fill="hold"/>
                                        <p:tgtEl>
                                          <p:spTgt spid="251906">
                                            <p:txEl>
                                              <p:pRg st="3" end="3"/>
                                            </p:txEl>
                                          </p:spTgt>
                                        </p:tgtEl>
                                        <p:attrNameLst>
                                          <p:attrName>ppt_x</p:attrName>
                                        </p:attrNameLst>
                                      </p:cBhvr>
                                      <p:tavLst>
                                        <p:tav tm="0">
                                          <p:val>
                                            <p:strVal val="#ppt_x-.2"/>
                                          </p:val>
                                        </p:tav>
                                        <p:tav tm="100000">
                                          <p:val>
                                            <p:strVal val="#ppt_x"/>
                                          </p:val>
                                        </p:tav>
                                      </p:tavLst>
                                    </p:anim>
                                    <p:anim calcmode="lin" valueType="num">
                                      <p:cBhvr additive="base">
                                        <p:cTn id="47" dur="500" fill="hold"/>
                                        <p:tgtEl>
                                          <p:spTgt spid="2519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251906">
                                            <p:txEl>
                                              <p:pRg st="4" end="4"/>
                                            </p:txEl>
                                          </p:spTgt>
                                        </p:tgtEl>
                                        <p:attrNameLst>
                                          <p:attrName>style.visibility</p:attrName>
                                        </p:attrNameLst>
                                      </p:cBhvr>
                                      <p:to>
                                        <p:strVal val="visible"/>
                                      </p:to>
                                    </p:set>
                                    <p:animEffect transition="in" filter="fade">
                                      <p:cBhvr>
                                        <p:cTn id="52" dur="500"/>
                                        <p:tgtEl>
                                          <p:spTgt spid="251906">
                                            <p:txEl>
                                              <p:pRg st="4" end="4"/>
                                            </p:txEl>
                                          </p:spTgt>
                                        </p:tgtEl>
                                      </p:cBhvr>
                                    </p:animEffect>
                                    <p:anim calcmode="lin" valueType="num">
                                      <p:cBhvr additive="base">
                                        <p:cTn id="53" dur="500" fill="hold"/>
                                        <p:tgtEl>
                                          <p:spTgt spid="251906">
                                            <p:txEl>
                                              <p:pRg st="4" end="4"/>
                                            </p:txEl>
                                          </p:spTgt>
                                        </p:tgtEl>
                                        <p:attrNameLst>
                                          <p:attrName>ppt_w</p:attrName>
                                        </p:attrNameLst>
                                      </p:cBhvr>
                                      <p:tavLst>
                                        <p:tav tm="0">
                                          <p:val>
                                            <p:strVal val="#ppt_w*0.05"/>
                                          </p:val>
                                        </p:tav>
                                        <p:tav tm="100000">
                                          <p:val>
                                            <p:strVal val="#ppt_w"/>
                                          </p:val>
                                        </p:tav>
                                      </p:tavLst>
                                    </p:anim>
                                    <p:anim calcmode="lin" valueType="num">
                                      <p:cBhvr additive="base">
                                        <p:cTn id="54" dur="500" fill="hold"/>
                                        <p:tgtEl>
                                          <p:spTgt spid="251906">
                                            <p:txEl>
                                              <p:pRg st="4" end="4"/>
                                            </p:txEl>
                                          </p:spTgt>
                                        </p:tgtEl>
                                        <p:attrNameLst>
                                          <p:attrName>ppt_h</p:attrName>
                                        </p:attrNameLst>
                                      </p:cBhvr>
                                      <p:tavLst>
                                        <p:tav tm="0">
                                          <p:val>
                                            <p:strVal val="#ppt_h"/>
                                          </p:val>
                                        </p:tav>
                                        <p:tav tm="100000">
                                          <p:val>
                                            <p:strVal val="#ppt_h"/>
                                          </p:val>
                                        </p:tav>
                                      </p:tavLst>
                                    </p:anim>
                                    <p:anim calcmode="lin" valueType="num">
                                      <p:cBhvr additive="base">
                                        <p:cTn id="55" dur="500" fill="hold"/>
                                        <p:tgtEl>
                                          <p:spTgt spid="251906">
                                            <p:txEl>
                                              <p:pRg st="4" end="4"/>
                                            </p:txEl>
                                          </p:spTgt>
                                        </p:tgtEl>
                                        <p:attrNameLst>
                                          <p:attrName>ppt_x</p:attrName>
                                        </p:attrNameLst>
                                      </p:cBhvr>
                                      <p:tavLst>
                                        <p:tav tm="0">
                                          <p:val>
                                            <p:strVal val="#ppt_x-.2"/>
                                          </p:val>
                                        </p:tav>
                                        <p:tav tm="100000">
                                          <p:val>
                                            <p:strVal val="#ppt_x"/>
                                          </p:val>
                                        </p:tav>
                                      </p:tavLst>
                                    </p:anim>
                                    <p:anim calcmode="lin" valueType="num">
                                      <p:cBhvr additive="base">
                                        <p:cTn id="56" dur="500" fill="hold"/>
                                        <p:tgtEl>
                                          <p:spTgt spid="251906">
                                            <p:txEl>
                                              <p:pRg st="4" end="4"/>
                                            </p:txEl>
                                          </p:spTgt>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
                            </p:stCondLst>
                            <p:childTnLst>
                              <p:par>
                                <p:cTn id="58" presetID="23" presetClass="entr" presetSubtype="288" fill="hold" grpId="0" nodeType="afterEffect">
                                  <p:stCondLst>
                                    <p:cond delay="0"/>
                                  </p:stCondLst>
                                  <p:childTnLst>
                                    <p:set>
                                      <p:cBhvr>
                                        <p:cTn id="59" dur="1" fill="hold">
                                          <p:stCondLst>
                                            <p:cond delay="0"/>
                                          </p:stCondLst>
                                        </p:cTn>
                                        <p:tgtEl>
                                          <p:spTgt spid="251914"/>
                                        </p:tgtEl>
                                        <p:attrNameLst>
                                          <p:attrName>style.visibility</p:attrName>
                                        </p:attrNameLst>
                                      </p:cBhvr>
                                      <p:to>
                                        <p:strVal val="visible"/>
                                      </p:to>
                                    </p:set>
                                    <p:anim calcmode="lin" valueType="num">
                                      <p:cBhvr additive="base">
                                        <p:cTn id="60" dur="500" fill="hold"/>
                                        <p:tgtEl>
                                          <p:spTgt spid="251914"/>
                                        </p:tgtEl>
                                        <p:attrNameLst>
                                          <p:attrName>ppt_w</p:attrName>
                                        </p:attrNameLst>
                                      </p:cBhvr>
                                      <p:tavLst>
                                        <p:tav tm="0">
                                          <p:val>
                                            <p:strVal val="4/3*#ppt_w"/>
                                          </p:val>
                                        </p:tav>
                                        <p:tav tm="100000">
                                          <p:val>
                                            <p:strVal val="#ppt_w"/>
                                          </p:val>
                                        </p:tav>
                                      </p:tavLst>
                                    </p:anim>
                                    <p:anim calcmode="lin" valueType="num">
                                      <p:cBhvr additive="base">
                                        <p:cTn id="61" dur="500" fill="hold"/>
                                        <p:tgtEl>
                                          <p:spTgt spid="251914"/>
                                        </p:tgtEl>
                                        <p:attrNameLst>
                                          <p:attrName>ppt_h</p:attrName>
                                        </p:attrNameLst>
                                      </p:cBhvr>
                                      <p:tavLst>
                                        <p:tav tm="0">
                                          <p:val>
                                            <p:strVal val="4/3*#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251907">
                                            <p:bg/>
                                          </p:spTgt>
                                        </p:tgtEl>
                                        <p:attrNameLst>
                                          <p:attrName>style.visibility</p:attrName>
                                        </p:attrNameLst>
                                      </p:cBhvr>
                                      <p:to>
                                        <p:strVal val="visible"/>
                                      </p:to>
                                    </p:set>
                                    <p:anim calcmode="lin" valueType="num">
                                      <p:cBhvr additive="base">
                                        <p:cTn id="66" dur="500" fill="hold"/>
                                        <p:tgtEl>
                                          <p:spTgt spid="251907">
                                            <p:bg/>
                                          </p:spTgt>
                                        </p:tgtEl>
                                        <p:attrNameLst>
                                          <p:attrName>ppt_x</p:attrName>
                                        </p:attrNameLst>
                                      </p:cBhvr>
                                      <p:tavLst>
                                        <p:tav tm="0">
                                          <p:val>
                                            <p:strVal val="0-#ppt_w/2"/>
                                          </p:val>
                                        </p:tav>
                                        <p:tav tm="100000">
                                          <p:val>
                                            <p:strVal val="#ppt_x"/>
                                          </p:val>
                                        </p:tav>
                                      </p:tavLst>
                                    </p:anim>
                                    <p:anim calcmode="lin" valueType="num">
                                      <p:cBhvr additive="base">
                                        <p:cTn id="67" dur="500" fill="hold"/>
                                        <p:tgtEl>
                                          <p:spTgt spid="251907">
                                            <p:bg/>
                                          </p:spTgt>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251907">
                                            <p:txEl>
                                              <p:pRg st="0" end="0"/>
                                            </p:txEl>
                                          </p:spTgt>
                                        </p:tgtEl>
                                        <p:attrNameLst>
                                          <p:attrName>style.visibility</p:attrName>
                                        </p:attrNameLst>
                                      </p:cBhvr>
                                      <p:to>
                                        <p:strVal val="visible"/>
                                      </p:to>
                                    </p:set>
                                    <p:anim calcmode="lin" valueType="num">
                                      <p:cBhvr additive="base">
                                        <p:cTn id="72" dur="500" fill="hold"/>
                                        <p:tgtEl>
                                          <p:spTgt spid="251907">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2519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251907">
                                            <p:txEl>
                                              <p:pRg st="1" end="1"/>
                                            </p:txEl>
                                          </p:spTgt>
                                        </p:tgtEl>
                                        <p:attrNameLst>
                                          <p:attrName>style.visibility</p:attrName>
                                        </p:attrNameLst>
                                      </p:cBhvr>
                                      <p:to>
                                        <p:strVal val="visible"/>
                                      </p:to>
                                    </p:set>
                                    <p:anim calcmode="lin" valueType="num">
                                      <p:cBhvr additive="base">
                                        <p:cTn id="78" dur="500" fill="hold"/>
                                        <p:tgtEl>
                                          <p:spTgt spid="251907">
                                            <p:txEl>
                                              <p:pRg st="1" end="1"/>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251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nodeType="clickEffect">
                                  <p:stCondLst>
                                    <p:cond delay="0"/>
                                  </p:stCondLst>
                                  <p:childTnLst>
                                    <p:set>
                                      <p:cBhvr>
                                        <p:cTn id="83" dur="1" fill="hold">
                                          <p:stCondLst>
                                            <p:cond delay="0"/>
                                          </p:stCondLst>
                                        </p:cTn>
                                        <p:tgtEl>
                                          <p:spTgt spid="251908"/>
                                        </p:tgtEl>
                                        <p:attrNameLst>
                                          <p:attrName>style.visibility</p:attrName>
                                        </p:attrNameLst>
                                      </p:cBhvr>
                                      <p:to>
                                        <p:strVal val="visible"/>
                                      </p:to>
                                    </p:set>
                                    <p:anim calcmode="lin" valueType="num">
                                      <p:cBhvr additive="base">
                                        <p:cTn id="84" dur="500" fill="hold"/>
                                        <p:tgtEl>
                                          <p:spTgt spid="251908"/>
                                        </p:tgtEl>
                                        <p:attrNameLst>
                                          <p:attrName>ppt_x</p:attrName>
                                        </p:attrNameLst>
                                      </p:cBhvr>
                                      <p:tavLst>
                                        <p:tav tm="0">
                                          <p:val>
                                            <p:strVal val="0-#ppt_w/2"/>
                                          </p:val>
                                        </p:tav>
                                        <p:tav tm="100000">
                                          <p:val>
                                            <p:strVal val="#ppt_x"/>
                                          </p:val>
                                        </p:tav>
                                      </p:tavLst>
                                    </p:anim>
                                    <p:anim calcmode="lin" valueType="num">
                                      <p:cBhvr additive="base">
                                        <p:cTn id="85" dur="500" fill="hold"/>
                                        <p:tgtEl>
                                          <p:spTgt spid="251908"/>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251913"/>
                                        </p:tgtEl>
                                        <p:attrNameLst>
                                          <p:attrName>style.visibility</p:attrName>
                                        </p:attrNameLst>
                                      </p:cBhvr>
                                      <p:to>
                                        <p:strVal val="visible"/>
                                      </p:to>
                                    </p:set>
                                    <p:anim calcmode="lin" valueType="num">
                                      <p:cBhvr additive="base">
                                        <p:cTn id="90" dur="500" fill="hold"/>
                                        <p:tgtEl>
                                          <p:spTgt spid="251913"/>
                                        </p:tgtEl>
                                        <p:attrNameLst>
                                          <p:attrName>ppt_x</p:attrName>
                                        </p:attrNameLst>
                                      </p:cBhvr>
                                      <p:tavLst>
                                        <p:tav tm="0">
                                          <p:val>
                                            <p:strVal val="0-#ppt_w/2"/>
                                          </p:val>
                                        </p:tav>
                                        <p:tav tm="100000">
                                          <p:val>
                                            <p:strVal val="#ppt_x"/>
                                          </p:val>
                                        </p:tav>
                                      </p:tavLst>
                                    </p:anim>
                                    <p:anim calcmode="lin" valueType="num">
                                      <p:cBhvr additive="base">
                                        <p:cTn id="91" dur="500" fill="hold"/>
                                        <p:tgtEl>
                                          <p:spTgt spid="251913"/>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nodeType="clickEffect">
                                  <p:stCondLst>
                                    <p:cond delay="0"/>
                                  </p:stCondLst>
                                  <p:childTnLst>
                                    <p:set>
                                      <p:cBhvr>
                                        <p:cTn id="95" dur="1" fill="hold">
                                          <p:stCondLst>
                                            <p:cond delay="0"/>
                                          </p:stCondLst>
                                        </p:cTn>
                                        <p:tgtEl>
                                          <p:spTgt spid="251918"/>
                                        </p:tgtEl>
                                        <p:attrNameLst>
                                          <p:attrName>style.visibility</p:attrName>
                                        </p:attrNameLst>
                                      </p:cBhvr>
                                      <p:to>
                                        <p:strVal val="visible"/>
                                      </p:to>
                                    </p:set>
                                    <p:anim calcmode="lin" valueType="num">
                                      <p:cBhvr additive="base">
                                        <p:cTn id="96" dur="500" fill="hold"/>
                                        <p:tgtEl>
                                          <p:spTgt spid="251918"/>
                                        </p:tgtEl>
                                        <p:attrNameLst>
                                          <p:attrName>ppt_x</p:attrName>
                                        </p:attrNameLst>
                                      </p:cBhvr>
                                      <p:tavLst>
                                        <p:tav tm="0">
                                          <p:val>
                                            <p:strVal val="0-#ppt_w/2"/>
                                          </p:val>
                                        </p:tav>
                                        <p:tav tm="100000">
                                          <p:val>
                                            <p:strVal val="#ppt_x"/>
                                          </p:val>
                                        </p:tav>
                                      </p:tavLst>
                                    </p:anim>
                                    <p:anim calcmode="lin" valueType="num">
                                      <p:cBhvr additive="base">
                                        <p:cTn id="97" dur="500" fill="hold"/>
                                        <p:tgtEl>
                                          <p:spTgt spid="251918"/>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4" fill="hold" nodeType="clickEffect">
                                  <p:stCondLst>
                                    <p:cond delay="0"/>
                                  </p:stCondLst>
                                  <p:childTnLst>
                                    <p:set>
                                      <p:cBhvr>
                                        <p:cTn id="101" dur="1" fill="hold">
                                          <p:stCondLst>
                                            <p:cond delay="0"/>
                                          </p:stCondLst>
                                        </p:cTn>
                                        <p:tgtEl>
                                          <p:spTgt spid="251924"/>
                                        </p:tgtEl>
                                        <p:attrNameLst>
                                          <p:attrName>style.visibility</p:attrName>
                                        </p:attrNameLst>
                                      </p:cBhvr>
                                      <p:to>
                                        <p:strVal val="visible"/>
                                      </p:to>
                                    </p:set>
                                    <p:anim calcmode="lin" valueType="num">
                                      <p:cBhvr additive="base">
                                        <p:cTn id="102" dur="500" fill="hold"/>
                                        <p:tgtEl>
                                          <p:spTgt spid="251924"/>
                                        </p:tgtEl>
                                        <p:attrNameLst>
                                          <p:attrName>ppt_x</p:attrName>
                                        </p:attrNameLst>
                                      </p:cBhvr>
                                      <p:tavLst>
                                        <p:tav tm="0">
                                          <p:val>
                                            <p:strVal val="#ppt_x"/>
                                          </p:val>
                                        </p:tav>
                                        <p:tav tm="100000">
                                          <p:val>
                                            <p:strVal val="#ppt_x"/>
                                          </p:val>
                                        </p:tav>
                                      </p:tavLst>
                                    </p:anim>
                                    <p:anim calcmode="lin" valueType="num">
                                      <p:cBhvr additive="base">
                                        <p:cTn id="103" dur="500" fill="hold"/>
                                        <p:tgtEl>
                                          <p:spTgt spid="251924"/>
                                        </p:tgtEl>
                                        <p:attrNameLst>
                                          <p:attrName>ppt_y</p:attrName>
                                        </p:attrNameLst>
                                      </p:cBhvr>
                                      <p:tavLst>
                                        <p:tav tm="0">
                                          <p:val>
                                            <p:strVal val="1+#ppt_h/2"/>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2" fill="hold" nodeType="clickEffect">
                                  <p:stCondLst>
                                    <p:cond delay="0"/>
                                  </p:stCondLst>
                                  <p:childTnLst>
                                    <p:set>
                                      <p:cBhvr>
                                        <p:cTn id="107" dur="1" fill="hold">
                                          <p:stCondLst>
                                            <p:cond delay="0"/>
                                          </p:stCondLst>
                                        </p:cTn>
                                        <p:tgtEl>
                                          <p:spTgt spid="251915"/>
                                        </p:tgtEl>
                                        <p:attrNameLst>
                                          <p:attrName>style.visibility</p:attrName>
                                        </p:attrNameLst>
                                      </p:cBhvr>
                                      <p:to>
                                        <p:strVal val="visible"/>
                                      </p:to>
                                    </p:set>
                                    <p:anim calcmode="lin" valueType="num">
                                      <p:cBhvr additive="base">
                                        <p:cTn id="108" dur="500" fill="hold"/>
                                        <p:tgtEl>
                                          <p:spTgt spid="251915"/>
                                        </p:tgtEl>
                                        <p:attrNameLst>
                                          <p:attrName>ppt_x</p:attrName>
                                        </p:attrNameLst>
                                      </p:cBhvr>
                                      <p:tavLst>
                                        <p:tav tm="0">
                                          <p:val>
                                            <p:strVal val="1+#ppt_w/2"/>
                                          </p:val>
                                        </p:tav>
                                        <p:tav tm="100000">
                                          <p:val>
                                            <p:strVal val="#ppt_x"/>
                                          </p:val>
                                        </p:tav>
                                      </p:tavLst>
                                    </p:anim>
                                    <p:anim calcmode="lin" valueType="num">
                                      <p:cBhvr additive="base">
                                        <p:cTn id="109" dur="500" fill="hold"/>
                                        <p:tgtEl>
                                          <p:spTgt spid="251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build="p" animBg="1" autoUpdateAnimBg="0"/>
      <p:bldP spid="251907" grpId="0" build="p" animBg="1" autoUpdateAnimBg="0"/>
      <p:bldP spid="251913" grpId="0" animBg="1" autoUpdateAnimBg="0"/>
      <p:bldP spid="25191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1"/>
          <p:cNvSpPr>
            <a:spLocks noGrp="1"/>
          </p:cNvSpPr>
          <p:nvPr>
            <p:ph type="dt" sz="half" idx="10"/>
          </p:nvPr>
        </p:nvSpPr>
        <p:spPr/>
        <p:txBody>
          <a:bodyPr/>
          <a:lstStyle/>
          <a:p>
            <a:fld id="{A8D69E82-A9A1-4DDB-A5F2-BD21DE0DB619}" type="datetime1">
              <a:rPr lang="zh-CN" altLang="en-US" smtClean="0"/>
              <a:t>2016/5/10</a:t>
            </a:fld>
            <a:endParaRPr lang="en-US" altLang="zh-CN">
              <a:solidFill>
                <a:srgbClr val="FFFF00"/>
              </a:solidFill>
            </a:endParaRPr>
          </a:p>
        </p:txBody>
      </p:sp>
      <p:sp>
        <p:nvSpPr>
          <p:cNvPr id="45" name="页脚占位符 2"/>
          <p:cNvSpPr>
            <a:spLocks noGrp="1"/>
          </p:cNvSpPr>
          <p:nvPr>
            <p:ph type="ftr" sz="quarter" idx="11"/>
          </p:nvPr>
        </p:nvSpPr>
        <p:spPr/>
        <p:txBody>
          <a:bodyPr/>
          <a:lstStyle/>
          <a:p>
            <a:r>
              <a:rPr lang="zh-CN" altLang="en-US" smtClean="0"/>
              <a:t>数据库系统</a:t>
            </a:r>
            <a:endParaRPr lang="zh-CN" altLang="en-US"/>
          </a:p>
        </p:txBody>
      </p:sp>
      <p:sp>
        <p:nvSpPr>
          <p:cNvPr id="46" name="灯片编号占位符 3"/>
          <p:cNvSpPr>
            <a:spLocks noGrp="1"/>
          </p:cNvSpPr>
          <p:nvPr>
            <p:ph type="sldNum" sz="quarter" idx="12"/>
          </p:nvPr>
        </p:nvSpPr>
        <p:spPr/>
        <p:txBody>
          <a:bodyPr/>
          <a:lstStyle/>
          <a:p>
            <a:fld id="{842B719C-7153-4A8B-A0A7-C0F038C99D9C}" type="slidenum">
              <a:rPr lang="zh-CN" altLang="en-US"/>
              <a:pPr/>
              <a:t>22</a:t>
            </a:fld>
            <a:endParaRPr lang="en-US" altLang="zh-CN">
              <a:solidFill>
                <a:srgbClr val="FFFF00"/>
              </a:solidFill>
            </a:endParaRPr>
          </a:p>
        </p:txBody>
      </p:sp>
      <p:sp>
        <p:nvSpPr>
          <p:cNvPr id="252930" name="Text Box 2"/>
          <p:cNvSpPr txBox="1">
            <a:spLocks noChangeArrowheads="1"/>
          </p:cNvSpPr>
          <p:nvPr/>
        </p:nvSpPr>
        <p:spPr bwMode="auto">
          <a:xfrm>
            <a:off x="1905000" y="392114"/>
            <a:ext cx="8496108"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多值依赖</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rPr>
              <a:t>的有效性与</a:t>
            </a:r>
            <a:r>
              <a:rPr lang="en-US" altLang="zh-CN" sz="2400" b="1">
                <a:solidFill>
                  <a:srgbClr val="FFFF00"/>
                </a:solidFill>
              </a:rPr>
              <a:t>X</a:t>
            </a:r>
            <a:r>
              <a:rPr lang="zh-CN" altLang="en-US" sz="2400" b="1">
                <a:solidFill>
                  <a:srgbClr val="FFFF00"/>
                </a:solidFill>
              </a:rPr>
              <a:t>、</a:t>
            </a:r>
            <a:r>
              <a:rPr lang="en-US" altLang="zh-CN" sz="2400" b="1">
                <a:solidFill>
                  <a:srgbClr val="FFFF00"/>
                </a:solidFill>
              </a:rPr>
              <a:t>Y</a:t>
            </a:r>
            <a:r>
              <a:rPr lang="zh-CN" altLang="en-US" sz="2400" b="1">
                <a:solidFill>
                  <a:srgbClr val="FFFF00"/>
                </a:solidFill>
              </a:rPr>
              <a:t>之外的属性范围有关：</a:t>
            </a:r>
          </a:p>
          <a:p>
            <a:pPr eaLnBrk="0" fontAlgn="base" hangingPunct="0">
              <a:lnSpc>
                <a:spcPct val="130000"/>
              </a:lnSpc>
              <a:spcBef>
                <a:spcPct val="0"/>
              </a:spcBef>
              <a:spcAft>
                <a:spcPct val="0"/>
              </a:spcAft>
            </a:pPr>
            <a:r>
              <a:rPr lang="zh-CN" altLang="en-US" sz="2400" b="1">
                <a:solidFill>
                  <a:srgbClr val="FFFF00"/>
                </a:solidFill>
              </a:rPr>
              <a:t>    若</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rPr>
              <a:t>在</a:t>
            </a:r>
            <a:r>
              <a:rPr lang="en-US" altLang="zh-CN" sz="2400" b="1">
                <a:solidFill>
                  <a:srgbClr val="FFFF00"/>
                </a:solidFill>
              </a:rPr>
              <a:t>U</a:t>
            </a:r>
            <a:r>
              <a:rPr lang="zh-CN" altLang="en-US" sz="2400" b="1">
                <a:solidFill>
                  <a:srgbClr val="FFFF00"/>
                </a:solidFill>
              </a:rPr>
              <a:t>上成立，则在</a:t>
            </a:r>
            <a:r>
              <a:rPr lang="en-US" altLang="zh-CN" sz="2400" b="1">
                <a:solidFill>
                  <a:srgbClr val="FFFF00"/>
                </a:solidFill>
              </a:rPr>
              <a:t>W</a:t>
            </a:r>
            <a:r>
              <a:rPr lang="zh-CN" altLang="en-US" sz="2400" b="1">
                <a:solidFill>
                  <a:srgbClr val="FFFF00"/>
                </a:solidFill>
              </a:rPr>
              <a:t>（ </a:t>
            </a:r>
            <a:r>
              <a:rPr lang="en-US" altLang="zh-CN" sz="2400" b="1">
                <a:solidFill>
                  <a:srgbClr val="FFFF00"/>
                </a:solidFill>
              </a:rPr>
              <a:t>XY </a:t>
            </a:r>
            <a:r>
              <a:rPr lang="en-US" altLang="zh-CN" sz="2400" b="1">
                <a:solidFill>
                  <a:srgbClr val="FFFF00"/>
                </a:solidFill>
                <a:sym typeface="Symbol" panose="05050102010706020507" pitchFamily="18" charset="2"/>
              </a:rPr>
              <a:t> W  U</a:t>
            </a:r>
            <a:r>
              <a:rPr lang="zh-CN" altLang="en-US" sz="2400" b="1">
                <a:solidFill>
                  <a:srgbClr val="FFFF00"/>
                </a:solidFill>
                <a:sym typeface="Symbol" panose="05050102010706020507" pitchFamily="18" charset="2"/>
              </a:rPr>
              <a:t>）上也成立，</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    但反之不然。</a:t>
            </a:r>
          </a:p>
        </p:txBody>
      </p:sp>
      <p:sp>
        <p:nvSpPr>
          <p:cNvPr id="252931" name="Text Box 3"/>
          <p:cNvSpPr txBox="1">
            <a:spLocks noChangeArrowheads="1"/>
          </p:cNvSpPr>
          <p:nvPr/>
        </p:nvSpPr>
        <p:spPr bwMode="auto">
          <a:xfrm>
            <a:off x="5486400" y="1371601"/>
            <a:ext cx="4515980" cy="46166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可缩小范围但不一定能扩大范围</a:t>
            </a:r>
            <a:endParaRPr lang="zh-CN" altLang="en-US" sz="2400" b="1">
              <a:solidFill>
                <a:srgbClr val="FFFF00"/>
              </a:solidFill>
            </a:endParaRPr>
          </a:p>
        </p:txBody>
      </p:sp>
      <p:grpSp>
        <p:nvGrpSpPr>
          <p:cNvPr id="252932" name="Group 4"/>
          <p:cNvGrpSpPr>
            <a:grpSpLocks/>
          </p:cNvGrpSpPr>
          <p:nvPr/>
        </p:nvGrpSpPr>
        <p:grpSpPr bwMode="auto">
          <a:xfrm>
            <a:off x="5424489" y="2435226"/>
            <a:ext cx="4791075" cy="830263"/>
            <a:chOff x="0" y="0"/>
            <a:chExt cx="3018" cy="523"/>
          </a:xfrm>
        </p:grpSpPr>
        <p:sp>
          <p:nvSpPr>
            <p:cNvPr id="252933" name="Line 5"/>
            <p:cNvSpPr>
              <a:spLocks noChangeShapeType="1"/>
            </p:cNvSpPr>
            <p:nvPr/>
          </p:nvSpPr>
          <p:spPr bwMode="auto">
            <a:xfrm flipH="1">
              <a:off x="0" y="262"/>
              <a:ext cx="720"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34" name="Text Box 6"/>
            <p:cNvSpPr txBox="1">
              <a:spLocks noChangeArrowheads="1"/>
            </p:cNvSpPr>
            <p:nvPr/>
          </p:nvSpPr>
          <p:spPr bwMode="auto">
            <a:xfrm>
              <a:off x="758" y="0"/>
              <a:ext cx="2260" cy="52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       </a:t>
              </a:r>
              <a:r>
                <a:rPr lang="en-US" altLang="zh-CN" sz="2400" b="1">
                  <a:solidFill>
                    <a:srgbClr val="000000"/>
                  </a:solidFill>
                </a:rPr>
                <a:t>X</a:t>
              </a:r>
              <a:r>
                <a:rPr lang="zh-CN" altLang="en-US" sz="2400" b="1">
                  <a:solidFill>
                    <a:srgbClr val="000000"/>
                  </a:solidFill>
                </a:rPr>
                <a:t>是否多值决定</a:t>
              </a:r>
              <a:r>
                <a:rPr lang="en-US" altLang="zh-CN" sz="2400" b="1">
                  <a:solidFill>
                    <a:srgbClr val="000000"/>
                  </a:solidFill>
                </a:rPr>
                <a:t>Y</a:t>
              </a:r>
            </a:p>
            <a:p>
              <a:pPr eaLnBrk="0" fontAlgn="base" hangingPunct="0">
                <a:spcBef>
                  <a:spcPct val="0"/>
                </a:spcBef>
                <a:spcAft>
                  <a:spcPct val="0"/>
                </a:spcAft>
              </a:pPr>
              <a:r>
                <a:rPr lang="zh-CN" altLang="en-US" sz="2400" b="1">
                  <a:solidFill>
                    <a:srgbClr val="000000"/>
                  </a:solidFill>
                </a:rPr>
                <a:t>与这一部分属性密切相关</a:t>
              </a:r>
              <a:endParaRPr lang="zh-CN" altLang="en-US" sz="2400" b="1">
                <a:solidFill>
                  <a:srgbClr val="FFFF00"/>
                </a:solidFill>
              </a:endParaRPr>
            </a:p>
          </p:txBody>
        </p:sp>
      </p:grpSp>
      <p:grpSp>
        <p:nvGrpSpPr>
          <p:cNvPr id="252935" name="Group 7"/>
          <p:cNvGrpSpPr>
            <a:grpSpLocks/>
          </p:cNvGrpSpPr>
          <p:nvPr/>
        </p:nvGrpSpPr>
        <p:grpSpPr bwMode="auto">
          <a:xfrm>
            <a:off x="2362200" y="2084389"/>
            <a:ext cx="3722688" cy="1177925"/>
            <a:chOff x="0" y="0"/>
            <a:chExt cx="2345" cy="742"/>
          </a:xfrm>
        </p:grpSpPr>
        <p:sp>
          <p:nvSpPr>
            <p:cNvPr id="252936" name="Text Box 8"/>
            <p:cNvSpPr txBox="1">
              <a:spLocks noChangeArrowheads="1"/>
            </p:cNvSpPr>
            <p:nvPr/>
          </p:nvSpPr>
          <p:spPr bwMode="auto">
            <a:xfrm>
              <a:off x="911" y="0"/>
              <a:ext cx="14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X         Y          Z</a:t>
              </a:r>
              <a:endParaRPr lang="en-US" altLang="zh-CN" sz="2000" b="1">
                <a:solidFill>
                  <a:srgbClr val="FFFF00"/>
                </a:solidFill>
              </a:endParaRPr>
            </a:p>
          </p:txBody>
        </p:sp>
        <p:grpSp>
          <p:nvGrpSpPr>
            <p:cNvPr id="252937" name="Group 9"/>
            <p:cNvGrpSpPr>
              <a:grpSpLocks/>
            </p:cNvGrpSpPr>
            <p:nvPr/>
          </p:nvGrpSpPr>
          <p:grpSpPr bwMode="auto">
            <a:xfrm>
              <a:off x="0" y="29"/>
              <a:ext cx="2224" cy="713"/>
              <a:chOff x="0" y="0"/>
              <a:chExt cx="2224" cy="713"/>
            </a:xfrm>
          </p:grpSpPr>
          <p:grpSp>
            <p:nvGrpSpPr>
              <p:cNvPr id="252938" name="Group 10"/>
              <p:cNvGrpSpPr>
                <a:grpSpLocks/>
              </p:cNvGrpSpPr>
              <p:nvPr/>
            </p:nvGrpSpPr>
            <p:grpSpPr bwMode="auto">
              <a:xfrm>
                <a:off x="815" y="233"/>
                <a:ext cx="1409" cy="480"/>
                <a:chOff x="0" y="0"/>
                <a:chExt cx="1409" cy="480"/>
              </a:xfrm>
            </p:grpSpPr>
            <p:sp>
              <p:nvSpPr>
                <p:cNvPr id="252939" name="Text Box 11"/>
                <p:cNvSpPr txBox="1">
                  <a:spLocks noChangeArrowheads="1"/>
                </p:cNvSpPr>
                <p:nvPr/>
              </p:nvSpPr>
              <p:spPr bwMode="auto">
                <a:xfrm>
                  <a:off x="0" y="9"/>
                  <a:ext cx="1409" cy="446"/>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00"/>
                      </a:solidFill>
                    </a:rPr>
                    <a:t>                                </a:t>
                  </a:r>
                </a:p>
                <a:p>
                  <a:pPr eaLnBrk="0" fontAlgn="base" hangingPunct="0">
                    <a:spcBef>
                      <a:spcPct val="0"/>
                    </a:spcBef>
                    <a:spcAft>
                      <a:spcPct val="0"/>
                    </a:spcAft>
                  </a:pPr>
                  <a:endParaRPr lang="zh-CN" altLang="en-US" sz="2000" b="1">
                    <a:solidFill>
                      <a:srgbClr val="FFFF00"/>
                    </a:solidFill>
                  </a:endParaRPr>
                </a:p>
              </p:txBody>
            </p:sp>
            <p:sp>
              <p:nvSpPr>
                <p:cNvPr id="252940" name="Line 12"/>
                <p:cNvSpPr>
                  <a:spLocks noChangeShapeType="1"/>
                </p:cNvSpPr>
                <p:nvPr/>
              </p:nvSpPr>
              <p:spPr bwMode="auto">
                <a:xfrm>
                  <a:off x="442" y="0"/>
                  <a:ext cx="0" cy="48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41" name="Line 13"/>
                <p:cNvSpPr>
                  <a:spLocks noChangeShapeType="1"/>
                </p:cNvSpPr>
                <p:nvPr/>
              </p:nvSpPr>
              <p:spPr bwMode="auto">
                <a:xfrm>
                  <a:off x="922" y="0"/>
                  <a:ext cx="0" cy="48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52942" name="Text Box 14"/>
              <p:cNvSpPr txBox="1">
                <a:spLocks noChangeArrowheads="1"/>
              </p:cNvSpPr>
              <p:nvPr/>
            </p:nvSpPr>
            <p:spPr bwMode="auto">
              <a:xfrm>
                <a:off x="0" y="0"/>
                <a:ext cx="9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R</a:t>
                </a:r>
                <a:r>
                  <a:rPr lang="zh-CN" altLang="en-US" sz="2400" b="1">
                    <a:solidFill>
                      <a:srgbClr val="FFFFFF"/>
                    </a:solidFill>
                  </a:rPr>
                  <a:t>（</a:t>
                </a:r>
                <a:r>
                  <a:rPr lang="en-US" altLang="zh-CN" sz="2400" b="1">
                    <a:solidFill>
                      <a:srgbClr val="FFFFFF"/>
                    </a:solidFill>
                  </a:rPr>
                  <a:t>U</a:t>
                </a:r>
                <a:r>
                  <a:rPr lang="zh-CN" altLang="en-US" sz="2400" b="1">
                    <a:solidFill>
                      <a:srgbClr val="FFFFFF"/>
                    </a:solidFill>
                  </a:rPr>
                  <a:t>）：</a:t>
                </a:r>
                <a:endParaRPr lang="zh-CN" altLang="en-US" sz="2000" b="1">
                  <a:solidFill>
                    <a:srgbClr val="FFFF00"/>
                  </a:solidFill>
                </a:endParaRPr>
              </a:p>
            </p:txBody>
          </p:sp>
        </p:grpSp>
      </p:grpSp>
      <p:grpSp>
        <p:nvGrpSpPr>
          <p:cNvPr id="252943" name="Group 15"/>
          <p:cNvGrpSpPr>
            <a:grpSpLocks/>
          </p:cNvGrpSpPr>
          <p:nvPr/>
        </p:nvGrpSpPr>
        <p:grpSpPr bwMode="auto">
          <a:xfrm>
            <a:off x="3671888" y="3322639"/>
            <a:ext cx="1828800" cy="574675"/>
            <a:chOff x="0" y="0"/>
            <a:chExt cx="1152" cy="362"/>
          </a:xfrm>
        </p:grpSpPr>
        <p:sp>
          <p:nvSpPr>
            <p:cNvPr id="252944" name="AutoShape 16"/>
            <p:cNvSpPr>
              <a:spLocks/>
            </p:cNvSpPr>
            <p:nvPr/>
          </p:nvSpPr>
          <p:spPr bwMode="auto">
            <a:xfrm rot="16200000">
              <a:off x="528" y="-528"/>
              <a:ext cx="96" cy="1152"/>
            </a:xfrm>
            <a:prstGeom prst="leftBrace">
              <a:avLst>
                <a:gd name="adj1" fmla="val 100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45" name="Text Box 17"/>
            <p:cNvSpPr txBox="1">
              <a:spLocks noChangeArrowheads="1"/>
            </p:cNvSpPr>
            <p:nvPr/>
          </p:nvSpPr>
          <p:spPr bwMode="auto">
            <a:xfrm>
              <a:off x="444" y="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W</a:t>
              </a:r>
            </a:p>
          </p:txBody>
        </p:sp>
      </p:grpSp>
      <p:grpSp>
        <p:nvGrpSpPr>
          <p:cNvPr id="252946" name="Group 18"/>
          <p:cNvGrpSpPr>
            <a:grpSpLocks/>
          </p:cNvGrpSpPr>
          <p:nvPr/>
        </p:nvGrpSpPr>
        <p:grpSpPr bwMode="auto">
          <a:xfrm>
            <a:off x="2286000" y="4111626"/>
            <a:ext cx="3124200" cy="1177925"/>
            <a:chOff x="0" y="0"/>
            <a:chExt cx="1968" cy="742"/>
          </a:xfrm>
        </p:grpSpPr>
        <p:sp>
          <p:nvSpPr>
            <p:cNvPr id="252947" name="Text Box 19"/>
            <p:cNvSpPr txBox="1">
              <a:spLocks noChangeArrowheads="1"/>
            </p:cNvSpPr>
            <p:nvPr/>
          </p:nvSpPr>
          <p:spPr bwMode="auto">
            <a:xfrm>
              <a:off x="816" y="271"/>
              <a:ext cx="1152" cy="446"/>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000" b="1">
                  <a:solidFill>
                    <a:srgbClr val="FFFF00"/>
                  </a:solidFill>
                </a:rPr>
                <a:t>                                </a:t>
              </a:r>
            </a:p>
            <a:p>
              <a:pPr eaLnBrk="0" fontAlgn="base" hangingPunct="0">
                <a:spcBef>
                  <a:spcPct val="0"/>
                </a:spcBef>
                <a:spcAft>
                  <a:spcPct val="0"/>
                </a:spcAft>
              </a:pPr>
              <a:endParaRPr lang="zh-CN" altLang="en-US" sz="2000" b="1">
                <a:solidFill>
                  <a:srgbClr val="FFFF00"/>
                </a:solidFill>
              </a:endParaRPr>
            </a:p>
          </p:txBody>
        </p:sp>
        <p:sp>
          <p:nvSpPr>
            <p:cNvPr id="252948" name="Line 20"/>
            <p:cNvSpPr>
              <a:spLocks noChangeShapeType="1"/>
            </p:cNvSpPr>
            <p:nvPr/>
          </p:nvSpPr>
          <p:spPr bwMode="auto">
            <a:xfrm>
              <a:off x="1264" y="262"/>
              <a:ext cx="0" cy="48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49" name="Line 21"/>
            <p:cNvSpPr>
              <a:spLocks noChangeShapeType="1"/>
            </p:cNvSpPr>
            <p:nvPr/>
          </p:nvSpPr>
          <p:spPr bwMode="auto">
            <a:xfrm>
              <a:off x="1751" y="262"/>
              <a:ext cx="0" cy="48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nvGrpSpPr>
            <p:cNvPr id="252950" name="Group 22"/>
            <p:cNvGrpSpPr>
              <a:grpSpLocks/>
            </p:cNvGrpSpPr>
            <p:nvPr/>
          </p:nvGrpSpPr>
          <p:grpSpPr bwMode="auto">
            <a:xfrm>
              <a:off x="0" y="0"/>
              <a:ext cx="1737" cy="320"/>
              <a:chOff x="0" y="0"/>
              <a:chExt cx="1737" cy="320"/>
            </a:xfrm>
          </p:grpSpPr>
          <p:sp>
            <p:nvSpPr>
              <p:cNvPr id="252951" name="Text Box 23"/>
              <p:cNvSpPr txBox="1">
                <a:spLocks noChangeArrowheads="1"/>
              </p:cNvSpPr>
              <p:nvPr/>
            </p:nvSpPr>
            <p:spPr bwMode="auto">
              <a:xfrm>
                <a:off x="911" y="0"/>
                <a:ext cx="8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X         Y</a:t>
                </a:r>
                <a:endParaRPr lang="en-US" altLang="zh-CN" sz="2000" b="1">
                  <a:solidFill>
                    <a:srgbClr val="FFFF00"/>
                  </a:solidFill>
                </a:endParaRPr>
              </a:p>
            </p:txBody>
          </p:sp>
          <p:sp>
            <p:nvSpPr>
              <p:cNvPr id="252952" name="Text Box 24"/>
              <p:cNvSpPr txBox="1">
                <a:spLocks noChangeArrowheads="1"/>
              </p:cNvSpPr>
              <p:nvPr/>
            </p:nvSpPr>
            <p:spPr bwMode="auto">
              <a:xfrm>
                <a:off x="0" y="29"/>
                <a:ext cx="10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R</a:t>
                </a:r>
                <a:r>
                  <a:rPr lang="zh-CN" altLang="en-US" sz="2400" b="1">
                    <a:solidFill>
                      <a:srgbClr val="FFFFFF"/>
                    </a:solidFill>
                  </a:rPr>
                  <a:t>（</a:t>
                </a:r>
                <a:r>
                  <a:rPr lang="en-US" altLang="zh-CN" sz="2400" b="1">
                    <a:solidFill>
                      <a:srgbClr val="FFFFFF"/>
                    </a:solidFill>
                  </a:rPr>
                  <a:t>W</a:t>
                </a:r>
                <a:r>
                  <a:rPr lang="zh-CN" altLang="en-US" sz="2400" b="1">
                    <a:solidFill>
                      <a:srgbClr val="FFFFFF"/>
                    </a:solidFill>
                  </a:rPr>
                  <a:t>）：</a:t>
                </a:r>
                <a:endParaRPr lang="zh-CN" altLang="en-US" sz="2000" b="1">
                  <a:solidFill>
                    <a:srgbClr val="FFFF00"/>
                  </a:solidFill>
                </a:endParaRPr>
              </a:p>
            </p:txBody>
          </p:sp>
        </p:grpSp>
      </p:grpSp>
      <p:grpSp>
        <p:nvGrpSpPr>
          <p:cNvPr id="252953" name="Group 25"/>
          <p:cNvGrpSpPr>
            <a:grpSpLocks/>
          </p:cNvGrpSpPr>
          <p:nvPr/>
        </p:nvGrpSpPr>
        <p:grpSpPr bwMode="auto">
          <a:xfrm>
            <a:off x="3595688" y="5380039"/>
            <a:ext cx="1828800" cy="574675"/>
            <a:chOff x="0" y="0"/>
            <a:chExt cx="1152" cy="362"/>
          </a:xfrm>
        </p:grpSpPr>
        <p:sp>
          <p:nvSpPr>
            <p:cNvPr id="252954" name="AutoShape 26"/>
            <p:cNvSpPr>
              <a:spLocks/>
            </p:cNvSpPr>
            <p:nvPr/>
          </p:nvSpPr>
          <p:spPr bwMode="auto">
            <a:xfrm rot="16200000">
              <a:off x="528" y="-528"/>
              <a:ext cx="96" cy="1152"/>
            </a:xfrm>
            <a:prstGeom prst="leftBrace">
              <a:avLst>
                <a:gd name="adj1" fmla="val 10000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55" name="Text Box 27"/>
            <p:cNvSpPr txBox="1">
              <a:spLocks noChangeArrowheads="1"/>
            </p:cNvSpPr>
            <p:nvPr/>
          </p:nvSpPr>
          <p:spPr bwMode="auto">
            <a:xfrm>
              <a:off x="444" y="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W</a:t>
              </a:r>
            </a:p>
          </p:txBody>
        </p:sp>
      </p:grpSp>
      <p:grpSp>
        <p:nvGrpSpPr>
          <p:cNvPr id="252956" name="Group 28"/>
          <p:cNvGrpSpPr>
            <a:grpSpLocks/>
          </p:cNvGrpSpPr>
          <p:nvPr/>
        </p:nvGrpSpPr>
        <p:grpSpPr bwMode="auto">
          <a:xfrm>
            <a:off x="5410200" y="4541838"/>
            <a:ext cx="381000" cy="762000"/>
            <a:chOff x="0" y="0"/>
            <a:chExt cx="240" cy="480"/>
          </a:xfrm>
        </p:grpSpPr>
        <p:sp>
          <p:nvSpPr>
            <p:cNvPr id="252957" name="Line 29"/>
            <p:cNvSpPr>
              <a:spLocks noChangeShapeType="1"/>
            </p:cNvSpPr>
            <p:nvPr/>
          </p:nvSpPr>
          <p:spPr bwMode="auto">
            <a:xfrm>
              <a:off x="240" y="0"/>
              <a:ext cx="0" cy="48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nvGrpSpPr>
            <p:cNvPr id="252958" name="Group 30"/>
            <p:cNvGrpSpPr>
              <a:grpSpLocks/>
            </p:cNvGrpSpPr>
            <p:nvPr/>
          </p:nvGrpSpPr>
          <p:grpSpPr bwMode="auto">
            <a:xfrm>
              <a:off x="0" y="0"/>
              <a:ext cx="240" cy="480"/>
              <a:chOff x="0" y="0"/>
              <a:chExt cx="240" cy="480"/>
            </a:xfrm>
          </p:grpSpPr>
          <p:sp>
            <p:nvSpPr>
              <p:cNvPr id="252959" name="Line 31"/>
              <p:cNvSpPr>
                <a:spLocks noChangeShapeType="1"/>
              </p:cNvSpPr>
              <p:nvPr/>
            </p:nvSpPr>
            <p:spPr bwMode="auto">
              <a:xfrm>
                <a:off x="0" y="0"/>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60" name="Line 32"/>
              <p:cNvSpPr>
                <a:spLocks noChangeShapeType="1"/>
              </p:cNvSpPr>
              <p:nvPr/>
            </p:nvSpPr>
            <p:spPr bwMode="auto">
              <a:xfrm>
                <a:off x="0" y="480"/>
                <a:ext cx="24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61" name="Line 33"/>
              <p:cNvSpPr>
                <a:spLocks noChangeShapeType="1"/>
              </p:cNvSpPr>
              <p:nvPr/>
            </p:nvSpPr>
            <p:spPr bwMode="auto">
              <a:xfrm flipH="1">
                <a:off x="0" y="0"/>
                <a:ext cx="144" cy="28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62" name="Line 34"/>
              <p:cNvSpPr>
                <a:spLocks noChangeShapeType="1"/>
              </p:cNvSpPr>
              <p:nvPr/>
            </p:nvSpPr>
            <p:spPr bwMode="auto">
              <a:xfrm flipH="1">
                <a:off x="96" y="144"/>
                <a:ext cx="144" cy="28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63" name="Line 35"/>
              <p:cNvSpPr>
                <a:spLocks noChangeShapeType="1"/>
              </p:cNvSpPr>
              <p:nvPr/>
            </p:nvSpPr>
            <p:spPr bwMode="auto">
              <a:xfrm flipH="1">
                <a:off x="0" y="0"/>
                <a:ext cx="240" cy="43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64" name="Line 36"/>
              <p:cNvSpPr>
                <a:spLocks noChangeShapeType="1"/>
              </p:cNvSpPr>
              <p:nvPr/>
            </p:nvSpPr>
            <p:spPr bwMode="auto">
              <a:xfrm flipH="1">
                <a:off x="192" y="336"/>
                <a:ext cx="48" cy="9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sp>
        <p:nvSpPr>
          <p:cNvPr id="252965" name="Text Box 37"/>
          <p:cNvSpPr txBox="1">
            <a:spLocks noChangeArrowheads="1"/>
          </p:cNvSpPr>
          <p:nvPr/>
        </p:nvSpPr>
        <p:spPr bwMode="auto">
          <a:xfrm>
            <a:off x="6248400" y="3532189"/>
            <a:ext cx="2699778" cy="46166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X</a:t>
            </a:r>
            <a:r>
              <a:rPr lang="en-US" altLang="zh-CN" sz="2400" b="1">
                <a:solidFill>
                  <a:srgbClr val="000000"/>
                </a:solidFill>
                <a:sym typeface="Symbol" panose="05050102010706020507" pitchFamily="18" charset="2"/>
              </a:rPr>
              <a:t>Y</a:t>
            </a:r>
            <a:r>
              <a:rPr lang="zh-CN" altLang="en-US" sz="2400" b="1">
                <a:solidFill>
                  <a:srgbClr val="000000"/>
                </a:solidFill>
              </a:rPr>
              <a:t>在</a:t>
            </a:r>
            <a:r>
              <a:rPr lang="en-US" altLang="zh-CN" sz="2400" b="1">
                <a:solidFill>
                  <a:srgbClr val="000000"/>
                </a:solidFill>
              </a:rPr>
              <a:t>U</a:t>
            </a:r>
            <a:r>
              <a:rPr lang="zh-CN" altLang="en-US" sz="2400" b="1">
                <a:solidFill>
                  <a:srgbClr val="000000"/>
                </a:solidFill>
              </a:rPr>
              <a:t>上成立</a:t>
            </a:r>
            <a:endParaRPr lang="zh-CN" altLang="en-US" sz="2400" b="1">
              <a:solidFill>
                <a:srgbClr val="FFFF00"/>
              </a:solidFill>
              <a:sym typeface="Symbol" panose="05050102010706020507" pitchFamily="18" charset="2"/>
            </a:endParaRPr>
          </a:p>
        </p:txBody>
      </p:sp>
      <p:sp>
        <p:nvSpPr>
          <p:cNvPr id="252966" name="Text Box 38"/>
          <p:cNvSpPr txBox="1">
            <a:spLocks noChangeArrowheads="1"/>
          </p:cNvSpPr>
          <p:nvPr/>
        </p:nvSpPr>
        <p:spPr bwMode="auto">
          <a:xfrm>
            <a:off x="6172201" y="4979989"/>
            <a:ext cx="3094117" cy="46166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X</a:t>
            </a:r>
            <a:r>
              <a:rPr lang="en-US" altLang="zh-CN" sz="2400" b="1">
                <a:solidFill>
                  <a:srgbClr val="000000"/>
                </a:solidFill>
                <a:sym typeface="Symbol" panose="05050102010706020507" pitchFamily="18" charset="2"/>
              </a:rPr>
              <a:t>Y</a:t>
            </a:r>
            <a:r>
              <a:rPr lang="zh-CN" altLang="en-US" sz="2400" b="1">
                <a:solidFill>
                  <a:srgbClr val="000000"/>
                </a:solidFill>
              </a:rPr>
              <a:t>在</a:t>
            </a:r>
            <a:r>
              <a:rPr lang="en-US" altLang="zh-CN" sz="2400" b="1">
                <a:solidFill>
                  <a:srgbClr val="000000"/>
                </a:solidFill>
              </a:rPr>
              <a:t>W</a:t>
            </a:r>
            <a:r>
              <a:rPr lang="zh-CN" altLang="en-US" sz="2400" b="1">
                <a:solidFill>
                  <a:srgbClr val="000000"/>
                </a:solidFill>
                <a:sym typeface="Symbol" panose="05050102010706020507" pitchFamily="18" charset="2"/>
              </a:rPr>
              <a:t>上也成立</a:t>
            </a:r>
            <a:endParaRPr lang="zh-CN" altLang="en-US" sz="2400" b="1">
              <a:solidFill>
                <a:srgbClr val="FFFF00"/>
              </a:solidFill>
              <a:sym typeface="Symbol" panose="05050102010706020507" pitchFamily="18" charset="2"/>
            </a:endParaRPr>
          </a:p>
        </p:txBody>
      </p:sp>
      <p:sp>
        <p:nvSpPr>
          <p:cNvPr id="252967" name="AutoShape 39"/>
          <p:cNvSpPr>
            <a:spLocks noChangeArrowheads="1"/>
          </p:cNvSpPr>
          <p:nvPr/>
        </p:nvSpPr>
        <p:spPr bwMode="auto">
          <a:xfrm>
            <a:off x="7086600" y="4267200"/>
            <a:ext cx="381000" cy="533400"/>
          </a:xfrm>
          <a:prstGeom prst="downArrow">
            <a:avLst>
              <a:gd name="adj1" fmla="val 50000"/>
              <a:gd name="adj2" fmla="val 3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zh-CN" altLang="en-US" sz="2400" b="1">
              <a:solidFill>
                <a:srgbClr val="FFFFFF"/>
              </a:solidFill>
            </a:endParaRPr>
          </a:p>
        </p:txBody>
      </p:sp>
      <p:sp>
        <p:nvSpPr>
          <p:cNvPr id="252968" name="AutoShape 40"/>
          <p:cNvSpPr>
            <a:spLocks noChangeArrowheads="1"/>
          </p:cNvSpPr>
          <p:nvPr/>
        </p:nvSpPr>
        <p:spPr bwMode="auto">
          <a:xfrm>
            <a:off x="8991600" y="4267200"/>
            <a:ext cx="304800" cy="533400"/>
          </a:xfrm>
          <a:prstGeom prst="up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zh-CN" altLang="en-US" sz="2400" b="1">
              <a:solidFill>
                <a:srgbClr val="FFFFFF"/>
              </a:solidFill>
            </a:endParaRPr>
          </a:p>
        </p:txBody>
      </p:sp>
      <p:sp>
        <p:nvSpPr>
          <p:cNvPr id="252969" name="Line 41"/>
          <p:cNvSpPr>
            <a:spLocks noChangeShapeType="1"/>
          </p:cNvSpPr>
          <p:nvPr/>
        </p:nvSpPr>
        <p:spPr bwMode="auto">
          <a:xfrm flipH="1">
            <a:off x="8839200" y="4343400"/>
            <a:ext cx="609600" cy="45720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70" name="Line 42"/>
          <p:cNvSpPr>
            <a:spLocks noChangeShapeType="1"/>
          </p:cNvSpPr>
          <p:nvPr/>
        </p:nvSpPr>
        <p:spPr bwMode="auto">
          <a:xfrm>
            <a:off x="8763000" y="4419600"/>
            <a:ext cx="762000" cy="38100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2971" name="Text Box 43"/>
          <p:cNvSpPr txBox="1">
            <a:spLocks noChangeArrowheads="1"/>
          </p:cNvSpPr>
          <p:nvPr/>
        </p:nvSpPr>
        <p:spPr bwMode="auto">
          <a:xfrm>
            <a:off x="9413099" y="4138614"/>
            <a:ext cx="11128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zh-CN" altLang="en-US" sz="2400" b="1">
                <a:solidFill>
                  <a:srgbClr val="FFFF00"/>
                </a:solidFill>
              </a:rPr>
              <a:t>反之</a:t>
            </a:r>
          </a:p>
          <a:p>
            <a:pPr algn="ctr" eaLnBrk="0" fontAlgn="base" hangingPunct="0">
              <a:spcBef>
                <a:spcPct val="0"/>
              </a:spcBef>
              <a:spcAft>
                <a:spcPct val="0"/>
              </a:spcAft>
            </a:pPr>
            <a:r>
              <a:rPr lang="zh-CN" altLang="en-US" sz="2400" b="1">
                <a:solidFill>
                  <a:srgbClr val="FFFF00"/>
                </a:solidFill>
              </a:rPr>
              <a:t>不成立</a:t>
            </a:r>
          </a:p>
        </p:txBody>
      </p:sp>
    </p:spTree>
    <p:extLst>
      <p:ext uri="{BB962C8B-B14F-4D97-AF65-F5344CB8AC3E}">
        <p14:creationId xmlns:p14="http://schemas.microsoft.com/office/powerpoint/2010/main" val="1440883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0">
                                            <p:bg/>
                                          </p:spTgt>
                                        </p:tgtEl>
                                        <p:attrNameLst>
                                          <p:attrName>style.visibility</p:attrName>
                                        </p:attrNameLst>
                                      </p:cBhvr>
                                      <p:to>
                                        <p:strVal val="visible"/>
                                      </p:to>
                                    </p:set>
                                    <p:anim calcmode="lin" valueType="num">
                                      <p:cBhvr additive="base">
                                        <p:cTn id="7" dur="500" fill="hold"/>
                                        <p:tgtEl>
                                          <p:spTgt spid="252930">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0">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0">
                                            <p:txEl>
                                              <p:pRg st="0" end="0"/>
                                            </p:txEl>
                                          </p:spTgt>
                                        </p:tgtEl>
                                        <p:attrNameLst>
                                          <p:attrName>style.visibility</p:attrName>
                                        </p:attrNameLst>
                                      </p:cBhvr>
                                      <p:to>
                                        <p:strVal val="visible"/>
                                      </p:to>
                                    </p:set>
                                    <p:anim calcmode="lin" valueType="num">
                                      <p:cBhvr additive="base">
                                        <p:cTn id="13" dur="500" fill="hold"/>
                                        <p:tgtEl>
                                          <p:spTgt spid="25293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930">
                                            <p:txEl>
                                              <p:pRg st="1" end="1"/>
                                            </p:txEl>
                                          </p:spTgt>
                                        </p:tgtEl>
                                        <p:attrNameLst>
                                          <p:attrName>style.visibility</p:attrName>
                                        </p:attrNameLst>
                                      </p:cBhvr>
                                      <p:to>
                                        <p:strVal val="visible"/>
                                      </p:to>
                                    </p:set>
                                    <p:anim calcmode="lin" valueType="num">
                                      <p:cBhvr additive="base">
                                        <p:cTn id="19" dur="500" fill="hold"/>
                                        <p:tgtEl>
                                          <p:spTgt spid="25293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9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930">
                                            <p:txEl>
                                              <p:pRg st="2" end="2"/>
                                            </p:txEl>
                                          </p:spTgt>
                                        </p:tgtEl>
                                        <p:attrNameLst>
                                          <p:attrName>style.visibility</p:attrName>
                                        </p:attrNameLst>
                                      </p:cBhvr>
                                      <p:to>
                                        <p:strVal val="visible"/>
                                      </p:to>
                                    </p:set>
                                    <p:anim calcmode="lin" valueType="num">
                                      <p:cBhvr additive="base">
                                        <p:cTn id="25" dur="500" fill="hold"/>
                                        <p:tgtEl>
                                          <p:spTgt spid="25293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29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52931"/>
                                        </p:tgtEl>
                                        <p:attrNameLst>
                                          <p:attrName>style.visibility</p:attrName>
                                        </p:attrNameLst>
                                      </p:cBhvr>
                                      <p:to>
                                        <p:strVal val="visible"/>
                                      </p:to>
                                    </p:set>
                                    <p:animEffect transition="in" filter="blinds(horizontal)">
                                      <p:cBhvr>
                                        <p:cTn id="31" dur="500"/>
                                        <p:tgtEl>
                                          <p:spTgt spid="25293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52935"/>
                                        </p:tgtEl>
                                        <p:attrNameLst>
                                          <p:attrName>style.visibility</p:attrName>
                                        </p:attrNameLst>
                                      </p:cBhvr>
                                      <p:to>
                                        <p:strVal val="visible"/>
                                      </p:to>
                                    </p:set>
                                    <p:anim calcmode="lin" valueType="num">
                                      <p:cBhvr additive="base">
                                        <p:cTn id="36" dur="500" fill="hold"/>
                                        <p:tgtEl>
                                          <p:spTgt spid="252935"/>
                                        </p:tgtEl>
                                        <p:attrNameLst>
                                          <p:attrName>ppt_x</p:attrName>
                                        </p:attrNameLst>
                                      </p:cBhvr>
                                      <p:tavLst>
                                        <p:tav tm="0">
                                          <p:val>
                                            <p:strVal val="0-#ppt_w/2"/>
                                          </p:val>
                                        </p:tav>
                                        <p:tav tm="100000">
                                          <p:val>
                                            <p:strVal val="#ppt_x"/>
                                          </p:val>
                                        </p:tav>
                                      </p:tavLst>
                                    </p:anim>
                                    <p:anim calcmode="lin" valueType="num">
                                      <p:cBhvr additive="base">
                                        <p:cTn id="37" dur="500" fill="hold"/>
                                        <p:tgtEl>
                                          <p:spTgt spid="252935"/>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252932"/>
                                        </p:tgtEl>
                                        <p:attrNameLst>
                                          <p:attrName>style.visibility</p:attrName>
                                        </p:attrNameLst>
                                      </p:cBhvr>
                                      <p:to>
                                        <p:strVal val="visible"/>
                                      </p:to>
                                    </p:set>
                                    <p:anim calcmode="lin" valueType="num">
                                      <p:cBhvr additive="base">
                                        <p:cTn id="42" dur="500" fill="hold"/>
                                        <p:tgtEl>
                                          <p:spTgt spid="252932"/>
                                        </p:tgtEl>
                                        <p:attrNameLst>
                                          <p:attrName>ppt_x</p:attrName>
                                        </p:attrNameLst>
                                      </p:cBhvr>
                                      <p:tavLst>
                                        <p:tav tm="0">
                                          <p:val>
                                            <p:strVal val="1+#ppt_w/2"/>
                                          </p:val>
                                        </p:tav>
                                        <p:tav tm="100000">
                                          <p:val>
                                            <p:strVal val="#ppt_x"/>
                                          </p:val>
                                        </p:tav>
                                      </p:tavLst>
                                    </p:anim>
                                    <p:anim calcmode="lin" valueType="num">
                                      <p:cBhvr additive="base">
                                        <p:cTn id="43" dur="500" fill="hold"/>
                                        <p:tgtEl>
                                          <p:spTgt spid="25293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252943"/>
                                        </p:tgtEl>
                                        <p:attrNameLst>
                                          <p:attrName>style.visibility</p:attrName>
                                        </p:attrNameLst>
                                      </p:cBhvr>
                                      <p:to>
                                        <p:strVal val="visible"/>
                                      </p:to>
                                    </p:set>
                                    <p:anim calcmode="lin" valueType="num">
                                      <p:cBhvr additive="base">
                                        <p:cTn id="48" dur="500" fill="hold"/>
                                        <p:tgtEl>
                                          <p:spTgt spid="252943"/>
                                        </p:tgtEl>
                                        <p:attrNameLst>
                                          <p:attrName>ppt_x</p:attrName>
                                        </p:attrNameLst>
                                      </p:cBhvr>
                                      <p:tavLst>
                                        <p:tav tm="0">
                                          <p:val>
                                            <p:strVal val="#ppt_x"/>
                                          </p:val>
                                        </p:tav>
                                        <p:tav tm="100000">
                                          <p:val>
                                            <p:strVal val="#ppt_x"/>
                                          </p:val>
                                        </p:tav>
                                      </p:tavLst>
                                    </p:anim>
                                    <p:anim calcmode="lin" valueType="num">
                                      <p:cBhvr additive="base">
                                        <p:cTn id="49" dur="500" fill="hold"/>
                                        <p:tgtEl>
                                          <p:spTgt spid="25294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52943"/>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1" fill="hold" nodeType="clickEffect">
                                  <p:stCondLst>
                                    <p:cond delay="0"/>
                                  </p:stCondLst>
                                  <p:childTnLst>
                                    <p:set>
                                      <p:cBhvr>
                                        <p:cTn id="53" dur="1" fill="hold">
                                          <p:stCondLst>
                                            <p:cond delay="0"/>
                                          </p:stCondLst>
                                        </p:cTn>
                                        <p:tgtEl>
                                          <p:spTgt spid="252946"/>
                                        </p:tgtEl>
                                        <p:attrNameLst>
                                          <p:attrName>style.visibility</p:attrName>
                                        </p:attrNameLst>
                                      </p:cBhvr>
                                      <p:to>
                                        <p:strVal val="visible"/>
                                      </p:to>
                                    </p:set>
                                    <p:anim calcmode="lin" valueType="num">
                                      <p:cBhvr additive="base">
                                        <p:cTn id="54" dur="500" fill="hold"/>
                                        <p:tgtEl>
                                          <p:spTgt spid="252946"/>
                                        </p:tgtEl>
                                        <p:attrNameLst>
                                          <p:attrName>ppt_x</p:attrName>
                                        </p:attrNameLst>
                                      </p:cBhvr>
                                      <p:tavLst>
                                        <p:tav tm="0">
                                          <p:val>
                                            <p:strVal val="#ppt_x"/>
                                          </p:val>
                                        </p:tav>
                                        <p:tav tm="100000">
                                          <p:val>
                                            <p:strVal val="#ppt_x"/>
                                          </p:val>
                                        </p:tav>
                                      </p:tavLst>
                                    </p:anim>
                                    <p:anim calcmode="lin" valueType="num">
                                      <p:cBhvr additive="base">
                                        <p:cTn id="55" dur="500" fill="hold"/>
                                        <p:tgtEl>
                                          <p:spTgt spid="252946"/>
                                        </p:tgtEl>
                                        <p:attrNameLst>
                                          <p:attrName>ppt_y</p:attrName>
                                        </p:attrNameLst>
                                      </p:cBhvr>
                                      <p:tavLst>
                                        <p:tav tm="0">
                                          <p:val>
                                            <p:strVal val="0-#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252953"/>
                                        </p:tgtEl>
                                        <p:attrNameLst>
                                          <p:attrName>style.visibility</p:attrName>
                                        </p:attrNameLst>
                                      </p:cBhvr>
                                      <p:to>
                                        <p:strVal val="visible"/>
                                      </p:to>
                                    </p:set>
                                    <p:anim calcmode="lin" valueType="num">
                                      <p:cBhvr additive="base">
                                        <p:cTn id="60" dur="500" fill="hold"/>
                                        <p:tgtEl>
                                          <p:spTgt spid="252953"/>
                                        </p:tgtEl>
                                        <p:attrNameLst>
                                          <p:attrName>ppt_x</p:attrName>
                                        </p:attrNameLst>
                                      </p:cBhvr>
                                      <p:tavLst>
                                        <p:tav tm="0">
                                          <p:val>
                                            <p:strVal val="#ppt_x"/>
                                          </p:val>
                                        </p:tav>
                                        <p:tav tm="100000">
                                          <p:val>
                                            <p:strVal val="#ppt_x"/>
                                          </p:val>
                                        </p:tav>
                                      </p:tavLst>
                                    </p:anim>
                                    <p:anim calcmode="lin" valueType="num">
                                      <p:cBhvr additive="base">
                                        <p:cTn id="61" dur="500" fill="hold"/>
                                        <p:tgtEl>
                                          <p:spTgt spid="252953"/>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1" fill="hold" nodeType="clickEffect">
                                  <p:stCondLst>
                                    <p:cond delay="0"/>
                                  </p:stCondLst>
                                  <p:childTnLst>
                                    <p:set>
                                      <p:cBhvr>
                                        <p:cTn id="65" dur="1" fill="hold">
                                          <p:stCondLst>
                                            <p:cond delay="0"/>
                                          </p:stCondLst>
                                        </p:cTn>
                                        <p:tgtEl>
                                          <p:spTgt spid="252956"/>
                                        </p:tgtEl>
                                        <p:attrNameLst>
                                          <p:attrName>style.visibility</p:attrName>
                                        </p:attrNameLst>
                                      </p:cBhvr>
                                      <p:to>
                                        <p:strVal val="visible"/>
                                      </p:to>
                                    </p:set>
                                    <p:anim calcmode="lin" valueType="num">
                                      <p:cBhvr additive="base">
                                        <p:cTn id="66" dur="500" fill="hold"/>
                                        <p:tgtEl>
                                          <p:spTgt spid="252956"/>
                                        </p:tgtEl>
                                        <p:attrNameLst>
                                          <p:attrName>ppt_x</p:attrName>
                                        </p:attrNameLst>
                                      </p:cBhvr>
                                      <p:tavLst>
                                        <p:tav tm="0">
                                          <p:val>
                                            <p:strVal val="#ppt_x"/>
                                          </p:val>
                                        </p:tav>
                                        <p:tav tm="100000">
                                          <p:val>
                                            <p:strVal val="#ppt_x"/>
                                          </p:val>
                                        </p:tav>
                                      </p:tavLst>
                                    </p:anim>
                                    <p:anim calcmode="lin" valueType="num">
                                      <p:cBhvr additive="base">
                                        <p:cTn id="67" dur="500" fill="hold"/>
                                        <p:tgtEl>
                                          <p:spTgt spid="252956"/>
                                        </p:tgtEl>
                                        <p:attrNameLst>
                                          <p:attrName>ppt_y</p:attrName>
                                        </p:attrNameLst>
                                      </p:cBhvr>
                                      <p:tavLst>
                                        <p:tav tm="0">
                                          <p:val>
                                            <p:strVal val="0-#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252965"/>
                                        </p:tgtEl>
                                        <p:attrNameLst>
                                          <p:attrName>style.visibility</p:attrName>
                                        </p:attrNameLst>
                                      </p:cBhvr>
                                      <p:to>
                                        <p:strVal val="visible"/>
                                      </p:to>
                                    </p:set>
                                    <p:animEffect transition="in" filter="checkerboard(across)">
                                      <p:cBhvr>
                                        <p:cTn id="72" dur="500"/>
                                        <p:tgtEl>
                                          <p:spTgt spid="25296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52967"/>
                                        </p:tgtEl>
                                        <p:attrNameLst>
                                          <p:attrName>style.visibility</p:attrName>
                                        </p:attrNameLst>
                                      </p:cBhvr>
                                      <p:to>
                                        <p:strVal val="visible"/>
                                      </p:to>
                                    </p:set>
                                    <p:animEffect transition="in" filter="wipe(up)">
                                      <p:cBhvr>
                                        <p:cTn id="77" dur="500"/>
                                        <p:tgtEl>
                                          <p:spTgt spid="25296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ntr" presetSubtype="5" fill="hold" grpId="0" nodeType="clickEffect">
                                  <p:stCondLst>
                                    <p:cond delay="0"/>
                                  </p:stCondLst>
                                  <p:childTnLst>
                                    <p:set>
                                      <p:cBhvr>
                                        <p:cTn id="81" dur="1" fill="hold">
                                          <p:stCondLst>
                                            <p:cond delay="0"/>
                                          </p:stCondLst>
                                        </p:cTn>
                                        <p:tgtEl>
                                          <p:spTgt spid="252966"/>
                                        </p:tgtEl>
                                        <p:attrNameLst>
                                          <p:attrName>style.visibility</p:attrName>
                                        </p:attrNameLst>
                                      </p:cBhvr>
                                      <p:to>
                                        <p:strVal val="visible"/>
                                      </p:to>
                                    </p:set>
                                    <p:animEffect transition="in" filter="checkerboard(down)">
                                      <p:cBhvr>
                                        <p:cTn id="82" dur="500"/>
                                        <p:tgtEl>
                                          <p:spTgt spid="25296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52968"/>
                                        </p:tgtEl>
                                        <p:attrNameLst>
                                          <p:attrName>style.visibility</p:attrName>
                                        </p:attrNameLst>
                                      </p:cBhvr>
                                      <p:to>
                                        <p:strVal val="visible"/>
                                      </p:to>
                                    </p:set>
                                    <p:animEffect transition="in" filter="wipe(down)">
                                      <p:cBhvr>
                                        <p:cTn id="87" dur="500"/>
                                        <p:tgtEl>
                                          <p:spTgt spid="25296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8" presetClass="entr" presetSubtype="6" fill="hold" grpId="0" nodeType="clickEffect">
                                  <p:stCondLst>
                                    <p:cond delay="0"/>
                                  </p:stCondLst>
                                  <p:childTnLst>
                                    <p:set>
                                      <p:cBhvr>
                                        <p:cTn id="91" dur="1" fill="hold">
                                          <p:stCondLst>
                                            <p:cond delay="0"/>
                                          </p:stCondLst>
                                        </p:cTn>
                                        <p:tgtEl>
                                          <p:spTgt spid="252970"/>
                                        </p:tgtEl>
                                        <p:attrNameLst>
                                          <p:attrName>style.visibility</p:attrName>
                                        </p:attrNameLst>
                                      </p:cBhvr>
                                      <p:to>
                                        <p:strVal val="visible"/>
                                      </p:to>
                                    </p:set>
                                    <p:animEffect transition="in" filter="strips(downRight)">
                                      <p:cBhvr>
                                        <p:cTn id="92" dur="500"/>
                                        <p:tgtEl>
                                          <p:spTgt spid="252970"/>
                                        </p:tgtEl>
                                      </p:cBhvr>
                                    </p:animEffect>
                                  </p:childTnLst>
                                </p:cTn>
                              </p:par>
                            </p:childTnLst>
                          </p:cTn>
                        </p:par>
                        <p:par>
                          <p:cTn id="93" fill="hold" nodeType="afterGroup">
                            <p:stCondLst>
                              <p:cond delay="500"/>
                            </p:stCondLst>
                            <p:childTnLst>
                              <p:par>
                                <p:cTn id="94" presetID="18" presetClass="entr" presetSubtype="12" fill="hold" grpId="0" nodeType="afterEffect">
                                  <p:stCondLst>
                                    <p:cond delay="0"/>
                                  </p:stCondLst>
                                  <p:childTnLst>
                                    <p:set>
                                      <p:cBhvr>
                                        <p:cTn id="95" dur="1" fill="hold">
                                          <p:stCondLst>
                                            <p:cond delay="0"/>
                                          </p:stCondLst>
                                        </p:cTn>
                                        <p:tgtEl>
                                          <p:spTgt spid="252969"/>
                                        </p:tgtEl>
                                        <p:attrNameLst>
                                          <p:attrName>style.visibility</p:attrName>
                                        </p:attrNameLst>
                                      </p:cBhvr>
                                      <p:to>
                                        <p:strVal val="visible"/>
                                      </p:to>
                                    </p:set>
                                    <p:animEffect transition="in" filter="strips(downLeft)">
                                      <p:cBhvr>
                                        <p:cTn id="96" dur="500"/>
                                        <p:tgtEl>
                                          <p:spTgt spid="252969"/>
                                        </p:tgtEl>
                                      </p:cBhvr>
                                    </p:animEffect>
                                  </p:childTnLst>
                                </p:cTn>
                              </p:par>
                            </p:childTnLst>
                          </p:cTn>
                        </p:par>
                        <p:par>
                          <p:cTn id="97" fill="hold" nodeType="afterGroup">
                            <p:stCondLst>
                              <p:cond delay="1000"/>
                            </p:stCondLst>
                            <p:childTnLst>
                              <p:par>
                                <p:cTn id="98" presetID="2" presetClass="entr" presetSubtype="2" fill="hold" grpId="0" nodeType="afterEffect">
                                  <p:stCondLst>
                                    <p:cond delay="0"/>
                                  </p:stCondLst>
                                  <p:childTnLst>
                                    <p:set>
                                      <p:cBhvr>
                                        <p:cTn id="99" dur="1" fill="hold">
                                          <p:stCondLst>
                                            <p:cond delay="0"/>
                                          </p:stCondLst>
                                        </p:cTn>
                                        <p:tgtEl>
                                          <p:spTgt spid="252971"/>
                                        </p:tgtEl>
                                        <p:attrNameLst>
                                          <p:attrName>style.visibility</p:attrName>
                                        </p:attrNameLst>
                                      </p:cBhvr>
                                      <p:to>
                                        <p:strVal val="visible"/>
                                      </p:to>
                                    </p:set>
                                    <p:anim calcmode="lin" valueType="num">
                                      <p:cBhvr additive="base">
                                        <p:cTn id="100" dur="500" fill="hold"/>
                                        <p:tgtEl>
                                          <p:spTgt spid="252971"/>
                                        </p:tgtEl>
                                        <p:attrNameLst>
                                          <p:attrName>ppt_x</p:attrName>
                                        </p:attrNameLst>
                                      </p:cBhvr>
                                      <p:tavLst>
                                        <p:tav tm="0">
                                          <p:val>
                                            <p:strVal val="1+#ppt_w/2"/>
                                          </p:val>
                                        </p:tav>
                                        <p:tav tm="100000">
                                          <p:val>
                                            <p:strVal val="#ppt_x"/>
                                          </p:val>
                                        </p:tav>
                                      </p:tavLst>
                                    </p:anim>
                                    <p:anim calcmode="lin" valueType="num">
                                      <p:cBhvr additive="base">
                                        <p:cTn id="101" dur="500" fill="hold"/>
                                        <p:tgtEl>
                                          <p:spTgt spid="2529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build="p" animBg="1" autoUpdateAnimBg="0"/>
      <p:bldP spid="252931" grpId="0" animBg="1" autoUpdateAnimBg="0"/>
      <p:bldP spid="252965" grpId="0" animBg="1" autoUpdateAnimBg="0"/>
      <p:bldP spid="252966" grpId="0" animBg="1" autoUpdateAnimBg="0"/>
      <p:bldP spid="252967" grpId="0" animBg="1"/>
      <p:bldP spid="252968" grpId="0" animBg="1"/>
      <p:bldP spid="252969" grpId="0" animBg="1"/>
      <p:bldP spid="252970" grpId="0" animBg="1"/>
      <p:bldP spid="25297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p:cNvSpPr>
            <a:spLocks noGrp="1"/>
          </p:cNvSpPr>
          <p:nvPr>
            <p:ph type="dt" sz="half" idx="10"/>
          </p:nvPr>
        </p:nvSpPr>
        <p:spPr/>
        <p:txBody>
          <a:bodyPr/>
          <a:lstStyle/>
          <a:p>
            <a:fld id="{D212FF9B-EF87-4B9B-86C4-FF656453C339}" type="datetime1">
              <a:rPr lang="zh-CN" altLang="en-US" smtClean="0"/>
              <a:t>2016/5/10</a:t>
            </a:fld>
            <a:endParaRPr lang="en-US" altLang="zh-CN">
              <a:solidFill>
                <a:srgbClr val="FFFF00"/>
              </a:solidFill>
            </a:endParaRPr>
          </a:p>
        </p:txBody>
      </p:sp>
      <p:sp>
        <p:nvSpPr>
          <p:cNvPr id="22" name="页脚占位符 2"/>
          <p:cNvSpPr>
            <a:spLocks noGrp="1"/>
          </p:cNvSpPr>
          <p:nvPr>
            <p:ph type="ftr" sz="quarter" idx="11"/>
          </p:nvPr>
        </p:nvSpPr>
        <p:spPr/>
        <p:txBody>
          <a:bodyPr/>
          <a:lstStyle/>
          <a:p>
            <a:r>
              <a:rPr lang="zh-CN" altLang="en-US" smtClean="0"/>
              <a:t>数据库系统</a:t>
            </a:r>
            <a:endParaRPr lang="zh-CN" altLang="en-US"/>
          </a:p>
        </p:txBody>
      </p:sp>
      <p:sp>
        <p:nvSpPr>
          <p:cNvPr id="23" name="灯片编号占位符 3"/>
          <p:cNvSpPr>
            <a:spLocks noGrp="1"/>
          </p:cNvSpPr>
          <p:nvPr>
            <p:ph type="sldNum" sz="quarter" idx="12"/>
          </p:nvPr>
        </p:nvSpPr>
        <p:spPr/>
        <p:txBody>
          <a:bodyPr/>
          <a:lstStyle/>
          <a:p>
            <a:fld id="{F6B7D080-93EA-475B-8222-5C43549AEE5E}" type="slidenum">
              <a:rPr lang="zh-CN" altLang="en-US"/>
              <a:pPr/>
              <a:t>23</a:t>
            </a:fld>
            <a:endParaRPr lang="en-US" altLang="zh-CN">
              <a:solidFill>
                <a:srgbClr val="FFFF00"/>
              </a:solidFill>
            </a:endParaRPr>
          </a:p>
        </p:txBody>
      </p:sp>
      <p:sp>
        <p:nvSpPr>
          <p:cNvPr id="253954" name="Text Box 2"/>
          <p:cNvSpPr txBox="1">
            <a:spLocks noChangeArrowheads="1"/>
          </p:cNvSpPr>
          <p:nvPr/>
        </p:nvSpPr>
        <p:spPr bwMode="auto">
          <a:xfrm>
            <a:off x="1828800" y="998539"/>
            <a:ext cx="85344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     例如，在前面的例子中，若增加属性“教室”（</a:t>
            </a:r>
            <a:r>
              <a:rPr lang="en-US" altLang="zh-CN" sz="2400" b="1">
                <a:solidFill>
                  <a:srgbClr val="FFFF00"/>
                </a:solidFill>
              </a:rPr>
              <a:t>R</a:t>
            </a:r>
            <a:r>
              <a:rPr lang="zh-CN" altLang="en-US" sz="2400" b="1">
                <a:solidFill>
                  <a:srgbClr val="FFFF00"/>
                </a:solidFill>
              </a:rPr>
              <a:t>），则在</a:t>
            </a:r>
          </a:p>
          <a:p>
            <a:pPr eaLnBrk="0" fontAlgn="base" hangingPunct="0">
              <a:lnSpc>
                <a:spcPct val="130000"/>
              </a:lnSpc>
              <a:spcBef>
                <a:spcPct val="0"/>
              </a:spcBef>
              <a:spcAft>
                <a:spcPct val="0"/>
              </a:spcAft>
            </a:pPr>
            <a:r>
              <a:rPr lang="en-US" altLang="zh-CN" sz="2400" b="1">
                <a:solidFill>
                  <a:srgbClr val="FFFF00"/>
                </a:solidFill>
              </a:rPr>
              <a:t>{C</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B</a:t>
            </a:r>
            <a:r>
              <a:rPr lang="zh-CN" altLang="en-US" sz="2400" b="1">
                <a:solidFill>
                  <a:srgbClr val="FFFF00"/>
                </a:solidFill>
              </a:rPr>
              <a:t>，</a:t>
            </a:r>
            <a:r>
              <a:rPr lang="en-US" altLang="zh-CN" sz="2400" b="1">
                <a:solidFill>
                  <a:srgbClr val="FFFF00"/>
                </a:solidFill>
              </a:rPr>
              <a:t>R}</a:t>
            </a:r>
            <a:r>
              <a:rPr lang="zh-CN" altLang="en-US" sz="2400" b="1">
                <a:solidFill>
                  <a:srgbClr val="FFFF00"/>
                </a:solidFill>
              </a:rPr>
              <a:t>上</a:t>
            </a:r>
            <a:r>
              <a:rPr lang="en-US" altLang="zh-CN" sz="2400" b="1">
                <a:solidFill>
                  <a:srgbClr val="FFFFFF"/>
                </a:solidFill>
              </a:rPr>
              <a:t>C</a:t>
            </a:r>
            <a:r>
              <a:rPr lang="en-US" altLang="zh-CN" sz="2400" b="1">
                <a:solidFill>
                  <a:srgbClr val="FFFFFF"/>
                </a:solidFill>
                <a:sym typeface="Symbol" panose="05050102010706020507" pitchFamily="18" charset="2"/>
              </a:rPr>
              <a:t>T</a:t>
            </a:r>
            <a:r>
              <a:rPr lang="zh-CN" altLang="en-US" sz="2400" b="1">
                <a:solidFill>
                  <a:srgbClr val="FFFF00"/>
                </a:solidFill>
              </a:rPr>
              <a:t>不再成立。因为若汪洋在一号教室上物理课，大海在二号教室上物理课，关系中会有下述两个元组：</a:t>
            </a:r>
          </a:p>
        </p:txBody>
      </p:sp>
      <p:sp>
        <p:nvSpPr>
          <p:cNvPr id="253955" name="Text Box 3"/>
          <p:cNvSpPr txBox="1">
            <a:spLocks noChangeArrowheads="1"/>
          </p:cNvSpPr>
          <p:nvPr/>
        </p:nvSpPr>
        <p:spPr bwMode="auto">
          <a:xfrm>
            <a:off x="2133600" y="2792414"/>
            <a:ext cx="4976042" cy="127419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80000"/>
              </a:lnSpc>
              <a:spcBef>
                <a:spcPct val="0"/>
              </a:spcBef>
              <a:spcAft>
                <a:spcPct val="0"/>
              </a:spcAft>
            </a:pPr>
            <a:r>
              <a:rPr lang="zh-CN" altLang="en-US" sz="2400" b="1">
                <a:solidFill>
                  <a:srgbClr val="FFFF00"/>
                </a:solidFill>
              </a:rPr>
              <a:t>物理    汪洋   普通物理学   一号教室</a:t>
            </a:r>
          </a:p>
          <a:p>
            <a:pPr eaLnBrk="0" fontAlgn="base" hangingPunct="0">
              <a:lnSpc>
                <a:spcPct val="80000"/>
              </a:lnSpc>
              <a:spcBef>
                <a:spcPct val="0"/>
              </a:spcBef>
              <a:spcAft>
                <a:spcPct val="0"/>
              </a:spcAft>
            </a:pPr>
            <a:r>
              <a:rPr lang="zh-CN" altLang="en-US" sz="2400" b="1">
                <a:solidFill>
                  <a:srgbClr val="FFFF00"/>
                </a:solidFill>
              </a:rPr>
              <a:t>            </a:t>
            </a:r>
            <a:r>
              <a:rPr lang="en-US" altLang="zh-CN" sz="2400" b="1">
                <a:solidFill>
                  <a:srgbClr val="FFFF00"/>
                </a:solidFill>
              </a:rPr>
              <a:t>……              ……</a:t>
            </a:r>
          </a:p>
          <a:p>
            <a:pPr eaLnBrk="0" fontAlgn="base" hangingPunct="0">
              <a:lnSpc>
                <a:spcPct val="80000"/>
              </a:lnSpc>
              <a:spcBef>
                <a:spcPct val="0"/>
              </a:spcBef>
              <a:spcAft>
                <a:spcPct val="0"/>
              </a:spcAft>
            </a:pPr>
            <a:r>
              <a:rPr lang="zh-CN" altLang="en-US" sz="2400" b="1">
                <a:solidFill>
                  <a:srgbClr val="FFFF00"/>
                </a:solidFill>
              </a:rPr>
              <a:t>物理    大海   普通物理学   二号教室</a:t>
            </a:r>
          </a:p>
          <a:p>
            <a:pPr eaLnBrk="0" fontAlgn="base" hangingPunct="0">
              <a:lnSpc>
                <a:spcPct val="80000"/>
              </a:lnSpc>
              <a:spcBef>
                <a:spcPct val="0"/>
              </a:spcBef>
              <a:spcAft>
                <a:spcPct val="0"/>
              </a:spcAft>
            </a:pPr>
            <a:r>
              <a:rPr lang="zh-CN" altLang="en-US" sz="2400" b="1">
                <a:solidFill>
                  <a:srgbClr val="FFFF00"/>
                </a:solidFill>
              </a:rPr>
              <a:t>            </a:t>
            </a:r>
            <a:r>
              <a:rPr lang="en-US" altLang="zh-CN" sz="2400" b="1">
                <a:solidFill>
                  <a:srgbClr val="FFFF00"/>
                </a:solidFill>
              </a:rPr>
              <a:t>……              ……</a:t>
            </a:r>
          </a:p>
        </p:txBody>
      </p:sp>
      <p:sp>
        <p:nvSpPr>
          <p:cNvPr id="253956" name="Text Box 4"/>
          <p:cNvSpPr txBox="1">
            <a:spLocks noChangeArrowheads="1"/>
          </p:cNvSpPr>
          <p:nvPr/>
        </p:nvSpPr>
        <p:spPr bwMode="auto">
          <a:xfrm>
            <a:off x="7375526" y="2882900"/>
            <a:ext cx="2969083" cy="1052596"/>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000000"/>
                </a:solidFill>
              </a:rPr>
              <a:t>但交换汪洋和大海</a:t>
            </a:r>
          </a:p>
          <a:p>
            <a:pPr eaLnBrk="0" fontAlgn="base" hangingPunct="0">
              <a:lnSpc>
                <a:spcPct val="130000"/>
              </a:lnSpc>
              <a:spcBef>
                <a:spcPct val="0"/>
              </a:spcBef>
              <a:spcAft>
                <a:spcPct val="0"/>
              </a:spcAft>
            </a:pPr>
            <a:r>
              <a:rPr lang="zh-CN" altLang="en-US" sz="2400" b="1">
                <a:solidFill>
                  <a:srgbClr val="000000"/>
                </a:solidFill>
              </a:rPr>
              <a:t>后的两个元组不存在</a:t>
            </a:r>
            <a:endParaRPr lang="zh-CN" altLang="en-US" sz="2400" b="1">
              <a:solidFill>
                <a:srgbClr val="FFFF00"/>
              </a:solidFill>
            </a:endParaRPr>
          </a:p>
        </p:txBody>
      </p:sp>
      <p:sp>
        <p:nvSpPr>
          <p:cNvPr id="253957" name="Text Box 5"/>
          <p:cNvSpPr txBox="1">
            <a:spLocks noChangeArrowheads="1"/>
          </p:cNvSpPr>
          <p:nvPr/>
        </p:nvSpPr>
        <p:spPr bwMode="auto">
          <a:xfrm>
            <a:off x="6705601" y="636589"/>
            <a:ext cx="3009157" cy="46166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X</a:t>
            </a:r>
            <a:r>
              <a:rPr lang="en-US" altLang="zh-CN" sz="2400" b="1">
                <a:solidFill>
                  <a:srgbClr val="000000"/>
                </a:solidFill>
                <a:sym typeface="Symbol" panose="05050102010706020507" pitchFamily="18" charset="2"/>
              </a:rPr>
              <a:t>Y</a:t>
            </a:r>
            <a:r>
              <a:rPr lang="zh-CN" altLang="en-US" sz="2400" b="1">
                <a:solidFill>
                  <a:srgbClr val="000000"/>
                </a:solidFill>
              </a:rPr>
              <a:t>在</a:t>
            </a:r>
            <a:r>
              <a:rPr lang="en-US" altLang="zh-CN" sz="2400" b="1">
                <a:solidFill>
                  <a:srgbClr val="000000"/>
                </a:solidFill>
              </a:rPr>
              <a:t>U</a:t>
            </a:r>
            <a:r>
              <a:rPr lang="zh-CN" altLang="en-US" sz="2400" b="1">
                <a:solidFill>
                  <a:srgbClr val="000000"/>
                </a:solidFill>
              </a:rPr>
              <a:t>上也成立</a:t>
            </a:r>
            <a:endParaRPr lang="zh-CN" altLang="en-US" sz="2400" b="1">
              <a:solidFill>
                <a:srgbClr val="FFFF00"/>
              </a:solidFill>
              <a:sym typeface="Symbol" panose="05050102010706020507" pitchFamily="18" charset="2"/>
            </a:endParaRPr>
          </a:p>
        </p:txBody>
      </p:sp>
      <p:sp>
        <p:nvSpPr>
          <p:cNvPr id="253958" name="Text Box 6"/>
          <p:cNvSpPr txBox="1">
            <a:spLocks noChangeArrowheads="1"/>
          </p:cNvSpPr>
          <p:nvPr/>
        </p:nvSpPr>
        <p:spPr bwMode="auto">
          <a:xfrm>
            <a:off x="2362201" y="636589"/>
            <a:ext cx="3094117" cy="46166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X</a:t>
            </a:r>
            <a:r>
              <a:rPr lang="en-US" altLang="zh-CN" sz="2400" b="1">
                <a:solidFill>
                  <a:srgbClr val="000000"/>
                </a:solidFill>
                <a:sym typeface="Symbol" panose="05050102010706020507" pitchFamily="18" charset="2"/>
              </a:rPr>
              <a:t>Y</a:t>
            </a:r>
            <a:r>
              <a:rPr lang="zh-CN" altLang="en-US" sz="2400" b="1">
                <a:solidFill>
                  <a:srgbClr val="000000"/>
                </a:solidFill>
              </a:rPr>
              <a:t>在</a:t>
            </a:r>
            <a:r>
              <a:rPr lang="en-US" altLang="zh-CN" sz="2400" b="1">
                <a:solidFill>
                  <a:srgbClr val="000000"/>
                </a:solidFill>
              </a:rPr>
              <a:t>W</a:t>
            </a:r>
            <a:r>
              <a:rPr lang="zh-CN" altLang="en-US" sz="2400" b="1">
                <a:solidFill>
                  <a:srgbClr val="000000"/>
                </a:solidFill>
                <a:sym typeface="Symbol" panose="05050102010706020507" pitchFamily="18" charset="2"/>
              </a:rPr>
              <a:t>上成立，</a:t>
            </a:r>
            <a:endParaRPr lang="zh-CN" altLang="en-US" sz="2400" b="1">
              <a:solidFill>
                <a:srgbClr val="FFFF00"/>
              </a:solidFill>
              <a:sym typeface="Symbol" panose="05050102010706020507" pitchFamily="18" charset="2"/>
            </a:endParaRPr>
          </a:p>
        </p:txBody>
      </p:sp>
      <p:sp>
        <p:nvSpPr>
          <p:cNvPr id="253959" name="Text Box 7"/>
          <p:cNvSpPr txBox="1">
            <a:spLocks noChangeArrowheads="1"/>
          </p:cNvSpPr>
          <p:nvPr/>
        </p:nvSpPr>
        <p:spPr bwMode="auto">
          <a:xfrm>
            <a:off x="5391150" y="63023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不一定有</a:t>
            </a:r>
          </a:p>
        </p:txBody>
      </p:sp>
      <p:sp>
        <p:nvSpPr>
          <p:cNvPr id="253960" name="Line 8"/>
          <p:cNvSpPr>
            <a:spLocks noChangeShapeType="1"/>
          </p:cNvSpPr>
          <p:nvPr/>
        </p:nvSpPr>
        <p:spPr bwMode="auto">
          <a:xfrm>
            <a:off x="2971800" y="2792413"/>
            <a:ext cx="0" cy="12954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3961" name="Line 9"/>
          <p:cNvSpPr>
            <a:spLocks noChangeShapeType="1"/>
          </p:cNvSpPr>
          <p:nvPr/>
        </p:nvSpPr>
        <p:spPr bwMode="auto">
          <a:xfrm>
            <a:off x="3886200" y="2792413"/>
            <a:ext cx="0" cy="12954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3962" name="Text Box 10"/>
          <p:cNvSpPr txBox="1">
            <a:spLocks noChangeArrowheads="1"/>
          </p:cNvSpPr>
          <p:nvPr/>
        </p:nvSpPr>
        <p:spPr bwMode="auto">
          <a:xfrm>
            <a:off x="2438401" y="23622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C</a:t>
            </a:r>
            <a:endParaRPr lang="en-US" altLang="zh-CN" sz="2400" b="1">
              <a:solidFill>
                <a:srgbClr val="FFFF00"/>
              </a:solidFill>
            </a:endParaRPr>
          </a:p>
        </p:txBody>
      </p:sp>
      <p:sp>
        <p:nvSpPr>
          <p:cNvPr id="253963" name="Text Box 11"/>
          <p:cNvSpPr txBox="1">
            <a:spLocks noChangeArrowheads="1"/>
          </p:cNvSpPr>
          <p:nvPr/>
        </p:nvSpPr>
        <p:spPr bwMode="auto">
          <a:xfrm>
            <a:off x="3146426" y="2373313"/>
            <a:ext cx="43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b="1">
                <a:solidFill>
                  <a:srgbClr val="FFFFFF"/>
                </a:solidFill>
              </a:rPr>
              <a:t>T</a:t>
            </a:r>
            <a:endParaRPr lang="en-US" altLang="zh-CN" sz="2400" b="1">
              <a:solidFill>
                <a:srgbClr val="FFFF00"/>
              </a:solidFill>
            </a:endParaRPr>
          </a:p>
        </p:txBody>
      </p:sp>
      <p:grpSp>
        <p:nvGrpSpPr>
          <p:cNvPr id="253964" name="Group 12"/>
          <p:cNvGrpSpPr>
            <a:grpSpLocks/>
          </p:cNvGrpSpPr>
          <p:nvPr/>
        </p:nvGrpSpPr>
        <p:grpSpPr bwMode="auto">
          <a:xfrm>
            <a:off x="2286000" y="4114801"/>
            <a:ext cx="2895600" cy="574675"/>
            <a:chOff x="0" y="0"/>
            <a:chExt cx="1824" cy="362"/>
          </a:xfrm>
        </p:grpSpPr>
        <p:sp>
          <p:nvSpPr>
            <p:cNvPr id="253965" name="AutoShape 13"/>
            <p:cNvSpPr>
              <a:spLocks/>
            </p:cNvSpPr>
            <p:nvPr/>
          </p:nvSpPr>
          <p:spPr bwMode="auto">
            <a:xfrm rot="16200000">
              <a:off x="864" y="-864"/>
              <a:ext cx="96" cy="1824"/>
            </a:xfrm>
            <a:prstGeom prst="lef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3966" name="Text Box 14"/>
            <p:cNvSpPr txBox="1">
              <a:spLocks noChangeArrowheads="1"/>
            </p:cNvSpPr>
            <p:nvPr/>
          </p:nvSpPr>
          <p:spPr bwMode="auto">
            <a:xfrm>
              <a:off x="758" y="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W</a:t>
              </a:r>
            </a:p>
          </p:txBody>
        </p:sp>
      </p:grpSp>
      <p:sp>
        <p:nvSpPr>
          <p:cNvPr id="253967" name="Text Box 15"/>
          <p:cNvSpPr txBox="1">
            <a:spLocks noChangeArrowheads="1"/>
          </p:cNvSpPr>
          <p:nvPr/>
        </p:nvSpPr>
        <p:spPr bwMode="auto">
          <a:xfrm>
            <a:off x="6118226" y="2365375"/>
            <a:ext cx="43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b="1">
                <a:solidFill>
                  <a:srgbClr val="FFFFFF"/>
                </a:solidFill>
              </a:rPr>
              <a:t>R</a:t>
            </a:r>
            <a:endParaRPr lang="en-US" altLang="zh-CN" sz="2400" b="1">
              <a:solidFill>
                <a:srgbClr val="FFFF00"/>
              </a:solidFill>
            </a:endParaRPr>
          </a:p>
        </p:txBody>
      </p:sp>
      <p:sp>
        <p:nvSpPr>
          <p:cNvPr id="253968" name="Text Box 16"/>
          <p:cNvSpPr txBox="1">
            <a:spLocks noChangeArrowheads="1"/>
          </p:cNvSpPr>
          <p:nvPr/>
        </p:nvSpPr>
        <p:spPr bwMode="auto">
          <a:xfrm>
            <a:off x="1752600" y="4800600"/>
            <a:ext cx="8686800"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a:t>
            </a:r>
            <a:r>
              <a:rPr lang="en-US" altLang="zh-CN" sz="2400" b="1">
                <a:solidFill>
                  <a:srgbClr val="FFFF00"/>
                </a:solidFill>
              </a:rPr>
              <a:t>2</a:t>
            </a:r>
            <a:r>
              <a:rPr lang="zh-CN" altLang="en-US" sz="2400" b="1">
                <a:solidFill>
                  <a:srgbClr val="FFFF00"/>
                </a:solidFill>
              </a:rPr>
              <a:t>）对函数依赖，若</a:t>
            </a:r>
            <a:r>
              <a:rPr lang="en-US" altLang="zh-CN" sz="2400" b="1">
                <a:solidFill>
                  <a:srgbClr val="FFFFFF"/>
                </a:solidFill>
              </a:rPr>
              <a:t>X</a:t>
            </a:r>
            <a:r>
              <a:rPr lang="en-US" altLang="zh-CN" sz="2400" b="1">
                <a:solidFill>
                  <a:srgbClr val="FFFFFF"/>
                </a:solidFill>
                <a:sym typeface="Symbol" panose="05050102010706020507" pitchFamily="18" charset="2"/>
              </a:rPr>
              <a:t>Y</a:t>
            </a:r>
            <a:r>
              <a:rPr lang="zh-CN" altLang="en-US" sz="2400" b="1">
                <a:solidFill>
                  <a:srgbClr val="FFFF00"/>
                </a:solidFill>
              </a:rPr>
              <a:t>，则对</a:t>
            </a:r>
            <a:r>
              <a:rPr lang="en-US" altLang="zh-CN" sz="2400" b="1">
                <a:solidFill>
                  <a:srgbClr val="FFFF00"/>
                </a:solidFill>
              </a:rPr>
              <a:t>Y</a:t>
            </a:r>
            <a:r>
              <a:rPr lang="zh-CN" altLang="en-US" sz="2400" b="1">
                <a:solidFill>
                  <a:srgbClr val="FFFF00"/>
                </a:solidFill>
              </a:rPr>
              <a:t>的任意子集</a:t>
            </a:r>
            <a:r>
              <a:rPr lang="en-US" altLang="zh-CN" sz="2400" b="1">
                <a:solidFill>
                  <a:srgbClr val="FFFF00"/>
                </a:solidFill>
              </a:rPr>
              <a:t>Y’</a:t>
            </a:r>
            <a:r>
              <a:rPr lang="zh-CN" altLang="en-US" sz="2400" b="1">
                <a:solidFill>
                  <a:srgbClr val="FFFF00"/>
                </a:solidFill>
              </a:rPr>
              <a:t>，都有</a:t>
            </a:r>
            <a:r>
              <a:rPr lang="en-US" altLang="zh-CN" sz="2400" b="1">
                <a:solidFill>
                  <a:srgbClr val="FFFFFF"/>
                </a:solidFill>
              </a:rPr>
              <a:t>X</a:t>
            </a:r>
            <a:r>
              <a:rPr lang="en-US" altLang="zh-CN" sz="2400" b="1">
                <a:solidFill>
                  <a:srgbClr val="FFFFFF"/>
                </a:solidFill>
                <a:sym typeface="Symbol" panose="05050102010706020507" pitchFamily="18" charset="2"/>
              </a:rPr>
              <a:t>Y’</a:t>
            </a:r>
            <a:endParaRPr lang="en-US" altLang="zh-CN" sz="2400" b="1">
              <a:solidFill>
                <a:srgbClr val="FFFF00"/>
              </a:solidFill>
              <a:sym typeface="Symbol" panose="05050102010706020507" pitchFamily="18" charset="2"/>
            </a:endParaRPr>
          </a:p>
          <a:p>
            <a:pPr eaLnBrk="0" fontAlgn="base" hangingPunct="0">
              <a:lnSpc>
                <a:spcPct val="130000"/>
              </a:lnSpc>
              <a:spcBef>
                <a:spcPct val="0"/>
              </a:spcBef>
              <a:spcAft>
                <a:spcPct val="0"/>
              </a:spcAft>
            </a:pPr>
            <a:r>
              <a:rPr lang="en-US" altLang="zh-CN" sz="2400" b="1">
                <a:solidFill>
                  <a:srgbClr val="FFFF00"/>
                </a:solidFill>
                <a:sym typeface="Symbol" panose="05050102010706020507" pitchFamily="18" charset="2"/>
              </a:rPr>
              <a:t>          </a:t>
            </a:r>
            <a:r>
              <a:rPr lang="zh-CN" altLang="en-US" sz="2400" b="1">
                <a:solidFill>
                  <a:srgbClr val="FFFF00"/>
                </a:solidFill>
                <a:sym typeface="Symbol" panose="05050102010706020507" pitchFamily="18" charset="2"/>
              </a:rPr>
              <a:t>对多值依赖，没有上述性质。</a:t>
            </a:r>
            <a:endParaRPr lang="zh-CN" altLang="en-US" sz="2400" b="1">
              <a:solidFill>
                <a:srgbClr val="FFFFFF"/>
              </a:solidFill>
              <a:sym typeface="Symbol" panose="05050102010706020507" pitchFamily="18" charset="2"/>
            </a:endParaRPr>
          </a:p>
        </p:txBody>
      </p:sp>
      <p:grpSp>
        <p:nvGrpSpPr>
          <p:cNvPr id="253969" name="Group 17"/>
          <p:cNvGrpSpPr>
            <a:grpSpLocks/>
          </p:cNvGrpSpPr>
          <p:nvPr/>
        </p:nvGrpSpPr>
        <p:grpSpPr bwMode="auto">
          <a:xfrm>
            <a:off x="2438400" y="5764213"/>
            <a:ext cx="6019800" cy="457200"/>
            <a:chOff x="0" y="0"/>
            <a:chExt cx="3792" cy="288"/>
          </a:xfrm>
        </p:grpSpPr>
        <p:sp>
          <p:nvSpPr>
            <p:cNvPr id="253970" name="Text Box 18"/>
            <p:cNvSpPr txBox="1">
              <a:spLocks noChangeArrowheads="1"/>
            </p:cNvSpPr>
            <p:nvPr/>
          </p:nvSpPr>
          <p:spPr bwMode="auto">
            <a:xfrm>
              <a:off x="336" y="0"/>
              <a:ext cx="1248" cy="2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000000"/>
                  </a:solidFill>
                </a:rPr>
                <a:t>X</a:t>
              </a:r>
              <a:r>
                <a:rPr lang="en-US" altLang="zh-CN" sz="2400" b="1">
                  <a:solidFill>
                    <a:srgbClr val="000000"/>
                  </a:solidFill>
                  <a:sym typeface="Symbol" panose="05050102010706020507" pitchFamily="18" charset="2"/>
                </a:rPr>
                <a:t>Y</a:t>
              </a:r>
              <a:r>
                <a:rPr lang="zh-CN" altLang="en-US" sz="2400" b="1">
                  <a:solidFill>
                    <a:srgbClr val="000000"/>
                  </a:solidFill>
                  <a:sym typeface="Symbol" panose="05050102010706020507" pitchFamily="18" charset="2"/>
                </a:rPr>
                <a:t>成立</a:t>
              </a:r>
            </a:p>
          </p:txBody>
        </p:sp>
        <p:sp>
          <p:nvSpPr>
            <p:cNvPr id="253971" name="Text Box 19"/>
            <p:cNvSpPr txBox="1">
              <a:spLocks noChangeArrowheads="1"/>
            </p:cNvSpPr>
            <p:nvPr/>
          </p:nvSpPr>
          <p:spPr bwMode="auto">
            <a:xfrm>
              <a:off x="0" y="0"/>
              <a:ext cx="2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00"/>
                  </a:solidFill>
                </a:rPr>
                <a:t>即                              </a:t>
              </a:r>
              <a:r>
                <a:rPr lang="zh-CN" altLang="en-US" sz="2400" b="1">
                  <a:solidFill>
                    <a:srgbClr val="FFFF00"/>
                  </a:solidFill>
                  <a:sym typeface="Symbol" panose="05050102010706020507" pitchFamily="18" charset="2"/>
                </a:rPr>
                <a:t>不能保证</a:t>
              </a:r>
              <a:endParaRPr lang="zh-CN" altLang="en-US" sz="2400" b="1">
                <a:solidFill>
                  <a:srgbClr val="000000"/>
                </a:solidFill>
                <a:sym typeface="Symbol" panose="05050102010706020507" pitchFamily="18" charset="2"/>
              </a:endParaRPr>
            </a:p>
          </p:txBody>
        </p:sp>
        <p:sp>
          <p:nvSpPr>
            <p:cNvPr id="253972" name="Text Box 20"/>
            <p:cNvSpPr txBox="1">
              <a:spLocks noChangeArrowheads="1"/>
            </p:cNvSpPr>
            <p:nvPr/>
          </p:nvSpPr>
          <p:spPr bwMode="auto">
            <a:xfrm>
              <a:off x="2544" y="0"/>
              <a:ext cx="1248" cy="2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000000"/>
                  </a:solidFill>
                </a:rPr>
                <a:t>X</a:t>
              </a:r>
              <a:r>
                <a:rPr lang="en-US" altLang="zh-CN" sz="2400" b="1">
                  <a:solidFill>
                    <a:srgbClr val="000000"/>
                  </a:solidFill>
                  <a:sym typeface="Symbol" panose="05050102010706020507" pitchFamily="18" charset="2"/>
                </a:rPr>
                <a:t>Y’</a:t>
              </a:r>
              <a:r>
                <a:rPr lang="zh-CN" altLang="en-US" sz="2400" b="1">
                  <a:solidFill>
                    <a:srgbClr val="000000"/>
                  </a:solidFill>
                  <a:sym typeface="Symbol" panose="05050102010706020507" pitchFamily="18" charset="2"/>
                </a:rPr>
                <a:t>成立</a:t>
              </a:r>
            </a:p>
          </p:txBody>
        </p:sp>
      </p:grpSp>
    </p:spTree>
    <p:extLst>
      <p:ext uri="{BB962C8B-B14F-4D97-AF65-F5344CB8AC3E}">
        <p14:creationId xmlns:p14="http://schemas.microsoft.com/office/powerpoint/2010/main" val="2429693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53958"/>
                                        </p:tgtEl>
                                        <p:attrNameLst>
                                          <p:attrName>style.visibility</p:attrName>
                                        </p:attrNameLst>
                                      </p:cBhvr>
                                      <p:to>
                                        <p:strVal val="visible"/>
                                      </p:to>
                                    </p:set>
                                    <p:animEffect transition="in" filter="checkerboard(down)">
                                      <p:cBhvr>
                                        <p:cTn id="7" dur="500"/>
                                        <p:tgtEl>
                                          <p:spTgt spid="253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53959"/>
                                        </p:tgtEl>
                                        <p:attrNameLst>
                                          <p:attrName>style.visibility</p:attrName>
                                        </p:attrNameLst>
                                      </p:cBhvr>
                                      <p:to>
                                        <p:strVal val="visible"/>
                                      </p:to>
                                    </p:set>
                                    <p:anim calcmode="lin" valueType="num">
                                      <p:cBhvr additive="base">
                                        <p:cTn id="12" dur="500" fill="hold"/>
                                        <p:tgtEl>
                                          <p:spTgt spid="253959"/>
                                        </p:tgtEl>
                                        <p:attrNameLst>
                                          <p:attrName>ppt_x</p:attrName>
                                        </p:attrNameLst>
                                      </p:cBhvr>
                                      <p:tavLst>
                                        <p:tav tm="0">
                                          <p:val>
                                            <p:strVal val="#ppt_x"/>
                                          </p:val>
                                        </p:tav>
                                        <p:tav tm="100000">
                                          <p:val>
                                            <p:strVal val="#ppt_x"/>
                                          </p:val>
                                        </p:tav>
                                      </p:tavLst>
                                    </p:anim>
                                    <p:anim calcmode="lin" valueType="num">
                                      <p:cBhvr additive="base">
                                        <p:cTn id="13" dur="500" fill="hold"/>
                                        <p:tgtEl>
                                          <p:spTgt spid="253959"/>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53957"/>
                                        </p:tgtEl>
                                        <p:attrNameLst>
                                          <p:attrName>style.visibility</p:attrName>
                                        </p:attrNameLst>
                                      </p:cBhvr>
                                      <p:to>
                                        <p:strVal val="visible"/>
                                      </p:to>
                                    </p:set>
                                    <p:animEffect transition="in" filter="checkerboard(across)">
                                      <p:cBhvr>
                                        <p:cTn id="18" dur="500"/>
                                        <p:tgtEl>
                                          <p:spTgt spid="2539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53954">
                                            <p:bg/>
                                          </p:spTgt>
                                        </p:tgtEl>
                                        <p:attrNameLst>
                                          <p:attrName>style.visibility</p:attrName>
                                        </p:attrNameLst>
                                      </p:cBhvr>
                                      <p:to>
                                        <p:strVal val="visible"/>
                                      </p:to>
                                    </p:set>
                                    <p:animEffect transition="in" filter="box(out)">
                                      <p:cBhvr>
                                        <p:cTn id="23" dur="500"/>
                                        <p:tgtEl>
                                          <p:spTgt spid="253954">
                                            <p:bg/>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53954">
                                            <p:txEl>
                                              <p:pRg st="0" end="0"/>
                                            </p:txEl>
                                          </p:spTgt>
                                        </p:tgtEl>
                                        <p:attrNameLst>
                                          <p:attrName>style.visibility</p:attrName>
                                        </p:attrNameLst>
                                      </p:cBhvr>
                                      <p:to>
                                        <p:strVal val="visible"/>
                                      </p:to>
                                    </p:set>
                                    <p:animEffect transition="in" filter="box(out)">
                                      <p:cBhvr>
                                        <p:cTn id="28" dur="500"/>
                                        <p:tgtEl>
                                          <p:spTgt spid="253954">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53954">
                                            <p:txEl>
                                              <p:pRg st="1" end="1"/>
                                            </p:txEl>
                                          </p:spTgt>
                                        </p:tgtEl>
                                        <p:attrNameLst>
                                          <p:attrName>style.visibility</p:attrName>
                                        </p:attrNameLst>
                                      </p:cBhvr>
                                      <p:to>
                                        <p:strVal val="visible"/>
                                      </p:to>
                                    </p:set>
                                    <p:animEffect transition="in" filter="box(out)">
                                      <p:cBhvr>
                                        <p:cTn id="33" dur="500"/>
                                        <p:tgtEl>
                                          <p:spTgt spid="253954">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253955"/>
                                        </p:tgtEl>
                                        <p:attrNameLst>
                                          <p:attrName>style.visibility</p:attrName>
                                        </p:attrNameLst>
                                      </p:cBhvr>
                                      <p:to>
                                        <p:strVal val="visible"/>
                                      </p:to>
                                    </p:set>
                                    <p:animEffect transition="in" filter="slide(fromLeft)">
                                      <p:cBhvr>
                                        <p:cTn id="38" dur="500"/>
                                        <p:tgtEl>
                                          <p:spTgt spid="2539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253962"/>
                                        </p:tgtEl>
                                        <p:attrNameLst>
                                          <p:attrName>style.visibility</p:attrName>
                                        </p:attrNameLst>
                                      </p:cBhvr>
                                      <p:to>
                                        <p:strVal val="visible"/>
                                      </p:to>
                                    </p:set>
                                    <p:anim calcmode="lin" valueType="num">
                                      <p:cBhvr additive="base">
                                        <p:cTn id="43" dur="1000" fill="hold"/>
                                        <p:tgtEl>
                                          <p:spTgt spid="253962"/>
                                        </p:tgtEl>
                                        <p:attrNameLst>
                                          <p:attrName>ppt_w</p:attrName>
                                        </p:attrNameLst>
                                      </p:cBhvr>
                                      <p:tavLst>
                                        <p:tav tm="0">
                                          <p:val>
                                            <p:fltVal val="0"/>
                                          </p:val>
                                        </p:tav>
                                        <p:tav tm="100000">
                                          <p:val>
                                            <p:strVal val="#ppt_w"/>
                                          </p:val>
                                        </p:tav>
                                      </p:tavLst>
                                    </p:anim>
                                    <p:anim calcmode="lin" valueType="num">
                                      <p:cBhvr additive="base">
                                        <p:cTn id="44" dur="1000" fill="hold"/>
                                        <p:tgtEl>
                                          <p:spTgt spid="253962"/>
                                        </p:tgtEl>
                                        <p:attrNameLst>
                                          <p:attrName>ppt_h</p:attrName>
                                        </p:attrNameLst>
                                      </p:cBhvr>
                                      <p:tavLst>
                                        <p:tav tm="0">
                                          <p:val>
                                            <p:fltVal val="0"/>
                                          </p:val>
                                        </p:tav>
                                        <p:tav tm="100000">
                                          <p:val>
                                            <p:strVal val="#ppt_h"/>
                                          </p:val>
                                        </p:tav>
                                      </p:tavLst>
                                    </p:anim>
                                    <p:anim calcmode="lin" valueType="num">
                                      <p:cBhvr additive="base">
                                        <p:cTn id="45" dur="1000" fill="hold"/>
                                        <p:tgtEl>
                                          <p:spTgt spid="253962"/>
                                        </p:tgtEl>
                                        <p:attrNameLst>
                                          <p:attrName>ppt_x</p:attrName>
                                        </p:attrNameLst>
                                      </p:cBhvr>
                                      <p:tavLst>
                                        <p:tav tm="0" fmla="#ppt_x+(cos(-2*pi*(1-$))*-#ppt_x-sin(-2*pi*(1-$))*(1-#ppt_y))*(1-$)">
                                          <p:val>
                                            <p:fltVal val="0"/>
                                          </p:val>
                                        </p:tav>
                                        <p:tav tm="100000">
                                          <p:val>
                                            <p:fltVal val="1"/>
                                          </p:val>
                                        </p:tav>
                                      </p:tavLst>
                                    </p:anim>
                                    <p:anim calcmode="lin" valueType="num">
                                      <p:cBhvr additive="base">
                                        <p:cTn id="46" dur="1000" fill="hold"/>
                                        <p:tgtEl>
                                          <p:spTgt spid="2539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53960"/>
                                        </p:tgtEl>
                                        <p:attrNameLst>
                                          <p:attrName>style.visibility</p:attrName>
                                        </p:attrNameLst>
                                      </p:cBhvr>
                                      <p:to>
                                        <p:strVal val="visible"/>
                                      </p:to>
                                    </p:set>
                                    <p:animEffect transition="in" filter="wipe(up)">
                                      <p:cBhvr>
                                        <p:cTn id="51" dur="500"/>
                                        <p:tgtEl>
                                          <p:spTgt spid="25396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253963"/>
                                        </p:tgtEl>
                                        <p:attrNameLst>
                                          <p:attrName>style.visibility</p:attrName>
                                        </p:attrNameLst>
                                      </p:cBhvr>
                                      <p:to>
                                        <p:strVal val="visible"/>
                                      </p:to>
                                    </p:set>
                                    <p:anim calcmode="lin" valueType="num">
                                      <p:cBhvr additive="base">
                                        <p:cTn id="56" dur="1000" fill="hold"/>
                                        <p:tgtEl>
                                          <p:spTgt spid="253963"/>
                                        </p:tgtEl>
                                        <p:attrNameLst>
                                          <p:attrName>ppt_w</p:attrName>
                                        </p:attrNameLst>
                                      </p:cBhvr>
                                      <p:tavLst>
                                        <p:tav tm="0">
                                          <p:val>
                                            <p:fltVal val="0"/>
                                          </p:val>
                                        </p:tav>
                                        <p:tav tm="100000">
                                          <p:val>
                                            <p:strVal val="#ppt_w"/>
                                          </p:val>
                                        </p:tav>
                                      </p:tavLst>
                                    </p:anim>
                                    <p:anim calcmode="lin" valueType="num">
                                      <p:cBhvr additive="base">
                                        <p:cTn id="57" dur="1000" fill="hold"/>
                                        <p:tgtEl>
                                          <p:spTgt spid="253963"/>
                                        </p:tgtEl>
                                        <p:attrNameLst>
                                          <p:attrName>ppt_h</p:attrName>
                                        </p:attrNameLst>
                                      </p:cBhvr>
                                      <p:tavLst>
                                        <p:tav tm="0">
                                          <p:val>
                                            <p:fltVal val="0"/>
                                          </p:val>
                                        </p:tav>
                                        <p:tav tm="100000">
                                          <p:val>
                                            <p:strVal val="#ppt_h"/>
                                          </p:val>
                                        </p:tav>
                                      </p:tavLst>
                                    </p:anim>
                                    <p:anim calcmode="lin" valueType="num">
                                      <p:cBhvr additive="base">
                                        <p:cTn id="58" dur="1000" fill="hold"/>
                                        <p:tgtEl>
                                          <p:spTgt spid="253963"/>
                                        </p:tgtEl>
                                        <p:attrNameLst>
                                          <p:attrName>ppt_x</p:attrName>
                                        </p:attrNameLst>
                                      </p:cBhvr>
                                      <p:tavLst>
                                        <p:tav tm="0" fmla="#ppt_x+(cos(-2*pi*(1-$))*-#ppt_x-sin(-2*pi*(1-$))*(1-#ppt_y))*(1-$)">
                                          <p:val>
                                            <p:fltVal val="0"/>
                                          </p:val>
                                        </p:tav>
                                        <p:tav tm="100000">
                                          <p:val>
                                            <p:fltVal val="1"/>
                                          </p:val>
                                        </p:tav>
                                      </p:tavLst>
                                    </p:anim>
                                    <p:anim calcmode="lin" valueType="num">
                                      <p:cBhvr additive="base">
                                        <p:cTn id="59" dur="1000" fill="hold"/>
                                        <p:tgtEl>
                                          <p:spTgt spid="2539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53961"/>
                                        </p:tgtEl>
                                        <p:attrNameLst>
                                          <p:attrName>style.visibility</p:attrName>
                                        </p:attrNameLst>
                                      </p:cBhvr>
                                      <p:to>
                                        <p:strVal val="visible"/>
                                      </p:to>
                                    </p:set>
                                    <p:animEffect transition="in" filter="wipe(up)">
                                      <p:cBhvr>
                                        <p:cTn id="64" dur="500"/>
                                        <p:tgtEl>
                                          <p:spTgt spid="25396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5" presetClass="entr" presetSubtype="0" fill="hold" grpId="0" nodeType="clickEffect">
                                  <p:stCondLst>
                                    <p:cond delay="0"/>
                                  </p:stCondLst>
                                  <p:childTnLst>
                                    <p:set>
                                      <p:cBhvr>
                                        <p:cTn id="68" dur="1" fill="hold">
                                          <p:stCondLst>
                                            <p:cond delay="0"/>
                                          </p:stCondLst>
                                        </p:cTn>
                                        <p:tgtEl>
                                          <p:spTgt spid="253967"/>
                                        </p:tgtEl>
                                        <p:attrNameLst>
                                          <p:attrName>style.visibility</p:attrName>
                                        </p:attrNameLst>
                                      </p:cBhvr>
                                      <p:to>
                                        <p:strVal val="visible"/>
                                      </p:to>
                                    </p:set>
                                    <p:anim calcmode="lin" valueType="num">
                                      <p:cBhvr additive="base">
                                        <p:cTn id="69" dur="1000" fill="hold"/>
                                        <p:tgtEl>
                                          <p:spTgt spid="253967"/>
                                        </p:tgtEl>
                                        <p:attrNameLst>
                                          <p:attrName>ppt_w</p:attrName>
                                        </p:attrNameLst>
                                      </p:cBhvr>
                                      <p:tavLst>
                                        <p:tav tm="0">
                                          <p:val>
                                            <p:fltVal val="0"/>
                                          </p:val>
                                        </p:tav>
                                        <p:tav tm="100000">
                                          <p:val>
                                            <p:strVal val="#ppt_w"/>
                                          </p:val>
                                        </p:tav>
                                      </p:tavLst>
                                    </p:anim>
                                    <p:anim calcmode="lin" valueType="num">
                                      <p:cBhvr additive="base">
                                        <p:cTn id="70" dur="1000" fill="hold"/>
                                        <p:tgtEl>
                                          <p:spTgt spid="253967"/>
                                        </p:tgtEl>
                                        <p:attrNameLst>
                                          <p:attrName>ppt_h</p:attrName>
                                        </p:attrNameLst>
                                      </p:cBhvr>
                                      <p:tavLst>
                                        <p:tav tm="0">
                                          <p:val>
                                            <p:fltVal val="0"/>
                                          </p:val>
                                        </p:tav>
                                        <p:tav tm="100000">
                                          <p:val>
                                            <p:strVal val="#ppt_h"/>
                                          </p:val>
                                        </p:tav>
                                      </p:tavLst>
                                    </p:anim>
                                    <p:anim calcmode="lin" valueType="num">
                                      <p:cBhvr additive="base">
                                        <p:cTn id="71" dur="1000" fill="hold"/>
                                        <p:tgtEl>
                                          <p:spTgt spid="253967"/>
                                        </p:tgtEl>
                                        <p:attrNameLst>
                                          <p:attrName>ppt_x</p:attrName>
                                        </p:attrNameLst>
                                      </p:cBhvr>
                                      <p:tavLst>
                                        <p:tav tm="0" fmla="#ppt_x+(cos(-2*pi*(1-$))*-#ppt_x-sin(-2*pi*(1-$))*(1-#ppt_y))*(1-$)">
                                          <p:val>
                                            <p:fltVal val="0"/>
                                          </p:val>
                                        </p:tav>
                                        <p:tav tm="100000">
                                          <p:val>
                                            <p:fltVal val="1"/>
                                          </p:val>
                                        </p:tav>
                                      </p:tavLst>
                                    </p:anim>
                                    <p:anim calcmode="lin" valueType="num">
                                      <p:cBhvr additive="base">
                                        <p:cTn id="72" dur="1000" fill="hold"/>
                                        <p:tgtEl>
                                          <p:spTgt spid="2539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253964"/>
                                        </p:tgtEl>
                                        <p:attrNameLst>
                                          <p:attrName>style.visibility</p:attrName>
                                        </p:attrNameLst>
                                      </p:cBhvr>
                                      <p:to>
                                        <p:strVal val="visible"/>
                                      </p:to>
                                    </p:set>
                                    <p:anim calcmode="lin" valueType="num">
                                      <p:cBhvr additive="base">
                                        <p:cTn id="77" dur="500" fill="hold"/>
                                        <p:tgtEl>
                                          <p:spTgt spid="253964"/>
                                        </p:tgtEl>
                                        <p:attrNameLst>
                                          <p:attrName>ppt_x</p:attrName>
                                        </p:attrNameLst>
                                      </p:cBhvr>
                                      <p:tavLst>
                                        <p:tav tm="0">
                                          <p:val>
                                            <p:strVal val="0-#ppt_w/2"/>
                                          </p:val>
                                        </p:tav>
                                        <p:tav tm="100000">
                                          <p:val>
                                            <p:strVal val="#ppt_x"/>
                                          </p:val>
                                        </p:tav>
                                      </p:tavLst>
                                    </p:anim>
                                    <p:anim calcmode="lin" valueType="num">
                                      <p:cBhvr additive="base">
                                        <p:cTn id="78" dur="500" fill="hold"/>
                                        <p:tgtEl>
                                          <p:spTgt spid="253964"/>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5" presetClass="entr" presetSubtype="5" fill="hold" grpId="0" nodeType="clickEffect">
                                  <p:stCondLst>
                                    <p:cond delay="0"/>
                                  </p:stCondLst>
                                  <p:childTnLst>
                                    <p:set>
                                      <p:cBhvr>
                                        <p:cTn id="82" dur="1" fill="hold">
                                          <p:stCondLst>
                                            <p:cond delay="0"/>
                                          </p:stCondLst>
                                        </p:cTn>
                                        <p:tgtEl>
                                          <p:spTgt spid="253956"/>
                                        </p:tgtEl>
                                        <p:attrNameLst>
                                          <p:attrName>style.visibility</p:attrName>
                                        </p:attrNameLst>
                                      </p:cBhvr>
                                      <p:to>
                                        <p:strVal val="visible"/>
                                      </p:to>
                                    </p:set>
                                    <p:animEffect transition="in" filter="checkerboard(down)">
                                      <p:cBhvr>
                                        <p:cTn id="83" dur="500"/>
                                        <p:tgtEl>
                                          <p:spTgt spid="25395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253968">
                                            <p:bg/>
                                          </p:spTgt>
                                        </p:tgtEl>
                                        <p:attrNameLst>
                                          <p:attrName>style.visibility</p:attrName>
                                        </p:attrNameLst>
                                      </p:cBhvr>
                                      <p:to>
                                        <p:strVal val="visible"/>
                                      </p:to>
                                    </p:set>
                                    <p:anim calcmode="lin" valueType="num">
                                      <p:cBhvr additive="base">
                                        <p:cTn id="88" dur="500" fill="hold"/>
                                        <p:tgtEl>
                                          <p:spTgt spid="253968">
                                            <p:bg/>
                                          </p:spTgt>
                                        </p:tgtEl>
                                        <p:attrNameLst>
                                          <p:attrName>ppt_x</p:attrName>
                                        </p:attrNameLst>
                                      </p:cBhvr>
                                      <p:tavLst>
                                        <p:tav tm="0">
                                          <p:val>
                                            <p:strVal val="0-#ppt_w/2"/>
                                          </p:val>
                                        </p:tav>
                                        <p:tav tm="100000">
                                          <p:val>
                                            <p:strVal val="#ppt_x"/>
                                          </p:val>
                                        </p:tav>
                                      </p:tavLst>
                                    </p:anim>
                                    <p:anim calcmode="lin" valueType="num">
                                      <p:cBhvr additive="base">
                                        <p:cTn id="89" dur="500" fill="hold"/>
                                        <p:tgtEl>
                                          <p:spTgt spid="253968">
                                            <p:bg/>
                                          </p:spTgt>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253968">
                                            <p:txEl>
                                              <p:pRg st="0" end="0"/>
                                            </p:txEl>
                                          </p:spTgt>
                                        </p:tgtEl>
                                        <p:attrNameLst>
                                          <p:attrName>style.visibility</p:attrName>
                                        </p:attrNameLst>
                                      </p:cBhvr>
                                      <p:to>
                                        <p:strVal val="visible"/>
                                      </p:to>
                                    </p:set>
                                    <p:anim calcmode="lin" valueType="num">
                                      <p:cBhvr additive="base">
                                        <p:cTn id="94" dur="500" fill="hold"/>
                                        <p:tgtEl>
                                          <p:spTgt spid="253968">
                                            <p:txEl>
                                              <p:pRg st="0" end="0"/>
                                            </p:txEl>
                                          </p:spTgt>
                                        </p:tgtEl>
                                        <p:attrNameLst>
                                          <p:attrName>ppt_x</p:attrName>
                                        </p:attrNameLst>
                                      </p:cBhvr>
                                      <p:tavLst>
                                        <p:tav tm="0">
                                          <p:val>
                                            <p:strVal val="0-#ppt_w/2"/>
                                          </p:val>
                                        </p:tav>
                                        <p:tav tm="100000">
                                          <p:val>
                                            <p:strVal val="#ppt_x"/>
                                          </p:val>
                                        </p:tav>
                                      </p:tavLst>
                                    </p:anim>
                                    <p:anim calcmode="lin" valueType="num">
                                      <p:cBhvr additive="base">
                                        <p:cTn id="95" dur="500" fill="hold"/>
                                        <p:tgtEl>
                                          <p:spTgt spid="2539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8" fill="hold" grpId="0" nodeType="clickEffect">
                                  <p:stCondLst>
                                    <p:cond delay="0"/>
                                  </p:stCondLst>
                                  <p:childTnLst>
                                    <p:set>
                                      <p:cBhvr>
                                        <p:cTn id="99" dur="1" fill="hold">
                                          <p:stCondLst>
                                            <p:cond delay="0"/>
                                          </p:stCondLst>
                                        </p:cTn>
                                        <p:tgtEl>
                                          <p:spTgt spid="253968">
                                            <p:txEl>
                                              <p:pRg st="1" end="1"/>
                                            </p:txEl>
                                          </p:spTgt>
                                        </p:tgtEl>
                                        <p:attrNameLst>
                                          <p:attrName>style.visibility</p:attrName>
                                        </p:attrNameLst>
                                      </p:cBhvr>
                                      <p:to>
                                        <p:strVal val="visible"/>
                                      </p:to>
                                    </p:set>
                                    <p:anim calcmode="lin" valueType="num">
                                      <p:cBhvr additive="base">
                                        <p:cTn id="100" dur="500" fill="hold"/>
                                        <p:tgtEl>
                                          <p:spTgt spid="253968">
                                            <p:txEl>
                                              <p:pRg st="1" end="1"/>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2539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8" fill="hold" nodeType="clickEffect">
                                  <p:stCondLst>
                                    <p:cond delay="0"/>
                                  </p:stCondLst>
                                  <p:childTnLst>
                                    <p:set>
                                      <p:cBhvr>
                                        <p:cTn id="105" dur="1" fill="hold">
                                          <p:stCondLst>
                                            <p:cond delay="0"/>
                                          </p:stCondLst>
                                        </p:cTn>
                                        <p:tgtEl>
                                          <p:spTgt spid="253969"/>
                                        </p:tgtEl>
                                        <p:attrNameLst>
                                          <p:attrName>style.visibility</p:attrName>
                                        </p:attrNameLst>
                                      </p:cBhvr>
                                      <p:to>
                                        <p:strVal val="visible"/>
                                      </p:to>
                                    </p:set>
                                    <p:anim calcmode="lin" valueType="num">
                                      <p:cBhvr additive="base">
                                        <p:cTn id="106" dur="500" fill="hold"/>
                                        <p:tgtEl>
                                          <p:spTgt spid="253969"/>
                                        </p:tgtEl>
                                        <p:attrNameLst>
                                          <p:attrName>ppt_x</p:attrName>
                                        </p:attrNameLst>
                                      </p:cBhvr>
                                      <p:tavLst>
                                        <p:tav tm="0">
                                          <p:val>
                                            <p:strVal val="0-#ppt_w/2"/>
                                          </p:val>
                                        </p:tav>
                                        <p:tav tm="100000">
                                          <p:val>
                                            <p:strVal val="#ppt_x"/>
                                          </p:val>
                                        </p:tav>
                                      </p:tavLst>
                                    </p:anim>
                                    <p:anim calcmode="lin" valueType="num">
                                      <p:cBhvr additive="base">
                                        <p:cTn id="107" dur="500" fill="hold"/>
                                        <p:tgtEl>
                                          <p:spTgt spid="2539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build="p" animBg="1" autoUpdateAnimBg="0"/>
      <p:bldP spid="253955" grpId="0" animBg="1" autoUpdateAnimBg="0"/>
      <p:bldP spid="253956" grpId="0" animBg="1" autoUpdateAnimBg="0"/>
      <p:bldP spid="253957" grpId="0" animBg="1" autoUpdateAnimBg="0"/>
      <p:bldP spid="253958" grpId="0" animBg="1" autoUpdateAnimBg="0"/>
      <p:bldP spid="253959" grpId="0" animBg="1" autoUpdateAnimBg="0"/>
      <p:bldP spid="253960" grpId="0" animBg="1"/>
      <p:bldP spid="253961" grpId="0" animBg="1"/>
      <p:bldP spid="253962" grpId="0" animBg="1" autoUpdateAnimBg="0"/>
      <p:bldP spid="253963" grpId="0" animBg="1" autoUpdateAnimBg="0"/>
      <p:bldP spid="253967" grpId="0" animBg="1" autoUpdateAnimBg="0"/>
      <p:bldP spid="253968"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1"/>
          <p:cNvSpPr>
            <a:spLocks noGrp="1"/>
          </p:cNvSpPr>
          <p:nvPr>
            <p:ph type="dt" sz="half" idx="10"/>
          </p:nvPr>
        </p:nvSpPr>
        <p:spPr/>
        <p:txBody>
          <a:bodyPr/>
          <a:lstStyle/>
          <a:p>
            <a:fld id="{28358727-CDD9-4374-9930-05AAEBF52008}" type="datetime1">
              <a:rPr lang="zh-CN" altLang="en-US" smtClean="0"/>
              <a:t>2016/5/10</a:t>
            </a:fld>
            <a:endParaRPr lang="en-US" altLang="zh-CN">
              <a:solidFill>
                <a:srgbClr val="FFFF00"/>
              </a:solidFill>
            </a:endParaRPr>
          </a:p>
        </p:txBody>
      </p:sp>
      <p:sp>
        <p:nvSpPr>
          <p:cNvPr id="21" name="页脚占位符 2"/>
          <p:cNvSpPr>
            <a:spLocks noGrp="1"/>
          </p:cNvSpPr>
          <p:nvPr>
            <p:ph type="ftr" sz="quarter" idx="11"/>
          </p:nvPr>
        </p:nvSpPr>
        <p:spPr/>
        <p:txBody>
          <a:bodyPr/>
          <a:lstStyle/>
          <a:p>
            <a:r>
              <a:rPr lang="zh-CN" altLang="en-US" smtClean="0"/>
              <a:t>数据库系统</a:t>
            </a:r>
            <a:endParaRPr lang="zh-CN" altLang="en-US"/>
          </a:p>
        </p:txBody>
      </p:sp>
      <p:sp>
        <p:nvSpPr>
          <p:cNvPr id="22" name="灯片编号占位符 3"/>
          <p:cNvSpPr>
            <a:spLocks noGrp="1"/>
          </p:cNvSpPr>
          <p:nvPr>
            <p:ph type="sldNum" sz="quarter" idx="12"/>
          </p:nvPr>
        </p:nvSpPr>
        <p:spPr/>
        <p:txBody>
          <a:bodyPr/>
          <a:lstStyle/>
          <a:p>
            <a:fld id="{7A1AFD95-86EC-429C-B909-2D1BB3050C75}" type="slidenum">
              <a:rPr lang="zh-CN" altLang="en-US"/>
              <a:pPr/>
              <a:t>24</a:t>
            </a:fld>
            <a:endParaRPr lang="en-US" altLang="zh-CN">
              <a:solidFill>
                <a:srgbClr val="FFFF00"/>
              </a:solidFill>
            </a:endParaRPr>
          </a:p>
        </p:txBody>
      </p:sp>
      <p:sp>
        <p:nvSpPr>
          <p:cNvPr id="254978" name="Text Box 2"/>
          <p:cNvSpPr txBox="1">
            <a:spLocks noChangeArrowheads="1"/>
          </p:cNvSpPr>
          <p:nvPr/>
        </p:nvSpPr>
        <p:spPr bwMode="auto">
          <a:xfrm>
            <a:off x="1905001" y="2895600"/>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五、关键字</a:t>
            </a:r>
          </a:p>
        </p:txBody>
      </p:sp>
      <p:sp>
        <p:nvSpPr>
          <p:cNvPr id="254979" name="Text Box 3"/>
          <p:cNvSpPr txBox="1">
            <a:spLocks noChangeArrowheads="1"/>
          </p:cNvSpPr>
          <p:nvPr/>
        </p:nvSpPr>
        <p:spPr bwMode="auto">
          <a:xfrm>
            <a:off x="2397126" y="3352800"/>
            <a:ext cx="664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从函数依赖的角度给关键字一个形式化的定义。</a:t>
            </a:r>
          </a:p>
        </p:txBody>
      </p:sp>
      <p:sp>
        <p:nvSpPr>
          <p:cNvPr id="254980" name="Text Box 4"/>
          <p:cNvSpPr txBox="1">
            <a:spLocks noChangeArrowheads="1"/>
          </p:cNvSpPr>
          <p:nvPr/>
        </p:nvSpPr>
        <p:spPr bwMode="auto">
          <a:xfrm>
            <a:off x="2044700" y="3840163"/>
            <a:ext cx="5580374"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en-US" altLang="zh-CN" sz="2400" b="1">
                <a:solidFill>
                  <a:srgbClr val="FFFFFF"/>
                </a:solidFill>
              </a:rPr>
              <a:t>1</a:t>
            </a:r>
            <a:r>
              <a:rPr lang="zh-CN" altLang="en-US" sz="2400" b="1">
                <a:solidFill>
                  <a:srgbClr val="FFFFFF"/>
                </a:solidFill>
              </a:rPr>
              <a:t>、候选关键字和主关键字</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    设</a:t>
            </a:r>
            <a:r>
              <a:rPr lang="en-US" altLang="zh-CN" sz="2400" b="1">
                <a:solidFill>
                  <a:srgbClr val="FFFF00"/>
                </a:solidFill>
              </a:rPr>
              <a:t>K</a:t>
            </a:r>
            <a:r>
              <a:rPr lang="zh-CN" altLang="en-US" sz="2400" b="1">
                <a:solidFill>
                  <a:srgbClr val="FFFF00"/>
                </a:solidFill>
              </a:rPr>
              <a:t>是</a:t>
            </a:r>
            <a:r>
              <a:rPr lang="en-US" altLang="zh-CN" sz="2400" b="1">
                <a:solidFill>
                  <a:srgbClr val="FFFF00"/>
                </a:solidFill>
              </a:rPr>
              <a:t>R&lt;U, F&gt;</a:t>
            </a:r>
            <a:r>
              <a:rPr lang="zh-CN" altLang="en-US" sz="2400" b="1">
                <a:solidFill>
                  <a:srgbClr val="FFFF00"/>
                </a:solidFill>
              </a:rPr>
              <a:t>中的属性或属性组合，</a:t>
            </a:r>
          </a:p>
        </p:txBody>
      </p:sp>
      <p:grpSp>
        <p:nvGrpSpPr>
          <p:cNvPr id="254981" name="Group 5"/>
          <p:cNvGrpSpPr>
            <a:grpSpLocks/>
          </p:cNvGrpSpPr>
          <p:nvPr/>
        </p:nvGrpSpPr>
        <p:grpSpPr bwMode="auto">
          <a:xfrm>
            <a:off x="2286001" y="4800600"/>
            <a:ext cx="7172325" cy="609600"/>
            <a:chOff x="0" y="0"/>
            <a:chExt cx="4518" cy="384"/>
          </a:xfrm>
        </p:grpSpPr>
        <p:sp>
          <p:nvSpPr>
            <p:cNvPr id="254982" name="Text Box 6"/>
            <p:cNvSpPr txBox="1">
              <a:spLocks noChangeArrowheads="1"/>
            </p:cNvSpPr>
            <p:nvPr/>
          </p:nvSpPr>
          <p:spPr bwMode="auto">
            <a:xfrm>
              <a:off x="0" y="96"/>
              <a:ext cx="45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若 </a:t>
              </a:r>
              <a:r>
                <a:rPr lang="en-US" altLang="zh-CN" sz="2400" b="1">
                  <a:solidFill>
                    <a:srgbClr val="FFFF00"/>
                  </a:solidFill>
                </a:rPr>
                <a:t>K          U</a:t>
              </a:r>
              <a:r>
                <a:rPr lang="zh-CN" altLang="en-US" sz="2400" b="1">
                  <a:solidFill>
                    <a:srgbClr val="FFFF00"/>
                  </a:solidFill>
                </a:rPr>
                <a:t>，则称</a:t>
              </a:r>
              <a:r>
                <a:rPr lang="en-US" altLang="zh-CN" sz="2400" b="1">
                  <a:solidFill>
                    <a:srgbClr val="FFFF00"/>
                  </a:solidFill>
                </a:rPr>
                <a:t>K</a:t>
              </a:r>
              <a:r>
                <a:rPr lang="zh-CN" altLang="en-US" sz="2400" b="1">
                  <a:solidFill>
                    <a:srgbClr val="FFFF00"/>
                  </a:solidFill>
                </a:rPr>
                <a:t>为</a:t>
              </a:r>
              <a:r>
                <a:rPr lang="en-US" altLang="zh-CN" sz="2400" b="1">
                  <a:solidFill>
                    <a:srgbClr val="FFFF00"/>
                  </a:solidFill>
                </a:rPr>
                <a:t>U</a:t>
              </a:r>
              <a:r>
                <a:rPr lang="zh-CN" altLang="en-US" sz="2400" b="1">
                  <a:solidFill>
                    <a:srgbClr val="FFFF00"/>
                  </a:solidFill>
                </a:rPr>
                <a:t>的</a:t>
              </a:r>
              <a:r>
                <a:rPr lang="zh-CN" altLang="en-US" sz="2400" b="1">
                  <a:solidFill>
                    <a:srgbClr val="FFFFFF"/>
                  </a:solidFill>
                </a:rPr>
                <a:t>候选关键字（候选码）</a:t>
              </a:r>
              <a:r>
                <a:rPr lang="zh-CN" altLang="en-US" sz="2400" b="1">
                  <a:solidFill>
                    <a:srgbClr val="FFFF00"/>
                  </a:solidFill>
                </a:rPr>
                <a:t>；</a:t>
              </a:r>
            </a:p>
          </p:txBody>
        </p:sp>
        <p:grpSp>
          <p:nvGrpSpPr>
            <p:cNvPr id="254983" name="Group 7"/>
            <p:cNvGrpSpPr>
              <a:grpSpLocks/>
            </p:cNvGrpSpPr>
            <p:nvPr/>
          </p:nvGrpSpPr>
          <p:grpSpPr bwMode="auto">
            <a:xfrm>
              <a:off x="498" y="0"/>
              <a:ext cx="336" cy="288"/>
              <a:chOff x="0" y="0"/>
              <a:chExt cx="336" cy="288"/>
            </a:xfrm>
          </p:grpSpPr>
          <p:sp>
            <p:nvSpPr>
              <p:cNvPr id="254984" name="Line 8"/>
              <p:cNvSpPr>
                <a:spLocks noChangeShapeType="1"/>
              </p:cNvSpPr>
              <p:nvPr/>
            </p:nvSpPr>
            <p:spPr bwMode="auto">
              <a:xfrm>
                <a:off x="0" y="271"/>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4985" name="Text Box 9"/>
              <p:cNvSpPr txBox="1">
                <a:spLocks noChangeArrowheads="1"/>
              </p:cNvSpPr>
              <p:nvPr/>
            </p:nvSpPr>
            <p:spPr bwMode="auto">
              <a:xfrm>
                <a:off x="48" y="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f</a:t>
                </a:r>
              </a:p>
            </p:txBody>
          </p:sp>
        </p:grpSp>
      </p:grpSp>
      <p:sp>
        <p:nvSpPr>
          <p:cNvPr id="254986" name="Text Box 10"/>
          <p:cNvSpPr txBox="1">
            <a:spLocks noChangeArrowheads="1"/>
          </p:cNvSpPr>
          <p:nvPr/>
        </p:nvSpPr>
        <p:spPr bwMode="auto">
          <a:xfrm>
            <a:off x="2282826" y="5359400"/>
            <a:ext cx="8004175"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若候选关键字多于一个，则选定其中的一个作为</a:t>
            </a:r>
            <a:r>
              <a:rPr lang="zh-CN" altLang="en-US" sz="2400" b="1">
                <a:solidFill>
                  <a:srgbClr val="FFFFFF"/>
                </a:solidFill>
              </a:rPr>
              <a:t>主关键字（主键、主码）</a:t>
            </a:r>
            <a:r>
              <a:rPr lang="zh-CN" altLang="en-US" sz="2400" b="1">
                <a:solidFill>
                  <a:srgbClr val="FFFF00"/>
                </a:solidFill>
              </a:rPr>
              <a:t>。</a:t>
            </a:r>
          </a:p>
        </p:txBody>
      </p:sp>
      <p:sp>
        <p:nvSpPr>
          <p:cNvPr id="254987" name="AutoShape 11"/>
          <p:cNvSpPr>
            <a:spLocks noChangeArrowheads="1"/>
          </p:cNvSpPr>
          <p:nvPr/>
        </p:nvSpPr>
        <p:spPr bwMode="auto">
          <a:xfrm>
            <a:off x="7315201" y="3657600"/>
            <a:ext cx="3248025" cy="1219200"/>
          </a:xfrm>
          <a:prstGeom prst="cloudCallout">
            <a:avLst>
              <a:gd name="adj1" fmla="val -39148"/>
              <a:gd name="adj2" fmla="val 5469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比以前的直观定义</a:t>
            </a:r>
          </a:p>
          <a:p>
            <a:pPr algn="ctr" eaLnBrk="0" fontAlgn="base" hangingPunct="0">
              <a:spcBef>
                <a:spcPct val="0"/>
              </a:spcBef>
              <a:spcAft>
                <a:spcPct val="0"/>
              </a:spcAft>
            </a:pPr>
            <a:r>
              <a:rPr lang="zh-CN" altLang="en-US" sz="2400" b="1">
                <a:solidFill>
                  <a:srgbClr val="000000"/>
                </a:solidFill>
              </a:rPr>
              <a:t>准确、严谨</a:t>
            </a:r>
          </a:p>
        </p:txBody>
      </p:sp>
      <p:sp>
        <p:nvSpPr>
          <p:cNvPr id="254988" name="Text Box 12"/>
          <p:cNvSpPr txBox="1">
            <a:spLocks noChangeArrowheads="1"/>
          </p:cNvSpPr>
          <p:nvPr/>
        </p:nvSpPr>
        <p:spPr bwMode="auto">
          <a:xfrm>
            <a:off x="2133600" y="1403350"/>
            <a:ext cx="4953000" cy="12700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80000"/>
              </a:lnSpc>
              <a:spcBef>
                <a:spcPct val="0"/>
              </a:spcBef>
              <a:spcAft>
                <a:spcPct val="0"/>
              </a:spcAft>
            </a:pPr>
            <a:r>
              <a:rPr lang="zh-CN" altLang="en-US" sz="2400" b="1">
                <a:solidFill>
                  <a:srgbClr val="FFFF00"/>
                </a:solidFill>
              </a:rPr>
              <a:t>物理    汪洋   普通物理学   一号教室</a:t>
            </a:r>
          </a:p>
          <a:p>
            <a:pPr eaLnBrk="0" fontAlgn="base" hangingPunct="0">
              <a:lnSpc>
                <a:spcPct val="80000"/>
              </a:lnSpc>
              <a:spcBef>
                <a:spcPct val="0"/>
              </a:spcBef>
              <a:spcAft>
                <a:spcPct val="0"/>
              </a:spcAft>
            </a:pPr>
            <a:r>
              <a:rPr lang="zh-CN" altLang="en-US" sz="2400" b="1">
                <a:solidFill>
                  <a:srgbClr val="FFFF00"/>
                </a:solidFill>
              </a:rPr>
              <a:t>            </a:t>
            </a:r>
            <a:r>
              <a:rPr lang="en-US" altLang="zh-CN" sz="2400" b="1">
                <a:solidFill>
                  <a:srgbClr val="FFFF00"/>
                </a:solidFill>
              </a:rPr>
              <a:t>……              ……</a:t>
            </a:r>
          </a:p>
          <a:p>
            <a:pPr eaLnBrk="0" fontAlgn="base" hangingPunct="0">
              <a:lnSpc>
                <a:spcPct val="80000"/>
              </a:lnSpc>
              <a:spcBef>
                <a:spcPct val="0"/>
              </a:spcBef>
              <a:spcAft>
                <a:spcPct val="0"/>
              </a:spcAft>
            </a:pPr>
            <a:r>
              <a:rPr lang="zh-CN" altLang="en-US" sz="2400" b="1">
                <a:solidFill>
                  <a:srgbClr val="FFFF00"/>
                </a:solidFill>
              </a:rPr>
              <a:t>物理    大海   普通物理学   二号教室</a:t>
            </a:r>
          </a:p>
          <a:p>
            <a:pPr eaLnBrk="0" fontAlgn="base" hangingPunct="0">
              <a:lnSpc>
                <a:spcPct val="80000"/>
              </a:lnSpc>
              <a:spcBef>
                <a:spcPct val="0"/>
              </a:spcBef>
              <a:spcAft>
                <a:spcPct val="0"/>
              </a:spcAft>
            </a:pPr>
            <a:r>
              <a:rPr lang="zh-CN" altLang="en-US" sz="2400" b="1">
                <a:solidFill>
                  <a:srgbClr val="FFFF00"/>
                </a:solidFill>
              </a:rPr>
              <a:t>            </a:t>
            </a:r>
            <a:r>
              <a:rPr lang="en-US" altLang="zh-CN" sz="2400" b="1">
                <a:solidFill>
                  <a:srgbClr val="FFFF00"/>
                </a:solidFill>
              </a:rPr>
              <a:t>……              ……</a:t>
            </a:r>
          </a:p>
        </p:txBody>
      </p:sp>
      <p:sp>
        <p:nvSpPr>
          <p:cNvPr id="254989" name="Text Box 13"/>
          <p:cNvSpPr txBox="1">
            <a:spLocks noChangeArrowheads="1"/>
          </p:cNvSpPr>
          <p:nvPr/>
        </p:nvSpPr>
        <p:spPr bwMode="auto">
          <a:xfrm>
            <a:off x="7239001" y="838201"/>
            <a:ext cx="3225563" cy="2012859"/>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000000"/>
                </a:solidFill>
              </a:rPr>
              <a:t>在</a:t>
            </a:r>
            <a:r>
              <a:rPr lang="en-US" altLang="zh-CN" sz="2400" b="1">
                <a:solidFill>
                  <a:srgbClr val="000000"/>
                </a:solidFill>
              </a:rPr>
              <a:t>U</a:t>
            </a:r>
            <a:r>
              <a:rPr lang="zh-CN" altLang="en-US" sz="2400" b="1">
                <a:solidFill>
                  <a:srgbClr val="000000"/>
                </a:solidFill>
              </a:rPr>
              <a:t>上</a:t>
            </a:r>
            <a:r>
              <a:rPr lang="en-US" altLang="zh-CN" sz="2400" b="1">
                <a:solidFill>
                  <a:srgbClr val="000000"/>
                </a:solidFill>
              </a:rPr>
              <a:t>C </a:t>
            </a:r>
            <a:r>
              <a:rPr lang="en-US" altLang="zh-CN" sz="2400" b="1">
                <a:solidFill>
                  <a:srgbClr val="000000"/>
                </a:solidFill>
                <a:sym typeface="Symbol" panose="05050102010706020507" pitchFamily="18" charset="2"/>
              </a:rPr>
              <a:t>{T</a:t>
            </a:r>
            <a:r>
              <a:rPr lang="zh-CN" altLang="en-US" sz="2400" b="1">
                <a:solidFill>
                  <a:srgbClr val="000000"/>
                </a:solidFill>
                <a:sym typeface="Symbol" panose="05050102010706020507" pitchFamily="18" charset="2"/>
              </a:rPr>
              <a:t>，</a:t>
            </a:r>
            <a:r>
              <a:rPr lang="en-US" altLang="zh-CN" sz="2400" b="1">
                <a:solidFill>
                  <a:srgbClr val="000000"/>
                </a:solidFill>
                <a:sym typeface="Symbol" panose="05050102010706020507" pitchFamily="18" charset="2"/>
              </a:rPr>
              <a:t>R}</a:t>
            </a:r>
            <a:r>
              <a:rPr lang="zh-CN" altLang="en-US" sz="2400" b="1">
                <a:solidFill>
                  <a:srgbClr val="000000"/>
                </a:solidFill>
                <a:sym typeface="Symbol" panose="05050102010706020507" pitchFamily="18" charset="2"/>
              </a:rPr>
              <a:t>，</a:t>
            </a:r>
            <a:endParaRPr lang="zh-CN" altLang="en-US" sz="2400" b="1">
              <a:solidFill>
                <a:srgbClr val="FFFFFF"/>
              </a:solidFill>
              <a:sym typeface="Symbol" panose="05050102010706020507" pitchFamily="18" charset="2"/>
            </a:endParaRPr>
          </a:p>
          <a:p>
            <a:pPr eaLnBrk="0" fontAlgn="base" hangingPunct="0">
              <a:lnSpc>
                <a:spcPct val="130000"/>
              </a:lnSpc>
              <a:spcBef>
                <a:spcPct val="0"/>
              </a:spcBef>
              <a:spcAft>
                <a:spcPct val="0"/>
              </a:spcAft>
            </a:pPr>
            <a:r>
              <a:rPr lang="zh-CN" altLang="en-US" sz="2400" b="1">
                <a:solidFill>
                  <a:srgbClr val="000000"/>
                </a:solidFill>
              </a:rPr>
              <a:t>但</a:t>
            </a:r>
            <a:r>
              <a:rPr lang="en-US" altLang="zh-CN" sz="2400" b="1">
                <a:solidFill>
                  <a:srgbClr val="000000"/>
                </a:solidFill>
              </a:rPr>
              <a:t>C </a:t>
            </a:r>
            <a:r>
              <a:rPr lang="en-US" altLang="zh-CN" sz="2400" b="1">
                <a:solidFill>
                  <a:srgbClr val="000000"/>
                </a:solidFill>
                <a:sym typeface="Symbol" panose="05050102010706020507" pitchFamily="18" charset="2"/>
              </a:rPr>
              <a:t>T</a:t>
            </a:r>
            <a:r>
              <a:rPr lang="zh-CN" altLang="en-US" sz="2400" b="1">
                <a:solidFill>
                  <a:srgbClr val="000000"/>
                </a:solidFill>
                <a:sym typeface="Symbol" panose="05050102010706020507" pitchFamily="18" charset="2"/>
              </a:rPr>
              <a:t>不成立，因</a:t>
            </a:r>
          </a:p>
          <a:p>
            <a:pPr eaLnBrk="0" fontAlgn="base" hangingPunct="0">
              <a:lnSpc>
                <a:spcPct val="130000"/>
              </a:lnSpc>
              <a:spcBef>
                <a:spcPct val="0"/>
              </a:spcBef>
              <a:spcAft>
                <a:spcPct val="0"/>
              </a:spcAft>
            </a:pPr>
            <a:r>
              <a:rPr lang="zh-CN" altLang="en-US" sz="2400" b="1">
                <a:solidFill>
                  <a:srgbClr val="000000"/>
                </a:solidFill>
                <a:sym typeface="Symbol" panose="05050102010706020507" pitchFamily="18" charset="2"/>
              </a:rPr>
              <a:t>为</a:t>
            </a:r>
            <a:r>
              <a:rPr lang="zh-CN" altLang="en-US" sz="2400" b="1">
                <a:solidFill>
                  <a:srgbClr val="000000"/>
                </a:solidFill>
              </a:rPr>
              <a:t>交换汪洋和大海后</a:t>
            </a:r>
          </a:p>
          <a:p>
            <a:pPr eaLnBrk="0" fontAlgn="base" hangingPunct="0">
              <a:lnSpc>
                <a:spcPct val="130000"/>
              </a:lnSpc>
              <a:spcBef>
                <a:spcPct val="0"/>
              </a:spcBef>
              <a:spcAft>
                <a:spcPct val="0"/>
              </a:spcAft>
            </a:pPr>
            <a:r>
              <a:rPr lang="zh-CN" altLang="en-US" sz="2400" b="1">
                <a:solidFill>
                  <a:srgbClr val="000000"/>
                </a:solidFill>
              </a:rPr>
              <a:t>的两个元组不存在</a:t>
            </a:r>
          </a:p>
        </p:txBody>
      </p:sp>
      <p:sp>
        <p:nvSpPr>
          <p:cNvPr id="254990" name="Line 14"/>
          <p:cNvSpPr>
            <a:spLocks noChangeShapeType="1"/>
          </p:cNvSpPr>
          <p:nvPr/>
        </p:nvSpPr>
        <p:spPr bwMode="auto">
          <a:xfrm>
            <a:off x="2971800" y="1403350"/>
            <a:ext cx="0" cy="12954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4991" name="Line 15"/>
          <p:cNvSpPr>
            <a:spLocks noChangeShapeType="1"/>
          </p:cNvSpPr>
          <p:nvPr/>
        </p:nvSpPr>
        <p:spPr bwMode="auto">
          <a:xfrm>
            <a:off x="3886200" y="1403350"/>
            <a:ext cx="0" cy="129540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4992" name="Text Box 16"/>
          <p:cNvSpPr txBox="1">
            <a:spLocks noChangeArrowheads="1"/>
          </p:cNvSpPr>
          <p:nvPr/>
        </p:nvSpPr>
        <p:spPr bwMode="auto">
          <a:xfrm>
            <a:off x="2438401" y="97313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C</a:t>
            </a:r>
            <a:endParaRPr lang="en-US" altLang="zh-CN" sz="2400" b="1">
              <a:solidFill>
                <a:srgbClr val="FFFF00"/>
              </a:solidFill>
            </a:endParaRPr>
          </a:p>
        </p:txBody>
      </p:sp>
      <p:sp>
        <p:nvSpPr>
          <p:cNvPr id="254993" name="Text Box 17"/>
          <p:cNvSpPr txBox="1">
            <a:spLocks noChangeArrowheads="1"/>
          </p:cNvSpPr>
          <p:nvPr/>
        </p:nvSpPr>
        <p:spPr bwMode="auto">
          <a:xfrm>
            <a:off x="3146426" y="984250"/>
            <a:ext cx="43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b="1">
                <a:solidFill>
                  <a:srgbClr val="FFFFFF"/>
                </a:solidFill>
              </a:rPr>
              <a:t>T</a:t>
            </a:r>
            <a:endParaRPr lang="en-US" altLang="zh-CN" sz="2400" b="1">
              <a:solidFill>
                <a:srgbClr val="FFFF00"/>
              </a:solidFill>
            </a:endParaRPr>
          </a:p>
        </p:txBody>
      </p:sp>
      <p:sp>
        <p:nvSpPr>
          <p:cNvPr id="254994" name="Text Box 18"/>
          <p:cNvSpPr txBox="1">
            <a:spLocks noChangeArrowheads="1"/>
          </p:cNvSpPr>
          <p:nvPr/>
        </p:nvSpPr>
        <p:spPr bwMode="auto">
          <a:xfrm>
            <a:off x="6118226" y="976313"/>
            <a:ext cx="43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altLang="zh-CN" sz="2400" b="1">
                <a:solidFill>
                  <a:srgbClr val="FFFFFF"/>
                </a:solidFill>
              </a:rPr>
              <a:t>R</a:t>
            </a:r>
            <a:endParaRPr lang="en-US" altLang="zh-CN" sz="2400" b="1">
              <a:solidFill>
                <a:srgbClr val="FFFF00"/>
              </a:solidFill>
            </a:endParaRPr>
          </a:p>
        </p:txBody>
      </p:sp>
      <p:sp>
        <p:nvSpPr>
          <p:cNvPr id="254995" name="Text Box 19"/>
          <p:cNvSpPr txBox="1">
            <a:spLocks noChangeArrowheads="1"/>
          </p:cNvSpPr>
          <p:nvPr/>
        </p:nvSpPr>
        <p:spPr bwMode="auto">
          <a:xfrm>
            <a:off x="2343150" y="4953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spcAft>
                <a:spcPct val="0"/>
              </a:spcAft>
            </a:pPr>
            <a:r>
              <a:rPr lang="zh-CN" altLang="en-US" sz="2400" b="1">
                <a:solidFill>
                  <a:srgbClr val="FFFF00"/>
                </a:solidFill>
              </a:rPr>
              <a:t>例：</a:t>
            </a:r>
          </a:p>
        </p:txBody>
      </p:sp>
    </p:spTree>
    <p:extLst>
      <p:ext uri="{BB962C8B-B14F-4D97-AF65-F5344CB8AC3E}">
        <p14:creationId xmlns:p14="http://schemas.microsoft.com/office/powerpoint/2010/main" val="866470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54989"/>
                                        </p:tgtEl>
                                        <p:attrNameLst>
                                          <p:attrName>style.visibility</p:attrName>
                                        </p:attrNameLst>
                                      </p:cBhvr>
                                      <p:to>
                                        <p:strVal val="visible"/>
                                      </p:to>
                                    </p:set>
                                    <p:animEffect transition="in" filter="checkerboard(down)">
                                      <p:cBhvr>
                                        <p:cTn id="7" dur="500"/>
                                        <p:tgtEl>
                                          <p:spTgt spid="254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54978"/>
                                        </p:tgtEl>
                                        <p:attrNameLst>
                                          <p:attrName>style.visibility</p:attrName>
                                        </p:attrNameLst>
                                      </p:cBhvr>
                                      <p:to>
                                        <p:strVal val="visible"/>
                                      </p:to>
                                    </p:set>
                                    <p:anim calcmode="lin" valueType="num">
                                      <p:cBhvr additive="base">
                                        <p:cTn id="12" dur="500" fill="hold"/>
                                        <p:tgtEl>
                                          <p:spTgt spid="254978"/>
                                        </p:tgtEl>
                                        <p:attrNameLst>
                                          <p:attrName>ppt_x</p:attrName>
                                        </p:attrNameLst>
                                      </p:cBhvr>
                                      <p:tavLst>
                                        <p:tav tm="0">
                                          <p:val>
                                            <p:strVal val="#ppt_x"/>
                                          </p:val>
                                        </p:tav>
                                        <p:tav tm="100000">
                                          <p:val>
                                            <p:strVal val="#ppt_x"/>
                                          </p:val>
                                        </p:tav>
                                      </p:tavLst>
                                    </p:anim>
                                    <p:anim calcmode="lin" valueType="num">
                                      <p:cBhvr additive="base">
                                        <p:cTn id="13" dur="500" fill="hold"/>
                                        <p:tgtEl>
                                          <p:spTgt spid="254978"/>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54979"/>
                                        </p:tgtEl>
                                        <p:attrNameLst>
                                          <p:attrName>style.visibility</p:attrName>
                                        </p:attrNameLst>
                                      </p:cBhvr>
                                      <p:to>
                                        <p:strVal val="visible"/>
                                      </p:to>
                                    </p:set>
                                    <p:anim calcmode="lin" valueType="num">
                                      <p:cBhvr additive="base">
                                        <p:cTn id="18" dur="500" fill="hold"/>
                                        <p:tgtEl>
                                          <p:spTgt spid="254979"/>
                                        </p:tgtEl>
                                        <p:attrNameLst>
                                          <p:attrName>ppt_x</p:attrName>
                                        </p:attrNameLst>
                                      </p:cBhvr>
                                      <p:tavLst>
                                        <p:tav tm="0">
                                          <p:val>
                                            <p:strVal val="0-#ppt_w/2"/>
                                          </p:val>
                                        </p:tav>
                                        <p:tav tm="100000">
                                          <p:val>
                                            <p:strVal val="#ppt_x"/>
                                          </p:val>
                                        </p:tav>
                                      </p:tavLst>
                                    </p:anim>
                                    <p:anim calcmode="lin" valueType="num">
                                      <p:cBhvr additive="base">
                                        <p:cTn id="19" dur="500" fill="hold"/>
                                        <p:tgtEl>
                                          <p:spTgt spid="25497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54980">
                                            <p:bg/>
                                          </p:spTgt>
                                        </p:tgtEl>
                                        <p:attrNameLst>
                                          <p:attrName>style.visibility</p:attrName>
                                        </p:attrNameLst>
                                      </p:cBhvr>
                                      <p:to>
                                        <p:strVal val="visible"/>
                                      </p:to>
                                    </p:set>
                                    <p:anim calcmode="lin" valueType="num">
                                      <p:cBhvr additive="base">
                                        <p:cTn id="24" dur="500" fill="hold"/>
                                        <p:tgtEl>
                                          <p:spTgt spid="254980">
                                            <p:bg/>
                                          </p:spTgt>
                                        </p:tgtEl>
                                        <p:attrNameLst>
                                          <p:attrName>ppt_x</p:attrName>
                                        </p:attrNameLst>
                                      </p:cBhvr>
                                      <p:tavLst>
                                        <p:tav tm="0">
                                          <p:val>
                                            <p:strVal val="1+#ppt_w/2"/>
                                          </p:val>
                                        </p:tav>
                                        <p:tav tm="100000">
                                          <p:val>
                                            <p:strVal val="#ppt_x"/>
                                          </p:val>
                                        </p:tav>
                                      </p:tavLst>
                                    </p:anim>
                                    <p:anim calcmode="lin" valueType="num">
                                      <p:cBhvr additive="base">
                                        <p:cTn id="25" dur="500" fill="hold"/>
                                        <p:tgtEl>
                                          <p:spTgt spid="254980">
                                            <p:bg/>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54980">
                                            <p:txEl>
                                              <p:pRg st="0" end="0"/>
                                            </p:txEl>
                                          </p:spTgt>
                                        </p:tgtEl>
                                        <p:attrNameLst>
                                          <p:attrName>style.visibility</p:attrName>
                                        </p:attrNameLst>
                                      </p:cBhvr>
                                      <p:to>
                                        <p:strVal val="visible"/>
                                      </p:to>
                                    </p:set>
                                    <p:anim calcmode="lin" valueType="num">
                                      <p:cBhvr additive="base">
                                        <p:cTn id="30" dur="500" fill="hold"/>
                                        <p:tgtEl>
                                          <p:spTgt spid="254980">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549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54980">
                                            <p:txEl>
                                              <p:pRg st="1" end="1"/>
                                            </p:txEl>
                                          </p:spTgt>
                                        </p:tgtEl>
                                        <p:attrNameLst>
                                          <p:attrName>style.visibility</p:attrName>
                                        </p:attrNameLst>
                                      </p:cBhvr>
                                      <p:to>
                                        <p:strVal val="visible"/>
                                      </p:to>
                                    </p:set>
                                    <p:anim calcmode="lin" valueType="num">
                                      <p:cBhvr additive="base">
                                        <p:cTn id="36" dur="500" fill="hold"/>
                                        <p:tgtEl>
                                          <p:spTgt spid="254980">
                                            <p:txEl>
                                              <p:pRg st="1" end="1"/>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549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254981"/>
                                        </p:tgtEl>
                                        <p:attrNameLst>
                                          <p:attrName>style.visibility</p:attrName>
                                        </p:attrNameLst>
                                      </p:cBhvr>
                                      <p:to>
                                        <p:strVal val="visible"/>
                                      </p:to>
                                    </p:set>
                                    <p:anim calcmode="lin" valueType="num">
                                      <p:cBhvr additive="base">
                                        <p:cTn id="42" dur="500" fill="hold"/>
                                        <p:tgtEl>
                                          <p:spTgt spid="254981"/>
                                        </p:tgtEl>
                                        <p:attrNameLst>
                                          <p:attrName>ppt_x</p:attrName>
                                        </p:attrNameLst>
                                      </p:cBhvr>
                                      <p:tavLst>
                                        <p:tav tm="0">
                                          <p:val>
                                            <p:strVal val="0-#ppt_w/2"/>
                                          </p:val>
                                        </p:tav>
                                        <p:tav tm="100000">
                                          <p:val>
                                            <p:strVal val="#ppt_x"/>
                                          </p:val>
                                        </p:tav>
                                      </p:tavLst>
                                    </p:anim>
                                    <p:anim calcmode="lin" valueType="num">
                                      <p:cBhvr additive="base">
                                        <p:cTn id="43" dur="500" fill="hold"/>
                                        <p:tgtEl>
                                          <p:spTgt spid="25498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54986"/>
                                        </p:tgtEl>
                                        <p:attrNameLst>
                                          <p:attrName>style.visibility</p:attrName>
                                        </p:attrNameLst>
                                      </p:cBhvr>
                                      <p:to>
                                        <p:strVal val="visible"/>
                                      </p:to>
                                    </p:set>
                                    <p:animEffect transition="in" filter="blinds(horizontal)">
                                      <p:cBhvr>
                                        <p:cTn id="48" dur="500"/>
                                        <p:tgtEl>
                                          <p:spTgt spid="25498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3" fill="hold" grpId="0" nodeType="clickEffect">
                                  <p:stCondLst>
                                    <p:cond delay="0"/>
                                  </p:stCondLst>
                                  <p:childTnLst>
                                    <p:set>
                                      <p:cBhvr>
                                        <p:cTn id="52" dur="1" fill="hold">
                                          <p:stCondLst>
                                            <p:cond delay="0"/>
                                          </p:stCondLst>
                                        </p:cTn>
                                        <p:tgtEl>
                                          <p:spTgt spid="254987"/>
                                        </p:tgtEl>
                                        <p:attrNameLst>
                                          <p:attrName>style.visibility</p:attrName>
                                        </p:attrNameLst>
                                      </p:cBhvr>
                                      <p:to>
                                        <p:strVal val="visible"/>
                                      </p:to>
                                    </p:set>
                                    <p:anim calcmode="lin" valueType="num">
                                      <p:cBhvr additive="base">
                                        <p:cTn id="53" dur="500" fill="hold"/>
                                        <p:tgtEl>
                                          <p:spTgt spid="254987"/>
                                        </p:tgtEl>
                                        <p:attrNameLst>
                                          <p:attrName>ppt_x</p:attrName>
                                        </p:attrNameLst>
                                      </p:cBhvr>
                                      <p:tavLst>
                                        <p:tav tm="0">
                                          <p:val>
                                            <p:strVal val="1+#ppt_w/2"/>
                                          </p:val>
                                        </p:tav>
                                        <p:tav tm="100000">
                                          <p:val>
                                            <p:strVal val="#ppt_x"/>
                                          </p:val>
                                        </p:tav>
                                      </p:tavLst>
                                    </p:anim>
                                    <p:anim calcmode="lin" valueType="num">
                                      <p:cBhvr additive="base">
                                        <p:cTn id="54" dur="500" fill="hold"/>
                                        <p:tgtEl>
                                          <p:spTgt spid="25498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nimBg="1" autoUpdateAnimBg="0"/>
      <p:bldP spid="254979" grpId="0" animBg="1" autoUpdateAnimBg="0"/>
      <p:bldP spid="254980" grpId="0" build="p" animBg="1" autoUpdateAnimBg="0"/>
      <p:bldP spid="254986" grpId="0" animBg="1" autoUpdateAnimBg="0"/>
      <p:bldP spid="254987" grpId="0" animBg="1" autoUpdateAnimBg="0"/>
      <p:bldP spid="25498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p:cNvSpPr>
            <a:spLocks noGrp="1"/>
          </p:cNvSpPr>
          <p:nvPr>
            <p:ph type="dt" sz="half" idx="10"/>
          </p:nvPr>
        </p:nvSpPr>
        <p:spPr/>
        <p:txBody>
          <a:bodyPr/>
          <a:lstStyle/>
          <a:p>
            <a:fld id="{1463B8A5-DD6E-4567-B770-371FDE754FA3}" type="datetime1">
              <a:rPr lang="zh-CN" altLang="en-US" smtClean="0"/>
              <a:t>2016/5/10</a:t>
            </a:fld>
            <a:endParaRPr lang="en-US" altLang="zh-CN">
              <a:solidFill>
                <a:srgbClr val="FFFF00"/>
              </a:solidFill>
            </a:endParaRPr>
          </a:p>
        </p:txBody>
      </p:sp>
      <p:sp>
        <p:nvSpPr>
          <p:cNvPr id="12" name="页脚占位符 2"/>
          <p:cNvSpPr>
            <a:spLocks noGrp="1"/>
          </p:cNvSpPr>
          <p:nvPr>
            <p:ph type="ftr" sz="quarter" idx="11"/>
          </p:nvPr>
        </p:nvSpPr>
        <p:spPr/>
        <p:txBody>
          <a:bodyPr/>
          <a:lstStyle/>
          <a:p>
            <a:r>
              <a:rPr lang="zh-CN" altLang="en-US" smtClean="0"/>
              <a:t>数据库系统</a:t>
            </a:r>
            <a:endParaRPr lang="zh-CN" altLang="en-US"/>
          </a:p>
        </p:txBody>
      </p:sp>
      <p:sp>
        <p:nvSpPr>
          <p:cNvPr id="13" name="灯片编号占位符 3"/>
          <p:cNvSpPr>
            <a:spLocks noGrp="1"/>
          </p:cNvSpPr>
          <p:nvPr>
            <p:ph type="sldNum" sz="quarter" idx="12"/>
          </p:nvPr>
        </p:nvSpPr>
        <p:spPr/>
        <p:txBody>
          <a:bodyPr/>
          <a:lstStyle/>
          <a:p>
            <a:fld id="{A0ED193E-63B1-40C2-9FE3-DDA5761FA8C3}" type="slidenum">
              <a:rPr lang="zh-CN" altLang="en-US"/>
              <a:pPr/>
              <a:t>25</a:t>
            </a:fld>
            <a:endParaRPr lang="en-US" altLang="zh-CN">
              <a:solidFill>
                <a:srgbClr val="FFFF00"/>
              </a:solidFill>
            </a:endParaRPr>
          </a:p>
        </p:txBody>
      </p:sp>
      <p:sp>
        <p:nvSpPr>
          <p:cNvPr id="256002" name="Text Box 2"/>
          <p:cNvSpPr txBox="1">
            <a:spLocks noChangeArrowheads="1"/>
          </p:cNvSpPr>
          <p:nvPr/>
        </p:nvSpPr>
        <p:spPr bwMode="auto">
          <a:xfrm>
            <a:off x="2057400" y="2362200"/>
            <a:ext cx="83820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2</a:t>
            </a:r>
            <a:r>
              <a:rPr lang="zh-CN" altLang="en-US" sz="2400" b="1">
                <a:solidFill>
                  <a:srgbClr val="FFFFFF"/>
                </a:solidFill>
              </a:rPr>
              <a:t>、外键（外部码）</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若</a:t>
            </a:r>
            <a:r>
              <a:rPr lang="en-US" altLang="zh-CN" sz="2400" b="1">
                <a:solidFill>
                  <a:srgbClr val="FFFF00"/>
                </a:solidFill>
              </a:rPr>
              <a:t>R&lt;U, F&gt;</a:t>
            </a:r>
            <a:r>
              <a:rPr lang="zh-CN" altLang="en-US" sz="2400" b="1">
                <a:solidFill>
                  <a:srgbClr val="FFFF00"/>
                </a:solidFill>
              </a:rPr>
              <a:t>中的属性或属性组合</a:t>
            </a:r>
            <a:r>
              <a:rPr lang="en-US" altLang="zh-CN" sz="2400" b="1">
                <a:solidFill>
                  <a:srgbClr val="FFFF00"/>
                </a:solidFill>
              </a:rPr>
              <a:t>X</a:t>
            </a:r>
            <a:r>
              <a:rPr lang="zh-CN" altLang="en-US" sz="2400" b="1">
                <a:solidFill>
                  <a:srgbClr val="FFFF00"/>
                </a:solidFill>
              </a:rPr>
              <a:t>不是</a:t>
            </a:r>
            <a:r>
              <a:rPr lang="en-US" altLang="zh-CN" sz="2400" b="1">
                <a:solidFill>
                  <a:srgbClr val="FFFF00"/>
                </a:solidFill>
              </a:rPr>
              <a:t>R</a:t>
            </a:r>
            <a:r>
              <a:rPr lang="zh-CN" altLang="en-US" sz="2400" b="1">
                <a:solidFill>
                  <a:srgbClr val="FFFF00"/>
                </a:solidFill>
              </a:rPr>
              <a:t>的关键字，但</a:t>
            </a:r>
            <a:r>
              <a:rPr lang="en-US" altLang="zh-CN" sz="2400" b="1">
                <a:solidFill>
                  <a:srgbClr val="FFFF00"/>
                </a:solidFill>
              </a:rPr>
              <a:t>X</a:t>
            </a:r>
            <a:r>
              <a:rPr lang="zh-CN" altLang="en-US" sz="2400" b="1">
                <a:solidFill>
                  <a:srgbClr val="FFFF00"/>
                </a:solidFill>
              </a:rPr>
              <a:t>是另一个关系的关键字，则称</a:t>
            </a:r>
            <a:r>
              <a:rPr lang="en-US" altLang="zh-CN" sz="2400" b="1">
                <a:solidFill>
                  <a:srgbClr val="FFFF00"/>
                </a:solidFill>
              </a:rPr>
              <a:t>X</a:t>
            </a:r>
            <a:r>
              <a:rPr lang="zh-CN" altLang="en-US" sz="2400" b="1">
                <a:solidFill>
                  <a:srgbClr val="FFFF00"/>
                </a:solidFill>
              </a:rPr>
              <a:t>是</a:t>
            </a:r>
            <a:r>
              <a:rPr lang="en-US" altLang="zh-CN" sz="2400" b="1">
                <a:solidFill>
                  <a:srgbClr val="FFFF00"/>
                </a:solidFill>
              </a:rPr>
              <a:t>R</a:t>
            </a:r>
            <a:r>
              <a:rPr lang="zh-CN" altLang="en-US" sz="2400" b="1">
                <a:solidFill>
                  <a:srgbClr val="FFFF00"/>
                </a:solidFill>
              </a:rPr>
              <a:t>的外键。</a:t>
            </a:r>
          </a:p>
        </p:txBody>
      </p:sp>
      <p:sp>
        <p:nvSpPr>
          <p:cNvPr id="256003" name="Text Box 3"/>
          <p:cNvSpPr txBox="1">
            <a:spLocks noChangeArrowheads="1"/>
          </p:cNvSpPr>
          <p:nvPr/>
        </p:nvSpPr>
        <p:spPr bwMode="auto">
          <a:xfrm>
            <a:off x="2743200" y="3886200"/>
            <a:ext cx="634365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主键与外键提供了一个表示关系间联系的手段</a:t>
            </a:r>
            <a:endParaRPr lang="zh-CN" altLang="en-US" sz="2400" b="1">
              <a:solidFill>
                <a:srgbClr val="FFFF00"/>
              </a:solidFill>
            </a:endParaRPr>
          </a:p>
        </p:txBody>
      </p:sp>
      <p:sp>
        <p:nvSpPr>
          <p:cNvPr id="256004" name="Text Box 4"/>
          <p:cNvSpPr txBox="1">
            <a:spLocks noChangeArrowheads="1"/>
          </p:cNvSpPr>
          <p:nvPr/>
        </p:nvSpPr>
        <p:spPr bwMode="auto">
          <a:xfrm>
            <a:off x="1736725" y="685800"/>
            <a:ext cx="6096000" cy="1791260"/>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例：借书证关系 </a:t>
            </a:r>
            <a:r>
              <a:rPr lang="en-US" altLang="zh-CN" sz="2400" b="1">
                <a:solidFill>
                  <a:srgbClr val="FFFF00"/>
                </a:solidFill>
              </a:rPr>
              <a:t>C</a:t>
            </a:r>
            <a:r>
              <a:rPr lang="zh-CN" altLang="en-US" sz="2400" b="1">
                <a:solidFill>
                  <a:srgbClr val="FFFF00"/>
                </a:solidFill>
              </a:rPr>
              <a:t>（</a:t>
            </a:r>
            <a:r>
              <a:rPr lang="en-US" altLang="zh-CN" sz="2400" b="1">
                <a:solidFill>
                  <a:srgbClr val="FFFF00"/>
                </a:solidFill>
              </a:rPr>
              <a:t>CARD#</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SN</a:t>
            </a:r>
            <a:r>
              <a:rPr lang="zh-CN" altLang="en-US" sz="2400" b="1">
                <a:solidFill>
                  <a:srgbClr val="FFFF00"/>
                </a:solidFill>
              </a:rPr>
              <a:t>，</a:t>
            </a:r>
            <a:r>
              <a:rPr lang="en-US" altLang="zh-CN" sz="2400" b="1">
                <a:solidFill>
                  <a:srgbClr val="FFFF00"/>
                </a:solidFill>
              </a:rPr>
              <a:t>SD</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CARD#</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都是候选关键字</a:t>
            </a:r>
          </a:p>
          <a:p>
            <a:pPr eaLnBrk="0" fontAlgn="base" hangingPunct="0">
              <a:lnSpc>
                <a:spcPct val="130000"/>
              </a:lnSpc>
              <a:spcBef>
                <a:spcPct val="0"/>
              </a:spcBef>
              <a:spcAft>
                <a:spcPct val="0"/>
              </a:spcAft>
            </a:pPr>
            <a:r>
              <a:rPr lang="zh-CN" altLang="en-US" sz="2400" b="1">
                <a:solidFill>
                  <a:srgbClr val="FFFF00"/>
                </a:solidFill>
              </a:rPr>
              <a:t>        通常选择</a:t>
            </a:r>
            <a:r>
              <a:rPr lang="en-US" altLang="zh-CN" sz="2400" b="1">
                <a:solidFill>
                  <a:srgbClr val="FFFF00"/>
                </a:solidFill>
              </a:rPr>
              <a:t>CARD#</a:t>
            </a:r>
            <a:r>
              <a:rPr lang="zh-CN" altLang="en-US" sz="2400" b="1">
                <a:solidFill>
                  <a:srgbClr val="FFFF00"/>
                </a:solidFill>
              </a:rPr>
              <a:t>作为主键</a:t>
            </a:r>
          </a:p>
        </p:txBody>
      </p:sp>
      <p:sp>
        <p:nvSpPr>
          <p:cNvPr id="256005" name="Text Box 5"/>
          <p:cNvSpPr txBox="1">
            <a:spLocks noChangeArrowheads="1"/>
          </p:cNvSpPr>
          <p:nvPr/>
        </p:nvSpPr>
        <p:spPr bwMode="auto">
          <a:xfrm>
            <a:off x="7908925" y="685801"/>
            <a:ext cx="2666114" cy="120032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sym typeface="Symbol" panose="05050102010706020507" pitchFamily="18" charset="2"/>
              </a:rPr>
              <a:t>  </a:t>
            </a:r>
            <a:r>
              <a:rPr lang="en-US" altLang="zh-CN" sz="2400" b="1">
                <a:solidFill>
                  <a:srgbClr val="000000"/>
                </a:solidFill>
              </a:rPr>
              <a:t>K</a:t>
            </a:r>
            <a:r>
              <a:rPr lang="zh-CN" altLang="en-US" sz="2400" b="1">
                <a:solidFill>
                  <a:srgbClr val="000000"/>
                </a:solidFill>
              </a:rPr>
              <a:t>能唯一确定</a:t>
            </a:r>
          </a:p>
          <a:p>
            <a:pPr eaLnBrk="0" fontAlgn="base" hangingPunct="0">
              <a:spcBef>
                <a:spcPct val="0"/>
              </a:spcBef>
              <a:spcAft>
                <a:spcPct val="0"/>
              </a:spcAft>
            </a:pPr>
            <a:r>
              <a:rPr lang="zh-CN" altLang="en-US" sz="2400" b="1">
                <a:solidFill>
                  <a:srgbClr val="000000"/>
                </a:solidFill>
              </a:rPr>
              <a:t>       一个元组</a:t>
            </a:r>
          </a:p>
          <a:p>
            <a:pPr eaLnBrk="0" fontAlgn="base" hangingPunct="0">
              <a:spcBef>
                <a:spcPct val="0"/>
              </a:spcBef>
              <a:spcAft>
                <a:spcPct val="0"/>
              </a:spcAft>
            </a:pPr>
            <a:r>
              <a:rPr lang="zh-CN" altLang="en-US" sz="2400" b="1">
                <a:solidFill>
                  <a:srgbClr val="000000"/>
                </a:solidFill>
                <a:sym typeface="Symbol" panose="05050102010706020507" pitchFamily="18" charset="2"/>
              </a:rPr>
              <a:t>  </a:t>
            </a:r>
            <a:r>
              <a:rPr lang="en-US" altLang="zh-CN" sz="2400" b="1">
                <a:solidFill>
                  <a:srgbClr val="000000"/>
                </a:solidFill>
              </a:rPr>
              <a:t>K</a:t>
            </a:r>
            <a:r>
              <a:rPr lang="zh-CN" altLang="en-US" sz="2400" b="1">
                <a:solidFill>
                  <a:srgbClr val="000000"/>
                </a:solidFill>
              </a:rPr>
              <a:t>中无多余属性</a:t>
            </a:r>
            <a:endParaRPr lang="zh-CN" altLang="en-US" sz="2400" b="1">
              <a:solidFill>
                <a:srgbClr val="FFFF00"/>
              </a:solidFill>
            </a:endParaRPr>
          </a:p>
        </p:txBody>
      </p:sp>
      <p:grpSp>
        <p:nvGrpSpPr>
          <p:cNvPr id="256006" name="Group 6"/>
          <p:cNvGrpSpPr>
            <a:grpSpLocks/>
          </p:cNvGrpSpPr>
          <p:nvPr/>
        </p:nvGrpSpPr>
        <p:grpSpPr bwMode="auto">
          <a:xfrm>
            <a:off x="2193926" y="4613275"/>
            <a:ext cx="8169275" cy="1422400"/>
            <a:chOff x="0" y="0"/>
            <a:chExt cx="5146" cy="896"/>
          </a:xfrm>
        </p:grpSpPr>
        <p:sp>
          <p:nvSpPr>
            <p:cNvPr id="256007" name="Text Box 7"/>
            <p:cNvSpPr txBox="1">
              <a:spLocks noChangeArrowheads="1"/>
            </p:cNvSpPr>
            <p:nvPr/>
          </p:nvSpPr>
          <p:spPr bwMode="auto">
            <a:xfrm>
              <a:off x="0" y="0"/>
              <a:ext cx="5146"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3</a:t>
              </a:r>
              <a:r>
                <a:rPr lang="zh-CN" altLang="en-US" sz="2400" b="1">
                  <a:solidFill>
                    <a:srgbClr val="FFFFFF"/>
                  </a:solidFill>
                </a:rPr>
                <a:t>、全键（</a:t>
              </a:r>
              <a:r>
                <a:rPr lang="en-US" altLang="zh-CN" sz="2400" b="1">
                  <a:solidFill>
                    <a:srgbClr val="FFFFFF"/>
                  </a:solidFill>
                </a:rPr>
                <a:t>All-key</a:t>
              </a:r>
              <a:r>
                <a:rPr lang="zh-CN" altLang="en-US" sz="2400" b="1">
                  <a:solidFill>
                    <a:srgbClr val="FFFFFF"/>
                  </a:solidFill>
                </a:rPr>
                <a:t>，全码）</a:t>
              </a:r>
            </a:p>
            <a:p>
              <a:pPr eaLnBrk="0" fontAlgn="base" hangingPunct="0">
                <a:lnSpc>
                  <a:spcPct val="130000"/>
                </a:lnSpc>
                <a:spcBef>
                  <a:spcPct val="0"/>
                </a:spcBef>
                <a:spcAft>
                  <a:spcPct val="0"/>
                </a:spcAft>
              </a:pPr>
              <a:r>
                <a:rPr lang="zh-CN" altLang="en-US" sz="2400" b="1">
                  <a:solidFill>
                    <a:srgbClr val="FFFF00"/>
                  </a:solidFill>
                </a:rPr>
                <a:t>    若</a:t>
              </a:r>
              <a:r>
                <a:rPr lang="en-US" altLang="zh-CN" sz="2400" b="1">
                  <a:solidFill>
                    <a:srgbClr val="FFFF00"/>
                  </a:solidFill>
                </a:rPr>
                <a:t>R&lt;U, F&gt;</a:t>
              </a:r>
              <a:r>
                <a:rPr lang="zh-CN" altLang="en-US" sz="2400" b="1">
                  <a:solidFill>
                    <a:srgbClr val="FFFF00"/>
                  </a:solidFill>
                </a:rPr>
                <a:t>的整个属性组是关键字，即</a:t>
              </a:r>
              <a:r>
                <a:rPr lang="en-US" altLang="zh-CN" sz="2400" b="1">
                  <a:solidFill>
                    <a:srgbClr val="FFFF00"/>
                  </a:solidFill>
                </a:rPr>
                <a:t>U            U</a:t>
              </a:r>
              <a:r>
                <a:rPr lang="zh-CN" altLang="en-US" sz="2400" b="1">
                  <a:solidFill>
                    <a:srgbClr val="FFFF00"/>
                  </a:solidFill>
                </a:rPr>
                <a:t>，则称</a:t>
              </a:r>
              <a:r>
                <a:rPr lang="en-US" altLang="zh-CN" sz="2400" b="1">
                  <a:solidFill>
                    <a:srgbClr val="FFFF00"/>
                  </a:solidFill>
                </a:rPr>
                <a:t>U</a:t>
              </a:r>
              <a:r>
                <a:rPr lang="zh-CN" altLang="en-US" sz="2400" b="1">
                  <a:solidFill>
                    <a:srgbClr val="FFFF00"/>
                  </a:solidFill>
                </a:rPr>
                <a:t>是全键。</a:t>
              </a:r>
            </a:p>
          </p:txBody>
        </p:sp>
        <p:grpSp>
          <p:nvGrpSpPr>
            <p:cNvPr id="256008" name="Group 8"/>
            <p:cNvGrpSpPr>
              <a:grpSpLocks/>
            </p:cNvGrpSpPr>
            <p:nvPr/>
          </p:nvGrpSpPr>
          <p:grpSpPr bwMode="auto">
            <a:xfrm>
              <a:off x="3693" y="135"/>
              <a:ext cx="301" cy="288"/>
              <a:chOff x="0" y="0"/>
              <a:chExt cx="336" cy="288"/>
            </a:xfrm>
          </p:grpSpPr>
          <p:sp>
            <p:nvSpPr>
              <p:cNvPr id="256009" name="Line 9"/>
              <p:cNvSpPr>
                <a:spLocks noChangeShapeType="1"/>
              </p:cNvSpPr>
              <p:nvPr/>
            </p:nvSpPr>
            <p:spPr bwMode="auto">
              <a:xfrm>
                <a:off x="0" y="271"/>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6010" name="Text Box 10"/>
              <p:cNvSpPr txBox="1">
                <a:spLocks noChangeArrowheads="1"/>
              </p:cNvSpPr>
              <p:nvPr/>
            </p:nvSpPr>
            <p:spPr bwMode="auto">
              <a:xfrm>
                <a:off x="48" y="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f</a:t>
                </a:r>
              </a:p>
            </p:txBody>
          </p:sp>
        </p:grpSp>
      </p:grpSp>
    </p:spTree>
    <p:extLst>
      <p:ext uri="{BB962C8B-B14F-4D97-AF65-F5344CB8AC3E}">
        <p14:creationId xmlns:p14="http://schemas.microsoft.com/office/powerpoint/2010/main" val="1301976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04"/>
                                        </p:tgtEl>
                                        <p:attrNameLst>
                                          <p:attrName>style.visibility</p:attrName>
                                        </p:attrNameLst>
                                      </p:cBhvr>
                                      <p:to>
                                        <p:strVal val="visible"/>
                                      </p:to>
                                    </p:set>
                                    <p:anim calcmode="lin" valueType="num">
                                      <p:cBhvr additive="base">
                                        <p:cTn id="7" dur="500" fill="hold"/>
                                        <p:tgtEl>
                                          <p:spTgt spid="256004"/>
                                        </p:tgtEl>
                                        <p:attrNameLst>
                                          <p:attrName>ppt_x</p:attrName>
                                        </p:attrNameLst>
                                      </p:cBhvr>
                                      <p:tavLst>
                                        <p:tav tm="0">
                                          <p:val>
                                            <p:strVal val="0-#ppt_w/2"/>
                                          </p:val>
                                        </p:tav>
                                        <p:tav tm="100000">
                                          <p:val>
                                            <p:strVal val="#ppt_x"/>
                                          </p:val>
                                        </p:tav>
                                      </p:tavLst>
                                    </p:anim>
                                    <p:anim calcmode="lin" valueType="num">
                                      <p:cBhvr additive="base">
                                        <p:cTn id="8" dur="500" fill="hold"/>
                                        <p:tgtEl>
                                          <p:spTgt spid="2560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6005">
                                            <p:bg/>
                                          </p:spTgt>
                                        </p:tgtEl>
                                        <p:attrNameLst>
                                          <p:attrName>style.visibility</p:attrName>
                                        </p:attrNameLst>
                                      </p:cBhvr>
                                      <p:to>
                                        <p:strVal val="visible"/>
                                      </p:to>
                                    </p:set>
                                    <p:anim calcmode="lin" valueType="num">
                                      <p:cBhvr additive="base">
                                        <p:cTn id="13" dur="500" fill="hold"/>
                                        <p:tgtEl>
                                          <p:spTgt spid="256005">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6005">
                                            <p:bg/>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6005">
                                            <p:txEl>
                                              <p:pRg st="0" end="0"/>
                                            </p:txEl>
                                          </p:spTgt>
                                        </p:tgtEl>
                                        <p:attrNameLst>
                                          <p:attrName>style.visibility</p:attrName>
                                        </p:attrNameLst>
                                      </p:cBhvr>
                                      <p:to>
                                        <p:strVal val="visible"/>
                                      </p:to>
                                    </p:set>
                                    <p:anim calcmode="lin" valueType="num">
                                      <p:cBhvr additive="base">
                                        <p:cTn id="19" dur="500" fill="hold"/>
                                        <p:tgtEl>
                                          <p:spTgt spid="256005">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560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6005">
                                            <p:txEl>
                                              <p:pRg st="1" end="1"/>
                                            </p:txEl>
                                          </p:spTgt>
                                        </p:tgtEl>
                                        <p:attrNameLst>
                                          <p:attrName>style.visibility</p:attrName>
                                        </p:attrNameLst>
                                      </p:cBhvr>
                                      <p:to>
                                        <p:strVal val="visible"/>
                                      </p:to>
                                    </p:set>
                                    <p:anim calcmode="lin" valueType="num">
                                      <p:cBhvr additive="base">
                                        <p:cTn id="25" dur="500" fill="hold"/>
                                        <p:tgtEl>
                                          <p:spTgt spid="256005">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5600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56005">
                                            <p:txEl>
                                              <p:pRg st="2" end="2"/>
                                            </p:txEl>
                                          </p:spTgt>
                                        </p:tgtEl>
                                        <p:attrNameLst>
                                          <p:attrName>style.visibility</p:attrName>
                                        </p:attrNameLst>
                                      </p:cBhvr>
                                      <p:to>
                                        <p:strVal val="visible"/>
                                      </p:to>
                                    </p:set>
                                    <p:anim calcmode="lin" valueType="num">
                                      <p:cBhvr additive="base">
                                        <p:cTn id="31" dur="500" fill="hold"/>
                                        <p:tgtEl>
                                          <p:spTgt spid="256005">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5600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02">
                                            <p:bg/>
                                          </p:spTgt>
                                        </p:tgtEl>
                                        <p:attrNameLst>
                                          <p:attrName>style.visibility</p:attrName>
                                        </p:attrNameLst>
                                      </p:cBhvr>
                                      <p:to>
                                        <p:strVal val="visible"/>
                                      </p:to>
                                    </p:set>
                                    <p:anim calcmode="lin" valueType="num">
                                      <p:cBhvr additive="base">
                                        <p:cTn id="37" dur="500" fill="hold"/>
                                        <p:tgtEl>
                                          <p:spTgt spid="256002">
                                            <p:bg/>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6002">
                                            <p:bg/>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6002">
                                            <p:txEl>
                                              <p:pRg st="0" end="0"/>
                                            </p:txEl>
                                          </p:spTgt>
                                        </p:tgtEl>
                                        <p:attrNameLst>
                                          <p:attrName>style.visibility</p:attrName>
                                        </p:attrNameLst>
                                      </p:cBhvr>
                                      <p:to>
                                        <p:strVal val="visible"/>
                                      </p:to>
                                    </p:set>
                                    <p:anim calcmode="lin" valueType="num">
                                      <p:cBhvr additive="base">
                                        <p:cTn id="43" dur="500" fill="hold"/>
                                        <p:tgtEl>
                                          <p:spTgt spid="256002">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60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6002">
                                            <p:txEl>
                                              <p:pRg st="1" end="1"/>
                                            </p:txEl>
                                          </p:spTgt>
                                        </p:tgtEl>
                                        <p:attrNameLst>
                                          <p:attrName>style.visibility</p:attrName>
                                        </p:attrNameLst>
                                      </p:cBhvr>
                                      <p:to>
                                        <p:strVal val="visible"/>
                                      </p:to>
                                    </p:set>
                                    <p:anim calcmode="lin" valueType="num">
                                      <p:cBhvr additive="base">
                                        <p:cTn id="49" dur="500" fill="hold"/>
                                        <p:tgtEl>
                                          <p:spTgt spid="256002">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60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56003"/>
                                        </p:tgtEl>
                                        <p:attrNameLst>
                                          <p:attrName>style.visibility</p:attrName>
                                        </p:attrNameLst>
                                      </p:cBhvr>
                                      <p:to>
                                        <p:strVal val="visible"/>
                                      </p:to>
                                    </p:set>
                                    <p:animEffect transition="in" filter="dissolve">
                                      <p:cBhvr>
                                        <p:cTn id="55" dur="500"/>
                                        <p:tgtEl>
                                          <p:spTgt spid="25600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nodeType="clickEffect">
                                  <p:stCondLst>
                                    <p:cond delay="0"/>
                                  </p:stCondLst>
                                  <p:childTnLst>
                                    <p:set>
                                      <p:cBhvr>
                                        <p:cTn id="59" dur="1" fill="hold">
                                          <p:stCondLst>
                                            <p:cond delay="0"/>
                                          </p:stCondLst>
                                        </p:cTn>
                                        <p:tgtEl>
                                          <p:spTgt spid="256006"/>
                                        </p:tgtEl>
                                        <p:attrNameLst>
                                          <p:attrName>style.visibility</p:attrName>
                                        </p:attrNameLst>
                                      </p:cBhvr>
                                      <p:to>
                                        <p:strVal val="visible"/>
                                      </p:to>
                                    </p:set>
                                    <p:anim calcmode="lin" valueType="num">
                                      <p:cBhvr additive="base">
                                        <p:cTn id="60" dur="500" fill="hold"/>
                                        <p:tgtEl>
                                          <p:spTgt spid="256006"/>
                                        </p:tgtEl>
                                        <p:attrNameLst>
                                          <p:attrName>ppt_x</p:attrName>
                                        </p:attrNameLst>
                                      </p:cBhvr>
                                      <p:tavLst>
                                        <p:tav tm="0">
                                          <p:val>
                                            <p:strVal val="0-#ppt_w/2"/>
                                          </p:val>
                                        </p:tav>
                                        <p:tav tm="100000">
                                          <p:val>
                                            <p:strVal val="#ppt_x"/>
                                          </p:val>
                                        </p:tav>
                                      </p:tavLst>
                                    </p:anim>
                                    <p:anim calcmode="lin" valueType="num">
                                      <p:cBhvr additive="base">
                                        <p:cTn id="61" dur="500" fill="hold"/>
                                        <p:tgtEl>
                                          <p:spTgt spid="2560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build="p" animBg="1" autoUpdateAnimBg="0"/>
      <p:bldP spid="256003" grpId="0" animBg="1" autoUpdateAnimBg="0"/>
      <p:bldP spid="256004" grpId="0" animBg="1" autoUpdateAnimBg="0"/>
      <p:bldP spid="256005" grpId="0" build="p"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p:cNvSpPr>
            <a:spLocks noGrp="1"/>
          </p:cNvSpPr>
          <p:nvPr>
            <p:ph type="dt" sz="half" idx="10"/>
          </p:nvPr>
        </p:nvSpPr>
        <p:spPr/>
        <p:txBody>
          <a:bodyPr/>
          <a:lstStyle/>
          <a:p>
            <a:fld id="{5A20BCA4-5FE2-4CE8-87FC-59DFF85517A8}" type="datetime1">
              <a:rPr lang="zh-CN" altLang="en-US" smtClean="0"/>
              <a:t>2016/5/10</a:t>
            </a:fld>
            <a:endParaRPr lang="en-US" altLang="zh-CN">
              <a:solidFill>
                <a:srgbClr val="FFFF00"/>
              </a:solidFill>
            </a:endParaRPr>
          </a:p>
        </p:txBody>
      </p:sp>
      <p:sp>
        <p:nvSpPr>
          <p:cNvPr id="17" name="页脚占位符 2"/>
          <p:cNvSpPr>
            <a:spLocks noGrp="1"/>
          </p:cNvSpPr>
          <p:nvPr>
            <p:ph type="ftr" sz="quarter" idx="11"/>
          </p:nvPr>
        </p:nvSpPr>
        <p:spPr/>
        <p:txBody>
          <a:bodyPr/>
          <a:lstStyle/>
          <a:p>
            <a:r>
              <a:rPr lang="zh-CN" altLang="en-US" smtClean="0"/>
              <a:t>数据库系统</a:t>
            </a:r>
            <a:endParaRPr lang="zh-CN" altLang="en-US"/>
          </a:p>
        </p:txBody>
      </p:sp>
      <p:sp>
        <p:nvSpPr>
          <p:cNvPr id="18" name="灯片编号占位符 3"/>
          <p:cNvSpPr>
            <a:spLocks noGrp="1"/>
          </p:cNvSpPr>
          <p:nvPr>
            <p:ph type="sldNum" sz="quarter" idx="12"/>
          </p:nvPr>
        </p:nvSpPr>
        <p:spPr/>
        <p:txBody>
          <a:bodyPr/>
          <a:lstStyle/>
          <a:p>
            <a:fld id="{E553D3AF-903E-44F9-89A6-99F8E5556149}" type="slidenum">
              <a:rPr lang="zh-CN" altLang="en-US"/>
              <a:pPr/>
              <a:t>26</a:t>
            </a:fld>
            <a:endParaRPr lang="en-US" altLang="zh-CN">
              <a:solidFill>
                <a:srgbClr val="FFFF00"/>
              </a:solidFill>
            </a:endParaRPr>
          </a:p>
        </p:txBody>
      </p:sp>
      <p:sp>
        <p:nvSpPr>
          <p:cNvPr id="257026" name="Text Box 2"/>
          <p:cNvSpPr txBox="1">
            <a:spLocks noChangeArrowheads="1"/>
          </p:cNvSpPr>
          <p:nvPr/>
        </p:nvSpPr>
        <p:spPr bwMode="auto">
          <a:xfrm>
            <a:off x="2133601" y="914400"/>
            <a:ext cx="4271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例：关系模式 </a:t>
            </a:r>
            <a:r>
              <a:rPr lang="en-US" altLang="zh-CN" sz="2400" b="1">
                <a:solidFill>
                  <a:srgbClr val="FFFF00"/>
                </a:solidFill>
              </a:rPr>
              <a:t>R</a:t>
            </a:r>
            <a:r>
              <a:rPr lang="zh-CN" altLang="en-US" sz="2400" b="1">
                <a:solidFill>
                  <a:srgbClr val="FFFF00"/>
                </a:solidFill>
              </a:rPr>
              <a:t>（</a:t>
            </a:r>
            <a:r>
              <a:rPr lang="en-US" altLang="zh-CN" sz="2400" b="1">
                <a:solidFill>
                  <a:srgbClr val="FFFF00"/>
                </a:solidFill>
              </a:rPr>
              <a:t>P</a:t>
            </a:r>
            <a:r>
              <a:rPr lang="zh-CN" altLang="en-US" sz="2400" b="1">
                <a:solidFill>
                  <a:srgbClr val="FFFF00"/>
                </a:solidFill>
              </a:rPr>
              <a:t>，</a:t>
            </a:r>
            <a:r>
              <a:rPr lang="en-US" altLang="zh-CN" sz="2400" b="1">
                <a:solidFill>
                  <a:srgbClr val="FFFF00"/>
                </a:solidFill>
              </a:rPr>
              <a:t>W</a:t>
            </a:r>
            <a:r>
              <a:rPr lang="zh-CN" altLang="en-US" sz="2400" b="1">
                <a:solidFill>
                  <a:srgbClr val="FFFF00"/>
                </a:solidFill>
              </a:rPr>
              <a:t>，</a:t>
            </a:r>
            <a:r>
              <a:rPr lang="en-US" altLang="zh-CN" sz="2400" b="1">
                <a:solidFill>
                  <a:srgbClr val="FFFF00"/>
                </a:solidFill>
              </a:rPr>
              <a:t>A</a:t>
            </a:r>
            <a:r>
              <a:rPr lang="zh-CN" altLang="en-US" sz="2400" b="1">
                <a:solidFill>
                  <a:srgbClr val="FFFF00"/>
                </a:solidFill>
              </a:rPr>
              <a:t>）</a:t>
            </a:r>
          </a:p>
        </p:txBody>
      </p:sp>
      <p:grpSp>
        <p:nvGrpSpPr>
          <p:cNvPr id="257027" name="Group 3"/>
          <p:cNvGrpSpPr>
            <a:grpSpLocks/>
          </p:cNvGrpSpPr>
          <p:nvPr/>
        </p:nvGrpSpPr>
        <p:grpSpPr bwMode="auto">
          <a:xfrm>
            <a:off x="3848101" y="1295401"/>
            <a:ext cx="1108075" cy="709613"/>
            <a:chOff x="0" y="0"/>
            <a:chExt cx="698" cy="447"/>
          </a:xfrm>
        </p:grpSpPr>
        <p:sp>
          <p:nvSpPr>
            <p:cNvPr id="257028" name="Text Box 4"/>
            <p:cNvSpPr txBox="1">
              <a:spLocks noChangeArrowheads="1"/>
            </p:cNvSpPr>
            <p:nvPr/>
          </p:nvSpPr>
          <p:spPr bwMode="auto">
            <a:xfrm>
              <a:off x="0" y="159"/>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演奏者</a:t>
              </a:r>
            </a:p>
          </p:txBody>
        </p:sp>
        <p:sp>
          <p:nvSpPr>
            <p:cNvPr id="257029" name="Line 5"/>
            <p:cNvSpPr>
              <a:spLocks noChangeShapeType="1"/>
            </p:cNvSpPr>
            <p:nvPr/>
          </p:nvSpPr>
          <p:spPr bwMode="auto">
            <a:xfrm flipV="1">
              <a:off x="336" y="0"/>
              <a:ext cx="168" cy="24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57030" name="Group 6"/>
          <p:cNvGrpSpPr>
            <a:grpSpLocks/>
          </p:cNvGrpSpPr>
          <p:nvPr/>
        </p:nvGrpSpPr>
        <p:grpSpPr bwMode="auto">
          <a:xfrm>
            <a:off x="4822825" y="1295401"/>
            <a:ext cx="800100" cy="709613"/>
            <a:chOff x="0" y="0"/>
            <a:chExt cx="504" cy="447"/>
          </a:xfrm>
        </p:grpSpPr>
        <p:sp>
          <p:nvSpPr>
            <p:cNvPr id="257031" name="Text Box 7"/>
            <p:cNvSpPr txBox="1">
              <a:spLocks noChangeArrowheads="1"/>
            </p:cNvSpPr>
            <p:nvPr/>
          </p:nvSpPr>
          <p:spPr bwMode="auto">
            <a:xfrm>
              <a:off x="0" y="159"/>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作品</a:t>
              </a:r>
            </a:p>
          </p:txBody>
        </p:sp>
        <p:sp>
          <p:nvSpPr>
            <p:cNvPr id="257032" name="Line 8"/>
            <p:cNvSpPr>
              <a:spLocks noChangeShapeType="1"/>
            </p:cNvSpPr>
            <p:nvPr/>
          </p:nvSpPr>
          <p:spPr bwMode="auto">
            <a:xfrm flipV="1">
              <a:off x="202" y="0"/>
              <a:ext cx="72" cy="24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57033" name="Group 9"/>
          <p:cNvGrpSpPr>
            <a:grpSpLocks/>
          </p:cNvGrpSpPr>
          <p:nvPr/>
        </p:nvGrpSpPr>
        <p:grpSpPr bwMode="auto">
          <a:xfrm>
            <a:off x="5524500" y="1295400"/>
            <a:ext cx="800100" cy="706438"/>
            <a:chOff x="0" y="0"/>
            <a:chExt cx="504" cy="445"/>
          </a:xfrm>
        </p:grpSpPr>
        <p:sp>
          <p:nvSpPr>
            <p:cNvPr id="257034" name="Text Box 10"/>
            <p:cNvSpPr txBox="1">
              <a:spLocks noChangeArrowheads="1"/>
            </p:cNvSpPr>
            <p:nvPr/>
          </p:nvSpPr>
          <p:spPr bwMode="auto">
            <a:xfrm>
              <a:off x="0" y="157"/>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听众</a:t>
              </a:r>
            </a:p>
          </p:txBody>
        </p:sp>
        <p:sp>
          <p:nvSpPr>
            <p:cNvPr id="257035" name="Line 11"/>
            <p:cNvSpPr>
              <a:spLocks noChangeShapeType="1"/>
            </p:cNvSpPr>
            <p:nvPr/>
          </p:nvSpPr>
          <p:spPr bwMode="auto">
            <a:xfrm flipV="1">
              <a:off x="144" y="0"/>
              <a:ext cx="72" cy="192"/>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57036" name="Text Box 12"/>
          <p:cNvSpPr txBox="1">
            <a:spLocks noChangeArrowheads="1"/>
          </p:cNvSpPr>
          <p:nvPr/>
        </p:nvSpPr>
        <p:spPr bwMode="auto">
          <a:xfrm>
            <a:off x="2590800" y="2022475"/>
            <a:ext cx="3887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a:t>
            </a:r>
            <a:r>
              <a:rPr lang="en-US" altLang="zh-CN" sz="2400" b="1">
                <a:solidFill>
                  <a:srgbClr val="FFFF00"/>
                </a:solidFill>
              </a:rPr>
              <a:t>P</a:t>
            </a:r>
            <a:r>
              <a:rPr lang="zh-CN" altLang="en-US" sz="2400" b="1">
                <a:solidFill>
                  <a:srgbClr val="FFFF00"/>
                </a:solidFill>
              </a:rPr>
              <a:t>，</a:t>
            </a:r>
            <a:r>
              <a:rPr lang="en-US" altLang="zh-CN" sz="2400" b="1">
                <a:solidFill>
                  <a:srgbClr val="FFFF00"/>
                </a:solidFill>
              </a:rPr>
              <a:t>W</a:t>
            </a:r>
            <a:r>
              <a:rPr lang="zh-CN" altLang="en-US" sz="2400" b="1">
                <a:solidFill>
                  <a:srgbClr val="FFFF00"/>
                </a:solidFill>
              </a:rPr>
              <a:t>，</a:t>
            </a:r>
            <a:r>
              <a:rPr lang="en-US" altLang="zh-CN" sz="2400" b="1">
                <a:solidFill>
                  <a:srgbClr val="FFFF00"/>
                </a:solidFill>
              </a:rPr>
              <a:t>A</a:t>
            </a:r>
            <a:r>
              <a:rPr lang="zh-CN" altLang="en-US" sz="2400" b="1">
                <a:solidFill>
                  <a:srgbClr val="FFFF00"/>
                </a:solidFill>
              </a:rPr>
              <a:t>）是</a:t>
            </a:r>
            <a:r>
              <a:rPr lang="en-US" altLang="zh-CN" sz="2400" b="1">
                <a:solidFill>
                  <a:srgbClr val="FFFF00"/>
                </a:solidFill>
              </a:rPr>
              <a:t>R</a:t>
            </a:r>
            <a:r>
              <a:rPr lang="zh-CN" altLang="en-US" sz="2400" b="1">
                <a:solidFill>
                  <a:srgbClr val="FFFF00"/>
                </a:solidFill>
              </a:rPr>
              <a:t>的全键。</a:t>
            </a:r>
          </a:p>
        </p:txBody>
      </p:sp>
      <p:sp>
        <p:nvSpPr>
          <p:cNvPr id="257037" name="Text Box 13"/>
          <p:cNvSpPr txBox="1">
            <a:spLocks noChangeArrowheads="1"/>
          </p:cNvSpPr>
          <p:nvPr/>
        </p:nvSpPr>
        <p:spPr bwMode="auto">
          <a:xfrm>
            <a:off x="6477000" y="990601"/>
            <a:ext cx="3886200" cy="1902059"/>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000000"/>
                </a:solidFill>
              </a:rPr>
              <a:t>注意：</a:t>
            </a:r>
          </a:p>
          <a:p>
            <a:pPr eaLnBrk="0" fontAlgn="base" hangingPunct="0">
              <a:lnSpc>
                <a:spcPct val="130000"/>
              </a:lnSpc>
              <a:spcBef>
                <a:spcPct val="0"/>
              </a:spcBef>
              <a:spcAft>
                <a:spcPct val="0"/>
              </a:spcAft>
            </a:pPr>
            <a:r>
              <a:rPr lang="zh-CN" altLang="en-US" sz="2400" b="1">
                <a:solidFill>
                  <a:srgbClr val="000000"/>
                </a:solidFill>
              </a:rPr>
              <a:t>    一般来讲，全键是没有什么实际意义的。主键包含的属性应尽可能少为好。</a:t>
            </a:r>
            <a:endParaRPr lang="zh-CN" altLang="en-US" sz="2400" b="1">
              <a:solidFill>
                <a:srgbClr val="FFFF00"/>
              </a:solidFill>
            </a:endParaRPr>
          </a:p>
        </p:txBody>
      </p:sp>
      <p:sp>
        <p:nvSpPr>
          <p:cNvPr id="257038" name="Text Box 14"/>
          <p:cNvSpPr txBox="1">
            <a:spLocks noChangeArrowheads="1"/>
          </p:cNvSpPr>
          <p:nvPr/>
        </p:nvSpPr>
        <p:spPr bwMode="auto">
          <a:xfrm>
            <a:off x="2057400" y="3124200"/>
            <a:ext cx="683392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4</a:t>
            </a:r>
            <a:r>
              <a:rPr lang="zh-CN" altLang="en-US" sz="2400" b="1">
                <a:solidFill>
                  <a:srgbClr val="FFFFFF"/>
                </a:solidFill>
              </a:rPr>
              <a:t>、主属性和非主属性</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FFFFFF"/>
                </a:solidFill>
              </a:rPr>
              <a:t>主属性</a:t>
            </a:r>
            <a:r>
              <a:rPr lang="zh-CN" altLang="en-US" sz="2400" b="1">
                <a:solidFill>
                  <a:srgbClr val="FFFF00"/>
                </a:solidFill>
              </a:rPr>
              <a:t>：    包含在某个候选关键字中的属性</a:t>
            </a:r>
          </a:p>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FFFFFF"/>
                </a:solidFill>
              </a:rPr>
              <a:t>非主属性</a:t>
            </a:r>
            <a:r>
              <a:rPr lang="zh-CN" altLang="en-US" sz="2400" b="1">
                <a:solidFill>
                  <a:srgbClr val="FFFF00"/>
                </a:solidFill>
              </a:rPr>
              <a:t>：不包含在任何侯选关键字中的属性</a:t>
            </a:r>
          </a:p>
        </p:txBody>
      </p:sp>
      <p:sp>
        <p:nvSpPr>
          <p:cNvPr id="257039" name="Text Box 15"/>
          <p:cNvSpPr txBox="1">
            <a:spLocks noChangeArrowheads="1"/>
          </p:cNvSpPr>
          <p:nvPr/>
        </p:nvSpPr>
        <p:spPr bwMode="auto">
          <a:xfrm>
            <a:off x="2514601" y="4575176"/>
            <a:ext cx="6619875" cy="1444625"/>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例：</a:t>
            </a:r>
            <a:r>
              <a:rPr lang="en-US" altLang="zh-CN" sz="2400" b="1">
                <a:solidFill>
                  <a:srgbClr val="FFFF00"/>
                </a:solidFill>
              </a:rPr>
              <a:t>SC</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r>
              <a:rPr lang="en-US" altLang="zh-CN" sz="2400" b="1">
                <a:solidFill>
                  <a:srgbClr val="FFFF00"/>
                </a:solidFill>
              </a:rPr>
              <a:t>G</a:t>
            </a:r>
            <a:r>
              <a:rPr lang="zh-CN" altLang="en-US" sz="2400" b="1">
                <a:solidFill>
                  <a:srgbClr val="FFFF00"/>
                </a:solidFill>
              </a:rPr>
              <a:t>）中，</a:t>
            </a: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）是关键字，故</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是主属性</a:t>
            </a: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G</a:t>
            </a:r>
            <a:r>
              <a:rPr lang="zh-CN" altLang="en-US" sz="2400" b="1">
                <a:solidFill>
                  <a:srgbClr val="FFFF00"/>
                </a:solidFill>
              </a:rPr>
              <a:t>不包含在任何关键字中 ，故</a:t>
            </a:r>
            <a:r>
              <a:rPr lang="en-US" altLang="zh-CN" sz="2400" b="1">
                <a:solidFill>
                  <a:srgbClr val="FFFF00"/>
                </a:solidFill>
              </a:rPr>
              <a:t>G</a:t>
            </a:r>
            <a:r>
              <a:rPr lang="zh-CN" altLang="en-US" sz="2400" b="1">
                <a:solidFill>
                  <a:srgbClr val="FFFF00"/>
                </a:solidFill>
              </a:rPr>
              <a:t>是非主属性。</a:t>
            </a:r>
          </a:p>
        </p:txBody>
      </p:sp>
    </p:spTree>
    <p:extLst>
      <p:ext uri="{BB962C8B-B14F-4D97-AF65-F5344CB8AC3E}">
        <p14:creationId xmlns:p14="http://schemas.microsoft.com/office/powerpoint/2010/main" val="410256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6"/>
                                        </p:tgtEl>
                                        <p:attrNameLst>
                                          <p:attrName>style.visibility</p:attrName>
                                        </p:attrNameLst>
                                      </p:cBhvr>
                                      <p:to>
                                        <p:strVal val="visible"/>
                                      </p:to>
                                    </p:set>
                                    <p:anim calcmode="lin" valueType="num">
                                      <p:cBhvr additive="base">
                                        <p:cTn id="7" dur="500" fill="hold"/>
                                        <p:tgtEl>
                                          <p:spTgt spid="257026"/>
                                        </p:tgtEl>
                                        <p:attrNameLst>
                                          <p:attrName>ppt_x</p:attrName>
                                        </p:attrNameLst>
                                      </p:cBhvr>
                                      <p:tavLst>
                                        <p:tav tm="0">
                                          <p:val>
                                            <p:strVal val="0-#ppt_w/2"/>
                                          </p:val>
                                        </p:tav>
                                        <p:tav tm="100000">
                                          <p:val>
                                            <p:strVal val="#ppt_x"/>
                                          </p:val>
                                        </p:tav>
                                      </p:tavLst>
                                    </p:anim>
                                    <p:anim calcmode="lin" valueType="num">
                                      <p:cBhvr additive="base">
                                        <p:cTn id="8" dur="500" fill="hold"/>
                                        <p:tgtEl>
                                          <p:spTgt spid="2570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7027"/>
                                        </p:tgtEl>
                                        <p:attrNameLst>
                                          <p:attrName>style.visibility</p:attrName>
                                        </p:attrNameLst>
                                      </p:cBhvr>
                                      <p:to>
                                        <p:strVal val="visible"/>
                                      </p:to>
                                    </p:set>
                                    <p:anim calcmode="lin" valueType="num">
                                      <p:cBhvr additive="base">
                                        <p:cTn id="13" dur="500" fill="hold"/>
                                        <p:tgtEl>
                                          <p:spTgt spid="257027"/>
                                        </p:tgtEl>
                                        <p:attrNameLst>
                                          <p:attrName>ppt_x</p:attrName>
                                        </p:attrNameLst>
                                      </p:cBhvr>
                                      <p:tavLst>
                                        <p:tav tm="0">
                                          <p:val>
                                            <p:strVal val="#ppt_x"/>
                                          </p:val>
                                        </p:tav>
                                        <p:tav tm="100000">
                                          <p:val>
                                            <p:strVal val="#ppt_x"/>
                                          </p:val>
                                        </p:tav>
                                      </p:tavLst>
                                    </p:anim>
                                    <p:anim calcmode="lin" valueType="num">
                                      <p:cBhvr additive="base">
                                        <p:cTn id="14" dur="500" fill="hold"/>
                                        <p:tgtEl>
                                          <p:spTgt spid="2570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57030"/>
                                        </p:tgtEl>
                                        <p:attrNameLst>
                                          <p:attrName>style.visibility</p:attrName>
                                        </p:attrNameLst>
                                      </p:cBhvr>
                                      <p:to>
                                        <p:strVal val="visible"/>
                                      </p:to>
                                    </p:set>
                                    <p:anim calcmode="lin" valueType="num">
                                      <p:cBhvr additive="base">
                                        <p:cTn id="19" dur="500" fill="hold"/>
                                        <p:tgtEl>
                                          <p:spTgt spid="257030"/>
                                        </p:tgtEl>
                                        <p:attrNameLst>
                                          <p:attrName>ppt_x</p:attrName>
                                        </p:attrNameLst>
                                      </p:cBhvr>
                                      <p:tavLst>
                                        <p:tav tm="0">
                                          <p:val>
                                            <p:strVal val="#ppt_x"/>
                                          </p:val>
                                        </p:tav>
                                        <p:tav tm="100000">
                                          <p:val>
                                            <p:strVal val="#ppt_x"/>
                                          </p:val>
                                        </p:tav>
                                      </p:tavLst>
                                    </p:anim>
                                    <p:anim calcmode="lin" valueType="num">
                                      <p:cBhvr additive="base">
                                        <p:cTn id="20" dur="500" fill="hold"/>
                                        <p:tgtEl>
                                          <p:spTgt spid="25703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7033"/>
                                        </p:tgtEl>
                                        <p:attrNameLst>
                                          <p:attrName>style.visibility</p:attrName>
                                        </p:attrNameLst>
                                      </p:cBhvr>
                                      <p:to>
                                        <p:strVal val="visible"/>
                                      </p:to>
                                    </p:set>
                                    <p:anim calcmode="lin" valueType="num">
                                      <p:cBhvr additive="base">
                                        <p:cTn id="25" dur="500" fill="hold"/>
                                        <p:tgtEl>
                                          <p:spTgt spid="257033"/>
                                        </p:tgtEl>
                                        <p:attrNameLst>
                                          <p:attrName>ppt_x</p:attrName>
                                        </p:attrNameLst>
                                      </p:cBhvr>
                                      <p:tavLst>
                                        <p:tav tm="0">
                                          <p:val>
                                            <p:strVal val="#ppt_x"/>
                                          </p:val>
                                        </p:tav>
                                        <p:tav tm="100000">
                                          <p:val>
                                            <p:strVal val="#ppt_x"/>
                                          </p:val>
                                        </p:tav>
                                      </p:tavLst>
                                    </p:anim>
                                    <p:anim calcmode="lin" valueType="num">
                                      <p:cBhvr additive="base">
                                        <p:cTn id="26" dur="500" fill="hold"/>
                                        <p:tgtEl>
                                          <p:spTgt spid="25703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7036"/>
                                        </p:tgtEl>
                                        <p:attrNameLst>
                                          <p:attrName>style.visibility</p:attrName>
                                        </p:attrNameLst>
                                      </p:cBhvr>
                                      <p:to>
                                        <p:strVal val="visible"/>
                                      </p:to>
                                    </p:set>
                                    <p:anim calcmode="lin" valueType="num">
                                      <p:cBhvr additive="base">
                                        <p:cTn id="31" dur="500" fill="hold"/>
                                        <p:tgtEl>
                                          <p:spTgt spid="257036"/>
                                        </p:tgtEl>
                                        <p:attrNameLst>
                                          <p:attrName>ppt_x</p:attrName>
                                        </p:attrNameLst>
                                      </p:cBhvr>
                                      <p:tavLst>
                                        <p:tav tm="0">
                                          <p:val>
                                            <p:strVal val="0-#ppt_w/2"/>
                                          </p:val>
                                        </p:tav>
                                        <p:tav tm="100000">
                                          <p:val>
                                            <p:strVal val="#ppt_x"/>
                                          </p:val>
                                        </p:tav>
                                      </p:tavLst>
                                    </p:anim>
                                    <p:anim calcmode="lin" valueType="num">
                                      <p:cBhvr additive="base">
                                        <p:cTn id="32" dur="500" fill="hold"/>
                                        <p:tgtEl>
                                          <p:spTgt spid="25703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257037"/>
                                        </p:tgtEl>
                                        <p:attrNameLst>
                                          <p:attrName>style.visibility</p:attrName>
                                        </p:attrNameLst>
                                      </p:cBhvr>
                                      <p:to>
                                        <p:strVal val="visible"/>
                                      </p:to>
                                    </p:set>
                                    <p:animEffect transition="in" filter="randombar(vertical)">
                                      <p:cBhvr>
                                        <p:cTn id="37" dur="500"/>
                                        <p:tgtEl>
                                          <p:spTgt spid="2570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57038">
                                            <p:bg/>
                                          </p:spTgt>
                                        </p:tgtEl>
                                        <p:attrNameLst>
                                          <p:attrName>style.visibility</p:attrName>
                                        </p:attrNameLst>
                                      </p:cBhvr>
                                      <p:to>
                                        <p:strVal val="visible"/>
                                      </p:to>
                                    </p:set>
                                    <p:anim calcmode="lin" valueType="num">
                                      <p:cBhvr additive="base">
                                        <p:cTn id="42" dur="500" fill="hold"/>
                                        <p:tgtEl>
                                          <p:spTgt spid="257038">
                                            <p:bg/>
                                          </p:spTgt>
                                        </p:tgtEl>
                                        <p:attrNameLst>
                                          <p:attrName>ppt_x</p:attrName>
                                        </p:attrNameLst>
                                      </p:cBhvr>
                                      <p:tavLst>
                                        <p:tav tm="0">
                                          <p:val>
                                            <p:strVal val="0-#ppt_w/2"/>
                                          </p:val>
                                        </p:tav>
                                        <p:tav tm="100000">
                                          <p:val>
                                            <p:strVal val="#ppt_x"/>
                                          </p:val>
                                        </p:tav>
                                      </p:tavLst>
                                    </p:anim>
                                    <p:anim calcmode="lin" valueType="num">
                                      <p:cBhvr additive="base">
                                        <p:cTn id="43" dur="500" fill="hold"/>
                                        <p:tgtEl>
                                          <p:spTgt spid="257038">
                                            <p:bg/>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57038">
                                            <p:txEl>
                                              <p:pRg st="0" end="0"/>
                                            </p:txEl>
                                          </p:spTgt>
                                        </p:tgtEl>
                                        <p:attrNameLst>
                                          <p:attrName>style.visibility</p:attrName>
                                        </p:attrNameLst>
                                      </p:cBhvr>
                                      <p:to>
                                        <p:strVal val="visible"/>
                                      </p:to>
                                    </p:set>
                                    <p:anim calcmode="lin" valueType="num">
                                      <p:cBhvr additive="base">
                                        <p:cTn id="48" dur="500" fill="hold"/>
                                        <p:tgtEl>
                                          <p:spTgt spid="257038">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570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57038">
                                            <p:txEl>
                                              <p:pRg st="1" end="1"/>
                                            </p:txEl>
                                          </p:spTgt>
                                        </p:tgtEl>
                                        <p:attrNameLst>
                                          <p:attrName>style.visibility</p:attrName>
                                        </p:attrNameLst>
                                      </p:cBhvr>
                                      <p:to>
                                        <p:strVal val="visible"/>
                                      </p:to>
                                    </p:set>
                                    <p:anim calcmode="lin" valueType="num">
                                      <p:cBhvr additive="base">
                                        <p:cTn id="54" dur="500" fill="hold"/>
                                        <p:tgtEl>
                                          <p:spTgt spid="257038">
                                            <p:txEl>
                                              <p:pRg st="1" end="1"/>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570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257038">
                                            <p:txEl>
                                              <p:pRg st="2" end="2"/>
                                            </p:txEl>
                                          </p:spTgt>
                                        </p:tgtEl>
                                        <p:attrNameLst>
                                          <p:attrName>style.visibility</p:attrName>
                                        </p:attrNameLst>
                                      </p:cBhvr>
                                      <p:to>
                                        <p:strVal val="visible"/>
                                      </p:to>
                                    </p:set>
                                    <p:anim calcmode="lin" valueType="num">
                                      <p:cBhvr additive="base">
                                        <p:cTn id="60" dur="500" fill="hold"/>
                                        <p:tgtEl>
                                          <p:spTgt spid="257038">
                                            <p:txEl>
                                              <p:pRg st="2" end="2"/>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2570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57039">
                                            <p:bg/>
                                          </p:spTgt>
                                        </p:tgtEl>
                                        <p:attrNameLst>
                                          <p:attrName>style.visibility</p:attrName>
                                        </p:attrNameLst>
                                      </p:cBhvr>
                                      <p:to>
                                        <p:strVal val="visible"/>
                                      </p:to>
                                    </p:set>
                                    <p:animEffect transition="in" filter="wipe(left)">
                                      <p:cBhvr>
                                        <p:cTn id="66" dur="500"/>
                                        <p:tgtEl>
                                          <p:spTgt spid="257039">
                                            <p:bg/>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57039">
                                            <p:txEl>
                                              <p:pRg st="0" end="0"/>
                                            </p:txEl>
                                          </p:spTgt>
                                        </p:tgtEl>
                                        <p:attrNameLst>
                                          <p:attrName>style.visibility</p:attrName>
                                        </p:attrNameLst>
                                      </p:cBhvr>
                                      <p:to>
                                        <p:strVal val="visible"/>
                                      </p:to>
                                    </p:set>
                                    <p:animEffect transition="in" filter="wipe(left)">
                                      <p:cBhvr>
                                        <p:cTn id="71" dur="500"/>
                                        <p:tgtEl>
                                          <p:spTgt spid="257039">
                                            <p:txEl>
                                              <p:pRg st="0" end="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57039">
                                            <p:txEl>
                                              <p:pRg st="1" end="1"/>
                                            </p:txEl>
                                          </p:spTgt>
                                        </p:tgtEl>
                                        <p:attrNameLst>
                                          <p:attrName>style.visibility</p:attrName>
                                        </p:attrNameLst>
                                      </p:cBhvr>
                                      <p:to>
                                        <p:strVal val="visible"/>
                                      </p:to>
                                    </p:set>
                                    <p:animEffect transition="in" filter="wipe(left)">
                                      <p:cBhvr>
                                        <p:cTn id="76" dur="500"/>
                                        <p:tgtEl>
                                          <p:spTgt spid="257039">
                                            <p:txEl>
                                              <p:pRg st="1" end="1"/>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57039">
                                            <p:txEl>
                                              <p:pRg st="2" end="2"/>
                                            </p:txEl>
                                          </p:spTgt>
                                        </p:tgtEl>
                                        <p:attrNameLst>
                                          <p:attrName>style.visibility</p:attrName>
                                        </p:attrNameLst>
                                      </p:cBhvr>
                                      <p:to>
                                        <p:strVal val="visible"/>
                                      </p:to>
                                    </p:set>
                                    <p:animEffect transition="in" filter="wipe(left)">
                                      <p:cBhvr>
                                        <p:cTn id="81" dur="500"/>
                                        <p:tgtEl>
                                          <p:spTgt spid="2570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nimBg="1" autoUpdateAnimBg="0"/>
      <p:bldP spid="257036" grpId="0" animBg="1" autoUpdateAnimBg="0"/>
      <p:bldP spid="257037" grpId="0" animBg="1" autoUpdateAnimBg="0"/>
      <p:bldP spid="257038" grpId="0" build="p" animBg="1" autoUpdateAnimBg="0"/>
      <p:bldP spid="257039" grpId="0" build="p"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33EACF59-FEA8-45C7-9DEB-E878BEA6B05F}" type="datetime1">
              <a:rPr lang="zh-CN" altLang="en-US" smtClean="0"/>
              <a:t>2016/5/10</a:t>
            </a:fld>
            <a:endParaRPr lang="en-US" altLang="zh-CN">
              <a:solidFill>
                <a:srgbClr val="FFFF00"/>
              </a:solidFill>
            </a:endParaRPr>
          </a:p>
        </p:txBody>
      </p:sp>
      <p:sp>
        <p:nvSpPr>
          <p:cNvPr id="8" name="页脚占位符 2"/>
          <p:cNvSpPr>
            <a:spLocks noGrp="1"/>
          </p:cNvSpPr>
          <p:nvPr>
            <p:ph type="ftr" sz="quarter" idx="11"/>
          </p:nvPr>
        </p:nvSpPr>
        <p:spPr/>
        <p:txBody>
          <a:bodyPr/>
          <a:lstStyle/>
          <a:p>
            <a:r>
              <a:rPr lang="zh-CN" altLang="en-US" smtClean="0"/>
              <a:t>数据库系统</a:t>
            </a:r>
            <a:endParaRPr lang="zh-CN" altLang="en-US"/>
          </a:p>
        </p:txBody>
      </p:sp>
      <p:sp>
        <p:nvSpPr>
          <p:cNvPr id="9" name="灯片编号占位符 3"/>
          <p:cNvSpPr>
            <a:spLocks noGrp="1"/>
          </p:cNvSpPr>
          <p:nvPr>
            <p:ph type="sldNum" sz="quarter" idx="12"/>
          </p:nvPr>
        </p:nvSpPr>
        <p:spPr/>
        <p:txBody>
          <a:bodyPr/>
          <a:lstStyle/>
          <a:p>
            <a:fld id="{42493E61-6F5D-4989-A4DE-BE75D5FD3D86}" type="slidenum">
              <a:rPr lang="zh-CN" altLang="en-US"/>
              <a:pPr/>
              <a:t>27</a:t>
            </a:fld>
            <a:endParaRPr lang="en-US" altLang="zh-CN">
              <a:solidFill>
                <a:srgbClr val="FFFF00"/>
              </a:solidFill>
            </a:endParaRPr>
          </a:p>
        </p:txBody>
      </p:sp>
      <p:sp>
        <p:nvSpPr>
          <p:cNvPr id="258050" name="Text Box 2"/>
          <p:cNvSpPr txBox="1">
            <a:spLocks noChangeArrowheads="1"/>
          </p:cNvSpPr>
          <p:nvPr/>
        </p:nvSpPr>
        <p:spPr bwMode="auto">
          <a:xfrm>
            <a:off x="2049464" y="1011238"/>
            <a:ext cx="83899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本节讨论下述问题：</a:t>
            </a:r>
          </a:p>
          <a:p>
            <a:pPr eaLnBrk="0" fontAlgn="base" hangingPunct="0">
              <a:lnSpc>
                <a:spcPct val="120000"/>
              </a:lnSpc>
              <a:spcBef>
                <a:spcPct val="0"/>
              </a:spcBef>
              <a:spcAft>
                <a:spcPct val="0"/>
              </a:spcAft>
            </a:pPr>
            <a:r>
              <a:rPr lang="zh-CN" altLang="en-US" sz="2400" b="1">
                <a:solidFill>
                  <a:srgbClr val="FFFF00"/>
                </a:solidFill>
              </a:rPr>
              <a:t>    </a:t>
            </a:r>
            <a:r>
              <a:rPr lang="zh-CN" altLang="en-US" sz="2400" b="1">
                <a:solidFill>
                  <a:srgbClr val="00FFFF"/>
                </a:solidFill>
                <a:sym typeface="Monotype Sorts" pitchFamily="2" charset="2"/>
              </a:rPr>
              <a:t></a:t>
            </a:r>
            <a:r>
              <a:rPr lang="zh-CN" altLang="en-US" sz="2400" b="1">
                <a:solidFill>
                  <a:srgbClr val="FFFF00"/>
                </a:solidFill>
              </a:rPr>
              <a:t>  如何根据关系模式属性间的数据依赖情况来判断它是否具有某些不合适的性质？</a:t>
            </a:r>
          </a:p>
          <a:p>
            <a:pPr eaLnBrk="0" fontAlgn="base" hangingPunct="0">
              <a:lnSpc>
                <a:spcPct val="120000"/>
              </a:lnSpc>
              <a:spcBef>
                <a:spcPct val="0"/>
              </a:spcBef>
              <a:spcAft>
                <a:spcPct val="0"/>
              </a:spcAft>
            </a:pPr>
            <a:r>
              <a:rPr lang="zh-CN" altLang="en-US" sz="2400" b="1">
                <a:solidFill>
                  <a:srgbClr val="FFFF00"/>
                </a:solidFill>
              </a:rPr>
              <a:t>    </a:t>
            </a:r>
            <a:r>
              <a:rPr lang="zh-CN" altLang="en-US" sz="2400" b="1">
                <a:solidFill>
                  <a:srgbClr val="00FFFF"/>
                </a:solidFill>
                <a:sym typeface="Monotype Sorts" pitchFamily="2" charset="2"/>
              </a:rPr>
              <a:t></a:t>
            </a:r>
            <a:r>
              <a:rPr lang="zh-CN" altLang="en-US" sz="2400" b="1">
                <a:solidFill>
                  <a:srgbClr val="FFFF00"/>
                </a:solidFill>
              </a:rPr>
              <a:t>  如何将具有不合适性质的关系模式转换为更合适的形式？</a:t>
            </a:r>
          </a:p>
        </p:txBody>
      </p:sp>
      <p:sp>
        <p:nvSpPr>
          <p:cNvPr id="258051" name="Text Box 3"/>
          <p:cNvSpPr txBox="1">
            <a:spLocks noChangeArrowheads="1"/>
          </p:cNvSpPr>
          <p:nvPr/>
        </p:nvSpPr>
        <p:spPr bwMode="auto">
          <a:xfrm>
            <a:off x="1981200" y="2819401"/>
            <a:ext cx="1731564"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一、规范化</a:t>
            </a:r>
          </a:p>
        </p:txBody>
      </p:sp>
      <p:sp>
        <p:nvSpPr>
          <p:cNvPr id="258052" name="Text Box 4"/>
          <p:cNvSpPr txBox="1">
            <a:spLocks noChangeArrowheads="1"/>
          </p:cNvSpPr>
          <p:nvPr/>
        </p:nvSpPr>
        <p:spPr bwMode="auto">
          <a:xfrm>
            <a:off x="2346326" y="3241675"/>
            <a:ext cx="8016875"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en-US" altLang="zh-CN" sz="2400" b="1">
                <a:solidFill>
                  <a:srgbClr val="FFFFFF"/>
                </a:solidFill>
              </a:rPr>
              <a:t>1</a:t>
            </a:r>
            <a:r>
              <a:rPr lang="zh-CN" altLang="en-US" sz="2400" b="1">
                <a:solidFill>
                  <a:srgbClr val="FFFFFF"/>
                </a:solidFill>
              </a:rPr>
              <a:t>、范式</a:t>
            </a:r>
            <a:r>
              <a:rPr lang="zh-CN" altLang="en-US" sz="2400" b="1">
                <a:solidFill>
                  <a:srgbClr val="FFFF00"/>
                </a:solidFill>
              </a:rPr>
              <a:t>（</a:t>
            </a:r>
            <a:r>
              <a:rPr lang="en-US" altLang="zh-CN" sz="2400" b="1">
                <a:solidFill>
                  <a:srgbClr val="FFFF00"/>
                </a:solidFill>
              </a:rPr>
              <a:t>Normal  Form</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按关系模式所具有的数据依赖性质对关系模式的分类。也就是</a:t>
            </a:r>
            <a:r>
              <a:rPr lang="zh-CN" altLang="en-US" sz="2400" b="1">
                <a:solidFill>
                  <a:srgbClr val="FFFFFF"/>
                </a:solidFill>
              </a:rPr>
              <a:t>关系的规范化程度</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满足不同程度要求的为不同范式。</a:t>
            </a:r>
          </a:p>
        </p:txBody>
      </p:sp>
      <p:sp>
        <p:nvSpPr>
          <p:cNvPr id="258053" name="Text Box 5"/>
          <p:cNvSpPr txBox="1">
            <a:spLocks noChangeArrowheads="1"/>
          </p:cNvSpPr>
          <p:nvPr/>
        </p:nvSpPr>
        <p:spPr bwMode="auto">
          <a:xfrm>
            <a:off x="2286000" y="4979988"/>
            <a:ext cx="80010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en-US" altLang="zh-CN" sz="2400" b="1">
                <a:solidFill>
                  <a:srgbClr val="FFFFFF"/>
                </a:solidFill>
              </a:rPr>
              <a:t>2</a:t>
            </a:r>
            <a:r>
              <a:rPr lang="zh-CN" altLang="en-US" sz="2400" b="1">
                <a:solidFill>
                  <a:srgbClr val="FFFFFF"/>
                </a:solidFill>
              </a:rPr>
              <a:t>、规范化</a:t>
            </a:r>
            <a:endParaRPr lang="zh-CN" altLang="en-US" sz="2400" b="1">
              <a:solidFill>
                <a:srgbClr val="FFFF00"/>
              </a:solidFill>
            </a:endParaRPr>
          </a:p>
          <a:p>
            <a:pPr eaLnBrk="0" fontAlgn="base" hangingPunct="0">
              <a:lnSpc>
                <a:spcPct val="120000"/>
              </a:lnSpc>
              <a:spcBef>
                <a:spcPct val="0"/>
              </a:spcBef>
              <a:spcAft>
                <a:spcPct val="0"/>
              </a:spcAft>
            </a:pPr>
            <a:r>
              <a:rPr lang="zh-CN" altLang="en-US" sz="2400" b="1">
                <a:solidFill>
                  <a:srgbClr val="FFFF00"/>
                </a:solidFill>
              </a:rPr>
              <a:t>         把一个低一级范式的关系模式通过模式分解转化为若干个高一级的关系模式的过程。</a:t>
            </a:r>
          </a:p>
        </p:txBody>
      </p:sp>
      <p:sp>
        <p:nvSpPr>
          <p:cNvPr id="258054" name="Rectangle 6"/>
          <p:cNvSpPr>
            <a:spLocks noGrp="1" noChangeArrowheads="1"/>
          </p:cNvSpPr>
          <p:nvPr>
            <p:ph type="title" idx="4294967295"/>
          </p:nvPr>
        </p:nvSpPr>
        <p:spPr bwMode="auto">
          <a:xfrm>
            <a:off x="4648200" y="609600"/>
            <a:ext cx="2819400" cy="38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b="1">
                <a:solidFill>
                  <a:srgbClr val="FFFFFF"/>
                </a:solidFill>
              </a:rPr>
              <a:t>§3     </a:t>
            </a:r>
            <a:r>
              <a:rPr lang="zh-CN" altLang="en-US" sz="2400" b="1">
                <a:solidFill>
                  <a:srgbClr val="FFFFFF"/>
                </a:solidFill>
              </a:rPr>
              <a:t>关系的范式</a:t>
            </a:r>
            <a:endParaRPr lang="zh-CN" altLang="en-US"/>
          </a:p>
        </p:txBody>
      </p:sp>
    </p:spTree>
    <p:extLst>
      <p:ext uri="{BB962C8B-B14F-4D97-AF65-F5344CB8AC3E}">
        <p14:creationId xmlns:p14="http://schemas.microsoft.com/office/powerpoint/2010/main" val="477093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050">
                                            <p:bg/>
                                          </p:spTgt>
                                        </p:tgtEl>
                                        <p:attrNameLst>
                                          <p:attrName>style.visibility</p:attrName>
                                        </p:attrNameLst>
                                      </p:cBhvr>
                                      <p:to>
                                        <p:strVal val="visible"/>
                                      </p:to>
                                    </p:set>
                                    <p:anim calcmode="lin" valueType="num">
                                      <p:cBhvr additive="base">
                                        <p:cTn id="7" dur="500" fill="hold"/>
                                        <p:tgtEl>
                                          <p:spTgt spid="258050">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58050">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8050">
                                            <p:txEl>
                                              <p:pRg st="0" end="0"/>
                                            </p:txEl>
                                          </p:spTgt>
                                        </p:tgtEl>
                                        <p:attrNameLst>
                                          <p:attrName>style.visibility</p:attrName>
                                        </p:attrNameLst>
                                      </p:cBhvr>
                                      <p:to>
                                        <p:strVal val="visible"/>
                                      </p:to>
                                    </p:set>
                                    <p:anim calcmode="lin" valueType="num">
                                      <p:cBhvr additive="base">
                                        <p:cTn id="13" dur="500" fill="hold"/>
                                        <p:tgtEl>
                                          <p:spTgt spid="25805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80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8050">
                                            <p:txEl>
                                              <p:pRg st="1" end="1"/>
                                            </p:txEl>
                                          </p:spTgt>
                                        </p:tgtEl>
                                        <p:attrNameLst>
                                          <p:attrName>style.visibility</p:attrName>
                                        </p:attrNameLst>
                                      </p:cBhvr>
                                      <p:to>
                                        <p:strVal val="visible"/>
                                      </p:to>
                                    </p:set>
                                    <p:anim calcmode="lin" valueType="num">
                                      <p:cBhvr additive="base">
                                        <p:cTn id="19" dur="500" fill="hold"/>
                                        <p:tgtEl>
                                          <p:spTgt spid="25805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80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8050">
                                            <p:txEl>
                                              <p:pRg st="2" end="2"/>
                                            </p:txEl>
                                          </p:spTgt>
                                        </p:tgtEl>
                                        <p:attrNameLst>
                                          <p:attrName>style.visibility</p:attrName>
                                        </p:attrNameLst>
                                      </p:cBhvr>
                                      <p:to>
                                        <p:strVal val="visible"/>
                                      </p:to>
                                    </p:set>
                                    <p:anim calcmode="lin" valueType="num">
                                      <p:cBhvr additive="base">
                                        <p:cTn id="25" dur="500" fill="hold"/>
                                        <p:tgtEl>
                                          <p:spTgt spid="25805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805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258051"/>
                                        </p:tgtEl>
                                        <p:attrNameLst>
                                          <p:attrName>style.visibility</p:attrName>
                                        </p:attrNameLst>
                                      </p:cBhvr>
                                      <p:to>
                                        <p:strVal val="visible"/>
                                      </p:to>
                                    </p:set>
                                    <p:anim calcmode="lin" valueType="num">
                                      <p:cBhvr additive="base">
                                        <p:cTn id="31" dur="500" fill="hold"/>
                                        <p:tgtEl>
                                          <p:spTgt spid="258051"/>
                                        </p:tgtEl>
                                        <p:attrNameLst>
                                          <p:attrName>ppt_w</p:attrName>
                                        </p:attrNameLst>
                                      </p:cBhvr>
                                      <p:tavLst>
                                        <p:tav tm="0">
                                          <p:val>
                                            <p:strVal val="4/3*#ppt_w"/>
                                          </p:val>
                                        </p:tav>
                                        <p:tav tm="100000">
                                          <p:val>
                                            <p:strVal val="#ppt_w"/>
                                          </p:val>
                                        </p:tav>
                                      </p:tavLst>
                                    </p:anim>
                                    <p:anim calcmode="lin" valueType="num">
                                      <p:cBhvr additive="base">
                                        <p:cTn id="32" dur="500" fill="hold"/>
                                        <p:tgtEl>
                                          <p:spTgt spid="258051"/>
                                        </p:tgtEl>
                                        <p:attrNameLst>
                                          <p:attrName>ppt_h</p:attrName>
                                        </p:attrNameLst>
                                      </p:cBhvr>
                                      <p:tavLst>
                                        <p:tav tm="0">
                                          <p:val>
                                            <p:strVal val="4/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8052">
                                            <p:bg/>
                                          </p:spTgt>
                                        </p:tgtEl>
                                        <p:attrNameLst>
                                          <p:attrName>style.visibility</p:attrName>
                                        </p:attrNameLst>
                                      </p:cBhvr>
                                      <p:to>
                                        <p:strVal val="visible"/>
                                      </p:to>
                                    </p:set>
                                    <p:anim calcmode="lin" valueType="num">
                                      <p:cBhvr additive="base">
                                        <p:cTn id="37" dur="500" fill="hold"/>
                                        <p:tgtEl>
                                          <p:spTgt spid="258052">
                                            <p:bg/>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8052">
                                            <p:bg/>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8052">
                                            <p:txEl>
                                              <p:pRg st="0" end="0"/>
                                            </p:txEl>
                                          </p:spTgt>
                                        </p:tgtEl>
                                        <p:attrNameLst>
                                          <p:attrName>style.visibility</p:attrName>
                                        </p:attrNameLst>
                                      </p:cBhvr>
                                      <p:to>
                                        <p:strVal val="visible"/>
                                      </p:to>
                                    </p:set>
                                    <p:anim calcmode="lin" valueType="num">
                                      <p:cBhvr additive="base">
                                        <p:cTn id="43" dur="500" fill="hold"/>
                                        <p:tgtEl>
                                          <p:spTgt spid="258052">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80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8052">
                                            <p:txEl>
                                              <p:pRg st="1" end="1"/>
                                            </p:txEl>
                                          </p:spTgt>
                                        </p:tgtEl>
                                        <p:attrNameLst>
                                          <p:attrName>style.visibility</p:attrName>
                                        </p:attrNameLst>
                                      </p:cBhvr>
                                      <p:to>
                                        <p:strVal val="visible"/>
                                      </p:to>
                                    </p:set>
                                    <p:anim calcmode="lin" valueType="num">
                                      <p:cBhvr additive="base">
                                        <p:cTn id="49" dur="500" fill="hold"/>
                                        <p:tgtEl>
                                          <p:spTgt spid="258052">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80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8052">
                                            <p:txEl>
                                              <p:pRg st="2" end="2"/>
                                            </p:txEl>
                                          </p:spTgt>
                                        </p:tgtEl>
                                        <p:attrNameLst>
                                          <p:attrName>style.visibility</p:attrName>
                                        </p:attrNameLst>
                                      </p:cBhvr>
                                      <p:to>
                                        <p:strVal val="visible"/>
                                      </p:to>
                                    </p:set>
                                    <p:anim calcmode="lin" valueType="num">
                                      <p:cBhvr additive="base">
                                        <p:cTn id="55" dur="500" fill="hold"/>
                                        <p:tgtEl>
                                          <p:spTgt spid="258052">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5805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58053">
                                            <p:bg/>
                                          </p:spTgt>
                                        </p:tgtEl>
                                        <p:attrNameLst>
                                          <p:attrName>style.visibility</p:attrName>
                                        </p:attrNameLst>
                                      </p:cBhvr>
                                      <p:to>
                                        <p:strVal val="visible"/>
                                      </p:to>
                                    </p:set>
                                    <p:anim calcmode="lin" valueType="num">
                                      <p:cBhvr additive="base">
                                        <p:cTn id="61" dur="500" fill="hold"/>
                                        <p:tgtEl>
                                          <p:spTgt spid="258053">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258053">
                                            <p:bg/>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58053">
                                            <p:txEl>
                                              <p:pRg st="0" end="0"/>
                                            </p:txEl>
                                          </p:spTgt>
                                        </p:tgtEl>
                                        <p:attrNameLst>
                                          <p:attrName>style.visibility</p:attrName>
                                        </p:attrNameLst>
                                      </p:cBhvr>
                                      <p:to>
                                        <p:strVal val="visible"/>
                                      </p:to>
                                    </p:set>
                                    <p:anim calcmode="lin" valueType="num">
                                      <p:cBhvr additive="base">
                                        <p:cTn id="67" dur="500" fill="hold"/>
                                        <p:tgtEl>
                                          <p:spTgt spid="258053">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580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58053">
                                            <p:txEl>
                                              <p:pRg st="1" end="1"/>
                                            </p:txEl>
                                          </p:spTgt>
                                        </p:tgtEl>
                                        <p:attrNameLst>
                                          <p:attrName>style.visibility</p:attrName>
                                        </p:attrNameLst>
                                      </p:cBhvr>
                                      <p:to>
                                        <p:strVal val="visible"/>
                                      </p:to>
                                    </p:set>
                                    <p:anim calcmode="lin" valueType="num">
                                      <p:cBhvr additive="base">
                                        <p:cTn id="73" dur="500" fill="hold"/>
                                        <p:tgtEl>
                                          <p:spTgt spid="258053">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805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build="p" animBg="1" autoUpdateAnimBg="0"/>
      <p:bldP spid="258051" grpId="0" animBg="1" autoUpdateAnimBg="0"/>
      <p:bldP spid="258052" grpId="0" build="p" animBg="1" autoUpdateAnimBg="0"/>
      <p:bldP spid="258053" grpId="0" build="p"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日期占位符 1"/>
          <p:cNvSpPr>
            <a:spLocks noGrp="1"/>
          </p:cNvSpPr>
          <p:nvPr>
            <p:ph type="dt" sz="half" idx="10"/>
          </p:nvPr>
        </p:nvSpPr>
        <p:spPr/>
        <p:txBody>
          <a:bodyPr/>
          <a:lstStyle/>
          <a:p>
            <a:fld id="{4D362406-54A5-4E6B-B92E-2848229E3CFE}" type="datetime1">
              <a:rPr lang="zh-CN" altLang="en-US" smtClean="0"/>
              <a:t>2016/5/10</a:t>
            </a:fld>
            <a:endParaRPr lang="en-US" altLang="zh-CN">
              <a:solidFill>
                <a:srgbClr val="FFFF00"/>
              </a:solidFill>
            </a:endParaRPr>
          </a:p>
        </p:txBody>
      </p:sp>
      <p:sp>
        <p:nvSpPr>
          <p:cNvPr id="51" name="页脚占位符 2"/>
          <p:cNvSpPr>
            <a:spLocks noGrp="1"/>
          </p:cNvSpPr>
          <p:nvPr>
            <p:ph type="ftr" sz="quarter" idx="11"/>
          </p:nvPr>
        </p:nvSpPr>
        <p:spPr/>
        <p:txBody>
          <a:bodyPr/>
          <a:lstStyle/>
          <a:p>
            <a:r>
              <a:rPr lang="zh-CN" altLang="en-US" smtClean="0"/>
              <a:t>数据库系统</a:t>
            </a:r>
            <a:endParaRPr lang="zh-CN" altLang="en-US"/>
          </a:p>
        </p:txBody>
      </p:sp>
      <p:sp>
        <p:nvSpPr>
          <p:cNvPr id="52" name="灯片编号占位符 3"/>
          <p:cNvSpPr>
            <a:spLocks noGrp="1"/>
          </p:cNvSpPr>
          <p:nvPr>
            <p:ph type="sldNum" sz="quarter" idx="12"/>
          </p:nvPr>
        </p:nvSpPr>
        <p:spPr/>
        <p:txBody>
          <a:bodyPr/>
          <a:lstStyle/>
          <a:p>
            <a:fld id="{17CFDF95-7FB3-4E87-9366-020B3738208A}" type="slidenum">
              <a:rPr lang="zh-CN" altLang="en-US"/>
              <a:pPr/>
              <a:t>28</a:t>
            </a:fld>
            <a:endParaRPr lang="en-US" altLang="zh-CN">
              <a:solidFill>
                <a:srgbClr val="FFFF00"/>
              </a:solidFill>
            </a:endParaRPr>
          </a:p>
        </p:txBody>
      </p:sp>
      <p:sp>
        <p:nvSpPr>
          <p:cNvPr id="259074" name="Text Box 2"/>
          <p:cNvSpPr txBox="1">
            <a:spLocks noChangeArrowheads="1"/>
          </p:cNvSpPr>
          <p:nvPr/>
        </p:nvSpPr>
        <p:spPr bwMode="auto">
          <a:xfrm>
            <a:off x="1981201" y="474663"/>
            <a:ext cx="7762061"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二、第一范式（</a:t>
            </a:r>
            <a:r>
              <a:rPr lang="en-US" altLang="zh-CN" sz="2400" b="1">
                <a:solidFill>
                  <a:srgbClr val="FFFF00"/>
                </a:solidFill>
              </a:rPr>
              <a:t>1NF</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a:t>
            </a:r>
            <a:r>
              <a:rPr lang="en-US" altLang="zh-CN" sz="2400" b="1">
                <a:solidFill>
                  <a:srgbClr val="FFFFFF"/>
                </a:solidFill>
              </a:rPr>
              <a:t>1</a:t>
            </a:r>
            <a:r>
              <a:rPr lang="zh-CN" altLang="en-US" sz="2400" b="1">
                <a:solidFill>
                  <a:srgbClr val="FFFFFF"/>
                </a:solidFill>
              </a:rPr>
              <a:t>、定义</a:t>
            </a:r>
            <a:r>
              <a:rPr lang="zh-CN" altLang="en-US" sz="2400" b="1">
                <a:solidFill>
                  <a:srgbClr val="FFFF00"/>
                </a:solidFill>
              </a:rPr>
              <a:t>：</a:t>
            </a:r>
            <a:r>
              <a:rPr lang="zh-CN" altLang="en-US" sz="2400" b="1">
                <a:solidFill>
                  <a:srgbClr val="FFFFFF"/>
                </a:solidFill>
              </a:rPr>
              <a:t>关系的每个分量必须是不可再分的数据项</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记作</a:t>
            </a:r>
            <a:r>
              <a:rPr lang="en-US" altLang="zh-CN" sz="2400" b="1">
                <a:solidFill>
                  <a:srgbClr val="FFFFFF"/>
                </a:solidFill>
              </a:rPr>
              <a:t>R</a:t>
            </a:r>
            <a:r>
              <a:rPr lang="en-US" altLang="zh-CN" sz="2400" b="1">
                <a:solidFill>
                  <a:srgbClr val="FFFFFF"/>
                </a:solidFill>
                <a:sym typeface="Symbol" panose="05050102010706020507" pitchFamily="18" charset="2"/>
              </a:rPr>
              <a:t>1NF</a:t>
            </a:r>
            <a:r>
              <a:rPr lang="zh-CN" altLang="en-US" sz="2400" b="1">
                <a:solidFill>
                  <a:srgbClr val="FFFF00"/>
                </a:solidFill>
                <a:sym typeface="Symbol" panose="05050102010706020507" pitchFamily="18" charset="2"/>
              </a:rPr>
              <a:t>。（</a:t>
            </a:r>
            <a:r>
              <a:rPr lang="zh-CN" altLang="en-US" sz="2400" b="1">
                <a:solidFill>
                  <a:srgbClr val="FFFF00"/>
                </a:solidFill>
              </a:rPr>
              <a:t>每个属性必须是原子的）</a:t>
            </a:r>
          </a:p>
          <a:p>
            <a:pPr eaLnBrk="0" fontAlgn="base" hangingPunct="0">
              <a:lnSpc>
                <a:spcPct val="120000"/>
              </a:lnSpc>
              <a:spcBef>
                <a:spcPct val="0"/>
              </a:spcBef>
              <a:spcAft>
                <a:spcPct val="0"/>
              </a:spcAft>
            </a:pPr>
            <a:r>
              <a:rPr lang="zh-CN" altLang="en-US" sz="2400" b="1">
                <a:solidFill>
                  <a:srgbClr val="FFFF00"/>
                </a:solidFill>
              </a:rPr>
              <a:t>    </a:t>
            </a:r>
            <a:r>
              <a:rPr lang="en-US" altLang="zh-CN" sz="2400" b="1">
                <a:solidFill>
                  <a:srgbClr val="FFFFFF"/>
                </a:solidFill>
              </a:rPr>
              <a:t>2</a:t>
            </a:r>
            <a:r>
              <a:rPr lang="zh-CN" altLang="en-US" sz="2400" b="1">
                <a:solidFill>
                  <a:srgbClr val="FFFFFF"/>
                </a:solidFill>
              </a:rPr>
              <a:t>、说明</a:t>
            </a:r>
            <a:r>
              <a:rPr lang="zh-CN" altLang="en-US" sz="2400" b="1">
                <a:solidFill>
                  <a:srgbClr val="FFFF00"/>
                </a:solidFill>
              </a:rPr>
              <a:t>：</a:t>
            </a:r>
          </a:p>
        </p:txBody>
      </p:sp>
      <p:sp>
        <p:nvSpPr>
          <p:cNvPr id="259075" name="Text Box 3"/>
          <p:cNvSpPr txBox="1">
            <a:spLocks noChangeArrowheads="1"/>
          </p:cNvSpPr>
          <p:nvPr/>
        </p:nvSpPr>
        <p:spPr bwMode="auto">
          <a:xfrm>
            <a:off x="2438400" y="2265364"/>
            <a:ext cx="6853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FFFF"/>
                </a:solidFill>
                <a:sym typeface="Monotype Sorts" pitchFamily="2" charset="2"/>
              </a:rPr>
              <a:t> </a:t>
            </a:r>
            <a:r>
              <a:rPr lang="zh-CN" altLang="en-US" sz="2400" b="1">
                <a:solidFill>
                  <a:srgbClr val="FFFF00"/>
                </a:solidFill>
                <a:sym typeface="Monotype Sorts" pitchFamily="2" charset="2"/>
              </a:rPr>
              <a:t>  </a:t>
            </a:r>
            <a:r>
              <a:rPr lang="zh-CN" altLang="en-US" sz="2400" b="1">
                <a:solidFill>
                  <a:srgbClr val="FFFF00"/>
                </a:solidFill>
              </a:rPr>
              <a:t>属性不可再分（不允许出现嵌套的属性定义）</a:t>
            </a:r>
          </a:p>
        </p:txBody>
      </p:sp>
      <p:sp>
        <p:nvSpPr>
          <p:cNvPr id="259076" name="Text Box 4"/>
          <p:cNvSpPr txBox="1">
            <a:spLocks noChangeArrowheads="1"/>
          </p:cNvSpPr>
          <p:nvPr/>
        </p:nvSpPr>
        <p:spPr bwMode="auto">
          <a:xfrm>
            <a:off x="2438401" y="2644776"/>
            <a:ext cx="65437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FFFF"/>
                </a:solidFill>
                <a:sym typeface="Monotype Sorts" pitchFamily="2" charset="2"/>
              </a:rPr>
              <a:t> </a:t>
            </a:r>
            <a:r>
              <a:rPr lang="zh-CN" altLang="en-US" sz="2400" b="1">
                <a:solidFill>
                  <a:srgbClr val="FFFF00"/>
                </a:solidFill>
                <a:sym typeface="Monotype Sorts" pitchFamily="2" charset="2"/>
              </a:rPr>
              <a:t>  </a:t>
            </a:r>
            <a:r>
              <a:rPr lang="zh-CN" altLang="en-US" sz="2400" b="1">
                <a:solidFill>
                  <a:srgbClr val="FFFF00"/>
                </a:solidFill>
              </a:rPr>
              <a:t>属性下的值不可再分（不允许出现多个值）</a:t>
            </a:r>
          </a:p>
        </p:txBody>
      </p:sp>
      <p:sp>
        <p:nvSpPr>
          <p:cNvPr id="259077" name="Text Box 5"/>
          <p:cNvSpPr txBox="1">
            <a:spLocks noChangeArrowheads="1"/>
          </p:cNvSpPr>
          <p:nvPr/>
        </p:nvSpPr>
        <p:spPr bwMode="auto">
          <a:xfrm>
            <a:off x="2438401" y="3025776"/>
            <a:ext cx="6543779"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FFFF"/>
                </a:solidFill>
                <a:sym typeface="Monotype Sorts" pitchFamily="2" charset="2"/>
              </a:rPr>
              <a:t> </a:t>
            </a:r>
            <a:r>
              <a:rPr lang="zh-CN" altLang="en-US" sz="2400" b="1">
                <a:solidFill>
                  <a:srgbClr val="FFFF00"/>
                </a:solidFill>
                <a:sym typeface="Monotype Sorts" pitchFamily="2" charset="2"/>
              </a:rPr>
              <a:t>  这是对关系的最起码的要求，但远远不够。</a:t>
            </a:r>
          </a:p>
          <a:p>
            <a:pPr eaLnBrk="0" fontAlgn="base" hangingPunct="0">
              <a:lnSpc>
                <a:spcPct val="120000"/>
              </a:lnSpc>
              <a:spcBef>
                <a:spcPct val="0"/>
              </a:spcBef>
              <a:spcAft>
                <a:spcPct val="0"/>
              </a:spcAft>
            </a:pPr>
            <a:r>
              <a:rPr lang="zh-CN" altLang="en-US" sz="2400" b="1">
                <a:solidFill>
                  <a:srgbClr val="FFFF00"/>
                </a:solidFill>
                <a:sym typeface="Monotype Sorts" pitchFamily="2" charset="2"/>
              </a:rPr>
              <a:t>          （满足</a:t>
            </a:r>
            <a:r>
              <a:rPr lang="en-US" altLang="zh-CN" sz="2400" b="1">
                <a:solidFill>
                  <a:srgbClr val="FFFF00"/>
                </a:solidFill>
                <a:sym typeface="Monotype Sorts" pitchFamily="2" charset="2"/>
              </a:rPr>
              <a:t>1NF</a:t>
            </a:r>
            <a:r>
              <a:rPr lang="zh-CN" altLang="en-US" sz="2400" b="1">
                <a:solidFill>
                  <a:srgbClr val="FFFF00"/>
                </a:solidFill>
                <a:sym typeface="Monotype Sorts" pitchFamily="2" charset="2"/>
              </a:rPr>
              <a:t>的关系称为</a:t>
            </a:r>
            <a:r>
              <a:rPr lang="zh-CN" altLang="en-US" sz="2400" b="1">
                <a:solidFill>
                  <a:srgbClr val="FFFFFF"/>
                </a:solidFill>
                <a:sym typeface="Monotype Sorts" pitchFamily="2" charset="2"/>
              </a:rPr>
              <a:t>规范关系</a:t>
            </a:r>
            <a:r>
              <a:rPr lang="zh-CN" altLang="en-US" sz="2400" b="1">
                <a:solidFill>
                  <a:srgbClr val="FFFF00"/>
                </a:solidFill>
                <a:sym typeface="Monotype Sorts" pitchFamily="2" charset="2"/>
              </a:rPr>
              <a:t>）</a:t>
            </a:r>
            <a:endParaRPr lang="zh-CN" altLang="en-US" sz="2400" b="1">
              <a:solidFill>
                <a:srgbClr val="FFFF00"/>
              </a:solidFill>
            </a:endParaRPr>
          </a:p>
        </p:txBody>
      </p:sp>
      <p:sp>
        <p:nvSpPr>
          <p:cNvPr id="259078" name="Text Box 6"/>
          <p:cNvSpPr txBox="1">
            <a:spLocks noChangeArrowheads="1"/>
          </p:cNvSpPr>
          <p:nvPr/>
        </p:nvSpPr>
        <p:spPr bwMode="auto">
          <a:xfrm>
            <a:off x="2057401" y="3886200"/>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例：职工情况表</a:t>
            </a:r>
          </a:p>
        </p:txBody>
      </p:sp>
      <p:grpSp>
        <p:nvGrpSpPr>
          <p:cNvPr id="259079" name="Group 7"/>
          <p:cNvGrpSpPr>
            <a:grpSpLocks/>
          </p:cNvGrpSpPr>
          <p:nvPr/>
        </p:nvGrpSpPr>
        <p:grpSpPr bwMode="auto">
          <a:xfrm>
            <a:off x="1905001" y="4419600"/>
            <a:ext cx="4283075" cy="1905000"/>
            <a:chOff x="0" y="0"/>
            <a:chExt cx="2698" cy="1344"/>
          </a:xfrm>
        </p:grpSpPr>
        <p:sp>
          <p:nvSpPr>
            <p:cNvPr id="259080" name="Line 8"/>
            <p:cNvSpPr>
              <a:spLocks noChangeShapeType="1"/>
            </p:cNvSpPr>
            <p:nvPr/>
          </p:nvSpPr>
          <p:spPr bwMode="auto">
            <a:xfrm>
              <a:off x="1354" y="24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nvGrpSpPr>
            <p:cNvPr id="259081" name="Group 9"/>
            <p:cNvGrpSpPr>
              <a:grpSpLocks/>
            </p:cNvGrpSpPr>
            <p:nvPr/>
          </p:nvGrpSpPr>
          <p:grpSpPr bwMode="auto">
            <a:xfrm>
              <a:off x="0" y="0"/>
              <a:ext cx="2698" cy="1344"/>
              <a:chOff x="0" y="0"/>
              <a:chExt cx="2698" cy="1344"/>
            </a:xfrm>
          </p:grpSpPr>
          <p:sp>
            <p:nvSpPr>
              <p:cNvPr id="259082" name="Line 10"/>
              <p:cNvSpPr>
                <a:spLocks noChangeShapeType="1"/>
              </p:cNvSpPr>
              <p:nvPr/>
            </p:nvSpPr>
            <p:spPr bwMode="auto">
              <a:xfrm>
                <a:off x="10" y="0"/>
                <a:ext cx="2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083" name="Line 11"/>
              <p:cNvSpPr>
                <a:spLocks noChangeShapeType="1"/>
              </p:cNvSpPr>
              <p:nvPr/>
            </p:nvSpPr>
            <p:spPr bwMode="auto">
              <a:xfrm>
                <a:off x="10" y="480"/>
                <a:ext cx="2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084" name="Line 12"/>
              <p:cNvSpPr>
                <a:spLocks noChangeShapeType="1"/>
              </p:cNvSpPr>
              <p:nvPr/>
            </p:nvSpPr>
            <p:spPr bwMode="auto">
              <a:xfrm>
                <a:off x="10" y="1344"/>
                <a:ext cx="2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085" name="Line 13"/>
              <p:cNvSpPr>
                <a:spLocks noChangeShapeType="1"/>
              </p:cNvSpPr>
              <p:nvPr/>
            </p:nvSpPr>
            <p:spPr bwMode="auto">
              <a:xfrm>
                <a:off x="10" y="0"/>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086" name="Text Box 14"/>
              <p:cNvSpPr txBox="1">
                <a:spLocks noChangeArrowheads="1"/>
              </p:cNvSpPr>
              <p:nvPr/>
            </p:nvSpPr>
            <p:spPr bwMode="auto">
              <a:xfrm>
                <a:off x="0" y="37"/>
                <a:ext cx="43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FF"/>
                    </a:solidFill>
                  </a:rPr>
                  <a:t>职工</a:t>
                </a:r>
              </a:p>
              <a:p>
                <a:pPr eaLnBrk="0" fontAlgn="base" hangingPunct="0">
                  <a:spcBef>
                    <a:spcPct val="0"/>
                  </a:spcBef>
                  <a:spcAft>
                    <a:spcPct val="0"/>
                  </a:spcAft>
                </a:pPr>
                <a:r>
                  <a:rPr lang="zh-CN" altLang="en-US" sz="2000" b="1">
                    <a:solidFill>
                      <a:srgbClr val="FFFFFF"/>
                    </a:solidFill>
                  </a:rPr>
                  <a:t>  号</a:t>
                </a:r>
                <a:endParaRPr lang="zh-CN" altLang="en-US" sz="2000" b="1">
                  <a:solidFill>
                    <a:srgbClr val="FFFF00"/>
                  </a:solidFill>
                </a:endParaRPr>
              </a:p>
            </p:txBody>
          </p:sp>
          <p:sp>
            <p:nvSpPr>
              <p:cNvPr id="259087" name="Line 15"/>
              <p:cNvSpPr>
                <a:spLocks noChangeShapeType="1"/>
              </p:cNvSpPr>
              <p:nvPr/>
            </p:nvSpPr>
            <p:spPr bwMode="auto">
              <a:xfrm>
                <a:off x="442" y="0"/>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088" name="Text Box 16"/>
              <p:cNvSpPr txBox="1">
                <a:spLocks noChangeArrowheads="1"/>
              </p:cNvSpPr>
              <p:nvPr/>
            </p:nvSpPr>
            <p:spPr bwMode="auto">
              <a:xfrm>
                <a:off x="432" y="94"/>
                <a:ext cx="438"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FF"/>
                    </a:solidFill>
                  </a:rPr>
                  <a:t>部门</a:t>
                </a:r>
                <a:endParaRPr lang="zh-CN" altLang="en-US" sz="2000" b="1">
                  <a:solidFill>
                    <a:srgbClr val="FFFF00"/>
                  </a:solidFill>
                </a:endParaRPr>
              </a:p>
            </p:txBody>
          </p:sp>
          <p:sp>
            <p:nvSpPr>
              <p:cNvPr id="259089" name="Line 17"/>
              <p:cNvSpPr>
                <a:spLocks noChangeShapeType="1"/>
              </p:cNvSpPr>
              <p:nvPr/>
            </p:nvSpPr>
            <p:spPr bwMode="auto">
              <a:xfrm>
                <a:off x="874" y="0"/>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090" name="Text Box 18"/>
              <p:cNvSpPr txBox="1">
                <a:spLocks noChangeArrowheads="1"/>
              </p:cNvSpPr>
              <p:nvPr/>
            </p:nvSpPr>
            <p:spPr bwMode="auto">
              <a:xfrm>
                <a:off x="912" y="105"/>
                <a:ext cx="436"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FFFF00"/>
                    </a:solidFill>
                  </a:rPr>
                  <a:t>……</a:t>
                </a:r>
              </a:p>
            </p:txBody>
          </p:sp>
          <p:sp>
            <p:nvSpPr>
              <p:cNvPr id="259091" name="Line 19"/>
              <p:cNvSpPr>
                <a:spLocks noChangeShapeType="1"/>
              </p:cNvSpPr>
              <p:nvPr/>
            </p:nvSpPr>
            <p:spPr bwMode="auto">
              <a:xfrm>
                <a:off x="1354" y="0"/>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092" name="Text Box 20"/>
              <p:cNvSpPr txBox="1">
                <a:spLocks noChangeArrowheads="1"/>
              </p:cNvSpPr>
              <p:nvPr/>
            </p:nvSpPr>
            <p:spPr bwMode="auto">
              <a:xfrm>
                <a:off x="1828" y="8"/>
                <a:ext cx="518"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FF"/>
                    </a:solidFill>
                  </a:rPr>
                  <a:t>工  资</a:t>
                </a:r>
                <a:endParaRPr lang="zh-CN" altLang="en-US" sz="2000" b="1">
                  <a:solidFill>
                    <a:srgbClr val="FFFF00"/>
                  </a:solidFill>
                </a:endParaRPr>
              </a:p>
            </p:txBody>
          </p:sp>
          <p:sp>
            <p:nvSpPr>
              <p:cNvPr id="259093" name="Text Box 21"/>
              <p:cNvSpPr txBox="1">
                <a:spLocks noChangeArrowheads="1"/>
              </p:cNvSpPr>
              <p:nvPr/>
            </p:nvSpPr>
            <p:spPr bwMode="auto">
              <a:xfrm>
                <a:off x="1362" y="239"/>
                <a:ext cx="76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FF"/>
                    </a:solidFill>
                  </a:rPr>
                  <a:t>基本工资</a:t>
                </a:r>
                <a:endParaRPr lang="zh-CN" altLang="en-US" sz="2000" b="1">
                  <a:solidFill>
                    <a:srgbClr val="FFFF00"/>
                  </a:solidFill>
                </a:endParaRPr>
              </a:p>
            </p:txBody>
          </p:sp>
          <p:sp>
            <p:nvSpPr>
              <p:cNvPr id="259094" name="Line 22"/>
              <p:cNvSpPr>
                <a:spLocks noChangeShapeType="1"/>
              </p:cNvSpPr>
              <p:nvPr/>
            </p:nvSpPr>
            <p:spPr bwMode="auto">
              <a:xfrm>
                <a:off x="2122" y="2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095" name="Text Box 23"/>
              <p:cNvSpPr txBox="1">
                <a:spLocks noChangeArrowheads="1"/>
              </p:cNvSpPr>
              <p:nvPr/>
            </p:nvSpPr>
            <p:spPr bwMode="auto">
              <a:xfrm>
                <a:off x="2164" y="239"/>
                <a:ext cx="438"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FF"/>
                    </a:solidFill>
                  </a:rPr>
                  <a:t>奖金</a:t>
                </a:r>
                <a:endParaRPr lang="zh-CN" altLang="en-US" sz="2000" b="1">
                  <a:solidFill>
                    <a:srgbClr val="FFFF00"/>
                  </a:solidFill>
                </a:endParaRPr>
              </a:p>
            </p:txBody>
          </p:sp>
          <p:sp>
            <p:nvSpPr>
              <p:cNvPr id="259096" name="Line 24"/>
              <p:cNvSpPr>
                <a:spLocks noChangeShapeType="1"/>
              </p:cNvSpPr>
              <p:nvPr/>
            </p:nvSpPr>
            <p:spPr bwMode="auto">
              <a:xfrm>
                <a:off x="2698" y="0"/>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sp>
        <p:nvSpPr>
          <p:cNvPr id="259097" name="Text Box 25"/>
          <p:cNvSpPr txBox="1">
            <a:spLocks noChangeArrowheads="1"/>
          </p:cNvSpPr>
          <p:nvPr/>
        </p:nvSpPr>
        <p:spPr bwMode="auto">
          <a:xfrm>
            <a:off x="6934201" y="3810000"/>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例：借书表</a:t>
            </a:r>
          </a:p>
        </p:txBody>
      </p:sp>
      <p:grpSp>
        <p:nvGrpSpPr>
          <p:cNvPr id="259098" name="Group 26"/>
          <p:cNvGrpSpPr>
            <a:grpSpLocks/>
          </p:cNvGrpSpPr>
          <p:nvPr/>
        </p:nvGrpSpPr>
        <p:grpSpPr bwMode="auto">
          <a:xfrm>
            <a:off x="6781800" y="4343400"/>
            <a:ext cx="3581400" cy="2052638"/>
            <a:chOff x="0" y="0"/>
            <a:chExt cx="2256" cy="1459"/>
          </a:xfrm>
        </p:grpSpPr>
        <p:sp>
          <p:nvSpPr>
            <p:cNvPr id="259099" name="Line 27"/>
            <p:cNvSpPr>
              <a:spLocks noChangeShapeType="1"/>
            </p:cNvSpPr>
            <p:nvPr/>
          </p:nvSpPr>
          <p:spPr bwMode="auto">
            <a:xfrm>
              <a:off x="0" y="0"/>
              <a:ext cx="2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100" name="Line 28"/>
            <p:cNvSpPr>
              <a:spLocks noChangeShapeType="1"/>
            </p:cNvSpPr>
            <p:nvPr/>
          </p:nvSpPr>
          <p:spPr bwMode="auto">
            <a:xfrm>
              <a:off x="0" y="288"/>
              <a:ext cx="2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101" name="Line 29"/>
            <p:cNvSpPr>
              <a:spLocks noChangeShapeType="1"/>
            </p:cNvSpPr>
            <p:nvPr/>
          </p:nvSpPr>
          <p:spPr bwMode="auto">
            <a:xfrm>
              <a:off x="0" y="960"/>
              <a:ext cx="2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nvGrpSpPr>
            <p:cNvPr id="259102" name="Group 30"/>
            <p:cNvGrpSpPr>
              <a:grpSpLocks/>
            </p:cNvGrpSpPr>
            <p:nvPr/>
          </p:nvGrpSpPr>
          <p:grpSpPr bwMode="auto">
            <a:xfrm>
              <a:off x="38" y="8"/>
              <a:ext cx="2207" cy="1451"/>
              <a:chOff x="0" y="0"/>
              <a:chExt cx="2207" cy="1451"/>
            </a:xfrm>
          </p:grpSpPr>
          <p:sp>
            <p:nvSpPr>
              <p:cNvPr id="259103" name="Text Box 31"/>
              <p:cNvSpPr txBox="1">
                <a:spLocks noChangeArrowheads="1"/>
              </p:cNvSpPr>
              <p:nvPr/>
            </p:nvSpPr>
            <p:spPr bwMode="auto">
              <a:xfrm>
                <a:off x="0" y="0"/>
                <a:ext cx="2207"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FF"/>
                    </a:solidFill>
                  </a:rPr>
                  <a:t>借书人    所借书名    借书日期</a:t>
                </a:r>
                <a:endParaRPr lang="zh-CN" altLang="en-US" sz="2000" b="1">
                  <a:solidFill>
                    <a:srgbClr val="FFFF00"/>
                  </a:solidFill>
                </a:endParaRPr>
              </a:p>
            </p:txBody>
          </p:sp>
          <p:sp>
            <p:nvSpPr>
              <p:cNvPr id="259104" name="Text Box 32"/>
              <p:cNvSpPr txBox="1">
                <a:spLocks noChangeArrowheads="1"/>
              </p:cNvSpPr>
              <p:nvPr/>
            </p:nvSpPr>
            <p:spPr bwMode="auto">
              <a:xfrm>
                <a:off x="106" y="472"/>
                <a:ext cx="43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00"/>
                    </a:solidFill>
                  </a:rPr>
                  <a:t>张三</a:t>
                </a:r>
              </a:p>
            </p:txBody>
          </p:sp>
          <p:sp>
            <p:nvSpPr>
              <p:cNvPr id="259105" name="Text Box 33"/>
              <p:cNvSpPr txBox="1">
                <a:spLocks noChangeArrowheads="1"/>
              </p:cNvSpPr>
              <p:nvPr/>
            </p:nvSpPr>
            <p:spPr bwMode="auto">
              <a:xfrm>
                <a:off x="816" y="289"/>
                <a:ext cx="303" cy="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FFFF00"/>
                    </a:solidFill>
                  </a:rPr>
                  <a:t>B1</a:t>
                </a:r>
              </a:p>
              <a:p>
                <a:pPr eaLnBrk="0" fontAlgn="base" hangingPunct="0">
                  <a:spcBef>
                    <a:spcPct val="0"/>
                  </a:spcBef>
                  <a:spcAft>
                    <a:spcPct val="0"/>
                  </a:spcAft>
                </a:pPr>
                <a:r>
                  <a:rPr lang="en-US" altLang="zh-CN" sz="2000" b="1">
                    <a:solidFill>
                      <a:srgbClr val="FFFF00"/>
                    </a:solidFill>
                  </a:rPr>
                  <a:t>B2</a:t>
                </a:r>
              </a:p>
              <a:p>
                <a:pPr eaLnBrk="0" fontAlgn="base" hangingPunct="0">
                  <a:spcBef>
                    <a:spcPct val="0"/>
                  </a:spcBef>
                  <a:spcAft>
                    <a:spcPct val="0"/>
                  </a:spcAft>
                </a:pPr>
                <a:r>
                  <a:rPr lang="en-US" altLang="zh-CN" sz="2000" b="1">
                    <a:solidFill>
                      <a:srgbClr val="FFFF00"/>
                    </a:solidFill>
                  </a:rPr>
                  <a:t>B3</a:t>
                </a:r>
              </a:p>
            </p:txBody>
          </p:sp>
          <p:sp>
            <p:nvSpPr>
              <p:cNvPr id="259106" name="Text Box 34"/>
              <p:cNvSpPr txBox="1">
                <a:spLocks noChangeArrowheads="1"/>
              </p:cNvSpPr>
              <p:nvPr/>
            </p:nvSpPr>
            <p:spPr bwMode="auto">
              <a:xfrm>
                <a:off x="1680" y="318"/>
                <a:ext cx="312" cy="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FFFF00"/>
                    </a:solidFill>
                  </a:rPr>
                  <a:t>D1</a:t>
                </a:r>
              </a:p>
              <a:p>
                <a:pPr eaLnBrk="0" fontAlgn="base" hangingPunct="0">
                  <a:spcBef>
                    <a:spcPct val="0"/>
                  </a:spcBef>
                  <a:spcAft>
                    <a:spcPct val="0"/>
                  </a:spcAft>
                </a:pPr>
                <a:r>
                  <a:rPr lang="en-US" altLang="zh-CN" sz="2000" b="1">
                    <a:solidFill>
                      <a:srgbClr val="FFFF00"/>
                    </a:solidFill>
                  </a:rPr>
                  <a:t>D2</a:t>
                </a:r>
              </a:p>
              <a:p>
                <a:pPr eaLnBrk="0" fontAlgn="base" hangingPunct="0">
                  <a:spcBef>
                    <a:spcPct val="0"/>
                  </a:spcBef>
                  <a:spcAft>
                    <a:spcPct val="0"/>
                  </a:spcAft>
                </a:pPr>
                <a:r>
                  <a:rPr lang="en-US" altLang="zh-CN" sz="2000" b="1">
                    <a:solidFill>
                      <a:srgbClr val="FFFF00"/>
                    </a:solidFill>
                  </a:rPr>
                  <a:t>D3</a:t>
                </a:r>
              </a:p>
            </p:txBody>
          </p:sp>
          <p:sp>
            <p:nvSpPr>
              <p:cNvPr id="259107" name="Text Box 35"/>
              <p:cNvSpPr txBox="1">
                <a:spLocks noChangeArrowheads="1"/>
              </p:cNvSpPr>
              <p:nvPr/>
            </p:nvSpPr>
            <p:spPr bwMode="auto">
              <a:xfrm>
                <a:off x="144" y="997"/>
                <a:ext cx="43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00"/>
                    </a:solidFill>
                  </a:rPr>
                  <a:t>李四</a:t>
                </a:r>
              </a:p>
            </p:txBody>
          </p:sp>
          <p:sp>
            <p:nvSpPr>
              <p:cNvPr id="259108" name="Text Box 36"/>
              <p:cNvSpPr txBox="1">
                <a:spLocks noChangeArrowheads="1"/>
              </p:cNvSpPr>
              <p:nvPr/>
            </p:nvSpPr>
            <p:spPr bwMode="auto">
              <a:xfrm>
                <a:off x="826" y="952"/>
                <a:ext cx="303"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FFFF00"/>
                    </a:solidFill>
                  </a:rPr>
                  <a:t>B2</a:t>
                </a:r>
              </a:p>
              <a:p>
                <a:pPr eaLnBrk="0" fontAlgn="base" hangingPunct="0">
                  <a:spcBef>
                    <a:spcPct val="0"/>
                  </a:spcBef>
                  <a:spcAft>
                    <a:spcPct val="0"/>
                  </a:spcAft>
                </a:pPr>
                <a:r>
                  <a:rPr lang="en-US" altLang="zh-CN" sz="2000" b="1">
                    <a:solidFill>
                      <a:srgbClr val="FFFF00"/>
                    </a:solidFill>
                  </a:rPr>
                  <a:t>B5</a:t>
                </a:r>
              </a:p>
            </p:txBody>
          </p:sp>
          <p:sp>
            <p:nvSpPr>
              <p:cNvPr id="259109" name="Text Box 37"/>
              <p:cNvSpPr txBox="1">
                <a:spLocks noChangeArrowheads="1"/>
              </p:cNvSpPr>
              <p:nvPr/>
            </p:nvSpPr>
            <p:spPr bwMode="auto">
              <a:xfrm>
                <a:off x="1680" y="1057"/>
                <a:ext cx="31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FFFF00"/>
                    </a:solidFill>
                  </a:rPr>
                  <a:t>D3</a:t>
                </a:r>
              </a:p>
            </p:txBody>
          </p:sp>
        </p:grpSp>
        <p:sp>
          <p:nvSpPr>
            <p:cNvPr id="259110" name="Line 38"/>
            <p:cNvSpPr>
              <a:spLocks noChangeShapeType="1"/>
            </p:cNvSpPr>
            <p:nvPr/>
          </p:nvSpPr>
          <p:spPr bwMode="auto">
            <a:xfrm>
              <a:off x="0" y="1392"/>
              <a:ext cx="2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111" name="Line 39"/>
            <p:cNvSpPr>
              <a:spLocks noChangeShapeType="1"/>
            </p:cNvSpPr>
            <p:nvPr/>
          </p:nvSpPr>
          <p:spPr bwMode="auto">
            <a:xfrm>
              <a:off x="0" y="0"/>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112" name="Line 40"/>
            <p:cNvSpPr>
              <a:spLocks noChangeShapeType="1"/>
            </p:cNvSpPr>
            <p:nvPr/>
          </p:nvSpPr>
          <p:spPr bwMode="auto">
            <a:xfrm>
              <a:off x="1488" y="0"/>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113" name="Line 41"/>
            <p:cNvSpPr>
              <a:spLocks noChangeShapeType="1"/>
            </p:cNvSpPr>
            <p:nvPr/>
          </p:nvSpPr>
          <p:spPr bwMode="auto">
            <a:xfrm>
              <a:off x="672" y="0"/>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114" name="Line 42"/>
            <p:cNvSpPr>
              <a:spLocks noChangeShapeType="1"/>
            </p:cNvSpPr>
            <p:nvPr/>
          </p:nvSpPr>
          <p:spPr bwMode="auto">
            <a:xfrm>
              <a:off x="2256" y="0"/>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59115" name="Group 43"/>
          <p:cNvGrpSpPr>
            <a:grpSpLocks/>
          </p:cNvGrpSpPr>
          <p:nvPr/>
        </p:nvGrpSpPr>
        <p:grpSpPr bwMode="auto">
          <a:xfrm>
            <a:off x="4572000" y="4556125"/>
            <a:ext cx="1066800" cy="533400"/>
            <a:chOff x="0" y="0"/>
            <a:chExt cx="672" cy="336"/>
          </a:xfrm>
        </p:grpSpPr>
        <p:sp>
          <p:nvSpPr>
            <p:cNvPr id="259116" name="Line 44"/>
            <p:cNvSpPr>
              <a:spLocks noChangeShapeType="1"/>
            </p:cNvSpPr>
            <p:nvPr/>
          </p:nvSpPr>
          <p:spPr bwMode="auto">
            <a:xfrm flipH="1">
              <a:off x="48" y="0"/>
              <a:ext cx="624"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117" name="Line 45"/>
            <p:cNvSpPr>
              <a:spLocks noChangeShapeType="1"/>
            </p:cNvSpPr>
            <p:nvPr/>
          </p:nvSpPr>
          <p:spPr bwMode="auto">
            <a:xfrm>
              <a:off x="0" y="0"/>
              <a:ext cx="624" cy="336"/>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59118" name="Group 46"/>
          <p:cNvGrpSpPr>
            <a:grpSpLocks/>
          </p:cNvGrpSpPr>
          <p:nvPr/>
        </p:nvGrpSpPr>
        <p:grpSpPr bwMode="auto">
          <a:xfrm>
            <a:off x="8077200" y="5089525"/>
            <a:ext cx="762000" cy="762000"/>
            <a:chOff x="0" y="0"/>
            <a:chExt cx="480" cy="480"/>
          </a:xfrm>
        </p:grpSpPr>
        <p:sp>
          <p:nvSpPr>
            <p:cNvPr id="259119" name="Line 47"/>
            <p:cNvSpPr>
              <a:spLocks noChangeShapeType="1"/>
            </p:cNvSpPr>
            <p:nvPr/>
          </p:nvSpPr>
          <p:spPr bwMode="auto">
            <a:xfrm flipH="1">
              <a:off x="0" y="0"/>
              <a:ext cx="480" cy="48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59120" name="Line 48"/>
            <p:cNvSpPr>
              <a:spLocks noChangeShapeType="1"/>
            </p:cNvSpPr>
            <p:nvPr/>
          </p:nvSpPr>
          <p:spPr bwMode="auto">
            <a:xfrm>
              <a:off x="0" y="0"/>
              <a:ext cx="384" cy="43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59121" name="AutoShape 49"/>
          <p:cNvSpPr>
            <a:spLocks noChangeArrowheads="1"/>
          </p:cNvSpPr>
          <p:nvPr/>
        </p:nvSpPr>
        <p:spPr bwMode="auto">
          <a:xfrm>
            <a:off x="9144000" y="2438400"/>
            <a:ext cx="1447800" cy="1066800"/>
          </a:xfrm>
          <a:prstGeom prst="wedgeRoundRectCallout">
            <a:avLst>
              <a:gd name="adj1" fmla="val -45394"/>
              <a:gd name="adj2" fmla="val 6711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FF"/>
                </a:solidFill>
              </a:rPr>
              <a:t>这两个表</a:t>
            </a:r>
          </a:p>
          <a:p>
            <a:pPr algn="ctr" eaLnBrk="0" fontAlgn="base" hangingPunct="0">
              <a:spcBef>
                <a:spcPct val="0"/>
              </a:spcBef>
              <a:spcAft>
                <a:spcPct val="0"/>
              </a:spcAft>
            </a:pPr>
            <a:r>
              <a:rPr lang="zh-CN" altLang="en-US" sz="2400" b="1">
                <a:solidFill>
                  <a:srgbClr val="0000FF"/>
                </a:solidFill>
              </a:rPr>
              <a:t>都可变为</a:t>
            </a:r>
          </a:p>
          <a:p>
            <a:pPr algn="ctr" eaLnBrk="0" fontAlgn="base" hangingPunct="0">
              <a:spcBef>
                <a:spcPct val="0"/>
              </a:spcBef>
              <a:spcAft>
                <a:spcPct val="0"/>
              </a:spcAft>
            </a:pPr>
            <a:r>
              <a:rPr lang="zh-CN" altLang="en-US" sz="2400" b="1">
                <a:solidFill>
                  <a:srgbClr val="0000FF"/>
                </a:solidFill>
              </a:rPr>
              <a:t>规范关系</a:t>
            </a:r>
          </a:p>
        </p:txBody>
      </p:sp>
    </p:spTree>
    <p:extLst>
      <p:ext uri="{BB962C8B-B14F-4D97-AF65-F5344CB8AC3E}">
        <p14:creationId xmlns:p14="http://schemas.microsoft.com/office/powerpoint/2010/main" val="1904436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9074">
                                            <p:bg/>
                                          </p:spTgt>
                                        </p:tgtEl>
                                        <p:attrNameLst>
                                          <p:attrName>style.visibility</p:attrName>
                                        </p:attrNameLst>
                                      </p:cBhvr>
                                      <p:to>
                                        <p:strVal val="visible"/>
                                      </p:to>
                                    </p:set>
                                    <p:anim calcmode="lin" valueType="num">
                                      <p:cBhvr additive="base">
                                        <p:cTn id="7" dur="500" fill="hold"/>
                                        <p:tgtEl>
                                          <p:spTgt spid="25907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5907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9074">
                                            <p:txEl>
                                              <p:pRg st="0" end="0"/>
                                            </p:txEl>
                                          </p:spTgt>
                                        </p:tgtEl>
                                        <p:attrNameLst>
                                          <p:attrName>style.visibility</p:attrName>
                                        </p:attrNameLst>
                                      </p:cBhvr>
                                      <p:to>
                                        <p:strVal val="visible"/>
                                      </p:to>
                                    </p:set>
                                    <p:anim calcmode="lin" valueType="num">
                                      <p:cBhvr additive="base">
                                        <p:cTn id="13" dur="500" fill="hold"/>
                                        <p:tgtEl>
                                          <p:spTgt spid="25907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90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9074">
                                            <p:txEl>
                                              <p:pRg st="1" end="1"/>
                                            </p:txEl>
                                          </p:spTgt>
                                        </p:tgtEl>
                                        <p:attrNameLst>
                                          <p:attrName>style.visibility</p:attrName>
                                        </p:attrNameLst>
                                      </p:cBhvr>
                                      <p:to>
                                        <p:strVal val="visible"/>
                                      </p:to>
                                    </p:set>
                                    <p:anim calcmode="lin" valueType="num">
                                      <p:cBhvr additive="base">
                                        <p:cTn id="19" dur="500" fill="hold"/>
                                        <p:tgtEl>
                                          <p:spTgt spid="25907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90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9074">
                                            <p:txEl>
                                              <p:pRg st="2" end="2"/>
                                            </p:txEl>
                                          </p:spTgt>
                                        </p:tgtEl>
                                        <p:attrNameLst>
                                          <p:attrName>style.visibility</p:attrName>
                                        </p:attrNameLst>
                                      </p:cBhvr>
                                      <p:to>
                                        <p:strVal val="visible"/>
                                      </p:to>
                                    </p:set>
                                    <p:anim calcmode="lin" valueType="num">
                                      <p:cBhvr additive="base">
                                        <p:cTn id="25" dur="500" fill="hold"/>
                                        <p:tgtEl>
                                          <p:spTgt spid="25907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90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9074">
                                            <p:txEl>
                                              <p:pRg st="3" end="3"/>
                                            </p:txEl>
                                          </p:spTgt>
                                        </p:tgtEl>
                                        <p:attrNameLst>
                                          <p:attrName>style.visibility</p:attrName>
                                        </p:attrNameLst>
                                      </p:cBhvr>
                                      <p:to>
                                        <p:strVal val="visible"/>
                                      </p:to>
                                    </p:set>
                                    <p:anim calcmode="lin" valueType="num">
                                      <p:cBhvr additive="base">
                                        <p:cTn id="31" dur="500" fill="hold"/>
                                        <p:tgtEl>
                                          <p:spTgt spid="25907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907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59075"/>
                                        </p:tgtEl>
                                        <p:attrNameLst>
                                          <p:attrName>style.visibility</p:attrName>
                                        </p:attrNameLst>
                                      </p:cBhvr>
                                      <p:to>
                                        <p:strVal val="visible"/>
                                      </p:to>
                                    </p:set>
                                    <p:animEffect transition="in" filter="box(out)">
                                      <p:cBhvr>
                                        <p:cTn id="37" dur="500"/>
                                        <p:tgtEl>
                                          <p:spTgt spid="2590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59078"/>
                                        </p:tgtEl>
                                        <p:attrNameLst>
                                          <p:attrName>style.visibility</p:attrName>
                                        </p:attrNameLst>
                                      </p:cBhvr>
                                      <p:to>
                                        <p:strVal val="visible"/>
                                      </p:to>
                                    </p:set>
                                    <p:anim calcmode="lin" valueType="num">
                                      <p:cBhvr additive="base">
                                        <p:cTn id="42" dur="500" fill="hold"/>
                                        <p:tgtEl>
                                          <p:spTgt spid="259078"/>
                                        </p:tgtEl>
                                        <p:attrNameLst>
                                          <p:attrName>ppt_x</p:attrName>
                                        </p:attrNameLst>
                                      </p:cBhvr>
                                      <p:tavLst>
                                        <p:tav tm="0">
                                          <p:val>
                                            <p:strVal val="0-#ppt_w/2"/>
                                          </p:val>
                                        </p:tav>
                                        <p:tav tm="100000">
                                          <p:val>
                                            <p:strVal val="#ppt_x"/>
                                          </p:val>
                                        </p:tav>
                                      </p:tavLst>
                                    </p:anim>
                                    <p:anim calcmode="lin" valueType="num">
                                      <p:cBhvr additive="base">
                                        <p:cTn id="43" dur="500" fill="hold"/>
                                        <p:tgtEl>
                                          <p:spTgt spid="259078"/>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59079"/>
                                        </p:tgtEl>
                                        <p:attrNameLst>
                                          <p:attrName>style.visibility</p:attrName>
                                        </p:attrNameLst>
                                      </p:cBhvr>
                                      <p:to>
                                        <p:strVal val="visible"/>
                                      </p:to>
                                    </p:set>
                                    <p:animEffect transition="in" filter="wipe(left)">
                                      <p:cBhvr>
                                        <p:cTn id="48" dur="500"/>
                                        <p:tgtEl>
                                          <p:spTgt spid="25907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3" fill="hold" nodeType="clickEffect">
                                  <p:stCondLst>
                                    <p:cond delay="0"/>
                                  </p:stCondLst>
                                  <p:childTnLst>
                                    <p:set>
                                      <p:cBhvr>
                                        <p:cTn id="52" dur="1" fill="hold">
                                          <p:stCondLst>
                                            <p:cond delay="0"/>
                                          </p:stCondLst>
                                        </p:cTn>
                                        <p:tgtEl>
                                          <p:spTgt spid="259115"/>
                                        </p:tgtEl>
                                        <p:attrNameLst>
                                          <p:attrName>style.visibility</p:attrName>
                                        </p:attrNameLst>
                                      </p:cBhvr>
                                      <p:to>
                                        <p:strVal val="visible"/>
                                      </p:to>
                                    </p:set>
                                    <p:anim calcmode="lin" valueType="num">
                                      <p:cBhvr additive="base">
                                        <p:cTn id="53" dur="500" fill="hold"/>
                                        <p:tgtEl>
                                          <p:spTgt spid="259115"/>
                                        </p:tgtEl>
                                        <p:attrNameLst>
                                          <p:attrName>ppt_x</p:attrName>
                                        </p:attrNameLst>
                                      </p:cBhvr>
                                      <p:tavLst>
                                        <p:tav tm="0">
                                          <p:val>
                                            <p:strVal val="1+#ppt_w/2"/>
                                          </p:val>
                                        </p:tav>
                                        <p:tav tm="100000">
                                          <p:val>
                                            <p:strVal val="#ppt_x"/>
                                          </p:val>
                                        </p:tav>
                                      </p:tavLst>
                                    </p:anim>
                                    <p:anim calcmode="lin" valueType="num">
                                      <p:cBhvr additive="base">
                                        <p:cTn id="54" dur="500" fill="hold"/>
                                        <p:tgtEl>
                                          <p:spTgt spid="259115"/>
                                        </p:tgtEl>
                                        <p:attrNameLst>
                                          <p:attrName>ppt_y</p:attrName>
                                        </p:attrNameLst>
                                      </p:cBhvr>
                                      <p:tavLst>
                                        <p:tav tm="0">
                                          <p:val>
                                            <p:strVal val="0-#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259076"/>
                                        </p:tgtEl>
                                        <p:attrNameLst>
                                          <p:attrName>style.visibility</p:attrName>
                                        </p:attrNameLst>
                                      </p:cBhvr>
                                      <p:to>
                                        <p:strVal val="visible"/>
                                      </p:to>
                                    </p:set>
                                    <p:animEffect transition="in" filter="box(in)">
                                      <p:cBhvr>
                                        <p:cTn id="59" dur="500"/>
                                        <p:tgtEl>
                                          <p:spTgt spid="25907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259097"/>
                                        </p:tgtEl>
                                        <p:attrNameLst>
                                          <p:attrName>style.visibility</p:attrName>
                                        </p:attrNameLst>
                                      </p:cBhvr>
                                      <p:to>
                                        <p:strVal val="visible"/>
                                      </p:to>
                                    </p:set>
                                    <p:anim calcmode="lin" valueType="num">
                                      <p:cBhvr additive="base">
                                        <p:cTn id="64" dur="500" fill="hold"/>
                                        <p:tgtEl>
                                          <p:spTgt spid="259097"/>
                                        </p:tgtEl>
                                        <p:attrNameLst>
                                          <p:attrName>ppt_x</p:attrName>
                                        </p:attrNameLst>
                                      </p:cBhvr>
                                      <p:tavLst>
                                        <p:tav tm="0">
                                          <p:val>
                                            <p:strVal val="1+#ppt_w/2"/>
                                          </p:val>
                                        </p:tav>
                                        <p:tav tm="100000">
                                          <p:val>
                                            <p:strVal val="#ppt_x"/>
                                          </p:val>
                                        </p:tav>
                                      </p:tavLst>
                                    </p:anim>
                                    <p:anim calcmode="lin" valueType="num">
                                      <p:cBhvr additive="base">
                                        <p:cTn id="65" dur="500" fill="hold"/>
                                        <p:tgtEl>
                                          <p:spTgt spid="259097"/>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nodeType="clickEffect">
                                  <p:stCondLst>
                                    <p:cond delay="0"/>
                                  </p:stCondLst>
                                  <p:childTnLst>
                                    <p:set>
                                      <p:cBhvr>
                                        <p:cTn id="69" dur="1" fill="hold">
                                          <p:stCondLst>
                                            <p:cond delay="0"/>
                                          </p:stCondLst>
                                        </p:cTn>
                                        <p:tgtEl>
                                          <p:spTgt spid="259098"/>
                                        </p:tgtEl>
                                        <p:attrNameLst>
                                          <p:attrName>style.visibility</p:attrName>
                                        </p:attrNameLst>
                                      </p:cBhvr>
                                      <p:to>
                                        <p:strVal val="visible"/>
                                      </p:to>
                                    </p:set>
                                    <p:animEffect transition="in" filter="wipe(right)">
                                      <p:cBhvr>
                                        <p:cTn id="70" dur="500"/>
                                        <p:tgtEl>
                                          <p:spTgt spid="25909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9" fill="hold" nodeType="clickEffect">
                                  <p:stCondLst>
                                    <p:cond delay="0"/>
                                  </p:stCondLst>
                                  <p:childTnLst>
                                    <p:set>
                                      <p:cBhvr>
                                        <p:cTn id="74" dur="1" fill="hold">
                                          <p:stCondLst>
                                            <p:cond delay="0"/>
                                          </p:stCondLst>
                                        </p:cTn>
                                        <p:tgtEl>
                                          <p:spTgt spid="259118"/>
                                        </p:tgtEl>
                                        <p:attrNameLst>
                                          <p:attrName>style.visibility</p:attrName>
                                        </p:attrNameLst>
                                      </p:cBhvr>
                                      <p:to>
                                        <p:strVal val="visible"/>
                                      </p:to>
                                    </p:set>
                                    <p:anim calcmode="lin" valueType="num">
                                      <p:cBhvr additive="base">
                                        <p:cTn id="75" dur="500" fill="hold"/>
                                        <p:tgtEl>
                                          <p:spTgt spid="259118"/>
                                        </p:tgtEl>
                                        <p:attrNameLst>
                                          <p:attrName>ppt_x</p:attrName>
                                        </p:attrNameLst>
                                      </p:cBhvr>
                                      <p:tavLst>
                                        <p:tav tm="0">
                                          <p:val>
                                            <p:strVal val="0-#ppt_w/2"/>
                                          </p:val>
                                        </p:tav>
                                        <p:tav tm="100000">
                                          <p:val>
                                            <p:strVal val="#ppt_x"/>
                                          </p:val>
                                        </p:tav>
                                      </p:tavLst>
                                    </p:anim>
                                    <p:anim calcmode="lin" valueType="num">
                                      <p:cBhvr additive="base">
                                        <p:cTn id="76" dur="500" fill="hold"/>
                                        <p:tgtEl>
                                          <p:spTgt spid="259118"/>
                                        </p:tgtEl>
                                        <p:attrNameLst>
                                          <p:attrName>ppt_y</p:attrName>
                                        </p:attrNameLst>
                                      </p:cBhvr>
                                      <p:tavLst>
                                        <p:tav tm="0">
                                          <p:val>
                                            <p:strVal val="0-#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259077">
                                            <p:bg/>
                                          </p:spTgt>
                                        </p:tgtEl>
                                        <p:attrNameLst>
                                          <p:attrName>style.visibility</p:attrName>
                                        </p:attrNameLst>
                                      </p:cBhvr>
                                      <p:to>
                                        <p:strVal val="visible"/>
                                      </p:to>
                                    </p:set>
                                    <p:animEffect transition="in" filter="box(out)">
                                      <p:cBhvr>
                                        <p:cTn id="81" dur="500"/>
                                        <p:tgtEl>
                                          <p:spTgt spid="259077">
                                            <p:bg/>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32" fill="hold" grpId="0" nodeType="clickEffect">
                                  <p:stCondLst>
                                    <p:cond delay="0"/>
                                  </p:stCondLst>
                                  <p:childTnLst>
                                    <p:set>
                                      <p:cBhvr>
                                        <p:cTn id="85" dur="1" fill="hold">
                                          <p:stCondLst>
                                            <p:cond delay="0"/>
                                          </p:stCondLst>
                                        </p:cTn>
                                        <p:tgtEl>
                                          <p:spTgt spid="259077">
                                            <p:txEl>
                                              <p:pRg st="0" end="0"/>
                                            </p:txEl>
                                          </p:spTgt>
                                        </p:tgtEl>
                                        <p:attrNameLst>
                                          <p:attrName>style.visibility</p:attrName>
                                        </p:attrNameLst>
                                      </p:cBhvr>
                                      <p:to>
                                        <p:strVal val="visible"/>
                                      </p:to>
                                    </p:set>
                                    <p:animEffect transition="in" filter="box(out)">
                                      <p:cBhvr>
                                        <p:cTn id="86" dur="500"/>
                                        <p:tgtEl>
                                          <p:spTgt spid="259077">
                                            <p:txEl>
                                              <p:pRg st="0" end="0"/>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259077">
                                            <p:txEl>
                                              <p:pRg st="1" end="1"/>
                                            </p:txEl>
                                          </p:spTgt>
                                        </p:tgtEl>
                                        <p:attrNameLst>
                                          <p:attrName>style.visibility</p:attrName>
                                        </p:attrNameLst>
                                      </p:cBhvr>
                                      <p:to>
                                        <p:strVal val="visible"/>
                                      </p:to>
                                    </p:set>
                                    <p:animEffect transition="in" filter="box(out)">
                                      <p:cBhvr>
                                        <p:cTn id="91" dur="500"/>
                                        <p:tgtEl>
                                          <p:spTgt spid="259077">
                                            <p:txEl>
                                              <p:pRg st="1" end="1"/>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1" fill="hold" grpId="0" nodeType="clickEffect">
                                  <p:stCondLst>
                                    <p:cond delay="0"/>
                                  </p:stCondLst>
                                  <p:childTnLst>
                                    <p:set>
                                      <p:cBhvr>
                                        <p:cTn id="95" dur="1" fill="hold">
                                          <p:stCondLst>
                                            <p:cond delay="0"/>
                                          </p:stCondLst>
                                        </p:cTn>
                                        <p:tgtEl>
                                          <p:spTgt spid="259121"/>
                                        </p:tgtEl>
                                        <p:attrNameLst>
                                          <p:attrName>style.visibility</p:attrName>
                                        </p:attrNameLst>
                                      </p:cBhvr>
                                      <p:to>
                                        <p:strVal val="visible"/>
                                      </p:to>
                                    </p:set>
                                    <p:anim calcmode="lin" valueType="num">
                                      <p:cBhvr additive="base">
                                        <p:cTn id="96" dur="500" fill="hold"/>
                                        <p:tgtEl>
                                          <p:spTgt spid="259121"/>
                                        </p:tgtEl>
                                        <p:attrNameLst>
                                          <p:attrName>ppt_x</p:attrName>
                                        </p:attrNameLst>
                                      </p:cBhvr>
                                      <p:tavLst>
                                        <p:tav tm="0">
                                          <p:val>
                                            <p:strVal val="#ppt_x"/>
                                          </p:val>
                                        </p:tav>
                                        <p:tav tm="100000">
                                          <p:val>
                                            <p:strVal val="#ppt_x"/>
                                          </p:val>
                                        </p:tav>
                                      </p:tavLst>
                                    </p:anim>
                                    <p:anim calcmode="lin" valueType="num">
                                      <p:cBhvr additive="base">
                                        <p:cTn id="97" dur="500" fill="hold"/>
                                        <p:tgtEl>
                                          <p:spTgt spid="2591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build="p" animBg="1" autoUpdateAnimBg="0"/>
      <p:bldP spid="259075" grpId="0" animBg="1" autoUpdateAnimBg="0"/>
      <p:bldP spid="259076" grpId="0" animBg="1" autoUpdateAnimBg="0"/>
      <p:bldP spid="259077" grpId="0" build="p" animBg="1" autoUpdateAnimBg="0"/>
      <p:bldP spid="259078" grpId="0" animBg="1" autoUpdateAnimBg="0"/>
      <p:bldP spid="259097" grpId="0" animBg="1" autoUpdateAnimBg="0"/>
      <p:bldP spid="25912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
          <p:cNvSpPr>
            <a:spLocks noGrp="1"/>
          </p:cNvSpPr>
          <p:nvPr>
            <p:ph type="dt" sz="half" idx="10"/>
          </p:nvPr>
        </p:nvSpPr>
        <p:spPr/>
        <p:txBody>
          <a:bodyPr/>
          <a:lstStyle/>
          <a:p>
            <a:fld id="{2A60101E-DEE6-437C-AC68-25F2162C0B85}" type="datetime1">
              <a:rPr lang="zh-CN" altLang="en-US" smtClean="0"/>
              <a:t>2016/5/10</a:t>
            </a:fld>
            <a:endParaRPr lang="en-US" altLang="zh-CN">
              <a:solidFill>
                <a:srgbClr val="FFFF00"/>
              </a:solidFill>
            </a:endParaRPr>
          </a:p>
        </p:txBody>
      </p:sp>
      <p:sp>
        <p:nvSpPr>
          <p:cNvPr id="19" name="页脚占位符 2"/>
          <p:cNvSpPr>
            <a:spLocks noGrp="1"/>
          </p:cNvSpPr>
          <p:nvPr>
            <p:ph type="ftr" sz="quarter" idx="11"/>
          </p:nvPr>
        </p:nvSpPr>
        <p:spPr/>
        <p:txBody>
          <a:bodyPr/>
          <a:lstStyle/>
          <a:p>
            <a:r>
              <a:rPr lang="zh-CN" altLang="en-US" smtClean="0"/>
              <a:t>数据库系统</a:t>
            </a:r>
            <a:endParaRPr lang="zh-CN" altLang="en-US"/>
          </a:p>
        </p:txBody>
      </p:sp>
      <p:sp>
        <p:nvSpPr>
          <p:cNvPr id="20" name="灯片编号占位符 3"/>
          <p:cNvSpPr>
            <a:spLocks noGrp="1"/>
          </p:cNvSpPr>
          <p:nvPr>
            <p:ph type="sldNum" sz="quarter" idx="12"/>
          </p:nvPr>
        </p:nvSpPr>
        <p:spPr/>
        <p:txBody>
          <a:bodyPr/>
          <a:lstStyle/>
          <a:p>
            <a:fld id="{830BC436-B56D-4B22-9530-E61C9382CEE2}" type="slidenum">
              <a:rPr lang="zh-CN" altLang="en-US"/>
              <a:pPr/>
              <a:t>29</a:t>
            </a:fld>
            <a:endParaRPr lang="en-US" altLang="zh-CN">
              <a:solidFill>
                <a:srgbClr val="FFFF00"/>
              </a:solidFill>
            </a:endParaRPr>
          </a:p>
        </p:txBody>
      </p:sp>
      <p:sp>
        <p:nvSpPr>
          <p:cNvPr id="260098" name="Text Box 2"/>
          <p:cNvSpPr txBox="1">
            <a:spLocks noChangeArrowheads="1"/>
          </p:cNvSpPr>
          <p:nvPr/>
        </p:nvSpPr>
        <p:spPr bwMode="auto">
          <a:xfrm>
            <a:off x="1844676" y="765175"/>
            <a:ext cx="8845691"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例：车间考核职工完成生产定额的关系模式：</a:t>
            </a:r>
          </a:p>
          <a:p>
            <a:pPr eaLnBrk="0" fontAlgn="base" hangingPunct="0">
              <a:lnSpc>
                <a:spcPct val="130000"/>
              </a:lnSpc>
              <a:spcBef>
                <a:spcPct val="0"/>
              </a:spcBef>
              <a:spcAft>
                <a:spcPct val="0"/>
              </a:spcAft>
            </a:pPr>
            <a:r>
              <a:rPr lang="en-US" altLang="zh-CN" sz="2400" b="1">
                <a:solidFill>
                  <a:srgbClr val="FFFFFF"/>
                </a:solidFill>
              </a:rPr>
              <a:t>W</a:t>
            </a:r>
            <a:r>
              <a:rPr lang="zh-CN" altLang="en-US" sz="2400" b="1">
                <a:solidFill>
                  <a:srgbClr val="FFFFFF"/>
                </a:solidFill>
              </a:rPr>
              <a:t>（工号，日期，姓名，工种，定额，超额，车间，车间主任）</a:t>
            </a:r>
            <a:endParaRPr lang="zh-CN" altLang="en-US" sz="2400" b="1">
              <a:solidFill>
                <a:srgbClr val="FFFF00"/>
              </a:solidFill>
            </a:endParaRPr>
          </a:p>
        </p:txBody>
      </p:sp>
      <p:sp>
        <p:nvSpPr>
          <p:cNvPr id="260099" name="Line 3"/>
          <p:cNvSpPr>
            <a:spLocks noChangeShapeType="1"/>
          </p:cNvSpPr>
          <p:nvPr/>
        </p:nvSpPr>
        <p:spPr bwMode="auto">
          <a:xfrm>
            <a:off x="2546350" y="1736726"/>
            <a:ext cx="1568450" cy="15875"/>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0100" name="Line 4"/>
          <p:cNvSpPr>
            <a:spLocks noChangeShapeType="1"/>
          </p:cNvSpPr>
          <p:nvPr/>
        </p:nvSpPr>
        <p:spPr bwMode="auto">
          <a:xfrm>
            <a:off x="4343400" y="1736726"/>
            <a:ext cx="5791200" cy="158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0101" name="Text Box 5"/>
          <p:cNvSpPr txBox="1">
            <a:spLocks noChangeArrowheads="1"/>
          </p:cNvSpPr>
          <p:nvPr/>
        </p:nvSpPr>
        <p:spPr bwMode="auto">
          <a:xfrm>
            <a:off x="2682876" y="1760539"/>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主属性</a:t>
            </a:r>
          </a:p>
        </p:txBody>
      </p:sp>
      <p:sp>
        <p:nvSpPr>
          <p:cNvPr id="260102" name="Text Box 6"/>
          <p:cNvSpPr txBox="1">
            <a:spLocks noChangeArrowheads="1"/>
          </p:cNvSpPr>
          <p:nvPr/>
        </p:nvSpPr>
        <p:spPr bwMode="auto">
          <a:xfrm>
            <a:off x="5822950" y="176053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非主属性</a:t>
            </a:r>
          </a:p>
        </p:txBody>
      </p:sp>
      <p:sp>
        <p:nvSpPr>
          <p:cNvPr id="260103" name="Text Box 7"/>
          <p:cNvSpPr txBox="1">
            <a:spLocks noChangeArrowheads="1"/>
          </p:cNvSpPr>
          <p:nvPr/>
        </p:nvSpPr>
        <p:spPr bwMode="auto">
          <a:xfrm>
            <a:off x="1752600" y="2159000"/>
            <a:ext cx="845820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  显然</a:t>
            </a:r>
            <a:r>
              <a:rPr lang="en-US" altLang="zh-CN" sz="2400" b="1">
                <a:solidFill>
                  <a:srgbClr val="FFFF00"/>
                </a:solidFill>
              </a:rPr>
              <a:t>W</a:t>
            </a:r>
            <a:r>
              <a:rPr lang="en-US" altLang="zh-CN" sz="2400" b="1">
                <a:solidFill>
                  <a:srgbClr val="FFFF00"/>
                </a:solidFill>
                <a:sym typeface="Symbol" panose="05050102010706020507" pitchFamily="18" charset="2"/>
              </a:rPr>
              <a:t> </a:t>
            </a:r>
            <a:r>
              <a:rPr lang="en-US" altLang="zh-CN" sz="2400" b="1">
                <a:solidFill>
                  <a:srgbClr val="FFFF00"/>
                </a:solidFill>
              </a:rPr>
              <a:t>1NF</a:t>
            </a:r>
            <a:r>
              <a:rPr lang="zh-CN" altLang="en-US" sz="2400" b="1">
                <a:solidFill>
                  <a:srgbClr val="FFFF00"/>
                </a:solidFill>
              </a:rPr>
              <a:t>，但第一节中我们已讨论知它有  四个严重问题 </a:t>
            </a:r>
          </a:p>
        </p:txBody>
      </p:sp>
      <p:sp>
        <p:nvSpPr>
          <p:cNvPr id="260104" name="Text Box 8"/>
          <p:cNvSpPr txBox="1">
            <a:spLocks noChangeArrowheads="1"/>
          </p:cNvSpPr>
          <p:nvPr/>
        </p:nvSpPr>
        <p:spPr bwMode="auto">
          <a:xfrm>
            <a:off x="1981200" y="3760789"/>
            <a:ext cx="8458200" cy="1335087"/>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       </a:t>
            </a:r>
            <a:r>
              <a:rPr lang="zh-CN" altLang="en-US" sz="2400" b="1">
                <a:solidFill>
                  <a:srgbClr val="FFFFFF"/>
                </a:solidFill>
              </a:rPr>
              <a:t> 工号</a:t>
            </a:r>
            <a:r>
              <a:rPr lang="zh-CN" altLang="en-US" sz="2400" b="1">
                <a:solidFill>
                  <a:srgbClr val="FFFF00"/>
                </a:solidFill>
              </a:rPr>
              <a:t>函数决定非主属性姓名、工种、车间、车间主任。因此，关键字（工号，日期）部分函数决定这些属性。</a:t>
            </a:r>
          </a:p>
          <a:p>
            <a:pPr eaLnBrk="0" fontAlgn="base" hangingPunct="0">
              <a:lnSpc>
                <a:spcPct val="130000"/>
              </a:lnSpc>
              <a:spcBef>
                <a:spcPct val="0"/>
              </a:spcBef>
              <a:spcAft>
                <a:spcPct val="0"/>
              </a:spcAft>
            </a:pPr>
            <a:r>
              <a:rPr lang="zh-CN" altLang="en-US" sz="2400" b="1">
                <a:solidFill>
                  <a:srgbClr val="FFFF00"/>
                </a:solidFill>
              </a:rPr>
              <a:t>        这显然是产生冗余的一个主要原因。</a:t>
            </a:r>
          </a:p>
        </p:txBody>
      </p:sp>
      <p:sp>
        <p:nvSpPr>
          <p:cNvPr id="260105" name="Text Box 9"/>
          <p:cNvSpPr txBox="1">
            <a:spLocks noChangeArrowheads="1"/>
          </p:cNvSpPr>
          <p:nvPr/>
        </p:nvSpPr>
        <p:spPr bwMode="auto">
          <a:xfrm>
            <a:off x="1889126" y="422276"/>
            <a:ext cx="64716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3</a:t>
            </a:r>
            <a:r>
              <a:rPr lang="zh-CN" altLang="en-US" sz="2400" b="1">
                <a:solidFill>
                  <a:srgbClr val="FFFFFF"/>
                </a:solidFill>
              </a:rPr>
              <a:t>、仅属于</a:t>
            </a:r>
            <a:r>
              <a:rPr lang="en-US" altLang="zh-CN" sz="2400" b="1">
                <a:solidFill>
                  <a:srgbClr val="FFFFFF"/>
                </a:solidFill>
              </a:rPr>
              <a:t>1NF</a:t>
            </a:r>
            <a:r>
              <a:rPr lang="zh-CN" altLang="en-US" sz="2400" b="1">
                <a:solidFill>
                  <a:srgbClr val="FFFFFF"/>
                </a:solidFill>
              </a:rPr>
              <a:t>的关系模式可能会产生的问题：</a:t>
            </a:r>
          </a:p>
        </p:txBody>
      </p:sp>
      <p:sp>
        <p:nvSpPr>
          <p:cNvPr id="260106" name="Text Box 10"/>
          <p:cNvSpPr txBox="1">
            <a:spLocks noChangeArrowheads="1"/>
          </p:cNvSpPr>
          <p:nvPr/>
        </p:nvSpPr>
        <p:spPr bwMode="auto">
          <a:xfrm>
            <a:off x="8153400" y="2286000"/>
            <a:ext cx="202565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四个严重问题</a:t>
            </a:r>
            <a:endParaRPr lang="zh-CN" altLang="en-US" sz="2400" b="1">
              <a:solidFill>
                <a:srgbClr val="FFFF00"/>
              </a:solidFill>
            </a:endParaRPr>
          </a:p>
        </p:txBody>
      </p:sp>
      <p:sp>
        <p:nvSpPr>
          <p:cNvPr id="260107" name="Text Box 11"/>
          <p:cNvSpPr txBox="1">
            <a:spLocks noChangeArrowheads="1"/>
          </p:cNvSpPr>
          <p:nvPr/>
        </p:nvSpPr>
        <p:spPr bwMode="auto">
          <a:xfrm>
            <a:off x="8566150" y="2759075"/>
            <a:ext cx="1416050" cy="45720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FFFFFF"/>
                </a:solidFill>
              </a:rPr>
              <a:t>数据冗余</a:t>
            </a:r>
            <a:endParaRPr lang="zh-CN" altLang="en-US" sz="2400" b="1">
              <a:solidFill>
                <a:srgbClr val="FFFF00"/>
              </a:solidFill>
            </a:endParaRPr>
          </a:p>
        </p:txBody>
      </p:sp>
      <p:sp>
        <p:nvSpPr>
          <p:cNvPr id="260108" name="Text Box 12"/>
          <p:cNvSpPr txBox="1">
            <a:spLocks noChangeArrowheads="1"/>
          </p:cNvSpPr>
          <p:nvPr/>
        </p:nvSpPr>
        <p:spPr bwMode="auto">
          <a:xfrm>
            <a:off x="8642350" y="2819400"/>
            <a:ext cx="1416050" cy="45720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FFFFFF"/>
                </a:solidFill>
              </a:rPr>
              <a:t>插入异常</a:t>
            </a:r>
            <a:endParaRPr lang="zh-CN" altLang="en-US" sz="2400" b="1">
              <a:solidFill>
                <a:srgbClr val="FFFF00"/>
              </a:solidFill>
            </a:endParaRPr>
          </a:p>
        </p:txBody>
      </p:sp>
      <p:sp>
        <p:nvSpPr>
          <p:cNvPr id="260109" name="Text Box 13"/>
          <p:cNvSpPr txBox="1">
            <a:spLocks noChangeArrowheads="1"/>
          </p:cNvSpPr>
          <p:nvPr/>
        </p:nvSpPr>
        <p:spPr bwMode="auto">
          <a:xfrm>
            <a:off x="8718550" y="2895600"/>
            <a:ext cx="1416050" cy="45720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FFFFFF"/>
                </a:solidFill>
              </a:rPr>
              <a:t>删除异常</a:t>
            </a:r>
            <a:endParaRPr lang="zh-CN" altLang="en-US" sz="2400" b="1">
              <a:solidFill>
                <a:srgbClr val="FFFF00"/>
              </a:solidFill>
            </a:endParaRPr>
          </a:p>
        </p:txBody>
      </p:sp>
      <p:sp>
        <p:nvSpPr>
          <p:cNvPr id="260110" name="Text Box 14"/>
          <p:cNvSpPr txBox="1">
            <a:spLocks noChangeArrowheads="1"/>
          </p:cNvSpPr>
          <p:nvPr/>
        </p:nvSpPr>
        <p:spPr bwMode="auto">
          <a:xfrm>
            <a:off x="8794750" y="2971800"/>
            <a:ext cx="1416050" cy="45720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FFFFFF"/>
                </a:solidFill>
              </a:rPr>
              <a:t>修改困难</a:t>
            </a:r>
            <a:endParaRPr lang="zh-CN" altLang="en-US" sz="2400" b="1">
              <a:solidFill>
                <a:srgbClr val="FFFF00"/>
              </a:solidFill>
            </a:endParaRPr>
          </a:p>
        </p:txBody>
      </p:sp>
      <p:sp>
        <p:nvSpPr>
          <p:cNvPr id="260111" name="Text Box 15"/>
          <p:cNvSpPr txBox="1">
            <a:spLocks noChangeArrowheads="1"/>
          </p:cNvSpPr>
          <p:nvPr/>
        </p:nvSpPr>
        <p:spPr bwMode="auto">
          <a:xfrm>
            <a:off x="1905000" y="2616200"/>
            <a:ext cx="6991016"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因此仅是第一范式的关系模式完全不能满足需要。</a:t>
            </a:r>
          </a:p>
          <a:p>
            <a:pPr eaLnBrk="0" fontAlgn="base" hangingPunct="0">
              <a:lnSpc>
                <a:spcPct val="130000"/>
              </a:lnSpc>
              <a:spcBef>
                <a:spcPct val="0"/>
              </a:spcBef>
              <a:spcAft>
                <a:spcPct val="0"/>
              </a:spcAft>
            </a:pPr>
            <a:r>
              <a:rPr lang="zh-CN" altLang="en-US" sz="2400" b="1">
                <a:solidFill>
                  <a:srgbClr val="FFFF00"/>
                </a:solidFill>
              </a:rPr>
              <a:t>       分析出现问题的原因：</a:t>
            </a:r>
          </a:p>
        </p:txBody>
      </p:sp>
      <p:sp>
        <p:nvSpPr>
          <p:cNvPr id="260112" name="Text Box 16"/>
          <p:cNvSpPr txBox="1">
            <a:spLocks noChangeArrowheads="1"/>
          </p:cNvSpPr>
          <p:nvPr/>
        </p:nvSpPr>
        <p:spPr bwMode="auto">
          <a:xfrm>
            <a:off x="1905001" y="5202239"/>
            <a:ext cx="32239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三、第二范式（</a:t>
            </a:r>
            <a:r>
              <a:rPr lang="en-US" altLang="zh-CN" sz="2400" b="1">
                <a:solidFill>
                  <a:srgbClr val="FFFF00"/>
                </a:solidFill>
              </a:rPr>
              <a:t>2NF</a:t>
            </a:r>
            <a:r>
              <a:rPr lang="zh-CN" altLang="en-US" sz="2400" b="1">
                <a:solidFill>
                  <a:srgbClr val="FFFF00"/>
                </a:solidFill>
              </a:rPr>
              <a:t>）</a:t>
            </a:r>
          </a:p>
        </p:txBody>
      </p:sp>
      <p:sp>
        <p:nvSpPr>
          <p:cNvPr id="260113" name="Text Box 17"/>
          <p:cNvSpPr txBox="1">
            <a:spLocks noChangeArrowheads="1"/>
          </p:cNvSpPr>
          <p:nvPr/>
        </p:nvSpPr>
        <p:spPr bwMode="auto">
          <a:xfrm>
            <a:off x="1905000" y="5578476"/>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1</a:t>
            </a:r>
            <a:r>
              <a:rPr lang="zh-CN" altLang="en-US" sz="2400" b="1">
                <a:solidFill>
                  <a:srgbClr val="FFFFFF"/>
                </a:solidFill>
              </a:rPr>
              <a:t>、定义</a:t>
            </a:r>
            <a:r>
              <a:rPr lang="zh-CN" altLang="en-US" sz="2400" b="1">
                <a:solidFill>
                  <a:srgbClr val="FFFF00"/>
                </a:solidFill>
              </a:rPr>
              <a:t>：若 </a:t>
            </a:r>
            <a:r>
              <a:rPr lang="en-US" altLang="zh-CN" sz="2400" b="1">
                <a:solidFill>
                  <a:srgbClr val="FFFF00"/>
                </a:solidFill>
              </a:rPr>
              <a:t>R</a:t>
            </a:r>
            <a:r>
              <a:rPr lang="en-US" altLang="zh-CN" sz="2400" b="1">
                <a:solidFill>
                  <a:srgbClr val="FFFF00"/>
                </a:solidFill>
                <a:sym typeface="Symbol" panose="05050102010706020507" pitchFamily="18" charset="2"/>
              </a:rPr>
              <a:t>1NF</a:t>
            </a:r>
            <a:r>
              <a:rPr lang="zh-CN" altLang="en-US" sz="2400" b="1">
                <a:solidFill>
                  <a:srgbClr val="FFFF00"/>
                </a:solidFill>
                <a:sym typeface="Symbol" panose="05050102010706020507" pitchFamily="18" charset="2"/>
              </a:rPr>
              <a:t>，且每一非主属性都完全函数依赖于</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的</a:t>
            </a:r>
          </a:p>
          <a:p>
            <a:pPr eaLnBrk="0" fontAlgn="base" hangingPunct="0">
              <a:spcBef>
                <a:spcPct val="0"/>
              </a:spcBef>
              <a:spcAft>
                <a:spcPct val="0"/>
              </a:spcAft>
            </a:pPr>
            <a:r>
              <a:rPr lang="zh-CN" altLang="en-US" sz="2400" b="1">
                <a:solidFill>
                  <a:srgbClr val="FFFF00"/>
                </a:solidFill>
                <a:sym typeface="Symbol" panose="05050102010706020507" pitchFamily="18" charset="2"/>
              </a:rPr>
              <a:t>                  码，则称</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是第二范式，记作</a:t>
            </a:r>
            <a:r>
              <a:rPr lang="en-US" altLang="zh-CN" sz="2400" b="1">
                <a:solidFill>
                  <a:srgbClr val="FFFFFF"/>
                </a:solidFill>
                <a:sym typeface="Symbol" panose="05050102010706020507" pitchFamily="18" charset="2"/>
              </a:rPr>
              <a:t>R 2NF</a:t>
            </a:r>
            <a:r>
              <a:rPr lang="zh-CN" altLang="en-US" sz="2400" b="1">
                <a:solidFill>
                  <a:srgbClr val="FFFFFF"/>
                </a:solidFill>
                <a:sym typeface="Symbol" panose="05050102010706020507" pitchFamily="18" charset="2"/>
              </a:rPr>
              <a:t>。</a:t>
            </a:r>
          </a:p>
        </p:txBody>
      </p:sp>
    </p:spTree>
    <p:extLst>
      <p:ext uri="{BB962C8B-B14F-4D97-AF65-F5344CB8AC3E}">
        <p14:creationId xmlns:p14="http://schemas.microsoft.com/office/powerpoint/2010/main" val="710586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0105"/>
                                        </p:tgtEl>
                                        <p:attrNameLst>
                                          <p:attrName>style.visibility</p:attrName>
                                        </p:attrNameLst>
                                      </p:cBhvr>
                                      <p:to>
                                        <p:strVal val="visible"/>
                                      </p:to>
                                    </p:set>
                                    <p:anim calcmode="lin" valueType="num">
                                      <p:cBhvr additive="base">
                                        <p:cTn id="7" dur="500" fill="hold"/>
                                        <p:tgtEl>
                                          <p:spTgt spid="260105"/>
                                        </p:tgtEl>
                                        <p:attrNameLst>
                                          <p:attrName>ppt_x</p:attrName>
                                        </p:attrNameLst>
                                      </p:cBhvr>
                                      <p:tavLst>
                                        <p:tav tm="0">
                                          <p:val>
                                            <p:strVal val="#ppt_x"/>
                                          </p:val>
                                        </p:tav>
                                        <p:tav tm="100000">
                                          <p:val>
                                            <p:strVal val="#ppt_x"/>
                                          </p:val>
                                        </p:tav>
                                      </p:tavLst>
                                    </p:anim>
                                    <p:anim calcmode="lin" valueType="num">
                                      <p:cBhvr additive="base">
                                        <p:cTn id="8" dur="500" fill="hold"/>
                                        <p:tgtEl>
                                          <p:spTgt spid="26010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0098">
                                            <p:bg/>
                                          </p:spTgt>
                                        </p:tgtEl>
                                        <p:attrNameLst>
                                          <p:attrName>style.visibility</p:attrName>
                                        </p:attrNameLst>
                                      </p:cBhvr>
                                      <p:to>
                                        <p:strVal val="visible"/>
                                      </p:to>
                                    </p:set>
                                    <p:anim calcmode="lin" valueType="num">
                                      <p:cBhvr additive="base">
                                        <p:cTn id="13" dur="500" fill="hold"/>
                                        <p:tgtEl>
                                          <p:spTgt spid="260098">
                                            <p:bg/>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0098">
                                            <p:bg/>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0098">
                                            <p:txEl>
                                              <p:pRg st="0" end="0"/>
                                            </p:txEl>
                                          </p:spTgt>
                                        </p:tgtEl>
                                        <p:attrNameLst>
                                          <p:attrName>style.visibility</p:attrName>
                                        </p:attrNameLst>
                                      </p:cBhvr>
                                      <p:to>
                                        <p:strVal val="visible"/>
                                      </p:to>
                                    </p:set>
                                    <p:anim calcmode="lin" valueType="num">
                                      <p:cBhvr additive="base">
                                        <p:cTn id="19" dur="500" fill="hold"/>
                                        <p:tgtEl>
                                          <p:spTgt spid="26009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00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0098">
                                            <p:txEl>
                                              <p:pRg st="1" end="1"/>
                                            </p:txEl>
                                          </p:spTgt>
                                        </p:tgtEl>
                                        <p:attrNameLst>
                                          <p:attrName>style.visibility</p:attrName>
                                        </p:attrNameLst>
                                      </p:cBhvr>
                                      <p:to>
                                        <p:strVal val="visible"/>
                                      </p:to>
                                    </p:set>
                                    <p:anim calcmode="lin" valueType="num">
                                      <p:cBhvr additive="base">
                                        <p:cTn id="25" dur="500" fill="hold"/>
                                        <p:tgtEl>
                                          <p:spTgt spid="26009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00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0099"/>
                                        </p:tgtEl>
                                        <p:attrNameLst>
                                          <p:attrName>style.visibility</p:attrName>
                                        </p:attrNameLst>
                                      </p:cBhvr>
                                      <p:to>
                                        <p:strVal val="visible"/>
                                      </p:to>
                                    </p:set>
                                    <p:animEffect transition="in" filter="wipe(left)">
                                      <p:cBhvr>
                                        <p:cTn id="31" dur="500"/>
                                        <p:tgtEl>
                                          <p:spTgt spid="26009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2" fill="hold" grpId="0" nodeType="clickEffect">
                                  <p:stCondLst>
                                    <p:cond delay="0"/>
                                  </p:stCondLst>
                                  <p:childTnLst>
                                    <p:set>
                                      <p:cBhvr>
                                        <p:cTn id="35" dur="1" fill="hold">
                                          <p:stCondLst>
                                            <p:cond delay="0"/>
                                          </p:stCondLst>
                                        </p:cTn>
                                        <p:tgtEl>
                                          <p:spTgt spid="260101"/>
                                        </p:tgtEl>
                                        <p:attrNameLst>
                                          <p:attrName>style.visibility</p:attrName>
                                        </p:attrNameLst>
                                      </p:cBhvr>
                                      <p:to>
                                        <p:strVal val="visible"/>
                                      </p:to>
                                    </p:set>
                                    <p:anim calcmode="lin" valueType="num">
                                      <p:cBhvr additive="base">
                                        <p:cTn id="36" dur="500" fill="hold"/>
                                        <p:tgtEl>
                                          <p:spTgt spid="260101"/>
                                        </p:tgtEl>
                                        <p:attrNameLst>
                                          <p:attrName>ppt_x</p:attrName>
                                        </p:attrNameLst>
                                      </p:cBhvr>
                                      <p:tavLst>
                                        <p:tav tm="0">
                                          <p:val>
                                            <p:strVal val="0-#ppt_w/2"/>
                                          </p:val>
                                        </p:tav>
                                        <p:tav tm="100000">
                                          <p:val>
                                            <p:strVal val="#ppt_x"/>
                                          </p:val>
                                        </p:tav>
                                      </p:tavLst>
                                    </p:anim>
                                    <p:anim calcmode="lin" valueType="num">
                                      <p:cBhvr additive="base">
                                        <p:cTn id="37" dur="500" fill="hold"/>
                                        <p:tgtEl>
                                          <p:spTgt spid="260101"/>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260100"/>
                                        </p:tgtEl>
                                        <p:attrNameLst>
                                          <p:attrName>style.visibility</p:attrName>
                                        </p:attrNameLst>
                                      </p:cBhvr>
                                      <p:to>
                                        <p:strVal val="visible"/>
                                      </p:to>
                                    </p:set>
                                    <p:animEffect transition="in" filter="wipe(right)">
                                      <p:cBhvr>
                                        <p:cTn id="42" dur="500"/>
                                        <p:tgtEl>
                                          <p:spTgt spid="2601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260102"/>
                                        </p:tgtEl>
                                        <p:attrNameLst>
                                          <p:attrName>style.visibility</p:attrName>
                                        </p:attrNameLst>
                                      </p:cBhvr>
                                      <p:to>
                                        <p:strVal val="visible"/>
                                      </p:to>
                                    </p:set>
                                    <p:anim calcmode="lin" valueType="num">
                                      <p:cBhvr additive="base">
                                        <p:cTn id="47" dur="500" fill="hold"/>
                                        <p:tgtEl>
                                          <p:spTgt spid="260102"/>
                                        </p:tgtEl>
                                        <p:attrNameLst>
                                          <p:attrName>ppt_x</p:attrName>
                                        </p:attrNameLst>
                                      </p:cBhvr>
                                      <p:tavLst>
                                        <p:tav tm="0">
                                          <p:val>
                                            <p:strVal val="1+#ppt_w/2"/>
                                          </p:val>
                                        </p:tav>
                                        <p:tav tm="100000">
                                          <p:val>
                                            <p:strVal val="#ppt_x"/>
                                          </p:val>
                                        </p:tav>
                                      </p:tavLst>
                                    </p:anim>
                                    <p:anim calcmode="lin" valueType="num">
                                      <p:cBhvr additive="base">
                                        <p:cTn id="48" dur="500" fill="hold"/>
                                        <p:tgtEl>
                                          <p:spTgt spid="26010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5" fill="hold" grpId="0" nodeType="clickEffect">
                                  <p:stCondLst>
                                    <p:cond delay="0"/>
                                  </p:stCondLst>
                                  <p:childTnLst>
                                    <p:set>
                                      <p:cBhvr>
                                        <p:cTn id="52" dur="1" fill="hold">
                                          <p:stCondLst>
                                            <p:cond delay="0"/>
                                          </p:stCondLst>
                                        </p:cTn>
                                        <p:tgtEl>
                                          <p:spTgt spid="260103">
                                            <p:bg/>
                                          </p:spTgt>
                                        </p:tgtEl>
                                        <p:attrNameLst>
                                          <p:attrName>style.visibility</p:attrName>
                                        </p:attrNameLst>
                                      </p:cBhvr>
                                      <p:to>
                                        <p:strVal val="visible"/>
                                      </p:to>
                                    </p:set>
                                    <p:animEffect transition="in" filter="blinds(vertical)">
                                      <p:cBhvr>
                                        <p:cTn id="53" dur="500"/>
                                        <p:tgtEl>
                                          <p:spTgt spid="260103">
                                            <p:bg/>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5" fill="hold" grpId="0" nodeType="clickEffect">
                                  <p:stCondLst>
                                    <p:cond delay="0"/>
                                  </p:stCondLst>
                                  <p:childTnLst>
                                    <p:set>
                                      <p:cBhvr>
                                        <p:cTn id="57" dur="1" fill="hold">
                                          <p:stCondLst>
                                            <p:cond delay="0"/>
                                          </p:stCondLst>
                                        </p:cTn>
                                        <p:tgtEl>
                                          <p:spTgt spid="260103">
                                            <p:txEl>
                                              <p:pRg st="0" end="0"/>
                                            </p:txEl>
                                          </p:spTgt>
                                        </p:tgtEl>
                                        <p:attrNameLst>
                                          <p:attrName>style.visibility</p:attrName>
                                        </p:attrNameLst>
                                      </p:cBhvr>
                                      <p:to>
                                        <p:strVal val="visible"/>
                                      </p:to>
                                    </p:set>
                                    <p:animEffect transition="in" filter="blinds(vertical)">
                                      <p:cBhvr>
                                        <p:cTn id="58" dur="500"/>
                                        <p:tgtEl>
                                          <p:spTgt spid="260103">
                                            <p:txEl>
                                              <p:pRg st="0" end="0"/>
                                            </p:txEl>
                                          </p:spTgt>
                                        </p:tgtEl>
                                      </p:cBhvr>
                                    </p:animEffect>
                                  </p:childTnLst>
                                </p:cTn>
                              </p:par>
                            </p:childTnLst>
                          </p:cTn>
                        </p:par>
                        <p:par>
                          <p:cTn id="59" fill="hold" nodeType="afterGroup">
                            <p:stCondLst>
                              <p:cond delay="500"/>
                            </p:stCondLst>
                            <p:childTnLst>
                              <p:par>
                                <p:cTn id="60" presetID="22" presetClass="entr" presetSubtype="2" fill="hold" grpId="0" nodeType="afterEffect">
                                  <p:stCondLst>
                                    <p:cond delay="0"/>
                                  </p:stCondLst>
                                  <p:childTnLst>
                                    <p:set>
                                      <p:cBhvr>
                                        <p:cTn id="61" dur="1" fill="hold">
                                          <p:stCondLst>
                                            <p:cond delay="0"/>
                                          </p:stCondLst>
                                        </p:cTn>
                                        <p:tgtEl>
                                          <p:spTgt spid="260106"/>
                                        </p:tgtEl>
                                        <p:attrNameLst>
                                          <p:attrName>style.visibility</p:attrName>
                                        </p:attrNameLst>
                                      </p:cBhvr>
                                      <p:to>
                                        <p:strVal val="visible"/>
                                      </p:to>
                                    </p:set>
                                    <p:animEffect transition="in" filter="wipe(right)">
                                      <p:cBhvr>
                                        <p:cTn id="62" dur="500"/>
                                        <p:tgtEl>
                                          <p:spTgt spid="26010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60107"/>
                                        </p:tgtEl>
                                        <p:attrNameLst>
                                          <p:attrName>style.visibility</p:attrName>
                                        </p:attrNameLst>
                                      </p:cBhvr>
                                      <p:to>
                                        <p:strVal val="visible"/>
                                      </p:to>
                                    </p:set>
                                    <p:anim calcmode="lin" valueType="num">
                                      <p:cBhvr additive="base">
                                        <p:cTn id="67" dur="500" fill="hold"/>
                                        <p:tgtEl>
                                          <p:spTgt spid="260107"/>
                                        </p:tgtEl>
                                        <p:attrNameLst>
                                          <p:attrName>ppt_x</p:attrName>
                                        </p:attrNameLst>
                                      </p:cBhvr>
                                      <p:tavLst>
                                        <p:tav tm="0">
                                          <p:val>
                                            <p:strVal val="0-#ppt_w/2"/>
                                          </p:val>
                                        </p:tav>
                                        <p:tav tm="100000">
                                          <p:val>
                                            <p:strVal val="#ppt_x"/>
                                          </p:val>
                                        </p:tav>
                                      </p:tavLst>
                                    </p:anim>
                                    <p:anim calcmode="lin" valueType="num">
                                      <p:cBhvr additive="base">
                                        <p:cTn id="68" dur="500" fill="hold"/>
                                        <p:tgtEl>
                                          <p:spTgt spid="260107"/>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60108"/>
                                        </p:tgtEl>
                                        <p:attrNameLst>
                                          <p:attrName>style.visibility</p:attrName>
                                        </p:attrNameLst>
                                      </p:cBhvr>
                                      <p:to>
                                        <p:strVal val="visible"/>
                                      </p:to>
                                    </p:set>
                                    <p:anim calcmode="lin" valueType="num">
                                      <p:cBhvr additive="base">
                                        <p:cTn id="73" dur="500" fill="hold"/>
                                        <p:tgtEl>
                                          <p:spTgt spid="260108"/>
                                        </p:tgtEl>
                                        <p:attrNameLst>
                                          <p:attrName>ppt_x</p:attrName>
                                        </p:attrNameLst>
                                      </p:cBhvr>
                                      <p:tavLst>
                                        <p:tav tm="0">
                                          <p:val>
                                            <p:strVal val="0-#ppt_w/2"/>
                                          </p:val>
                                        </p:tav>
                                        <p:tav tm="100000">
                                          <p:val>
                                            <p:strVal val="#ppt_x"/>
                                          </p:val>
                                        </p:tav>
                                      </p:tavLst>
                                    </p:anim>
                                    <p:anim calcmode="lin" valueType="num">
                                      <p:cBhvr additive="base">
                                        <p:cTn id="74" dur="500" fill="hold"/>
                                        <p:tgtEl>
                                          <p:spTgt spid="260108"/>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60109"/>
                                        </p:tgtEl>
                                        <p:attrNameLst>
                                          <p:attrName>style.visibility</p:attrName>
                                        </p:attrNameLst>
                                      </p:cBhvr>
                                      <p:to>
                                        <p:strVal val="visible"/>
                                      </p:to>
                                    </p:set>
                                    <p:anim calcmode="lin" valueType="num">
                                      <p:cBhvr additive="base">
                                        <p:cTn id="79" dur="500" fill="hold"/>
                                        <p:tgtEl>
                                          <p:spTgt spid="260109"/>
                                        </p:tgtEl>
                                        <p:attrNameLst>
                                          <p:attrName>ppt_x</p:attrName>
                                        </p:attrNameLst>
                                      </p:cBhvr>
                                      <p:tavLst>
                                        <p:tav tm="0">
                                          <p:val>
                                            <p:strVal val="0-#ppt_w/2"/>
                                          </p:val>
                                        </p:tav>
                                        <p:tav tm="100000">
                                          <p:val>
                                            <p:strVal val="#ppt_x"/>
                                          </p:val>
                                        </p:tav>
                                      </p:tavLst>
                                    </p:anim>
                                    <p:anim calcmode="lin" valueType="num">
                                      <p:cBhvr additive="base">
                                        <p:cTn id="80" dur="500" fill="hold"/>
                                        <p:tgtEl>
                                          <p:spTgt spid="260109"/>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60110"/>
                                        </p:tgtEl>
                                        <p:attrNameLst>
                                          <p:attrName>style.visibility</p:attrName>
                                        </p:attrNameLst>
                                      </p:cBhvr>
                                      <p:to>
                                        <p:strVal val="visible"/>
                                      </p:to>
                                    </p:set>
                                    <p:anim calcmode="lin" valueType="num">
                                      <p:cBhvr additive="base">
                                        <p:cTn id="85" dur="500" fill="hold"/>
                                        <p:tgtEl>
                                          <p:spTgt spid="260110"/>
                                        </p:tgtEl>
                                        <p:attrNameLst>
                                          <p:attrName>ppt_x</p:attrName>
                                        </p:attrNameLst>
                                      </p:cBhvr>
                                      <p:tavLst>
                                        <p:tav tm="0">
                                          <p:val>
                                            <p:strVal val="0-#ppt_w/2"/>
                                          </p:val>
                                        </p:tav>
                                        <p:tav tm="100000">
                                          <p:val>
                                            <p:strVal val="#ppt_x"/>
                                          </p:val>
                                        </p:tav>
                                      </p:tavLst>
                                    </p:anim>
                                    <p:anim calcmode="lin" valueType="num">
                                      <p:cBhvr additive="base">
                                        <p:cTn id="86" dur="500" fill="hold"/>
                                        <p:tgtEl>
                                          <p:spTgt spid="26011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60111">
                                            <p:bg/>
                                          </p:spTgt>
                                        </p:tgtEl>
                                        <p:attrNameLst>
                                          <p:attrName>style.visibility</p:attrName>
                                        </p:attrNameLst>
                                      </p:cBhvr>
                                      <p:to>
                                        <p:strVal val="visible"/>
                                      </p:to>
                                    </p:set>
                                    <p:anim calcmode="lin" valueType="num">
                                      <p:cBhvr additive="base">
                                        <p:cTn id="91" dur="500" fill="hold"/>
                                        <p:tgtEl>
                                          <p:spTgt spid="260111">
                                            <p:bg/>
                                          </p:spTgt>
                                        </p:tgtEl>
                                        <p:attrNameLst>
                                          <p:attrName>ppt_x</p:attrName>
                                        </p:attrNameLst>
                                      </p:cBhvr>
                                      <p:tavLst>
                                        <p:tav tm="0">
                                          <p:val>
                                            <p:strVal val="0-#ppt_w/2"/>
                                          </p:val>
                                        </p:tav>
                                        <p:tav tm="100000">
                                          <p:val>
                                            <p:strVal val="#ppt_x"/>
                                          </p:val>
                                        </p:tav>
                                      </p:tavLst>
                                    </p:anim>
                                    <p:anim calcmode="lin" valueType="num">
                                      <p:cBhvr additive="base">
                                        <p:cTn id="92" dur="500" fill="hold"/>
                                        <p:tgtEl>
                                          <p:spTgt spid="260111">
                                            <p:bg/>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60111">
                                            <p:txEl>
                                              <p:pRg st="0" end="0"/>
                                            </p:txEl>
                                          </p:spTgt>
                                        </p:tgtEl>
                                        <p:attrNameLst>
                                          <p:attrName>style.visibility</p:attrName>
                                        </p:attrNameLst>
                                      </p:cBhvr>
                                      <p:to>
                                        <p:strVal val="visible"/>
                                      </p:to>
                                    </p:set>
                                    <p:anim calcmode="lin" valueType="num">
                                      <p:cBhvr additive="base">
                                        <p:cTn id="97" dur="500" fill="hold"/>
                                        <p:tgtEl>
                                          <p:spTgt spid="260111">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601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260111">
                                            <p:txEl>
                                              <p:pRg st="1" end="1"/>
                                            </p:txEl>
                                          </p:spTgt>
                                        </p:tgtEl>
                                        <p:attrNameLst>
                                          <p:attrName>style.visibility</p:attrName>
                                        </p:attrNameLst>
                                      </p:cBhvr>
                                      <p:to>
                                        <p:strVal val="visible"/>
                                      </p:to>
                                    </p:set>
                                    <p:anim calcmode="lin" valueType="num">
                                      <p:cBhvr additive="base">
                                        <p:cTn id="103" dur="500" fill="hold"/>
                                        <p:tgtEl>
                                          <p:spTgt spid="260111">
                                            <p:txEl>
                                              <p:pRg st="1" end="1"/>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601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8" fill="hold" grpId="0" nodeType="clickEffect">
                                  <p:stCondLst>
                                    <p:cond delay="0"/>
                                  </p:stCondLst>
                                  <p:childTnLst>
                                    <p:set>
                                      <p:cBhvr>
                                        <p:cTn id="108" dur="1" fill="hold">
                                          <p:stCondLst>
                                            <p:cond delay="0"/>
                                          </p:stCondLst>
                                        </p:cTn>
                                        <p:tgtEl>
                                          <p:spTgt spid="260104">
                                            <p:bg/>
                                          </p:spTgt>
                                        </p:tgtEl>
                                        <p:attrNameLst>
                                          <p:attrName>style.visibility</p:attrName>
                                        </p:attrNameLst>
                                      </p:cBhvr>
                                      <p:to>
                                        <p:strVal val="visible"/>
                                      </p:to>
                                    </p:set>
                                    <p:anim calcmode="lin" valueType="num">
                                      <p:cBhvr additive="base">
                                        <p:cTn id="109" dur="500" fill="hold"/>
                                        <p:tgtEl>
                                          <p:spTgt spid="260104">
                                            <p:bg/>
                                          </p:spTgt>
                                        </p:tgtEl>
                                        <p:attrNameLst>
                                          <p:attrName>ppt_x</p:attrName>
                                        </p:attrNameLst>
                                      </p:cBhvr>
                                      <p:tavLst>
                                        <p:tav tm="0">
                                          <p:val>
                                            <p:strVal val="#ppt_x-#ppt_w/2"/>
                                          </p:val>
                                        </p:tav>
                                        <p:tav tm="100000">
                                          <p:val>
                                            <p:strVal val="#ppt_x"/>
                                          </p:val>
                                        </p:tav>
                                      </p:tavLst>
                                    </p:anim>
                                    <p:anim calcmode="lin" valueType="num">
                                      <p:cBhvr additive="base">
                                        <p:cTn id="110" dur="500" fill="hold"/>
                                        <p:tgtEl>
                                          <p:spTgt spid="260104">
                                            <p:bg/>
                                          </p:spTgt>
                                        </p:tgtEl>
                                        <p:attrNameLst>
                                          <p:attrName>ppt_y</p:attrName>
                                        </p:attrNameLst>
                                      </p:cBhvr>
                                      <p:tavLst>
                                        <p:tav tm="0">
                                          <p:val>
                                            <p:strVal val="#ppt_y"/>
                                          </p:val>
                                        </p:tav>
                                        <p:tav tm="100000">
                                          <p:val>
                                            <p:strVal val="#ppt_y"/>
                                          </p:val>
                                        </p:tav>
                                      </p:tavLst>
                                    </p:anim>
                                    <p:anim calcmode="lin" valueType="num">
                                      <p:cBhvr additive="base">
                                        <p:cTn id="111" dur="500" fill="hold"/>
                                        <p:tgtEl>
                                          <p:spTgt spid="260104">
                                            <p:bg/>
                                          </p:spTgt>
                                        </p:tgtEl>
                                        <p:attrNameLst>
                                          <p:attrName>ppt_w</p:attrName>
                                        </p:attrNameLst>
                                      </p:cBhvr>
                                      <p:tavLst>
                                        <p:tav tm="0">
                                          <p:val>
                                            <p:fltVal val="0"/>
                                          </p:val>
                                        </p:tav>
                                        <p:tav tm="100000">
                                          <p:val>
                                            <p:strVal val="#ppt_w"/>
                                          </p:val>
                                        </p:tav>
                                      </p:tavLst>
                                    </p:anim>
                                    <p:anim calcmode="lin" valueType="num">
                                      <p:cBhvr additive="base">
                                        <p:cTn id="112" dur="500" fill="hold"/>
                                        <p:tgtEl>
                                          <p:spTgt spid="260104">
                                            <p:bg/>
                                          </p:spTgt>
                                        </p:tgtEl>
                                        <p:attrNameLst>
                                          <p:attrName>ppt_h</p:attrName>
                                        </p:attrNameLst>
                                      </p:cBhvr>
                                      <p:tavLst>
                                        <p:tav tm="0">
                                          <p:val>
                                            <p:strVal val="#ppt_h"/>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260104">
                                            <p:txEl>
                                              <p:pRg st="0" end="0"/>
                                            </p:txEl>
                                          </p:spTgt>
                                        </p:tgtEl>
                                        <p:attrNameLst>
                                          <p:attrName>style.visibility</p:attrName>
                                        </p:attrNameLst>
                                      </p:cBhvr>
                                      <p:to>
                                        <p:strVal val="visible"/>
                                      </p:to>
                                    </p:set>
                                    <p:anim calcmode="lin" valueType="num">
                                      <p:cBhvr additive="base">
                                        <p:cTn id="117" dur="500" fill="hold"/>
                                        <p:tgtEl>
                                          <p:spTgt spid="260104">
                                            <p:txEl>
                                              <p:pRg st="0" end="0"/>
                                            </p:txEl>
                                          </p:spTgt>
                                        </p:tgtEl>
                                        <p:attrNameLst>
                                          <p:attrName>ppt_x</p:attrName>
                                        </p:attrNameLst>
                                      </p:cBhvr>
                                      <p:tavLst>
                                        <p:tav tm="0">
                                          <p:val>
                                            <p:strVal val="#ppt_x-#ppt_w/2"/>
                                          </p:val>
                                        </p:tav>
                                        <p:tav tm="100000">
                                          <p:val>
                                            <p:strVal val="#ppt_x"/>
                                          </p:val>
                                        </p:tav>
                                      </p:tavLst>
                                    </p:anim>
                                    <p:anim calcmode="lin" valueType="num">
                                      <p:cBhvr additive="base">
                                        <p:cTn id="118" dur="500" fill="hold"/>
                                        <p:tgtEl>
                                          <p:spTgt spid="260104">
                                            <p:txEl>
                                              <p:pRg st="0" end="0"/>
                                            </p:txEl>
                                          </p:spTgt>
                                        </p:tgtEl>
                                        <p:attrNameLst>
                                          <p:attrName>ppt_y</p:attrName>
                                        </p:attrNameLst>
                                      </p:cBhvr>
                                      <p:tavLst>
                                        <p:tav tm="0">
                                          <p:val>
                                            <p:strVal val="#ppt_y"/>
                                          </p:val>
                                        </p:tav>
                                        <p:tav tm="100000">
                                          <p:val>
                                            <p:strVal val="#ppt_y"/>
                                          </p:val>
                                        </p:tav>
                                      </p:tavLst>
                                    </p:anim>
                                    <p:anim calcmode="lin" valueType="num">
                                      <p:cBhvr additive="base">
                                        <p:cTn id="119" dur="500" fill="hold"/>
                                        <p:tgtEl>
                                          <p:spTgt spid="260104">
                                            <p:txEl>
                                              <p:pRg st="0" end="0"/>
                                            </p:txEl>
                                          </p:spTgt>
                                        </p:tgtEl>
                                        <p:attrNameLst>
                                          <p:attrName>ppt_w</p:attrName>
                                        </p:attrNameLst>
                                      </p:cBhvr>
                                      <p:tavLst>
                                        <p:tav tm="0">
                                          <p:val>
                                            <p:fltVal val="0"/>
                                          </p:val>
                                        </p:tav>
                                        <p:tav tm="100000">
                                          <p:val>
                                            <p:strVal val="#ppt_w"/>
                                          </p:val>
                                        </p:tav>
                                      </p:tavLst>
                                    </p:anim>
                                    <p:anim calcmode="lin" valueType="num">
                                      <p:cBhvr additive="base">
                                        <p:cTn id="120" dur="500" fill="hold"/>
                                        <p:tgtEl>
                                          <p:spTgt spid="26010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260104">
                                            <p:txEl>
                                              <p:pRg st="1" end="1"/>
                                            </p:txEl>
                                          </p:spTgt>
                                        </p:tgtEl>
                                        <p:attrNameLst>
                                          <p:attrName>style.visibility</p:attrName>
                                        </p:attrNameLst>
                                      </p:cBhvr>
                                      <p:to>
                                        <p:strVal val="visible"/>
                                      </p:to>
                                    </p:set>
                                    <p:anim calcmode="lin" valueType="num">
                                      <p:cBhvr additive="base">
                                        <p:cTn id="125" dur="500" fill="hold"/>
                                        <p:tgtEl>
                                          <p:spTgt spid="260104">
                                            <p:txEl>
                                              <p:pRg st="1" end="1"/>
                                            </p:txEl>
                                          </p:spTgt>
                                        </p:tgtEl>
                                        <p:attrNameLst>
                                          <p:attrName>ppt_x</p:attrName>
                                        </p:attrNameLst>
                                      </p:cBhvr>
                                      <p:tavLst>
                                        <p:tav tm="0">
                                          <p:val>
                                            <p:strVal val="#ppt_x-#ppt_w/2"/>
                                          </p:val>
                                        </p:tav>
                                        <p:tav tm="100000">
                                          <p:val>
                                            <p:strVal val="#ppt_x"/>
                                          </p:val>
                                        </p:tav>
                                      </p:tavLst>
                                    </p:anim>
                                    <p:anim calcmode="lin" valueType="num">
                                      <p:cBhvr additive="base">
                                        <p:cTn id="126" dur="500" fill="hold"/>
                                        <p:tgtEl>
                                          <p:spTgt spid="260104">
                                            <p:txEl>
                                              <p:pRg st="1" end="1"/>
                                            </p:txEl>
                                          </p:spTgt>
                                        </p:tgtEl>
                                        <p:attrNameLst>
                                          <p:attrName>ppt_y</p:attrName>
                                        </p:attrNameLst>
                                      </p:cBhvr>
                                      <p:tavLst>
                                        <p:tav tm="0">
                                          <p:val>
                                            <p:strVal val="#ppt_y"/>
                                          </p:val>
                                        </p:tav>
                                        <p:tav tm="100000">
                                          <p:val>
                                            <p:strVal val="#ppt_y"/>
                                          </p:val>
                                        </p:tav>
                                      </p:tavLst>
                                    </p:anim>
                                    <p:anim calcmode="lin" valueType="num">
                                      <p:cBhvr additive="base">
                                        <p:cTn id="127" dur="500" fill="hold"/>
                                        <p:tgtEl>
                                          <p:spTgt spid="260104">
                                            <p:txEl>
                                              <p:pRg st="1" end="1"/>
                                            </p:txEl>
                                          </p:spTgt>
                                        </p:tgtEl>
                                        <p:attrNameLst>
                                          <p:attrName>ppt_w</p:attrName>
                                        </p:attrNameLst>
                                      </p:cBhvr>
                                      <p:tavLst>
                                        <p:tav tm="0">
                                          <p:val>
                                            <p:fltVal val="0"/>
                                          </p:val>
                                        </p:tav>
                                        <p:tav tm="100000">
                                          <p:val>
                                            <p:strVal val="#ppt_w"/>
                                          </p:val>
                                        </p:tav>
                                      </p:tavLst>
                                    </p:anim>
                                    <p:anim calcmode="lin" valueType="num">
                                      <p:cBhvr additive="base">
                                        <p:cTn id="128" dur="500" fill="hold"/>
                                        <p:tgtEl>
                                          <p:spTgt spid="260104">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3" presetClass="entr" presetSubtype="528" fill="hold" grpId="0" nodeType="clickEffect">
                                  <p:stCondLst>
                                    <p:cond delay="0"/>
                                  </p:stCondLst>
                                  <p:childTnLst>
                                    <p:set>
                                      <p:cBhvr>
                                        <p:cTn id="132" dur="1" fill="hold">
                                          <p:stCondLst>
                                            <p:cond delay="0"/>
                                          </p:stCondLst>
                                        </p:cTn>
                                        <p:tgtEl>
                                          <p:spTgt spid="260112"/>
                                        </p:tgtEl>
                                        <p:attrNameLst>
                                          <p:attrName>style.visibility</p:attrName>
                                        </p:attrNameLst>
                                      </p:cBhvr>
                                      <p:to>
                                        <p:strVal val="visible"/>
                                      </p:to>
                                    </p:set>
                                    <p:anim calcmode="lin" valueType="num">
                                      <p:cBhvr additive="base">
                                        <p:cTn id="133" dur="500" fill="hold"/>
                                        <p:tgtEl>
                                          <p:spTgt spid="260112"/>
                                        </p:tgtEl>
                                        <p:attrNameLst>
                                          <p:attrName>ppt_w</p:attrName>
                                        </p:attrNameLst>
                                      </p:cBhvr>
                                      <p:tavLst>
                                        <p:tav tm="0">
                                          <p:val>
                                            <p:fltVal val="0"/>
                                          </p:val>
                                        </p:tav>
                                        <p:tav tm="100000">
                                          <p:val>
                                            <p:strVal val="#ppt_w"/>
                                          </p:val>
                                        </p:tav>
                                      </p:tavLst>
                                    </p:anim>
                                    <p:anim calcmode="lin" valueType="num">
                                      <p:cBhvr additive="base">
                                        <p:cTn id="134" dur="500" fill="hold"/>
                                        <p:tgtEl>
                                          <p:spTgt spid="260112"/>
                                        </p:tgtEl>
                                        <p:attrNameLst>
                                          <p:attrName>ppt_h</p:attrName>
                                        </p:attrNameLst>
                                      </p:cBhvr>
                                      <p:tavLst>
                                        <p:tav tm="0">
                                          <p:val>
                                            <p:fltVal val="0"/>
                                          </p:val>
                                        </p:tav>
                                        <p:tav tm="100000">
                                          <p:val>
                                            <p:strVal val="#ppt_h"/>
                                          </p:val>
                                        </p:tav>
                                      </p:tavLst>
                                    </p:anim>
                                    <p:anim calcmode="lin" valueType="num">
                                      <p:cBhvr additive="base">
                                        <p:cTn id="135" dur="500" fill="hold"/>
                                        <p:tgtEl>
                                          <p:spTgt spid="260112"/>
                                        </p:tgtEl>
                                        <p:attrNameLst>
                                          <p:attrName>ppt_x</p:attrName>
                                        </p:attrNameLst>
                                      </p:cBhvr>
                                      <p:tavLst>
                                        <p:tav tm="0">
                                          <p:val>
                                            <p:fltVal val="0.5"/>
                                          </p:val>
                                        </p:tav>
                                        <p:tav tm="100000">
                                          <p:val>
                                            <p:strVal val="#ppt_x"/>
                                          </p:val>
                                        </p:tav>
                                      </p:tavLst>
                                    </p:anim>
                                    <p:anim calcmode="lin" valueType="num">
                                      <p:cBhvr additive="base">
                                        <p:cTn id="136" dur="500" fill="hold"/>
                                        <p:tgtEl>
                                          <p:spTgt spid="260112"/>
                                        </p:tgtEl>
                                        <p:attrNameLst>
                                          <p:attrName>ppt_y</p:attrName>
                                        </p:attrNameLst>
                                      </p:cBhvr>
                                      <p:tavLst>
                                        <p:tav tm="0">
                                          <p:val>
                                            <p:fltVal val="0.5"/>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12" fill="hold" grpId="0" nodeType="clickEffect">
                                  <p:stCondLst>
                                    <p:cond delay="0"/>
                                  </p:stCondLst>
                                  <p:childTnLst>
                                    <p:set>
                                      <p:cBhvr>
                                        <p:cTn id="140" dur="1" fill="hold">
                                          <p:stCondLst>
                                            <p:cond delay="0"/>
                                          </p:stCondLst>
                                        </p:cTn>
                                        <p:tgtEl>
                                          <p:spTgt spid="260113">
                                            <p:bg/>
                                          </p:spTgt>
                                        </p:tgtEl>
                                        <p:attrNameLst>
                                          <p:attrName>style.visibility</p:attrName>
                                        </p:attrNameLst>
                                      </p:cBhvr>
                                      <p:to>
                                        <p:strVal val="visible"/>
                                      </p:to>
                                    </p:set>
                                    <p:anim calcmode="lin" valueType="num">
                                      <p:cBhvr additive="base">
                                        <p:cTn id="141" dur="500" fill="hold"/>
                                        <p:tgtEl>
                                          <p:spTgt spid="260113">
                                            <p:bg/>
                                          </p:spTgt>
                                        </p:tgtEl>
                                        <p:attrNameLst>
                                          <p:attrName>ppt_x</p:attrName>
                                        </p:attrNameLst>
                                      </p:cBhvr>
                                      <p:tavLst>
                                        <p:tav tm="0">
                                          <p:val>
                                            <p:strVal val="0-#ppt_w/2"/>
                                          </p:val>
                                        </p:tav>
                                        <p:tav tm="100000">
                                          <p:val>
                                            <p:strVal val="#ppt_x"/>
                                          </p:val>
                                        </p:tav>
                                      </p:tavLst>
                                    </p:anim>
                                    <p:anim calcmode="lin" valueType="num">
                                      <p:cBhvr additive="base">
                                        <p:cTn id="142" dur="500" fill="hold"/>
                                        <p:tgtEl>
                                          <p:spTgt spid="260113">
                                            <p:bg/>
                                          </p:spTgt>
                                        </p:tgtEl>
                                        <p:attrNameLst>
                                          <p:attrName>ppt_y</p:attrName>
                                        </p:attrNameLst>
                                      </p:cBhvr>
                                      <p:tavLst>
                                        <p:tav tm="0">
                                          <p:val>
                                            <p:strVal val="1+#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12" fill="hold" grpId="0" nodeType="clickEffect">
                                  <p:stCondLst>
                                    <p:cond delay="0"/>
                                  </p:stCondLst>
                                  <p:childTnLst>
                                    <p:set>
                                      <p:cBhvr>
                                        <p:cTn id="146" dur="1" fill="hold">
                                          <p:stCondLst>
                                            <p:cond delay="0"/>
                                          </p:stCondLst>
                                        </p:cTn>
                                        <p:tgtEl>
                                          <p:spTgt spid="260113">
                                            <p:txEl>
                                              <p:pRg st="0" end="0"/>
                                            </p:txEl>
                                          </p:spTgt>
                                        </p:tgtEl>
                                        <p:attrNameLst>
                                          <p:attrName>style.visibility</p:attrName>
                                        </p:attrNameLst>
                                      </p:cBhvr>
                                      <p:to>
                                        <p:strVal val="visible"/>
                                      </p:to>
                                    </p:set>
                                    <p:anim calcmode="lin" valueType="num">
                                      <p:cBhvr additive="base">
                                        <p:cTn id="147" dur="500" fill="hold"/>
                                        <p:tgtEl>
                                          <p:spTgt spid="260113">
                                            <p:txEl>
                                              <p:pRg st="0" end="0"/>
                                            </p:txEl>
                                          </p:spTgt>
                                        </p:tgtEl>
                                        <p:attrNameLst>
                                          <p:attrName>ppt_x</p:attrName>
                                        </p:attrNameLst>
                                      </p:cBhvr>
                                      <p:tavLst>
                                        <p:tav tm="0">
                                          <p:val>
                                            <p:strVal val="0-#ppt_w/2"/>
                                          </p:val>
                                        </p:tav>
                                        <p:tav tm="100000">
                                          <p:val>
                                            <p:strVal val="#ppt_x"/>
                                          </p:val>
                                        </p:tav>
                                      </p:tavLst>
                                    </p:anim>
                                    <p:anim calcmode="lin" valueType="num">
                                      <p:cBhvr additive="base">
                                        <p:cTn id="148" dur="500" fill="hold"/>
                                        <p:tgtEl>
                                          <p:spTgt spid="2601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12" fill="hold" grpId="0" nodeType="clickEffect">
                                  <p:stCondLst>
                                    <p:cond delay="0"/>
                                  </p:stCondLst>
                                  <p:childTnLst>
                                    <p:set>
                                      <p:cBhvr>
                                        <p:cTn id="152" dur="1" fill="hold">
                                          <p:stCondLst>
                                            <p:cond delay="0"/>
                                          </p:stCondLst>
                                        </p:cTn>
                                        <p:tgtEl>
                                          <p:spTgt spid="260113">
                                            <p:txEl>
                                              <p:pRg st="1" end="1"/>
                                            </p:txEl>
                                          </p:spTgt>
                                        </p:tgtEl>
                                        <p:attrNameLst>
                                          <p:attrName>style.visibility</p:attrName>
                                        </p:attrNameLst>
                                      </p:cBhvr>
                                      <p:to>
                                        <p:strVal val="visible"/>
                                      </p:to>
                                    </p:set>
                                    <p:anim calcmode="lin" valueType="num">
                                      <p:cBhvr additive="base">
                                        <p:cTn id="153" dur="500" fill="hold"/>
                                        <p:tgtEl>
                                          <p:spTgt spid="260113">
                                            <p:txEl>
                                              <p:pRg st="1" end="1"/>
                                            </p:txEl>
                                          </p:spTgt>
                                        </p:tgtEl>
                                        <p:attrNameLst>
                                          <p:attrName>ppt_x</p:attrName>
                                        </p:attrNameLst>
                                      </p:cBhvr>
                                      <p:tavLst>
                                        <p:tav tm="0">
                                          <p:val>
                                            <p:strVal val="0-#ppt_w/2"/>
                                          </p:val>
                                        </p:tav>
                                        <p:tav tm="100000">
                                          <p:val>
                                            <p:strVal val="#ppt_x"/>
                                          </p:val>
                                        </p:tav>
                                      </p:tavLst>
                                    </p:anim>
                                    <p:anim calcmode="lin" valueType="num">
                                      <p:cBhvr additive="base">
                                        <p:cTn id="154" dur="500" fill="hold"/>
                                        <p:tgtEl>
                                          <p:spTgt spid="2601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build="p" animBg="1" autoUpdateAnimBg="0"/>
      <p:bldP spid="260099" grpId="0" animBg="1"/>
      <p:bldP spid="260100" grpId="0" animBg="1"/>
      <p:bldP spid="260101" grpId="0" animBg="1" autoUpdateAnimBg="0"/>
      <p:bldP spid="260102" grpId="0" animBg="1" autoUpdateAnimBg="0"/>
      <p:bldP spid="260103" grpId="0" build="p" animBg="1" autoUpdateAnimBg="0"/>
      <p:bldP spid="260104" grpId="0" build="p" animBg="1" autoUpdateAnimBg="0"/>
      <p:bldP spid="260105" grpId="0" animBg="1" autoUpdateAnimBg="0"/>
      <p:bldP spid="260106" grpId="0" animBg="1" autoUpdateAnimBg="0"/>
      <p:bldP spid="260107" grpId="0" animBg="1" autoUpdateAnimBg="0"/>
      <p:bldP spid="260108" grpId="0" animBg="1" autoUpdateAnimBg="0"/>
      <p:bldP spid="260109" grpId="0" animBg="1" autoUpdateAnimBg="0"/>
      <p:bldP spid="260110" grpId="0" animBg="1" autoUpdateAnimBg="0"/>
      <p:bldP spid="260111" grpId="0" build="p" animBg="1" autoUpdateAnimBg="0"/>
      <p:bldP spid="260112" grpId="0" animBg="1" autoUpdateAnimBg="0"/>
      <p:bldP spid="260113" grpId="0" build="p"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half" idx="10"/>
          </p:nvPr>
        </p:nvSpPr>
        <p:spPr/>
        <p:txBody>
          <a:bodyPr/>
          <a:lstStyle/>
          <a:p>
            <a:fld id="{672D6E38-9CB3-4681-91AA-D10D87007CCC}" type="datetime1">
              <a:rPr lang="zh-CN" altLang="en-US" smtClean="0"/>
              <a:t>2016/5/10</a:t>
            </a:fld>
            <a:endParaRPr lang="en-US" altLang="zh-CN">
              <a:solidFill>
                <a:srgbClr val="FFFF00"/>
              </a:solidFill>
            </a:endParaRPr>
          </a:p>
        </p:txBody>
      </p:sp>
      <p:sp>
        <p:nvSpPr>
          <p:cNvPr id="9" name="页脚占位符 2"/>
          <p:cNvSpPr>
            <a:spLocks noGrp="1"/>
          </p:cNvSpPr>
          <p:nvPr>
            <p:ph type="ftr" sz="quarter" idx="11"/>
          </p:nvPr>
        </p:nvSpPr>
        <p:spPr/>
        <p:txBody>
          <a:bodyPr/>
          <a:lstStyle/>
          <a:p>
            <a:r>
              <a:rPr lang="zh-CN" altLang="en-US" smtClean="0"/>
              <a:t>数据库系统</a:t>
            </a:r>
            <a:endParaRPr lang="zh-CN" altLang="en-US"/>
          </a:p>
        </p:txBody>
      </p:sp>
      <p:sp>
        <p:nvSpPr>
          <p:cNvPr id="10" name="灯片编号占位符 3"/>
          <p:cNvSpPr>
            <a:spLocks noGrp="1"/>
          </p:cNvSpPr>
          <p:nvPr>
            <p:ph type="sldNum" sz="quarter" idx="12"/>
          </p:nvPr>
        </p:nvSpPr>
        <p:spPr/>
        <p:txBody>
          <a:bodyPr/>
          <a:lstStyle/>
          <a:p>
            <a:fld id="{DD73D62D-DDD0-447A-BB6D-F6332321D024}" type="slidenum">
              <a:rPr lang="zh-CN" altLang="en-US"/>
              <a:pPr/>
              <a:t>3</a:t>
            </a:fld>
            <a:endParaRPr lang="en-US" altLang="zh-CN">
              <a:solidFill>
                <a:srgbClr val="FFFF00"/>
              </a:solidFill>
            </a:endParaRPr>
          </a:p>
        </p:txBody>
      </p:sp>
      <p:sp>
        <p:nvSpPr>
          <p:cNvPr id="233474" name="Text Box 2"/>
          <p:cNvSpPr txBox="1">
            <a:spLocks noChangeArrowheads="1"/>
          </p:cNvSpPr>
          <p:nvPr/>
        </p:nvSpPr>
        <p:spPr bwMode="auto">
          <a:xfrm>
            <a:off x="2498726" y="2133600"/>
            <a:ext cx="3559175"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关系数据库的规范化理论</a:t>
            </a:r>
            <a:endParaRPr lang="zh-CN" altLang="en-US" sz="2400" b="1">
              <a:solidFill>
                <a:srgbClr val="FFFF00"/>
              </a:solidFill>
            </a:endParaRPr>
          </a:p>
        </p:txBody>
      </p:sp>
      <p:sp>
        <p:nvSpPr>
          <p:cNvPr id="233475" name="Text Box 3"/>
          <p:cNvSpPr txBox="1">
            <a:spLocks noChangeArrowheads="1"/>
          </p:cNvSpPr>
          <p:nvPr/>
        </p:nvSpPr>
        <p:spPr bwMode="auto">
          <a:xfrm>
            <a:off x="3794125" y="2611438"/>
            <a:ext cx="447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a:t>
            </a:r>
            <a:r>
              <a:rPr lang="zh-CN" altLang="en-US" sz="2400" b="1">
                <a:solidFill>
                  <a:srgbClr val="FFFF00"/>
                </a:solidFill>
              </a:rPr>
              <a:t>数据库逻辑设计的有力工具</a:t>
            </a:r>
          </a:p>
        </p:txBody>
      </p:sp>
      <p:sp>
        <p:nvSpPr>
          <p:cNvPr id="233476" name="Text Box 4"/>
          <p:cNvSpPr txBox="1">
            <a:spLocks noChangeArrowheads="1"/>
          </p:cNvSpPr>
          <p:nvPr/>
        </p:nvSpPr>
        <p:spPr bwMode="auto">
          <a:xfrm>
            <a:off x="2590800" y="3270250"/>
            <a:ext cx="4667250" cy="200025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            要考虑的几个问题：</a:t>
            </a:r>
          </a:p>
          <a:p>
            <a:pPr eaLnBrk="0" fontAlgn="base" hangingPunct="0">
              <a:lnSpc>
                <a:spcPct val="130000"/>
              </a:lnSpc>
              <a:spcBef>
                <a:spcPct val="0"/>
              </a:spcBef>
              <a:spcAft>
                <a:spcPct val="0"/>
              </a:spcAft>
            </a:pPr>
            <a:r>
              <a:rPr lang="zh-CN" altLang="en-US" sz="2400" b="1">
                <a:solidFill>
                  <a:srgbClr val="FF0066"/>
                </a:solidFill>
                <a:sym typeface="Monotype Sorts" pitchFamily="2" charset="2"/>
              </a:rPr>
              <a:t>   </a:t>
            </a:r>
            <a:r>
              <a:rPr lang="zh-CN" altLang="en-US" sz="2400" b="1">
                <a:solidFill>
                  <a:srgbClr val="FFFF00"/>
                </a:solidFill>
                <a:sym typeface="Monotype Sorts" pitchFamily="2" charset="2"/>
              </a:rPr>
              <a:t>为什么要规范化？</a:t>
            </a:r>
          </a:p>
          <a:p>
            <a:pPr eaLnBrk="0" fontAlgn="base" hangingPunct="0">
              <a:lnSpc>
                <a:spcPct val="130000"/>
              </a:lnSpc>
              <a:spcBef>
                <a:spcPct val="0"/>
              </a:spcBef>
              <a:spcAft>
                <a:spcPct val="0"/>
              </a:spcAft>
            </a:pPr>
            <a:r>
              <a:rPr lang="zh-CN" altLang="en-US" sz="2400" b="1">
                <a:solidFill>
                  <a:srgbClr val="FF0066"/>
                </a:solidFill>
                <a:sym typeface="Monotype Sorts" pitchFamily="2" charset="2"/>
              </a:rPr>
              <a:t>   </a:t>
            </a:r>
            <a:r>
              <a:rPr lang="zh-CN" altLang="en-US" sz="2400" b="1">
                <a:solidFill>
                  <a:srgbClr val="FFFF00"/>
                </a:solidFill>
                <a:sym typeface="Monotype Sorts" pitchFamily="2" charset="2"/>
              </a:rPr>
              <a:t>怎样规范化？</a:t>
            </a:r>
          </a:p>
          <a:p>
            <a:pPr eaLnBrk="0" fontAlgn="base" hangingPunct="0">
              <a:lnSpc>
                <a:spcPct val="130000"/>
              </a:lnSpc>
              <a:spcBef>
                <a:spcPct val="0"/>
              </a:spcBef>
              <a:spcAft>
                <a:spcPct val="0"/>
              </a:spcAft>
            </a:pPr>
            <a:r>
              <a:rPr lang="zh-CN" altLang="en-US" sz="2400" b="1">
                <a:solidFill>
                  <a:srgbClr val="FF0066"/>
                </a:solidFill>
                <a:sym typeface="Monotype Sorts" pitchFamily="2" charset="2"/>
              </a:rPr>
              <a:t>   </a:t>
            </a:r>
            <a:r>
              <a:rPr lang="zh-CN" altLang="en-US" sz="2400" b="1">
                <a:solidFill>
                  <a:srgbClr val="FFFF00"/>
                </a:solidFill>
                <a:sym typeface="Monotype Sorts" pitchFamily="2" charset="2"/>
              </a:rPr>
              <a:t>规范化到什么程度后最合适？</a:t>
            </a:r>
          </a:p>
        </p:txBody>
      </p:sp>
      <p:sp>
        <p:nvSpPr>
          <p:cNvPr id="233477" name="AutoShape 5"/>
          <p:cNvSpPr>
            <a:spLocks noChangeArrowheads="1"/>
          </p:cNvSpPr>
          <p:nvPr/>
        </p:nvSpPr>
        <p:spPr bwMode="auto">
          <a:xfrm>
            <a:off x="7543800" y="3200401"/>
            <a:ext cx="2743200" cy="1198563"/>
          </a:xfrm>
          <a:prstGeom prst="cloudCallout">
            <a:avLst>
              <a:gd name="adj1" fmla="val -56250"/>
              <a:gd name="adj2" fmla="val 65231"/>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这就是本章的主题</a:t>
            </a:r>
          </a:p>
        </p:txBody>
      </p:sp>
      <p:sp>
        <p:nvSpPr>
          <p:cNvPr id="233478" name="Text Box 6"/>
          <p:cNvSpPr txBox="1">
            <a:spLocks noChangeArrowheads="1"/>
          </p:cNvSpPr>
          <p:nvPr/>
        </p:nvSpPr>
        <p:spPr bwMode="auto">
          <a:xfrm>
            <a:off x="1882776" y="5486400"/>
            <a:ext cx="8534709"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        本节首先用一个例子来说明对关系模式为什么要规范化，</a:t>
            </a:r>
          </a:p>
          <a:p>
            <a:pPr eaLnBrk="0" fontAlgn="base" hangingPunct="0">
              <a:lnSpc>
                <a:spcPct val="130000"/>
              </a:lnSpc>
              <a:spcBef>
                <a:spcPct val="0"/>
              </a:spcBef>
              <a:spcAft>
                <a:spcPct val="0"/>
              </a:spcAft>
            </a:pPr>
            <a:r>
              <a:rPr lang="zh-CN" altLang="en-US" sz="2400" b="1">
                <a:solidFill>
                  <a:srgbClr val="FFFF00"/>
                </a:solidFill>
              </a:rPr>
              <a:t>不经过规范化会产生什么样的结果。</a:t>
            </a:r>
          </a:p>
        </p:txBody>
      </p:sp>
      <p:sp>
        <p:nvSpPr>
          <p:cNvPr id="233479" name="Text Box 7"/>
          <p:cNvSpPr txBox="1">
            <a:spLocks noChangeArrowheads="1"/>
          </p:cNvSpPr>
          <p:nvPr/>
        </p:nvSpPr>
        <p:spPr bwMode="auto">
          <a:xfrm>
            <a:off x="1797050" y="547689"/>
            <a:ext cx="848995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        关系数据库的设计是借助近代数学工具而提出来的，</a:t>
            </a:r>
            <a:r>
              <a:rPr lang="zh-CN" altLang="en-US" sz="2400" b="1">
                <a:solidFill>
                  <a:srgbClr val="FFFFFF"/>
                </a:solidFill>
              </a:rPr>
              <a:t>形成了一整套定义、公理、定理及各种实用算法</a:t>
            </a:r>
            <a:r>
              <a:rPr lang="zh-CN" altLang="en-US" sz="2400" b="1">
                <a:solidFill>
                  <a:srgbClr val="FFFF00"/>
                </a:solidFill>
              </a:rPr>
              <a:t>，产生了确定、评价关系数据库模式的好方法。</a:t>
            </a:r>
          </a:p>
        </p:txBody>
      </p:sp>
    </p:spTree>
    <p:extLst>
      <p:ext uri="{BB962C8B-B14F-4D97-AF65-F5344CB8AC3E}">
        <p14:creationId xmlns:p14="http://schemas.microsoft.com/office/powerpoint/2010/main" val="128236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3479">
                                            <p:bg/>
                                          </p:spTgt>
                                        </p:tgtEl>
                                        <p:attrNameLst>
                                          <p:attrName>style.visibility</p:attrName>
                                        </p:attrNameLst>
                                      </p:cBhvr>
                                      <p:to>
                                        <p:strVal val="visible"/>
                                      </p:to>
                                    </p:set>
                                    <p:animEffect transition="in" filter="box(out)">
                                      <p:cBhvr>
                                        <p:cTn id="7" dur="500"/>
                                        <p:tgtEl>
                                          <p:spTgt spid="233479">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3479">
                                            <p:txEl>
                                              <p:pRg st="0" end="0"/>
                                            </p:txEl>
                                          </p:spTgt>
                                        </p:tgtEl>
                                        <p:attrNameLst>
                                          <p:attrName>style.visibility</p:attrName>
                                        </p:attrNameLst>
                                      </p:cBhvr>
                                      <p:to>
                                        <p:strVal val="visible"/>
                                      </p:to>
                                    </p:set>
                                    <p:animEffect transition="in" filter="box(out)">
                                      <p:cBhvr>
                                        <p:cTn id="12" dur="500"/>
                                        <p:tgtEl>
                                          <p:spTgt spid="2334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33474"/>
                                        </p:tgtEl>
                                        <p:attrNameLst>
                                          <p:attrName>style.visibility</p:attrName>
                                        </p:attrNameLst>
                                      </p:cBhvr>
                                      <p:to>
                                        <p:strVal val="visible"/>
                                      </p:to>
                                    </p:set>
                                    <p:anim calcmode="lin" valueType="num">
                                      <p:cBhvr additive="base">
                                        <p:cTn id="17" dur="500" fill="hold"/>
                                        <p:tgtEl>
                                          <p:spTgt spid="233474"/>
                                        </p:tgtEl>
                                        <p:attrNameLst>
                                          <p:attrName>ppt_x</p:attrName>
                                        </p:attrNameLst>
                                      </p:cBhvr>
                                      <p:tavLst>
                                        <p:tav tm="0">
                                          <p:val>
                                            <p:strVal val="0-#ppt_w/2"/>
                                          </p:val>
                                        </p:tav>
                                        <p:tav tm="100000">
                                          <p:val>
                                            <p:strVal val="#ppt_x"/>
                                          </p:val>
                                        </p:tav>
                                      </p:tavLst>
                                    </p:anim>
                                    <p:anim calcmode="lin" valueType="num">
                                      <p:cBhvr additive="base">
                                        <p:cTn id="18" dur="500" fill="hold"/>
                                        <p:tgtEl>
                                          <p:spTgt spid="23347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33475"/>
                                        </p:tgtEl>
                                        <p:attrNameLst>
                                          <p:attrName>style.visibility</p:attrName>
                                        </p:attrNameLst>
                                      </p:cBhvr>
                                      <p:to>
                                        <p:strVal val="visible"/>
                                      </p:to>
                                    </p:set>
                                    <p:anim calcmode="lin" valueType="num">
                                      <p:cBhvr additive="base">
                                        <p:cTn id="23" dur="500" fill="hold"/>
                                        <p:tgtEl>
                                          <p:spTgt spid="233475"/>
                                        </p:tgtEl>
                                        <p:attrNameLst>
                                          <p:attrName>ppt_x</p:attrName>
                                        </p:attrNameLst>
                                      </p:cBhvr>
                                      <p:tavLst>
                                        <p:tav tm="0">
                                          <p:val>
                                            <p:strVal val="1+#ppt_w/2"/>
                                          </p:val>
                                        </p:tav>
                                        <p:tav tm="100000">
                                          <p:val>
                                            <p:strVal val="#ppt_x"/>
                                          </p:val>
                                        </p:tav>
                                      </p:tavLst>
                                    </p:anim>
                                    <p:anim calcmode="lin" valueType="num">
                                      <p:cBhvr additive="base">
                                        <p:cTn id="24" dur="500" fill="hold"/>
                                        <p:tgtEl>
                                          <p:spTgt spid="23347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3476">
                                            <p:bg/>
                                          </p:spTgt>
                                        </p:tgtEl>
                                        <p:attrNameLst>
                                          <p:attrName>style.visibility</p:attrName>
                                        </p:attrNameLst>
                                      </p:cBhvr>
                                      <p:to>
                                        <p:strVal val="visible"/>
                                      </p:to>
                                    </p:set>
                                    <p:anim calcmode="lin" valueType="num">
                                      <p:cBhvr additive="base">
                                        <p:cTn id="29" dur="500" fill="hold"/>
                                        <p:tgtEl>
                                          <p:spTgt spid="233476">
                                            <p:bg/>
                                          </p:spTgt>
                                        </p:tgtEl>
                                        <p:attrNameLst>
                                          <p:attrName>ppt_x</p:attrName>
                                        </p:attrNameLst>
                                      </p:cBhvr>
                                      <p:tavLst>
                                        <p:tav tm="0">
                                          <p:val>
                                            <p:strVal val="0-#ppt_w/2"/>
                                          </p:val>
                                        </p:tav>
                                        <p:tav tm="100000">
                                          <p:val>
                                            <p:strVal val="#ppt_x"/>
                                          </p:val>
                                        </p:tav>
                                      </p:tavLst>
                                    </p:anim>
                                    <p:anim calcmode="lin" valueType="num">
                                      <p:cBhvr additive="base">
                                        <p:cTn id="30" dur="500" fill="hold"/>
                                        <p:tgtEl>
                                          <p:spTgt spid="233476">
                                            <p:bg/>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33476">
                                            <p:txEl>
                                              <p:pRg st="0" end="0"/>
                                            </p:txEl>
                                          </p:spTgt>
                                        </p:tgtEl>
                                        <p:attrNameLst>
                                          <p:attrName>style.visibility</p:attrName>
                                        </p:attrNameLst>
                                      </p:cBhvr>
                                      <p:to>
                                        <p:strVal val="visible"/>
                                      </p:to>
                                    </p:set>
                                    <p:anim calcmode="lin" valueType="num">
                                      <p:cBhvr additive="base">
                                        <p:cTn id="35" dur="500" fill="hold"/>
                                        <p:tgtEl>
                                          <p:spTgt spid="233476">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334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3476">
                                            <p:txEl>
                                              <p:pRg st="1" end="1"/>
                                            </p:txEl>
                                          </p:spTgt>
                                        </p:tgtEl>
                                        <p:attrNameLst>
                                          <p:attrName>style.visibility</p:attrName>
                                        </p:attrNameLst>
                                      </p:cBhvr>
                                      <p:to>
                                        <p:strVal val="visible"/>
                                      </p:to>
                                    </p:set>
                                    <p:anim calcmode="lin" valueType="num">
                                      <p:cBhvr additive="base">
                                        <p:cTn id="41" dur="500" fill="hold"/>
                                        <p:tgtEl>
                                          <p:spTgt spid="233476">
                                            <p:txEl>
                                              <p:pRg st="1" end="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34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33476">
                                            <p:txEl>
                                              <p:pRg st="2" end="2"/>
                                            </p:txEl>
                                          </p:spTgt>
                                        </p:tgtEl>
                                        <p:attrNameLst>
                                          <p:attrName>style.visibility</p:attrName>
                                        </p:attrNameLst>
                                      </p:cBhvr>
                                      <p:to>
                                        <p:strVal val="visible"/>
                                      </p:to>
                                    </p:set>
                                    <p:anim calcmode="lin" valueType="num">
                                      <p:cBhvr additive="base">
                                        <p:cTn id="47" dur="500" fill="hold"/>
                                        <p:tgtEl>
                                          <p:spTgt spid="233476">
                                            <p:txEl>
                                              <p:pRg st="2" end="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334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33476">
                                            <p:txEl>
                                              <p:pRg st="3" end="3"/>
                                            </p:txEl>
                                          </p:spTgt>
                                        </p:tgtEl>
                                        <p:attrNameLst>
                                          <p:attrName>style.visibility</p:attrName>
                                        </p:attrNameLst>
                                      </p:cBhvr>
                                      <p:to>
                                        <p:strVal val="visible"/>
                                      </p:to>
                                    </p:set>
                                    <p:anim calcmode="lin" valueType="num">
                                      <p:cBhvr additive="base">
                                        <p:cTn id="53" dur="500" fill="hold"/>
                                        <p:tgtEl>
                                          <p:spTgt spid="233476">
                                            <p:txEl>
                                              <p:pRg st="3" end="3"/>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334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3" fill="hold" grpId="0" nodeType="clickEffect">
                                  <p:stCondLst>
                                    <p:cond delay="0"/>
                                  </p:stCondLst>
                                  <p:childTnLst>
                                    <p:set>
                                      <p:cBhvr>
                                        <p:cTn id="58" dur="1" fill="hold">
                                          <p:stCondLst>
                                            <p:cond delay="0"/>
                                          </p:stCondLst>
                                        </p:cTn>
                                        <p:tgtEl>
                                          <p:spTgt spid="233477"/>
                                        </p:tgtEl>
                                        <p:attrNameLst>
                                          <p:attrName>style.visibility</p:attrName>
                                        </p:attrNameLst>
                                      </p:cBhvr>
                                      <p:to>
                                        <p:strVal val="visible"/>
                                      </p:to>
                                    </p:set>
                                    <p:anim calcmode="lin" valueType="num">
                                      <p:cBhvr additive="base">
                                        <p:cTn id="59" dur="500" fill="hold"/>
                                        <p:tgtEl>
                                          <p:spTgt spid="233477"/>
                                        </p:tgtEl>
                                        <p:attrNameLst>
                                          <p:attrName>ppt_x</p:attrName>
                                        </p:attrNameLst>
                                      </p:cBhvr>
                                      <p:tavLst>
                                        <p:tav tm="0">
                                          <p:val>
                                            <p:strVal val="1+#ppt_w/2"/>
                                          </p:val>
                                        </p:tav>
                                        <p:tav tm="100000">
                                          <p:val>
                                            <p:strVal val="#ppt_x"/>
                                          </p:val>
                                        </p:tav>
                                      </p:tavLst>
                                    </p:anim>
                                    <p:anim calcmode="lin" valueType="num">
                                      <p:cBhvr additive="base">
                                        <p:cTn id="60" dur="500" fill="hold"/>
                                        <p:tgtEl>
                                          <p:spTgt spid="233477"/>
                                        </p:tgtEl>
                                        <p:attrNameLst>
                                          <p:attrName>ppt_y</p:attrName>
                                        </p:attrNameLst>
                                      </p:cBhvr>
                                      <p:tavLst>
                                        <p:tav tm="0">
                                          <p:val>
                                            <p:strVal val="0-#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233478">
                                            <p:bg/>
                                          </p:spTgt>
                                        </p:tgtEl>
                                        <p:attrNameLst>
                                          <p:attrName>style.visibility</p:attrName>
                                        </p:attrNameLst>
                                      </p:cBhvr>
                                      <p:to>
                                        <p:strVal val="visible"/>
                                      </p:to>
                                    </p:set>
                                    <p:animEffect transition="in" filter="randombar(horizontal)">
                                      <p:cBhvr>
                                        <p:cTn id="65" dur="500"/>
                                        <p:tgtEl>
                                          <p:spTgt spid="233478">
                                            <p:bg/>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233478">
                                            <p:txEl>
                                              <p:pRg st="0" end="0"/>
                                            </p:txEl>
                                          </p:spTgt>
                                        </p:tgtEl>
                                        <p:attrNameLst>
                                          <p:attrName>style.visibility</p:attrName>
                                        </p:attrNameLst>
                                      </p:cBhvr>
                                      <p:to>
                                        <p:strVal val="visible"/>
                                      </p:to>
                                    </p:set>
                                    <p:animEffect transition="in" filter="randombar(horizontal)">
                                      <p:cBhvr>
                                        <p:cTn id="70" dur="500"/>
                                        <p:tgtEl>
                                          <p:spTgt spid="233478">
                                            <p:txEl>
                                              <p:pRg st="0" end="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33478">
                                            <p:txEl>
                                              <p:pRg st="1" end="1"/>
                                            </p:txEl>
                                          </p:spTgt>
                                        </p:tgtEl>
                                        <p:attrNameLst>
                                          <p:attrName>style.visibility</p:attrName>
                                        </p:attrNameLst>
                                      </p:cBhvr>
                                      <p:to>
                                        <p:strVal val="visible"/>
                                      </p:to>
                                    </p:set>
                                    <p:animEffect transition="in" filter="randombar(horizontal)">
                                      <p:cBhvr>
                                        <p:cTn id="75" dur="500"/>
                                        <p:tgtEl>
                                          <p:spTgt spid="2334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nimBg="1" autoUpdateAnimBg="0"/>
      <p:bldP spid="233475" grpId="0" animBg="1" autoUpdateAnimBg="0"/>
      <p:bldP spid="233476" grpId="0" build="p" animBg="1" autoUpdateAnimBg="0"/>
      <p:bldP spid="233477" grpId="0" animBg="1" autoUpdateAnimBg="0"/>
      <p:bldP spid="233478" grpId="0" build="p" animBg="1" autoUpdateAnimBg="0"/>
      <p:bldP spid="233479" grpId="0" build="p"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p:cNvSpPr>
            <a:spLocks noGrp="1"/>
          </p:cNvSpPr>
          <p:nvPr>
            <p:ph type="dt" sz="half" idx="10"/>
          </p:nvPr>
        </p:nvSpPr>
        <p:spPr/>
        <p:txBody>
          <a:bodyPr/>
          <a:lstStyle/>
          <a:p>
            <a:fld id="{616BFD2A-A0B5-4F31-A320-E24E2FDA8D5E}" type="datetime1">
              <a:rPr lang="zh-CN" altLang="en-US" smtClean="0"/>
              <a:t>2016/5/10</a:t>
            </a:fld>
            <a:endParaRPr lang="en-US" altLang="zh-CN">
              <a:solidFill>
                <a:srgbClr val="FFFF00"/>
              </a:solidFill>
            </a:endParaRPr>
          </a:p>
        </p:txBody>
      </p:sp>
      <p:sp>
        <p:nvSpPr>
          <p:cNvPr id="41" name="页脚占位符 2"/>
          <p:cNvSpPr>
            <a:spLocks noGrp="1"/>
          </p:cNvSpPr>
          <p:nvPr>
            <p:ph type="ftr" sz="quarter" idx="11"/>
          </p:nvPr>
        </p:nvSpPr>
        <p:spPr/>
        <p:txBody>
          <a:bodyPr/>
          <a:lstStyle/>
          <a:p>
            <a:r>
              <a:rPr lang="zh-CN" altLang="en-US" smtClean="0"/>
              <a:t>数据库系统</a:t>
            </a:r>
            <a:endParaRPr lang="zh-CN" altLang="en-US"/>
          </a:p>
        </p:txBody>
      </p:sp>
      <p:sp>
        <p:nvSpPr>
          <p:cNvPr id="42" name="灯片编号占位符 3"/>
          <p:cNvSpPr>
            <a:spLocks noGrp="1"/>
          </p:cNvSpPr>
          <p:nvPr>
            <p:ph type="sldNum" sz="quarter" idx="12"/>
          </p:nvPr>
        </p:nvSpPr>
        <p:spPr/>
        <p:txBody>
          <a:bodyPr/>
          <a:lstStyle/>
          <a:p>
            <a:fld id="{1D2E7A61-9FC1-45A7-9147-D8ED6307CEED}" type="slidenum">
              <a:rPr lang="zh-CN" altLang="en-US"/>
              <a:pPr/>
              <a:t>30</a:t>
            </a:fld>
            <a:endParaRPr lang="en-US" altLang="zh-CN">
              <a:solidFill>
                <a:srgbClr val="FFFF00"/>
              </a:solidFill>
            </a:endParaRPr>
          </a:p>
        </p:txBody>
      </p:sp>
      <p:sp>
        <p:nvSpPr>
          <p:cNvPr id="261122" name="Text Box 2"/>
          <p:cNvSpPr txBox="1">
            <a:spLocks noChangeArrowheads="1"/>
          </p:cNvSpPr>
          <p:nvPr/>
        </p:nvSpPr>
        <p:spPr bwMode="auto">
          <a:xfrm>
            <a:off x="2362201" y="2689226"/>
            <a:ext cx="3054041"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函数依赖：</a:t>
            </a:r>
          </a:p>
          <a:p>
            <a:pPr eaLnBrk="0" fontAlgn="base" hangingPunct="0">
              <a:lnSpc>
                <a:spcPct val="120000"/>
              </a:lnSpc>
              <a:spcBef>
                <a:spcPct val="0"/>
              </a:spcBef>
              <a:spcAft>
                <a:spcPct val="0"/>
              </a:spcAft>
            </a:pPr>
            <a:r>
              <a:rPr lang="zh-CN" altLang="en-US" sz="2400" b="1">
                <a:solidFill>
                  <a:srgbClr val="FFFF00"/>
                </a:solidFill>
              </a:rPr>
              <a:t>    （</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         </a:t>
            </a:r>
            <a:r>
              <a:rPr lang="en-US" altLang="zh-CN" sz="2400" b="1">
                <a:solidFill>
                  <a:srgbClr val="FFFF00"/>
                </a:solidFill>
                <a:sym typeface="Symbol" panose="05050102010706020507" pitchFamily="18" charset="2"/>
              </a:rPr>
              <a:t>G</a:t>
            </a:r>
          </a:p>
        </p:txBody>
      </p:sp>
      <p:sp>
        <p:nvSpPr>
          <p:cNvPr id="261123" name="Text Box 3"/>
          <p:cNvSpPr txBox="1">
            <a:spLocks noChangeArrowheads="1"/>
          </p:cNvSpPr>
          <p:nvPr/>
        </p:nvSpPr>
        <p:spPr bwMode="auto">
          <a:xfrm>
            <a:off x="2667001" y="4079875"/>
            <a:ext cx="2978701"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S#                SL</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C#</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SD</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C#</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SL</a:t>
            </a:r>
          </a:p>
        </p:txBody>
      </p:sp>
      <p:sp>
        <p:nvSpPr>
          <p:cNvPr id="261124" name="Text Box 4"/>
          <p:cNvSpPr txBox="1">
            <a:spLocks noChangeArrowheads="1"/>
          </p:cNvSpPr>
          <p:nvPr/>
        </p:nvSpPr>
        <p:spPr bwMode="auto">
          <a:xfrm>
            <a:off x="1828800" y="636588"/>
            <a:ext cx="879475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2</a:t>
            </a:r>
            <a:r>
              <a:rPr lang="zh-CN" altLang="en-US" sz="2400" b="1">
                <a:solidFill>
                  <a:srgbClr val="FFFFFF"/>
                </a:solidFill>
              </a:rPr>
              <a:t>、属于</a:t>
            </a:r>
            <a:r>
              <a:rPr lang="en-US" altLang="zh-CN" sz="2400" b="1">
                <a:solidFill>
                  <a:srgbClr val="FFFFFF"/>
                </a:solidFill>
              </a:rPr>
              <a:t>1NF</a:t>
            </a:r>
            <a:r>
              <a:rPr lang="zh-CN" altLang="en-US" sz="2400" b="1">
                <a:solidFill>
                  <a:srgbClr val="FFFFFF"/>
                </a:solidFill>
              </a:rPr>
              <a:t>但不属于</a:t>
            </a:r>
            <a:r>
              <a:rPr lang="en-US" altLang="zh-CN" sz="2400" b="1">
                <a:solidFill>
                  <a:srgbClr val="FFFFFF"/>
                </a:solidFill>
              </a:rPr>
              <a:t>2NF</a:t>
            </a:r>
            <a:r>
              <a:rPr lang="zh-CN" altLang="en-US" sz="2400" b="1">
                <a:solidFill>
                  <a:srgbClr val="FFFFFF"/>
                </a:solidFill>
              </a:rPr>
              <a:t>的例子</a:t>
            </a:r>
            <a:r>
              <a:rPr lang="zh-CN" altLang="en-US" sz="2400" b="1">
                <a:solidFill>
                  <a:srgbClr val="FFFF00"/>
                </a:solidFill>
              </a:rPr>
              <a:t>：</a:t>
            </a:r>
            <a:endParaRPr lang="zh-CN" altLang="en-US" sz="2000" b="1">
              <a:solidFill>
                <a:srgbClr val="FFFF00"/>
              </a:solidFill>
            </a:endParaRPr>
          </a:p>
          <a:p>
            <a:pPr eaLnBrk="0" fontAlgn="base" hangingPunct="0">
              <a:lnSpc>
                <a:spcPct val="130000"/>
              </a:lnSpc>
              <a:spcBef>
                <a:spcPct val="0"/>
              </a:spcBef>
              <a:spcAft>
                <a:spcPct val="0"/>
              </a:spcAft>
            </a:pPr>
            <a:r>
              <a:rPr lang="zh-CN" altLang="en-US" sz="2000" b="1">
                <a:solidFill>
                  <a:srgbClr val="FFFF00"/>
                </a:solidFill>
              </a:rPr>
              <a:t>  </a:t>
            </a:r>
            <a:r>
              <a:rPr lang="zh-CN" altLang="en-US" sz="2000" b="1">
                <a:solidFill>
                  <a:srgbClr val="FF0066"/>
                </a:solidFill>
                <a:sym typeface="Monotype Sorts" pitchFamily="2" charset="2"/>
              </a:rPr>
              <a:t></a:t>
            </a:r>
            <a:r>
              <a:rPr lang="zh-CN" altLang="en-US" sz="2000" b="1">
                <a:solidFill>
                  <a:srgbClr val="FFFF00"/>
                </a:solidFill>
              </a:rPr>
              <a:t>  关系模式</a:t>
            </a:r>
            <a:r>
              <a:rPr lang="en-US" altLang="zh-CN" sz="2000" b="1">
                <a:solidFill>
                  <a:srgbClr val="FFFF00"/>
                </a:solidFill>
              </a:rPr>
              <a:t>W</a:t>
            </a:r>
            <a:r>
              <a:rPr lang="zh-CN" altLang="en-US" sz="2000" b="1">
                <a:solidFill>
                  <a:srgbClr val="FFFF00"/>
                </a:solidFill>
              </a:rPr>
              <a:t>（工号，日期，姓名，工种，定额，超额，车间，车间主任）</a:t>
            </a:r>
            <a:endParaRPr lang="zh-CN" altLang="en-US" sz="2000" b="1">
              <a:solidFill>
                <a:srgbClr val="FFFFFF"/>
              </a:solidFill>
            </a:endParaRPr>
          </a:p>
          <a:p>
            <a:pPr eaLnBrk="0" fontAlgn="base" hangingPunct="0">
              <a:lnSpc>
                <a:spcPct val="130000"/>
              </a:lnSpc>
              <a:spcBef>
                <a:spcPct val="0"/>
              </a:spcBef>
              <a:spcAft>
                <a:spcPct val="0"/>
              </a:spcAft>
            </a:pPr>
            <a:r>
              <a:rPr lang="zh-CN" altLang="en-US" sz="2000" b="1">
                <a:solidFill>
                  <a:srgbClr val="FFFFFF"/>
                </a:solidFill>
              </a:rPr>
              <a:t>  </a:t>
            </a:r>
            <a:r>
              <a:rPr lang="zh-CN" altLang="en-US" sz="2000" b="1">
                <a:solidFill>
                  <a:srgbClr val="FF0066"/>
                </a:solidFill>
                <a:sym typeface="Monotype Sorts" pitchFamily="2" charset="2"/>
              </a:rPr>
              <a:t></a:t>
            </a:r>
            <a:r>
              <a:rPr lang="zh-CN" altLang="en-US" sz="2000" b="1">
                <a:solidFill>
                  <a:srgbClr val="FFFFFF"/>
                </a:solidFill>
                <a:sym typeface="Monotype Sorts" pitchFamily="2" charset="2"/>
              </a:rPr>
              <a:t> </a:t>
            </a:r>
            <a:r>
              <a:rPr lang="zh-CN" altLang="en-US" sz="2000" b="1">
                <a:solidFill>
                  <a:srgbClr val="FFFFFF"/>
                </a:solidFill>
              </a:rPr>
              <a:t> </a:t>
            </a:r>
            <a:r>
              <a:rPr lang="zh-CN" altLang="en-US" sz="2000" b="1">
                <a:solidFill>
                  <a:srgbClr val="FFFF00"/>
                </a:solidFill>
              </a:rPr>
              <a:t>关系模式</a:t>
            </a:r>
            <a:r>
              <a:rPr lang="en-US" altLang="zh-CN" sz="2000" b="1">
                <a:solidFill>
                  <a:srgbClr val="FFFFFF"/>
                </a:solidFill>
              </a:rPr>
              <a:t>S_L_C</a:t>
            </a:r>
            <a:r>
              <a:rPr lang="zh-CN" altLang="en-US" sz="2000" b="1">
                <a:solidFill>
                  <a:srgbClr val="FFFFFF"/>
                </a:solidFill>
              </a:rPr>
              <a:t>（</a:t>
            </a:r>
            <a:r>
              <a:rPr lang="en-US" altLang="zh-CN" sz="2000" b="1">
                <a:solidFill>
                  <a:srgbClr val="FFFFFF"/>
                </a:solidFill>
              </a:rPr>
              <a:t>S#</a:t>
            </a:r>
            <a:r>
              <a:rPr lang="zh-CN" altLang="en-US" sz="2000" b="1">
                <a:solidFill>
                  <a:srgbClr val="FFFFFF"/>
                </a:solidFill>
              </a:rPr>
              <a:t>，</a:t>
            </a:r>
            <a:r>
              <a:rPr lang="en-US" altLang="zh-CN" sz="2000" b="1">
                <a:solidFill>
                  <a:srgbClr val="FFFFFF"/>
                </a:solidFill>
              </a:rPr>
              <a:t>SD</a:t>
            </a:r>
            <a:r>
              <a:rPr lang="zh-CN" altLang="en-US" sz="2000" b="1">
                <a:solidFill>
                  <a:srgbClr val="FFFFFF"/>
                </a:solidFill>
              </a:rPr>
              <a:t>，</a:t>
            </a:r>
            <a:r>
              <a:rPr lang="en-US" altLang="zh-CN" sz="2000" b="1">
                <a:solidFill>
                  <a:srgbClr val="FFFFFF"/>
                </a:solidFill>
              </a:rPr>
              <a:t>SL</a:t>
            </a:r>
            <a:r>
              <a:rPr lang="zh-CN" altLang="en-US" sz="2000" b="1">
                <a:solidFill>
                  <a:srgbClr val="FFFFFF"/>
                </a:solidFill>
              </a:rPr>
              <a:t>，</a:t>
            </a:r>
            <a:r>
              <a:rPr lang="en-US" altLang="zh-CN" sz="2000" b="1">
                <a:solidFill>
                  <a:srgbClr val="FFFFFF"/>
                </a:solidFill>
              </a:rPr>
              <a:t>C#</a:t>
            </a:r>
            <a:r>
              <a:rPr lang="zh-CN" altLang="en-US" sz="2000" b="1">
                <a:solidFill>
                  <a:srgbClr val="FFFFFF"/>
                </a:solidFill>
              </a:rPr>
              <a:t>，</a:t>
            </a:r>
            <a:r>
              <a:rPr lang="en-US" altLang="zh-CN" sz="2000" b="1">
                <a:solidFill>
                  <a:srgbClr val="FFFFFF"/>
                </a:solidFill>
              </a:rPr>
              <a:t>G</a:t>
            </a:r>
            <a:r>
              <a:rPr lang="zh-CN" altLang="en-US" sz="2000" b="1">
                <a:solidFill>
                  <a:srgbClr val="FFFFFF"/>
                </a:solidFill>
              </a:rPr>
              <a:t>）</a:t>
            </a:r>
          </a:p>
        </p:txBody>
      </p:sp>
      <p:grpSp>
        <p:nvGrpSpPr>
          <p:cNvPr id="261125" name="Group 5"/>
          <p:cNvGrpSpPr>
            <a:grpSpLocks/>
          </p:cNvGrpSpPr>
          <p:nvPr/>
        </p:nvGrpSpPr>
        <p:grpSpPr bwMode="auto">
          <a:xfrm>
            <a:off x="5676900" y="1828800"/>
            <a:ext cx="4838700" cy="482600"/>
            <a:chOff x="0" y="0"/>
            <a:chExt cx="3048" cy="304"/>
          </a:xfrm>
        </p:grpSpPr>
        <p:grpSp>
          <p:nvGrpSpPr>
            <p:cNvPr id="261126" name="Group 6"/>
            <p:cNvGrpSpPr>
              <a:grpSpLocks/>
            </p:cNvGrpSpPr>
            <p:nvPr/>
          </p:nvGrpSpPr>
          <p:grpSpPr bwMode="auto">
            <a:xfrm>
              <a:off x="0" y="0"/>
              <a:ext cx="192" cy="192"/>
              <a:chOff x="0" y="0"/>
              <a:chExt cx="192" cy="192"/>
            </a:xfrm>
          </p:grpSpPr>
          <p:sp>
            <p:nvSpPr>
              <p:cNvPr id="261127" name="Line 7"/>
              <p:cNvSpPr>
                <a:spLocks noChangeShapeType="1"/>
              </p:cNvSpPr>
              <p:nvPr/>
            </p:nvSpPr>
            <p:spPr bwMode="auto">
              <a:xfrm flipV="1">
                <a:off x="0" y="0"/>
                <a:ext cx="0" cy="192"/>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28" name="Line 8"/>
              <p:cNvSpPr>
                <a:spLocks noChangeShapeType="1"/>
              </p:cNvSpPr>
              <p:nvPr/>
            </p:nvSpPr>
            <p:spPr bwMode="auto">
              <a:xfrm>
                <a:off x="0" y="192"/>
                <a:ext cx="19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61129" name="Text Box 9"/>
            <p:cNvSpPr txBox="1">
              <a:spLocks noChangeArrowheads="1"/>
            </p:cNvSpPr>
            <p:nvPr/>
          </p:nvSpPr>
          <p:spPr bwMode="auto">
            <a:xfrm>
              <a:off x="192" y="48"/>
              <a:ext cx="2856" cy="25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00"/>
                  </a:solidFill>
                </a:rPr>
                <a:t>学生宿舍楼，且每个系学生只住一栋楼</a:t>
              </a:r>
            </a:p>
          </p:txBody>
        </p:sp>
      </p:grpSp>
      <p:sp>
        <p:nvSpPr>
          <p:cNvPr id="261130" name="Text Box 10"/>
          <p:cNvSpPr txBox="1">
            <a:spLocks noChangeArrowheads="1"/>
          </p:cNvSpPr>
          <p:nvPr/>
        </p:nvSpPr>
        <p:spPr bwMode="auto">
          <a:xfrm>
            <a:off x="2362201" y="2254251"/>
            <a:ext cx="305243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关键字：（</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endParaRPr lang="zh-CN" altLang="en-US" sz="2400" b="1">
              <a:solidFill>
                <a:srgbClr val="FFFF00"/>
              </a:solidFill>
              <a:sym typeface="Symbol" panose="05050102010706020507" pitchFamily="18" charset="2"/>
            </a:endParaRPr>
          </a:p>
        </p:txBody>
      </p:sp>
      <p:grpSp>
        <p:nvGrpSpPr>
          <p:cNvPr id="261131" name="Group 11"/>
          <p:cNvGrpSpPr>
            <a:grpSpLocks/>
          </p:cNvGrpSpPr>
          <p:nvPr/>
        </p:nvGrpSpPr>
        <p:grpSpPr bwMode="auto">
          <a:xfrm>
            <a:off x="4343400" y="2921000"/>
            <a:ext cx="533400" cy="534988"/>
            <a:chOff x="0" y="0"/>
            <a:chExt cx="336" cy="337"/>
          </a:xfrm>
        </p:grpSpPr>
        <p:sp>
          <p:nvSpPr>
            <p:cNvPr id="261132" name="Line 12"/>
            <p:cNvSpPr>
              <a:spLocks noChangeShapeType="1"/>
            </p:cNvSpPr>
            <p:nvPr/>
          </p:nvSpPr>
          <p:spPr bwMode="auto">
            <a:xfrm>
              <a:off x="0" y="308"/>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33" name="Text Box 13"/>
            <p:cNvSpPr txBox="1">
              <a:spLocks noChangeArrowheads="1"/>
            </p:cNvSpPr>
            <p:nvPr/>
          </p:nvSpPr>
          <p:spPr bwMode="auto">
            <a:xfrm>
              <a:off x="48" y="0"/>
              <a:ext cx="181"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f</a:t>
              </a:r>
            </a:p>
          </p:txBody>
        </p:sp>
      </p:grpSp>
      <p:grpSp>
        <p:nvGrpSpPr>
          <p:cNvPr id="261134" name="Group 14"/>
          <p:cNvGrpSpPr>
            <a:grpSpLocks/>
          </p:cNvGrpSpPr>
          <p:nvPr/>
        </p:nvGrpSpPr>
        <p:grpSpPr bwMode="auto">
          <a:xfrm>
            <a:off x="4419600" y="4429125"/>
            <a:ext cx="533400" cy="534988"/>
            <a:chOff x="0" y="0"/>
            <a:chExt cx="336" cy="337"/>
          </a:xfrm>
        </p:grpSpPr>
        <p:sp>
          <p:nvSpPr>
            <p:cNvPr id="261135" name="Line 15"/>
            <p:cNvSpPr>
              <a:spLocks noChangeShapeType="1"/>
            </p:cNvSpPr>
            <p:nvPr/>
          </p:nvSpPr>
          <p:spPr bwMode="auto">
            <a:xfrm>
              <a:off x="0" y="308"/>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36" name="Text Box 16"/>
            <p:cNvSpPr txBox="1">
              <a:spLocks noChangeArrowheads="1"/>
            </p:cNvSpPr>
            <p:nvPr/>
          </p:nvSpPr>
          <p:spPr bwMode="auto">
            <a:xfrm>
              <a:off x="48" y="0"/>
              <a:ext cx="224"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p</a:t>
              </a:r>
            </a:p>
          </p:txBody>
        </p:sp>
      </p:grpSp>
      <p:grpSp>
        <p:nvGrpSpPr>
          <p:cNvPr id="261137" name="Group 17"/>
          <p:cNvGrpSpPr>
            <a:grpSpLocks/>
          </p:cNvGrpSpPr>
          <p:nvPr/>
        </p:nvGrpSpPr>
        <p:grpSpPr bwMode="auto">
          <a:xfrm>
            <a:off x="4419600" y="4803775"/>
            <a:ext cx="533400" cy="534988"/>
            <a:chOff x="0" y="0"/>
            <a:chExt cx="336" cy="337"/>
          </a:xfrm>
        </p:grpSpPr>
        <p:sp>
          <p:nvSpPr>
            <p:cNvPr id="261138" name="Line 18"/>
            <p:cNvSpPr>
              <a:spLocks noChangeShapeType="1"/>
            </p:cNvSpPr>
            <p:nvPr/>
          </p:nvSpPr>
          <p:spPr bwMode="auto">
            <a:xfrm>
              <a:off x="0" y="308"/>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39" name="Text Box 19"/>
            <p:cNvSpPr txBox="1">
              <a:spLocks noChangeArrowheads="1"/>
            </p:cNvSpPr>
            <p:nvPr/>
          </p:nvSpPr>
          <p:spPr bwMode="auto">
            <a:xfrm>
              <a:off x="48" y="0"/>
              <a:ext cx="224"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p</a:t>
              </a:r>
            </a:p>
          </p:txBody>
        </p:sp>
      </p:grpSp>
      <p:grpSp>
        <p:nvGrpSpPr>
          <p:cNvPr id="261140" name="Group 20"/>
          <p:cNvGrpSpPr>
            <a:grpSpLocks/>
          </p:cNvGrpSpPr>
          <p:nvPr/>
        </p:nvGrpSpPr>
        <p:grpSpPr bwMode="auto">
          <a:xfrm>
            <a:off x="3200400" y="3956050"/>
            <a:ext cx="914400" cy="534988"/>
            <a:chOff x="0" y="0"/>
            <a:chExt cx="576" cy="337"/>
          </a:xfrm>
        </p:grpSpPr>
        <p:sp>
          <p:nvSpPr>
            <p:cNvPr id="261141" name="Line 21"/>
            <p:cNvSpPr>
              <a:spLocks noChangeShapeType="1"/>
            </p:cNvSpPr>
            <p:nvPr/>
          </p:nvSpPr>
          <p:spPr bwMode="auto">
            <a:xfrm>
              <a:off x="0" y="323"/>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42" name="Text Box 22"/>
            <p:cNvSpPr txBox="1">
              <a:spLocks noChangeArrowheads="1"/>
            </p:cNvSpPr>
            <p:nvPr/>
          </p:nvSpPr>
          <p:spPr bwMode="auto">
            <a:xfrm>
              <a:off x="48" y="0"/>
              <a:ext cx="50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传递</a:t>
              </a:r>
            </a:p>
          </p:txBody>
        </p:sp>
      </p:grpSp>
      <p:sp>
        <p:nvSpPr>
          <p:cNvPr id="261143" name="Text Box 23"/>
          <p:cNvSpPr txBox="1">
            <a:spLocks noChangeArrowheads="1"/>
          </p:cNvSpPr>
          <p:nvPr/>
        </p:nvSpPr>
        <p:spPr bwMode="auto">
          <a:xfrm>
            <a:off x="2743201" y="3529014"/>
            <a:ext cx="305724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sym typeface="Symbol" panose="05050102010706020507" pitchFamily="18" charset="2"/>
              </a:rPr>
              <a:t>S# SD</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SD SL</a:t>
            </a:r>
            <a:r>
              <a:rPr lang="zh-CN" altLang="en-US" sz="2400" b="1">
                <a:solidFill>
                  <a:srgbClr val="FFFF00"/>
                </a:solidFill>
                <a:sym typeface="Symbol" panose="05050102010706020507" pitchFamily="18" charset="2"/>
              </a:rPr>
              <a:t>，</a:t>
            </a:r>
          </a:p>
        </p:txBody>
      </p:sp>
      <p:sp>
        <p:nvSpPr>
          <p:cNvPr id="261144" name="Text Box 24"/>
          <p:cNvSpPr txBox="1">
            <a:spLocks noChangeArrowheads="1"/>
          </p:cNvSpPr>
          <p:nvPr/>
        </p:nvSpPr>
        <p:spPr bwMode="auto">
          <a:xfrm>
            <a:off x="7124700" y="2667001"/>
            <a:ext cx="990600" cy="226377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p:txBody>
      </p:sp>
      <p:sp>
        <p:nvSpPr>
          <p:cNvPr id="261145" name="Text Box 25"/>
          <p:cNvSpPr txBox="1">
            <a:spLocks noChangeArrowheads="1"/>
          </p:cNvSpPr>
          <p:nvPr/>
        </p:nvSpPr>
        <p:spPr bwMode="auto">
          <a:xfrm>
            <a:off x="5867400" y="3554414"/>
            <a:ext cx="423514" cy="461665"/>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G</a:t>
            </a:r>
          </a:p>
        </p:txBody>
      </p:sp>
      <p:sp>
        <p:nvSpPr>
          <p:cNvPr id="261146" name="Text Box 26"/>
          <p:cNvSpPr txBox="1">
            <a:spLocks noChangeArrowheads="1"/>
          </p:cNvSpPr>
          <p:nvPr/>
        </p:nvSpPr>
        <p:spPr bwMode="auto">
          <a:xfrm>
            <a:off x="9258301" y="3021014"/>
            <a:ext cx="579005" cy="461665"/>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SD</a:t>
            </a:r>
          </a:p>
        </p:txBody>
      </p:sp>
      <p:sp>
        <p:nvSpPr>
          <p:cNvPr id="261147" name="Text Box 27"/>
          <p:cNvSpPr txBox="1">
            <a:spLocks noChangeArrowheads="1"/>
          </p:cNvSpPr>
          <p:nvPr/>
        </p:nvSpPr>
        <p:spPr bwMode="auto">
          <a:xfrm>
            <a:off x="9334500" y="4141789"/>
            <a:ext cx="561372" cy="461665"/>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SL</a:t>
            </a:r>
          </a:p>
        </p:txBody>
      </p:sp>
      <p:sp>
        <p:nvSpPr>
          <p:cNvPr id="261148" name="Text Box 28"/>
          <p:cNvSpPr txBox="1">
            <a:spLocks noChangeArrowheads="1"/>
          </p:cNvSpPr>
          <p:nvPr/>
        </p:nvSpPr>
        <p:spPr bwMode="auto">
          <a:xfrm>
            <a:off x="7353300" y="3021014"/>
            <a:ext cx="510076" cy="461665"/>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a:t>
            </a:r>
          </a:p>
        </p:txBody>
      </p:sp>
      <p:sp>
        <p:nvSpPr>
          <p:cNvPr id="261149" name="Text Box 29"/>
          <p:cNvSpPr txBox="1">
            <a:spLocks noChangeArrowheads="1"/>
          </p:cNvSpPr>
          <p:nvPr/>
        </p:nvSpPr>
        <p:spPr bwMode="auto">
          <a:xfrm>
            <a:off x="7353300" y="4065589"/>
            <a:ext cx="561372" cy="461665"/>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C#</a:t>
            </a:r>
          </a:p>
        </p:txBody>
      </p:sp>
      <p:sp>
        <p:nvSpPr>
          <p:cNvPr id="261150" name="Text Box 30"/>
          <p:cNvSpPr txBox="1">
            <a:spLocks noChangeArrowheads="1"/>
          </p:cNvSpPr>
          <p:nvPr/>
        </p:nvSpPr>
        <p:spPr bwMode="auto">
          <a:xfrm>
            <a:off x="7185026" y="4976814"/>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关键字</a:t>
            </a:r>
          </a:p>
        </p:txBody>
      </p:sp>
      <p:sp>
        <p:nvSpPr>
          <p:cNvPr id="261151" name="Line 31"/>
          <p:cNvSpPr>
            <a:spLocks noChangeShapeType="1"/>
          </p:cNvSpPr>
          <p:nvPr/>
        </p:nvSpPr>
        <p:spPr bwMode="auto">
          <a:xfrm flipH="1">
            <a:off x="6286500" y="38100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52" name="Line 32"/>
          <p:cNvSpPr>
            <a:spLocks noChangeShapeType="1"/>
          </p:cNvSpPr>
          <p:nvPr/>
        </p:nvSpPr>
        <p:spPr bwMode="auto">
          <a:xfrm>
            <a:off x="7886700" y="3276600"/>
            <a:ext cx="1371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53" name="Line 33"/>
          <p:cNvSpPr>
            <a:spLocks noChangeShapeType="1"/>
          </p:cNvSpPr>
          <p:nvPr/>
        </p:nvSpPr>
        <p:spPr bwMode="auto">
          <a:xfrm>
            <a:off x="9563100" y="3505200"/>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54" name="Line 34"/>
          <p:cNvSpPr>
            <a:spLocks noChangeShapeType="1"/>
          </p:cNvSpPr>
          <p:nvPr/>
        </p:nvSpPr>
        <p:spPr bwMode="auto">
          <a:xfrm>
            <a:off x="7886700" y="3276600"/>
            <a:ext cx="1447800" cy="1066800"/>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55" name="Line 35"/>
          <p:cNvSpPr>
            <a:spLocks noChangeShapeType="1"/>
          </p:cNvSpPr>
          <p:nvPr/>
        </p:nvSpPr>
        <p:spPr bwMode="auto">
          <a:xfrm flipV="1">
            <a:off x="8115300" y="3429000"/>
            <a:ext cx="1143000" cy="381000"/>
          </a:xfrm>
          <a:prstGeom prst="line">
            <a:avLst/>
          </a:prstGeom>
          <a:noFill/>
          <a:ln w="38100">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56" name="Line 36"/>
          <p:cNvSpPr>
            <a:spLocks noChangeShapeType="1"/>
          </p:cNvSpPr>
          <p:nvPr/>
        </p:nvSpPr>
        <p:spPr bwMode="auto">
          <a:xfrm>
            <a:off x="8115300" y="3810000"/>
            <a:ext cx="1143000" cy="685800"/>
          </a:xfrm>
          <a:prstGeom prst="line">
            <a:avLst/>
          </a:prstGeom>
          <a:noFill/>
          <a:ln w="38100">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1157" name="Text Box 37"/>
          <p:cNvSpPr txBox="1">
            <a:spLocks noChangeArrowheads="1"/>
          </p:cNvSpPr>
          <p:nvPr/>
        </p:nvSpPr>
        <p:spPr bwMode="auto">
          <a:xfrm>
            <a:off x="6362701" y="3297239"/>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完全</a:t>
            </a:r>
          </a:p>
        </p:txBody>
      </p:sp>
      <p:sp>
        <p:nvSpPr>
          <p:cNvPr id="261158" name="Text Box 38"/>
          <p:cNvSpPr txBox="1">
            <a:spLocks noChangeArrowheads="1"/>
          </p:cNvSpPr>
          <p:nvPr/>
        </p:nvSpPr>
        <p:spPr bwMode="auto">
          <a:xfrm>
            <a:off x="8153400" y="41910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部分</a:t>
            </a:r>
          </a:p>
        </p:txBody>
      </p:sp>
      <p:sp>
        <p:nvSpPr>
          <p:cNvPr id="261159" name="Text Box 39"/>
          <p:cNvSpPr txBox="1">
            <a:spLocks noChangeArrowheads="1"/>
          </p:cNvSpPr>
          <p:nvPr/>
        </p:nvSpPr>
        <p:spPr bwMode="auto">
          <a:xfrm>
            <a:off x="2362200" y="5562601"/>
            <a:ext cx="7664278" cy="83099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    对关系模式</a:t>
            </a:r>
            <a:r>
              <a:rPr lang="en-US" altLang="zh-CN" sz="2400" b="1">
                <a:solidFill>
                  <a:srgbClr val="000000"/>
                </a:solidFill>
              </a:rPr>
              <a:t>S_L_C,</a:t>
            </a:r>
            <a:r>
              <a:rPr lang="zh-CN" altLang="en-US" sz="2400" b="1">
                <a:solidFill>
                  <a:srgbClr val="000000"/>
                </a:solidFill>
              </a:rPr>
              <a:t>同样存在</a:t>
            </a:r>
            <a:r>
              <a:rPr lang="zh-CN" altLang="en-US" sz="2400" b="1">
                <a:solidFill>
                  <a:srgbClr val="0000FF"/>
                </a:solidFill>
              </a:rPr>
              <a:t>数据冗余大、插入异常、</a:t>
            </a:r>
            <a:endParaRPr lang="zh-CN" altLang="en-US" sz="2400" b="1">
              <a:solidFill>
                <a:srgbClr val="000000"/>
              </a:solidFill>
            </a:endParaRPr>
          </a:p>
          <a:p>
            <a:pPr eaLnBrk="0" fontAlgn="base" hangingPunct="0">
              <a:spcBef>
                <a:spcPct val="0"/>
              </a:spcBef>
              <a:spcAft>
                <a:spcPct val="0"/>
              </a:spcAft>
            </a:pPr>
            <a:r>
              <a:rPr lang="zh-CN" altLang="en-US" sz="2400" b="1">
                <a:solidFill>
                  <a:srgbClr val="0000FF"/>
                </a:solidFill>
              </a:rPr>
              <a:t>删除异常、修改困难</a:t>
            </a:r>
            <a:r>
              <a:rPr lang="zh-CN" altLang="en-US" sz="2400" b="1">
                <a:solidFill>
                  <a:srgbClr val="000000"/>
                </a:solidFill>
              </a:rPr>
              <a:t>等问题。（产生问题的原因同</a:t>
            </a:r>
            <a:r>
              <a:rPr lang="en-US" altLang="zh-CN" sz="2400" b="1">
                <a:solidFill>
                  <a:srgbClr val="000000"/>
                </a:solidFill>
              </a:rPr>
              <a:t>W</a:t>
            </a:r>
            <a:r>
              <a:rPr lang="zh-CN" altLang="en-US" sz="2400" b="1">
                <a:solidFill>
                  <a:srgbClr val="000000"/>
                </a:solidFill>
              </a:rPr>
              <a:t>）</a:t>
            </a:r>
            <a:endParaRPr lang="zh-CN" altLang="en-US" sz="2400" b="1">
              <a:solidFill>
                <a:srgbClr val="FFFF00"/>
              </a:solidFill>
            </a:endParaRPr>
          </a:p>
        </p:txBody>
      </p:sp>
    </p:spTree>
    <p:extLst>
      <p:ext uri="{BB962C8B-B14F-4D97-AF65-F5344CB8AC3E}">
        <p14:creationId xmlns:p14="http://schemas.microsoft.com/office/powerpoint/2010/main" val="2658642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1124">
                                            <p:bg/>
                                          </p:spTgt>
                                        </p:tgtEl>
                                        <p:attrNameLst>
                                          <p:attrName>style.visibility</p:attrName>
                                        </p:attrNameLst>
                                      </p:cBhvr>
                                      <p:to>
                                        <p:strVal val="visible"/>
                                      </p:to>
                                    </p:set>
                                    <p:anim calcmode="lin" valueType="num">
                                      <p:cBhvr additive="base">
                                        <p:cTn id="7" dur="500" fill="hold"/>
                                        <p:tgtEl>
                                          <p:spTgt spid="26112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6112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1124">
                                            <p:txEl>
                                              <p:pRg st="0" end="0"/>
                                            </p:txEl>
                                          </p:spTgt>
                                        </p:tgtEl>
                                        <p:attrNameLst>
                                          <p:attrName>style.visibility</p:attrName>
                                        </p:attrNameLst>
                                      </p:cBhvr>
                                      <p:to>
                                        <p:strVal val="visible"/>
                                      </p:to>
                                    </p:set>
                                    <p:anim calcmode="lin" valueType="num">
                                      <p:cBhvr additive="base">
                                        <p:cTn id="13" dur="500" fill="hold"/>
                                        <p:tgtEl>
                                          <p:spTgt spid="26112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11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1124">
                                            <p:txEl>
                                              <p:pRg st="1" end="1"/>
                                            </p:txEl>
                                          </p:spTgt>
                                        </p:tgtEl>
                                        <p:attrNameLst>
                                          <p:attrName>style.visibility</p:attrName>
                                        </p:attrNameLst>
                                      </p:cBhvr>
                                      <p:to>
                                        <p:strVal val="visible"/>
                                      </p:to>
                                    </p:set>
                                    <p:anim calcmode="lin" valueType="num">
                                      <p:cBhvr additive="base">
                                        <p:cTn id="19" dur="500" fill="hold"/>
                                        <p:tgtEl>
                                          <p:spTgt spid="26112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11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1124">
                                            <p:txEl>
                                              <p:pRg st="2" end="2"/>
                                            </p:txEl>
                                          </p:spTgt>
                                        </p:tgtEl>
                                        <p:attrNameLst>
                                          <p:attrName>style.visibility</p:attrName>
                                        </p:attrNameLst>
                                      </p:cBhvr>
                                      <p:to>
                                        <p:strVal val="visible"/>
                                      </p:to>
                                    </p:set>
                                    <p:anim calcmode="lin" valueType="num">
                                      <p:cBhvr additive="base">
                                        <p:cTn id="25" dur="500" fill="hold"/>
                                        <p:tgtEl>
                                          <p:spTgt spid="26112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11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61125"/>
                                        </p:tgtEl>
                                        <p:attrNameLst>
                                          <p:attrName>style.visibility</p:attrName>
                                        </p:attrNameLst>
                                      </p:cBhvr>
                                      <p:to>
                                        <p:strVal val="visible"/>
                                      </p:to>
                                    </p:set>
                                    <p:anim calcmode="lin" valueType="num">
                                      <p:cBhvr additive="base">
                                        <p:cTn id="31" dur="500" fill="hold"/>
                                        <p:tgtEl>
                                          <p:spTgt spid="261125"/>
                                        </p:tgtEl>
                                        <p:attrNameLst>
                                          <p:attrName>ppt_x</p:attrName>
                                        </p:attrNameLst>
                                      </p:cBhvr>
                                      <p:tavLst>
                                        <p:tav tm="0">
                                          <p:val>
                                            <p:strVal val="1+#ppt_w/2"/>
                                          </p:val>
                                        </p:tav>
                                        <p:tav tm="100000">
                                          <p:val>
                                            <p:strVal val="#ppt_x"/>
                                          </p:val>
                                        </p:tav>
                                      </p:tavLst>
                                    </p:anim>
                                    <p:anim calcmode="lin" valueType="num">
                                      <p:cBhvr additive="base">
                                        <p:cTn id="32" dur="500" fill="hold"/>
                                        <p:tgtEl>
                                          <p:spTgt spid="26112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61148"/>
                                        </p:tgtEl>
                                        <p:attrNameLst>
                                          <p:attrName>style.visibility</p:attrName>
                                        </p:attrNameLst>
                                      </p:cBhvr>
                                      <p:to>
                                        <p:strVal val="visible"/>
                                      </p:to>
                                    </p:set>
                                    <p:anim calcmode="lin" valueType="num">
                                      <p:cBhvr additive="base">
                                        <p:cTn id="37" dur="500" fill="hold"/>
                                        <p:tgtEl>
                                          <p:spTgt spid="261148"/>
                                        </p:tgtEl>
                                        <p:attrNameLst>
                                          <p:attrName>ppt_x</p:attrName>
                                        </p:attrNameLst>
                                      </p:cBhvr>
                                      <p:tavLst>
                                        <p:tav tm="0">
                                          <p:val>
                                            <p:strVal val="0-#ppt_w/2"/>
                                          </p:val>
                                        </p:tav>
                                        <p:tav tm="100000">
                                          <p:val>
                                            <p:strVal val="#ppt_x"/>
                                          </p:val>
                                        </p:tav>
                                      </p:tavLst>
                                    </p:anim>
                                    <p:anim calcmode="lin" valueType="num">
                                      <p:cBhvr additive="base">
                                        <p:cTn id="38" dur="500" fill="hold"/>
                                        <p:tgtEl>
                                          <p:spTgt spid="261148"/>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2" presetClass="entr" presetSubtype="3" fill="hold" grpId="0" nodeType="afterEffect">
                                  <p:stCondLst>
                                    <p:cond delay="0"/>
                                  </p:stCondLst>
                                  <p:childTnLst>
                                    <p:set>
                                      <p:cBhvr>
                                        <p:cTn id="41" dur="1" fill="hold">
                                          <p:stCondLst>
                                            <p:cond delay="0"/>
                                          </p:stCondLst>
                                        </p:cTn>
                                        <p:tgtEl>
                                          <p:spTgt spid="261146"/>
                                        </p:tgtEl>
                                        <p:attrNameLst>
                                          <p:attrName>style.visibility</p:attrName>
                                        </p:attrNameLst>
                                      </p:cBhvr>
                                      <p:to>
                                        <p:strVal val="visible"/>
                                      </p:to>
                                    </p:set>
                                    <p:anim calcmode="lin" valueType="num">
                                      <p:cBhvr additive="base">
                                        <p:cTn id="42" dur="500" fill="hold"/>
                                        <p:tgtEl>
                                          <p:spTgt spid="261146"/>
                                        </p:tgtEl>
                                        <p:attrNameLst>
                                          <p:attrName>ppt_x</p:attrName>
                                        </p:attrNameLst>
                                      </p:cBhvr>
                                      <p:tavLst>
                                        <p:tav tm="0">
                                          <p:val>
                                            <p:strVal val="1+#ppt_w/2"/>
                                          </p:val>
                                        </p:tav>
                                        <p:tav tm="100000">
                                          <p:val>
                                            <p:strVal val="#ppt_x"/>
                                          </p:val>
                                        </p:tav>
                                      </p:tavLst>
                                    </p:anim>
                                    <p:anim calcmode="lin" valueType="num">
                                      <p:cBhvr additive="base">
                                        <p:cTn id="43" dur="500" fill="hold"/>
                                        <p:tgtEl>
                                          <p:spTgt spid="261146"/>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1000"/>
                            </p:stCondLst>
                            <p:childTnLst>
                              <p:par>
                                <p:cTn id="45" presetID="2" presetClass="entr" presetSubtype="6" fill="hold" grpId="0" nodeType="afterEffect">
                                  <p:stCondLst>
                                    <p:cond delay="0"/>
                                  </p:stCondLst>
                                  <p:childTnLst>
                                    <p:set>
                                      <p:cBhvr>
                                        <p:cTn id="46" dur="1" fill="hold">
                                          <p:stCondLst>
                                            <p:cond delay="0"/>
                                          </p:stCondLst>
                                        </p:cTn>
                                        <p:tgtEl>
                                          <p:spTgt spid="261147"/>
                                        </p:tgtEl>
                                        <p:attrNameLst>
                                          <p:attrName>style.visibility</p:attrName>
                                        </p:attrNameLst>
                                      </p:cBhvr>
                                      <p:to>
                                        <p:strVal val="visible"/>
                                      </p:to>
                                    </p:set>
                                    <p:anim calcmode="lin" valueType="num">
                                      <p:cBhvr additive="base">
                                        <p:cTn id="47" dur="500" fill="hold"/>
                                        <p:tgtEl>
                                          <p:spTgt spid="261147"/>
                                        </p:tgtEl>
                                        <p:attrNameLst>
                                          <p:attrName>ppt_x</p:attrName>
                                        </p:attrNameLst>
                                      </p:cBhvr>
                                      <p:tavLst>
                                        <p:tav tm="0">
                                          <p:val>
                                            <p:strVal val="1+#ppt_w/2"/>
                                          </p:val>
                                        </p:tav>
                                        <p:tav tm="100000">
                                          <p:val>
                                            <p:strVal val="#ppt_x"/>
                                          </p:val>
                                        </p:tav>
                                      </p:tavLst>
                                    </p:anim>
                                    <p:anim calcmode="lin" valueType="num">
                                      <p:cBhvr additive="base">
                                        <p:cTn id="48" dur="500" fill="hold"/>
                                        <p:tgtEl>
                                          <p:spTgt spid="261147"/>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1500"/>
                            </p:stCondLst>
                            <p:childTnLst>
                              <p:par>
                                <p:cTn id="50" presetID="2" presetClass="entr" presetSubtype="12" fill="hold" grpId="0" nodeType="afterEffect">
                                  <p:stCondLst>
                                    <p:cond delay="0"/>
                                  </p:stCondLst>
                                  <p:childTnLst>
                                    <p:set>
                                      <p:cBhvr>
                                        <p:cTn id="51" dur="1" fill="hold">
                                          <p:stCondLst>
                                            <p:cond delay="0"/>
                                          </p:stCondLst>
                                        </p:cTn>
                                        <p:tgtEl>
                                          <p:spTgt spid="261149"/>
                                        </p:tgtEl>
                                        <p:attrNameLst>
                                          <p:attrName>style.visibility</p:attrName>
                                        </p:attrNameLst>
                                      </p:cBhvr>
                                      <p:to>
                                        <p:strVal val="visible"/>
                                      </p:to>
                                    </p:set>
                                    <p:anim calcmode="lin" valueType="num">
                                      <p:cBhvr additive="base">
                                        <p:cTn id="52" dur="500" fill="hold"/>
                                        <p:tgtEl>
                                          <p:spTgt spid="261149"/>
                                        </p:tgtEl>
                                        <p:attrNameLst>
                                          <p:attrName>ppt_x</p:attrName>
                                        </p:attrNameLst>
                                      </p:cBhvr>
                                      <p:tavLst>
                                        <p:tav tm="0">
                                          <p:val>
                                            <p:strVal val="0-#ppt_w/2"/>
                                          </p:val>
                                        </p:tav>
                                        <p:tav tm="100000">
                                          <p:val>
                                            <p:strVal val="#ppt_x"/>
                                          </p:val>
                                        </p:tav>
                                      </p:tavLst>
                                    </p:anim>
                                    <p:anim calcmode="lin" valueType="num">
                                      <p:cBhvr additive="base">
                                        <p:cTn id="53" dur="500" fill="hold"/>
                                        <p:tgtEl>
                                          <p:spTgt spid="261149"/>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2000"/>
                            </p:stCondLst>
                            <p:childTnLst>
                              <p:par>
                                <p:cTn id="55" presetID="2" presetClass="entr" presetSubtype="8" fill="hold" grpId="0" nodeType="afterEffect">
                                  <p:stCondLst>
                                    <p:cond delay="0"/>
                                  </p:stCondLst>
                                  <p:childTnLst>
                                    <p:set>
                                      <p:cBhvr>
                                        <p:cTn id="56" dur="1" fill="hold">
                                          <p:stCondLst>
                                            <p:cond delay="0"/>
                                          </p:stCondLst>
                                        </p:cTn>
                                        <p:tgtEl>
                                          <p:spTgt spid="261145"/>
                                        </p:tgtEl>
                                        <p:attrNameLst>
                                          <p:attrName>style.visibility</p:attrName>
                                        </p:attrNameLst>
                                      </p:cBhvr>
                                      <p:to>
                                        <p:strVal val="visible"/>
                                      </p:to>
                                    </p:set>
                                    <p:anim calcmode="lin" valueType="num">
                                      <p:cBhvr additive="base">
                                        <p:cTn id="57" dur="500" fill="hold"/>
                                        <p:tgtEl>
                                          <p:spTgt spid="261145"/>
                                        </p:tgtEl>
                                        <p:attrNameLst>
                                          <p:attrName>ppt_x</p:attrName>
                                        </p:attrNameLst>
                                      </p:cBhvr>
                                      <p:tavLst>
                                        <p:tav tm="0">
                                          <p:val>
                                            <p:strVal val="0-#ppt_w/2"/>
                                          </p:val>
                                        </p:tav>
                                        <p:tav tm="100000">
                                          <p:val>
                                            <p:strVal val="#ppt_x"/>
                                          </p:val>
                                        </p:tav>
                                      </p:tavLst>
                                    </p:anim>
                                    <p:anim calcmode="lin" valueType="num">
                                      <p:cBhvr additive="base">
                                        <p:cTn id="58" dur="500" fill="hold"/>
                                        <p:tgtEl>
                                          <p:spTgt spid="261145"/>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61130"/>
                                        </p:tgtEl>
                                        <p:attrNameLst>
                                          <p:attrName>style.visibility</p:attrName>
                                        </p:attrNameLst>
                                      </p:cBhvr>
                                      <p:to>
                                        <p:strVal val="visible"/>
                                      </p:to>
                                    </p:set>
                                    <p:anim calcmode="lin" valueType="num">
                                      <p:cBhvr additive="base">
                                        <p:cTn id="63" dur="500" fill="hold"/>
                                        <p:tgtEl>
                                          <p:spTgt spid="261130"/>
                                        </p:tgtEl>
                                        <p:attrNameLst>
                                          <p:attrName>ppt_x</p:attrName>
                                        </p:attrNameLst>
                                      </p:cBhvr>
                                      <p:tavLst>
                                        <p:tav tm="0">
                                          <p:val>
                                            <p:strVal val="0-#ppt_w/2"/>
                                          </p:val>
                                        </p:tav>
                                        <p:tav tm="100000">
                                          <p:val>
                                            <p:strVal val="#ppt_x"/>
                                          </p:val>
                                        </p:tav>
                                      </p:tavLst>
                                    </p:anim>
                                    <p:anim calcmode="lin" valueType="num">
                                      <p:cBhvr additive="base">
                                        <p:cTn id="64" dur="500" fill="hold"/>
                                        <p:tgtEl>
                                          <p:spTgt spid="261130"/>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32" fill="hold" grpId="0" nodeType="clickEffect">
                                  <p:stCondLst>
                                    <p:cond delay="0"/>
                                  </p:stCondLst>
                                  <p:childTnLst>
                                    <p:set>
                                      <p:cBhvr>
                                        <p:cTn id="68" dur="1" fill="hold">
                                          <p:stCondLst>
                                            <p:cond delay="0"/>
                                          </p:stCondLst>
                                        </p:cTn>
                                        <p:tgtEl>
                                          <p:spTgt spid="261144"/>
                                        </p:tgtEl>
                                        <p:attrNameLst>
                                          <p:attrName>style.visibility</p:attrName>
                                        </p:attrNameLst>
                                      </p:cBhvr>
                                      <p:to>
                                        <p:strVal val="visible"/>
                                      </p:to>
                                    </p:set>
                                    <p:anim calcmode="lin" valueType="num">
                                      <p:cBhvr additive="base">
                                        <p:cTn id="69" dur="500" fill="hold"/>
                                        <p:tgtEl>
                                          <p:spTgt spid="261144"/>
                                        </p:tgtEl>
                                        <p:attrNameLst>
                                          <p:attrName>ppt_w</p:attrName>
                                        </p:attrNameLst>
                                      </p:cBhvr>
                                      <p:tavLst>
                                        <p:tav tm="0">
                                          <p:val>
                                            <p:strVal val="4*#ppt_w"/>
                                          </p:val>
                                        </p:tav>
                                        <p:tav tm="100000">
                                          <p:val>
                                            <p:strVal val="#ppt_w"/>
                                          </p:val>
                                        </p:tav>
                                      </p:tavLst>
                                    </p:anim>
                                    <p:anim calcmode="lin" valueType="num">
                                      <p:cBhvr additive="base">
                                        <p:cTn id="70" dur="500" fill="hold"/>
                                        <p:tgtEl>
                                          <p:spTgt spid="261144"/>
                                        </p:tgtEl>
                                        <p:attrNameLst>
                                          <p:attrName>ppt_h</p:attrName>
                                        </p:attrNameLst>
                                      </p:cBhvr>
                                      <p:tavLst>
                                        <p:tav tm="0">
                                          <p:val>
                                            <p:strVal val="4*#ppt_h"/>
                                          </p:val>
                                        </p:tav>
                                        <p:tav tm="100000">
                                          <p:val>
                                            <p:strVal val="#ppt_h"/>
                                          </p:val>
                                        </p:tav>
                                      </p:tavLst>
                                    </p:anim>
                                  </p:childTnLst>
                                </p:cTn>
                              </p:par>
                            </p:childTnLst>
                          </p:cTn>
                        </p:par>
                        <p:par>
                          <p:cTn id="71" fill="hold" nodeType="afterGroup">
                            <p:stCondLst>
                              <p:cond delay="500"/>
                            </p:stCondLst>
                            <p:childTnLst>
                              <p:par>
                                <p:cTn id="72" presetID="19" presetClass="entr" presetSubtype="10" fill="hold" grpId="0" nodeType="afterEffect">
                                  <p:stCondLst>
                                    <p:cond delay="0"/>
                                  </p:stCondLst>
                                  <p:childTnLst>
                                    <p:set>
                                      <p:cBhvr>
                                        <p:cTn id="73" dur="1" fill="hold">
                                          <p:stCondLst>
                                            <p:cond delay="0"/>
                                          </p:stCondLst>
                                        </p:cTn>
                                        <p:tgtEl>
                                          <p:spTgt spid="261150"/>
                                        </p:tgtEl>
                                        <p:attrNameLst>
                                          <p:attrName>style.visibility</p:attrName>
                                        </p:attrNameLst>
                                      </p:cBhvr>
                                      <p:to>
                                        <p:strVal val="visible"/>
                                      </p:to>
                                    </p:set>
                                    <p:anim calcmode="lin" valueType="num">
                                      <p:cBhvr additive="base">
                                        <p:cTn id="74" dur="5000" fill="hold"/>
                                        <p:tgtEl>
                                          <p:spTgt spid="261150"/>
                                        </p:tgtEl>
                                        <p:attrNameLst>
                                          <p:attrName>ppt_w</p:attrName>
                                        </p:attrNameLst>
                                      </p:cBhvr>
                                      <p:tavLst>
                                        <p:tav tm="0" fmla="#ppt_w*sin(2.5*pi*$)">
                                          <p:val>
                                            <p:fltVal val="0"/>
                                          </p:val>
                                        </p:tav>
                                        <p:tav tm="100000">
                                          <p:val>
                                            <p:fltVal val="1"/>
                                          </p:val>
                                        </p:tav>
                                      </p:tavLst>
                                    </p:anim>
                                    <p:anim calcmode="lin" valueType="num">
                                      <p:cBhvr additive="base">
                                        <p:cTn id="75" dur="5000" fill="hold"/>
                                        <p:tgtEl>
                                          <p:spTgt spid="261150"/>
                                        </p:tgtEl>
                                        <p:attrNameLst>
                                          <p:attrName>ppt_h</p:attrName>
                                        </p:attrNameLst>
                                      </p:cBhvr>
                                      <p:tavLst>
                                        <p:tav tm="0">
                                          <p:val>
                                            <p:strVal val="#ppt_h"/>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261122">
                                            <p:bg/>
                                          </p:spTgt>
                                        </p:tgtEl>
                                        <p:attrNameLst>
                                          <p:attrName>style.visibility</p:attrName>
                                        </p:attrNameLst>
                                      </p:cBhvr>
                                      <p:to>
                                        <p:strVal val="visible"/>
                                      </p:to>
                                    </p:set>
                                    <p:anim calcmode="lin" valueType="num">
                                      <p:cBhvr additive="base">
                                        <p:cTn id="80" dur="500" fill="hold"/>
                                        <p:tgtEl>
                                          <p:spTgt spid="261122">
                                            <p:bg/>
                                          </p:spTgt>
                                        </p:tgtEl>
                                        <p:attrNameLst>
                                          <p:attrName>ppt_x</p:attrName>
                                        </p:attrNameLst>
                                      </p:cBhvr>
                                      <p:tavLst>
                                        <p:tav tm="0">
                                          <p:val>
                                            <p:strVal val="0-#ppt_w/2"/>
                                          </p:val>
                                        </p:tav>
                                        <p:tav tm="100000">
                                          <p:val>
                                            <p:strVal val="#ppt_x"/>
                                          </p:val>
                                        </p:tav>
                                      </p:tavLst>
                                    </p:anim>
                                    <p:anim calcmode="lin" valueType="num">
                                      <p:cBhvr additive="base">
                                        <p:cTn id="81" dur="500" fill="hold"/>
                                        <p:tgtEl>
                                          <p:spTgt spid="261122">
                                            <p:bg/>
                                          </p:spTgt>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261122">
                                            <p:txEl>
                                              <p:pRg st="0" end="0"/>
                                            </p:txEl>
                                          </p:spTgt>
                                        </p:tgtEl>
                                        <p:attrNameLst>
                                          <p:attrName>style.visibility</p:attrName>
                                        </p:attrNameLst>
                                      </p:cBhvr>
                                      <p:to>
                                        <p:strVal val="visible"/>
                                      </p:to>
                                    </p:set>
                                    <p:anim calcmode="lin" valueType="num">
                                      <p:cBhvr additive="base">
                                        <p:cTn id="86" dur="500" fill="hold"/>
                                        <p:tgtEl>
                                          <p:spTgt spid="261122">
                                            <p:txEl>
                                              <p:pRg st="0" end="0"/>
                                            </p:txEl>
                                          </p:spTgt>
                                        </p:tgtEl>
                                        <p:attrNameLst>
                                          <p:attrName>ppt_x</p:attrName>
                                        </p:attrNameLst>
                                      </p:cBhvr>
                                      <p:tavLst>
                                        <p:tav tm="0">
                                          <p:val>
                                            <p:strVal val="0-#ppt_w/2"/>
                                          </p:val>
                                        </p:tav>
                                        <p:tav tm="100000">
                                          <p:val>
                                            <p:strVal val="#ppt_x"/>
                                          </p:val>
                                        </p:tav>
                                      </p:tavLst>
                                    </p:anim>
                                    <p:anim calcmode="lin" valueType="num">
                                      <p:cBhvr additive="base">
                                        <p:cTn id="87" dur="500" fill="hold"/>
                                        <p:tgtEl>
                                          <p:spTgt spid="2611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261122">
                                            <p:txEl>
                                              <p:pRg st="1" end="1"/>
                                            </p:txEl>
                                          </p:spTgt>
                                        </p:tgtEl>
                                        <p:attrNameLst>
                                          <p:attrName>style.visibility</p:attrName>
                                        </p:attrNameLst>
                                      </p:cBhvr>
                                      <p:to>
                                        <p:strVal val="visible"/>
                                      </p:to>
                                    </p:set>
                                    <p:anim calcmode="lin" valueType="num">
                                      <p:cBhvr additive="base">
                                        <p:cTn id="92" dur="500" fill="hold"/>
                                        <p:tgtEl>
                                          <p:spTgt spid="261122">
                                            <p:txEl>
                                              <p:pRg st="1" end="1"/>
                                            </p:txEl>
                                          </p:spTgt>
                                        </p:tgtEl>
                                        <p:attrNameLst>
                                          <p:attrName>ppt_x</p:attrName>
                                        </p:attrNameLst>
                                      </p:cBhvr>
                                      <p:tavLst>
                                        <p:tav tm="0">
                                          <p:val>
                                            <p:strVal val="0-#ppt_w/2"/>
                                          </p:val>
                                        </p:tav>
                                        <p:tav tm="100000">
                                          <p:val>
                                            <p:strVal val="#ppt_x"/>
                                          </p:val>
                                        </p:tav>
                                      </p:tavLst>
                                    </p:anim>
                                    <p:anim calcmode="lin" valueType="num">
                                      <p:cBhvr additive="base">
                                        <p:cTn id="93" dur="500" fill="hold"/>
                                        <p:tgtEl>
                                          <p:spTgt spid="2611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5" presetClass="entr" presetSubtype="0" fill="hold" nodeType="clickEffect">
                                  <p:stCondLst>
                                    <p:cond delay="0"/>
                                  </p:stCondLst>
                                  <p:childTnLst>
                                    <p:set>
                                      <p:cBhvr>
                                        <p:cTn id="97" dur="1" fill="hold">
                                          <p:stCondLst>
                                            <p:cond delay="0"/>
                                          </p:stCondLst>
                                        </p:cTn>
                                        <p:tgtEl>
                                          <p:spTgt spid="261131"/>
                                        </p:tgtEl>
                                        <p:attrNameLst>
                                          <p:attrName>style.visibility</p:attrName>
                                        </p:attrNameLst>
                                      </p:cBhvr>
                                      <p:to>
                                        <p:strVal val="visible"/>
                                      </p:to>
                                    </p:set>
                                    <p:anim calcmode="lin" valueType="num">
                                      <p:cBhvr additive="base">
                                        <p:cTn id="98" dur="1000" fill="hold"/>
                                        <p:tgtEl>
                                          <p:spTgt spid="261131"/>
                                        </p:tgtEl>
                                        <p:attrNameLst>
                                          <p:attrName>ppt_w</p:attrName>
                                        </p:attrNameLst>
                                      </p:cBhvr>
                                      <p:tavLst>
                                        <p:tav tm="0">
                                          <p:val>
                                            <p:fltVal val="0"/>
                                          </p:val>
                                        </p:tav>
                                        <p:tav tm="100000">
                                          <p:val>
                                            <p:strVal val="#ppt_w"/>
                                          </p:val>
                                        </p:tav>
                                      </p:tavLst>
                                    </p:anim>
                                    <p:anim calcmode="lin" valueType="num">
                                      <p:cBhvr additive="base">
                                        <p:cTn id="99" dur="1000" fill="hold"/>
                                        <p:tgtEl>
                                          <p:spTgt spid="261131"/>
                                        </p:tgtEl>
                                        <p:attrNameLst>
                                          <p:attrName>ppt_h</p:attrName>
                                        </p:attrNameLst>
                                      </p:cBhvr>
                                      <p:tavLst>
                                        <p:tav tm="0">
                                          <p:val>
                                            <p:fltVal val="0"/>
                                          </p:val>
                                        </p:tav>
                                        <p:tav tm="100000">
                                          <p:val>
                                            <p:strVal val="#ppt_h"/>
                                          </p:val>
                                        </p:tav>
                                      </p:tavLst>
                                    </p:anim>
                                    <p:anim calcmode="lin" valueType="num">
                                      <p:cBhvr additive="base">
                                        <p:cTn id="100" dur="1000" fill="hold"/>
                                        <p:tgtEl>
                                          <p:spTgt spid="261131"/>
                                        </p:tgtEl>
                                        <p:attrNameLst>
                                          <p:attrName>ppt_x</p:attrName>
                                        </p:attrNameLst>
                                      </p:cBhvr>
                                      <p:tavLst>
                                        <p:tav tm="0" fmla="#ppt_x+(cos(-2*pi*(1-$))*-#ppt_x-sin(-2*pi*(1-$))*(1-#ppt_y))*(1-$)">
                                          <p:val>
                                            <p:fltVal val="0"/>
                                          </p:val>
                                        </p:tav>
                                        <p:tav tm="100000">
                                          <p:val>
                                            <p:fltVal val="1"/>
                                          </p:val>
                                        </p:tav>
                                      </p:tavLst>
                                    </p:anim>
                                    <p:anim calcmode="lin" valueType="num">
                                      <p:cBhvr additive="base">
                                        <p:cTn id="101" dur="1000" fill="hold"/>
                                        <p:tgtEl>
                                          <p:spTgt spid="2611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2" fill="hold" grpId="0" nodeType="clickEffect">
                                  <p:stCondLst>
                                    <p:cond delay="0"/>
                                  </p:stCondLst>
                                  <p:childTnLst>
                                    <p:set>
                                      <p:cBhvr>
                                        <p:cTn id="105" dur="1" fill="hold">
                                          <p:stCondLst>
                                            <p:cond delay="0"/>
                                          </p:stCondLst>
                                        </p:cTn>
                                        <p:tgtEl>
                                          <p:spTgt spid="261151"/>
                                        </p:tgtEl>
                                        <p:attrNameLst>
                                          <p:attrName>style.visibility</p:attrName>
                                        </p:attrNameLst>
                                      </p:cBhvr>
                                      <p:to>
                                        <p:strVal val="visible"/>
                                      </p:to>
                                    </p:set>
                                    <p:animEffect transition="in" filter="wipe(right)">
                                      <p:cBhvr>
                                        <p:cTn id="106" dur="500"/>
                                        <p:tgtEl>
                                          <p:spTgt spid="261151"/>
                                        </p:tgtEl>
                                      </p:cBhvr>
                                    </p:animEffect>
                                  </p:childTnLst>
                                </p:cTn>
                              </p:par>
                            </p:childTnLst>
                          </p:cTn>
                        </p:par>
                        <p:par>
                          <p:cTn id="107" fill="hold" nodeType="afterGroup">
                            <p:stCondLst>
                              <p:cond delay="500"/>
                            </p:stCondLst>
                            <p:childTnLst>
                              <p:par>
                                <p:cTn id="108" presetID="2" presetClass="entr" presetSubtype="1" fill="hold" grpId="0" nodeType="afterEffect">
                                  <p:stCondLst>
                                    <p:cond delay="0"/>
                                  </p:stCondLst>
                                  <p:childTnLst>
                                    <p:set>
                                      <p:cBhvr>
                                        <p:cTn id="109" dur="1" fill="hold">
                                          <p:stCondLst>
                                            <p:cond delay="0"/>
                                          </p:stCondLst>
                                        </p:cTn>
                                        <p:tgtEl>
                                          <p:spTgt spid="261157"/>
                                        </p:tgtEl>
                                        <p:attrNameLst>
                                          <p:attrName>style.visibility</p:attrName>
                                        </p:attrNameLst>
                                      </p:cBhvr>
                                      <p:to>
                                        <p:strVal val="visible"/>
                                      </p:to>
                                    </p:set>
                                    <p:anim calcmode="lin" valueType="num">
                                      <p:cBhvr additive="base">
                                        <p:cTn id="110" dur="500" fill="hold"/>
                                        <p:tgtEl>
                                          <p:spTgt spid="261157"/>
                                        </p:tgtEl>
                                        <p:attrNameLst>
                                          <p:attrName>ppt_x</p:attrName>
                                        </p:attrNameLst>
                                      </p:cBhvr>
                                      <p:tavLst>
                                        <p:tav tm="0">
                                          <p:val>
                                            <p:strVal val="#ppt_x"/>
                                          </p:val>
                                        </p:tav>
                                        <p:tav tm="100000">
                                          <p:val>
                                            <p:strVal val="#ppt_x"/>
                                          </p:val>
                                        </p:tav>
                                      </p:tavLst>
                                    </p:anim>
                                    <p:anim calcmode="lin" valueType="num">
                                      <p:cBhvr additive="base">
                                        <p:cTn id="111" dur="500" fill="hold"/>
                                        <p:tgtEl>
                                          <p:spTgt spid="261157"/>
                                        </p:tgtEl>
                                        <p:attrNameLst>
                                          <p:attrName>ppt_y</p:attrName>
                                        </p:attrNameLst>
                                      </p:cBhvr>
                                      <p:tavLst>
                                        <p:tav tm="0">
                                          <p:val>
                                            <p:strVal val="0-#ppt_h/2"/>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8" fill="hold" grpId="0" nodeType="clickEffect">
                                  <p:stCondLst>
                                    <p:cond delay="0"/>
                                  </p:stCondLst>
                                  <p:childTnLst>
                                    <p:set>
                                      <p:cBhvr>
                                        <p:cTn id="115" dur="1" fill="hold">
                                          <p:stCondLst>
                                            <p:cond delay="0"/>
                                          </p:stCondLst>
                                        </p:cTn>
                                        <p:tgtEl>
                                          <p:spTgt spid="261143"/>
                                        </p:tgtEl>
                                        <p:attrNameLst>
                                          <p:attrName>style.visibility</p:attrName>
                                        </p:attrNameLst>
                                      </p:cBhvr>
                                      <p:to>
                                        <p:strVal val="visible"/>
                                      </p:to>
                                    </p:set>
                                    <p:anim calcmode="lin" valueType="num">
                                      <p:cBhvr additive="base">
                                        <p:cTn id="116" dur="500" fill="hold"/>
                                        <p:tgtEl>
                                          <p:spTgt spid="261143"/>
                                        </p:tgtEl>
                                        <p:attrNameLst>
                                          <p:attrName>ppt_x</p:attrName>
                                        </p:attrNameLst>
                                      </p:cBhvr>
                                      <p:tavLst>
                                        <p:tav tm="0">
                                          <p:val>
                                            <p:strVal val="0-#ppt_w/2"/>
                                          </p:val>
                                        </p:tav>
                                        <p:tav tm="100000">
                                          <p:val>
                                            <p:strVal val="#ppt_x"/>
                                          </p:val>
                                        </p:tav>
                                      </p:tavLst>
                                    </p:anim>
                                    <p:anim calcmode="lin" valueType="num">
                                      <p:cBhvr additive="base">
                                        <p:cTn id="117" dur="500" fill="hold"/>
                                        <p:tgtEl>
                                          <p:spTgt spid="261143"/>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61152"/>
                                        </p:tgtEl>
                                        <p:attrNameLst>
                                          <p:attrName>style.visibility</p:attrName>
                                        </p:attrNameLst>
                                      </p:cBhvr>
                                      <p:to>
                                        <p:strVal val="visible"/>
                                      </p:to>
                                    </p:set>
                                    <p:animEffect transition="in" filter="wipe(left)">
                                      <p:cBhvr>
                                        <p:cTn id="122" dur="500"/>
                                        <p:tgtEl>
                                          <p:spTgt spid="261152"/>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261153"/>
                                        </p:tgtEl>
                                        <p:attrNameLst>
                                          <p:attrName>style.visibility</p:attrName>
                                        </p:attrNameLst>
                                      </p:cBhvr>
                                      <p:to>
                                        <p:strVal val="visible"/>
                                      </p:to>
                                    </p:set>
                                    <p:animEffect transition="in" filter="wipe(up)">
                                      <p:cBhvr>
                                        <p:cTn id="127" dur="500"/>
                                        <p:tgtEl>
                                          <p:spTgt spid="26115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 presetClass="entr" presetSubtype="8" fill="hold" grpId="0" nodeType="clickEffect">
                                  <p:stCondLst>
                                    <p:cond delay="0"/>
                                  </p:stCondLst>
                                  <p:childTnLst>
                                    <p:set>
                                      <p:cBhvr>
                                        <p:cTn id="131" dur="1" fill="hold">
                                          <p:stCondLst>
                                            <p:cond delay="0"/>
                                          </p:stCondLst>
                                        </p:cTn>
                                        <p:tgtEl>
                                          <p:spTgt spid="261123"/>
                                        </p:tgtEl>
                                        <p:attrNameLst>
                                          <p:attrName>style.visibility</p:attrName>
                                        </p:attrNameLst>
                                      </p:cBhvr>
                                      <p:to>
                                        <p:strVal val="visible"/>
                                      </p:to>
                                    </p:set>
                                    <p:anim calcmode="lin" valueType="num">
                                      <p:cBhvr additive="base">
                                        <p:cTn id="132" dur="500" fill="hold"/>
                                        <p:tgtEl>
                                          <p:spTgt spid="261123"/>
                                        </p:tgtEl>
                                        <p:attrNameLst>
                                          <p:attrName>ppt_x</p:attrName>
                                        </p:attrNameLst>
                                      </p:cBhvr>
                                      <p:tavLst>
                                        <p:tav tm="0">
                                          <p:val>
                                            <p:strVal val="0-#ppt_w/2"/>
                                          </p:val>
                                        </p:tav>
                                        <p:tav tm="100000">
                                          <p:val>
                                            <p:strVal val="#ppt_x"/>
                                          </p:val>
                                        </p:tav>
                                      </p:tavLst>
                                    </p:anim>
                                    <p:anim calcmode="lin" valueType="num">
                                      <p:cBhvr additive="base">
                                        <p:cTn id="133" dur="500" fill="hold"/>
                                        <p:tgtEl>
                                          <p:spTgt spid="261123"/>
                                        </p:tgtEl>
                                        <p:attrNameLst>
                                          <p:attrName>ppt_y</p:attrName>
                                        </p:attrNameLst>
                                      </p:cBhvr>
                                      <p:tavLst>
                                        <p:tav tm="0">
                                          <p:val>
                                            <p:strVal val="#ppt_y"/>
                                          </p:val>
                                        </p:tav>
                                        <p:tav tm="100000">
                                          <p:val>
                                            <p:strVal val="#ppt_y"/>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5" presetClass="entr" presetSubtype="0" fill="hold" nodeType="clickEffect">
                                  <p:stCondLst>
                                    <p:cond delay="0"/>
                                  </p:stCondLst>
                                  <p:childTnLst>
                                    <p:set>
                                      <p:cBhvr>
                                        <p:cTn id="137" dur="1" fill="hold">
                                          <p:stCondLst>
                                            <p:cond delay="0"/>
                                          </p:stCondLst>
                                        </p:cTn>
                                        <p:tgtEl>
                                          <p:spTgt spid="261140"/>
                                        </p:tgtEl>
                                        <p:attrNameLst>
                                          <p:attrName>style.visibility</p:attrName>
                                        </p:attrNameLst>
                                      </p:cBhvr>
                                      <p:to>
                                        <p:strVal val="visible"/>
                                      </p:to>
                                    </p:set>
                                    <p:anim calcmode="lin" valueType="num">
                                      <p:cBhvr additive="base">
                                        <p:cTn id="138" dur="1000" fill="hold"/>
                                        <p:tgtEl>
                                          <p:spTgt spid="261140"/>
                                        </p:tgtEl>
                                        <p:attrNameLst>
                                          <p:attrName>ppt_w</p:attrName>
                                        </p:attrNameLst>
                                      </p:cBhvr>
                                      <p:tavLst>
                                        <p:tav tm="0">
                                          <p:val>
                                            <p:fltVal val="0"/>
                                          </p:val>
                                        </p:tav>
                                        <p:tav tm="100000">
                                          <p:val>
                                            <p:strVal val="#ppt_w"/>
                                          </p:val>
                                        </p:tav>
                                      </p:tavLst>
                                    </p:anim>
                                    <p:anim calcmode="lin" valueType="num">
                                      <p:cBhvr additive="base">
                                        <p:cTn id="139" dur="1000" fill="hold"/>
                                        <p:tgtEl>
                                          <p:spTgt spid="261140"/>
                                        </p:tgtEl>
                                        <p:attrNameLst>
                                          <p:attrName>ppt_h</p:attrName>
                                        </p:attrNameLst>
                                      </p:cBhvr>
                                      <p:tavLst>
                                        <p:tav tm="0">
                                          <p:val>
                                            <p:fltVal val="0"/>
                                          </p:val>
                                        </p:tav>
                                        <p:tav tm="100000">
                                          <p:val>
                                            <p:strVal val="#ppt_h"/>
                                          </p:val>
                                        </p:tav>
                                      </p:tavLst>
                                    </p:anim>
                                    <p:anim calcmode="lin" valueType="num">
                                      <p:cBhvr additive="base">
                                        <p:cTn id="140" dur="1000" fill="hold"/>
                                        <p:tgtEl>
                                          <p:spTgt spid="261140"/>
                                        </p:tgtEl>
                                        <p:attrNameLst>
                                          <p:attrName>ppt_x</p:attrName>
                                        </p:attrNameLst>
                                      </p:cBhvr>
                                      <p:tavLst>
                                        <p:tav tm="0" fmla="#ppt_x+(cos(-2*pi*(1-$))*-#ppt_x-sin(-2*pi*(1-$))*(1-#ppt_y))*(1-$)">
                                          <p:val>
                                            <p:fltVal val="0"/>
                                          </p:val>
                                        </p:tav>
                                        <p:tav tm="100000">
                                          <p:val>
                                            <p:fltVal val="1"/>
                                          </p:val>
                                        </p:tav>
                                      </p:tavLst>
                                    </p:anim>
                                    <p:anim calcmode="lin" valueType="num">
                                      <p:cBhvr additive="base">
                                        <p:cTn id="141" dur="1000" fill="hold"/>
                                        <p:tgtEl>
                                          <p:spTgt spid="2611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8" presetClass="entr" presetSubtype="6" fill="hold" grpId="0" nodeType="clickEffect">
                                  <p:stCondLst>
                                    <p:cond delay="0"/>
                                  </p:stCondLst>
                                  <p:childTnLst>
                                    <p:set>
                                      <p:cBhvr>
                                        <p:cTn id="145" dur="1" fill="hold">
                                          <p:stCondLst>
                                            <p:cond delay="0"/>
                                          </p:stCondLst>
                                        </p:cTn>
                                        <p:tgtEl>
                                          <p:spTgt spid="261154"/>
                                        </p:tgtEl>
                                        <p:attrNameLst>
                                          <p:attrName>style.visibility</p:attrName>
                                        </p:attrNameLst>
                                      </p:cBhvr>
                                      <p:to>
                                        <p:strVal val="visible"/>
                                      </p:to>
                                    </p:set>
                                    <p:animEffect transition="in" filter="strips(downRight)">
                                      <p:cBhvr>
                                        <p:cTn id="146" dur="500"/>
                                        <p:tgtEl>
                                          <p:spTgt spid="261154"/>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5" presetClass="entr" presetSubtype="0" fill="hold" nodeType="clickEffect">
                                  <p:stCondLst>
                                    <p:cond delay="0"/>
                                  </p:stCondLst>
                                  <p:childTnLst>
                                    <p:set>
                                      <p:cBhvr>
                                        <p:cTn id="150" dur="1" fill="hold">
                                          <p:stCondLst>
                                            <p:cond delay="0"/>
                                          </p:stCondLst>
                                        </p:cTn>
                                        <p:tgtEl>
                                          <p:spTgt spid="261134"/>
                                        </p:tgtEl>
                                        <p:attrNameLst>
                                          <p:attrName>style.visibility</p:attrName>
                                        </p:attrNameLst>
                                      </p:cBhvr>
                                      <p:to>
                                        <p:strVal val="visible"/>
                                      </p:to>
                                    </p:set>
                                    <p:anim calcmode="lin" valueType="num">
                                      <p:cBhvr additive="base">
                                        <p:cTn id="151" dur="1000" fill="hold"/>
                                        <p:tgtEl>
                                          <p:spTgt spid="261134"/>
                                        </p:tgtEl>
                                        <p:attrNameLst>
                                          <p:attrName>ppt_w</p:attrName>
                                        </p:attrNameLst>
                                      </p:cBhvr>
                                      <p:tavLst>
                                        <p:tav tm="0">
                                          <p:val>
                                            <p:fltVal val="0"/>
                                          </p:val>
                                        </p:tav>
                                        <p:tav tm="100000">
                                          <p:val>
                                            <p:strVal val="#ppt_w"/>
                                          </p:val>
                                        </p:tav>
                                      </p:tavLst>
                                    </p:anim>
                                    <p:anim calcmode="lin" valueType="num">
                                      <p:cBhvr additive="base">
                                        <p:cTn id="152" dur="1000" fill="hold"/>
                                        <p:tgtEl>
                                          <p:spTgt spid="261134"/>
                                        </p:tgtEl>
                                        <p:attrNameLst>
                                          <p:attrName>ppt_h</p:attrName>
                                        </p:attrNameLst>
                                      </p:cBhvr>
                                      <p:tavLst>
                                        <p:tav tm="0">
                                          <p:val>
                                            <p:fltVal val="0"/>
                                          </p:val>
                                        </p:tav>
                                        <p:tav tm="100000">
                                          <p:val>
                                            <p:strVal val="#ppt_h"/>
                                          </p:val>
                                        </p:tav>
                                      </p:tavLst>
                                    </p:anim>
                                    <p:anim calcmode="lin" valueType="num">
                                      <p:cBhvr additive="base">
                                        <p:cTn id="153" dur="1000" fill="hold"/>
                                        <p:tgtEl>
                                          <p:spTgt spid="261134"/>
                                        </p:tgtEl>
                                        <p:attrNameLst>
                                          <p:attrName>ppt_x</p:attrName>
                                        </p:attrNameLst>
                                      </p:cBhvr>
                                      <p:tavLst>
                                        <p:tav tm="0" fmla="#ppt_x+(cos(-2*pi*(1-$))*-#ppt_x-sin(-2*pi*(1-$))*(1-#ppt_y))*(1-$)">
                                          <p:val>
                                            <p:fltVal val="0"/>
                                          </p:val>
                                        </p:tav>
                                        <p:tav tm="100000">
                                          <p:val>
                                            <p:fltVal val="1"/>
                                          </p:val>
                                        </p:tav>
                                      </p:tavLst>
                                    </p:anim>
                                    <p:anim calcmode="lin" valueType="num">
                                      <p:cBhvr additive="base">
                                        <p:cTn id="154" dur="1000" fill="hold"/>
                                        <p:tgtEl>
                                          <p:spTgt spid="2611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8" presetClass="entr" presetSubtype="3" fill="hold" grpId="0" nodeType="clickEffect">
                                  <p:stCondLst>
                                    <p:cond delay="0"/>
                                  </p:stCondLst>
                                  <p:childTnLst>
                                    <p:set>
                                      <p:cBhvr>
                                        <p:cTn id="158" dur="1" fill="hold">
                                          <p:stCondLst>
                                            <p:cond delay="0"/>
                                          </p:stCondLst>
                                        </p:cTn>
                                        <p:tgtEl>
                                          <p:spTgt spid="261155"/>
                                        </p:tgtEl>
                                        <p:attrNameLst>
                                          <p:attrName>style.visibility</p:attrName>
                                        </p:attrNameLst>
                                      </p:cBhvr>
                                      <p:to>
                                        <p:strVal val="visible"/>
                                      </p:to>
                                    </p:set>
                                    <p:animEffect transition="in" filter="strips(upRight)">
                                      <p:cBhvr>
                                        <p:cTn id="159" dur="500"/>
                                        <p:tgtEl>
                                          <p:spTgt spid="261155"/>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5" presetClass="entr" presetSubtype="0" fill="hold" nodeType="clickEffect">
                                  <p:stCondLst>
                                    <p:cond delay="0"/>
                                  </p:stCondLst>
                                  <p:childTnLst>
                                    <p:set>
                                      <p:cBhvr>
                                        <p:cTn id="163" dur="1" fill="hold">
                                          <p:stCondLst>
                                            <p:cond delay="0"/>
                                          </p:stCondLst>
                                        </p:cTn>
                                        <p:tgtEl>
                                          <p:spTgt spid="261137"/>
                                        </p:tgtEl>
                                        <p:attrNameLst>
                                          <p:attrName>style.visibility</p:attrName>
                                        </p:attrNameLst>
                                      </p:cBhvr>
                                      <p:to>
                                        <p:strVal val="visible"/>
                                      </p:to>
                                    </p:set>
                                    <p:anim calcmode="lin" valueType="num">
                                      <p:cBhvr additive="base">
                                        <p:cTn id="164" dur="1000" fill="hold"/>
                                        <p:tgtEl>
                                          <p:spTgt spid="261137"/>
                                        </p:tgtEl>
                                        <p:attrNameLst>
                                          <p:attrName>ppt_w</p:attrName>
                                        </p:attrNameLst>
                                      </p:cBhvr>
                                      <p:tavLst>
                                        <p:tav tm="0">
                                          <p:val>
                                            <p:fltVal val="0"/>
                                          </p:val>
                                        </p:tav>
                                        <p:tav tm="100000">
                                          <p:val>
                                            <p:strVal val="#ppt_w"/>
                                          </p:val>
                                        </p:tav>
                                      </p:tavLst>
                                    </p:anim>
                                    <p:anim calcmode="lin" valueType="num">
                                      <p:cBhvr additive="base">
                                        <p:cTn id="165" dur="1000" fill="hold"/>
                                        <p:tgtEl>
                                          <p:spTgt spid="261137"/>
                                        </p:tgtEl>
                                        <p:attrNameLst>
                                          <p:attrName>ppt_h</p:attrName>
                                        </p:attrNameLst>
                                      </p:cBhvr>
                                      <p:tavLst>
                                        <p:tav tm="0">
                                          <p:val>
                                            <p:fltVal val="0"/>
                                          </p:val>
                                        </p:tav>
                                        <p:tav tm="100000">
                                          <p:val>
                                            <p:strVal val="#ppt_h"/>
                                          </p:val>
                                        </p:tav>
                                      </p:tavLst>
                                    </p:anim>
                                    <p:anim calcmode="lin" valueType="num">
                                      <p:cBhvr additive="base">
                                        <p:cTn id="166" dur="1000" fill="hold"/>
                                        <p:tgtEl>
                                          <p:spTgt spid="261137"/>
                                        </p:tgtEl>
                                        <p:attrNameLst>
                                          <p:attrName>ppt_x</p:attrName>
                                        </p:attrNameLst>
                                      </p:cBhvr>
                                      <p:tavLst>
                                        <p:tav tm="0" fmla="#ppt_x+(cos(-2*pi*(1-$))*-#ppt_x-sin(-2*pi*(1-$))*(1-#ppt_y))*(1-$)">
                                          <p:val>
                                            <p:fltVal val="0"/>
                                          </p:val>
                                        </p:tav>
                                        <p:tav tm="100000">
                                          <p:val>
                                            <p:fltVal val="1"/>
                                          </p:val>
                                        </p:tav>
                                      </p:tavLst>
                                    </p:anim>
                                    <p:anim calcmode="lin" valueType="num">
                                      <p:cBhvr additive="base">
                                        <p:cTn id="167" dur="1000" fill="hold"/>
                                        <p:tgtEl>
                                          <p:spTgt spid="2611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8" presetClass="entr" presetSubtype="6" fill="hold" grpId="0" nodeType="clickEffect">
                                  <p:stCondLst>
                                    <p:cond delay="0"/>
                                  </p:stCondLst>
                                  <p:childTnLst>
                                    <p:set>
                                      <p:cBhvr>
                                        <p:cTn id="171" dur="1" fill="hold">
                                          <p:stCondLst>
                                            <p:cond delay="0"/>
                                          </p:stCondLst>
                                        </p:cTn>
                                        <p:tgtEl>
                                          <p:spTgt spid="261156"/>
                                        </p:tgtEl>
                                        <p:attrNameLst>
                                          <p:attrName>style.visibility</p:attrName>
                                        </p:attrNameLst>
                                      </p:cBhvr>
                                      <p:to>
                                        <p:strVal val="visible"/>
                                      </p:to>
                                    </p:set>
                                    <p:animEffect transition="in" filter="strips(downRight)">
                                      <p:cBhvr>
                                        <p:cTn id="172" dur="500"/>
                                        <p:tgtEl>
                                          <p:spTgt spid="261156"/>
                                        </p:tgtEl>
                                      </p:cBhvr>
                                    </p:animEffect>
                                  </p:childTnLst>
                                </p:cTn>
                              </p:par>
                            </p:childTnLst>
                          </p:cTn>
                        </p:par>
                        <p:par>
                          <p:cTn id="173" fill="hold" nodeType="afterGroup">
                            <p:stCondLst>
                              <p:cond delay="500"/>
                            </p:stCondLst>
                            <p:childTnLst>
                              <p:par>
                                <p:cTn id="174" presetID="2" presetClass="entr" presetSubtype="4" fill="hold" grpId="0" nodeType="afterEffect">
                                  <p:stCondLst>
                                    <p:cond delay="0"/>
                                  </p:stCondLst>
                                  <p:childTnLst>
                                    <p:set>
                                      <p:cBhvr>
                                        <p:cTn id="175" dur="1" fill="hold">
                                          <p:stCondLst>
                                            <p:cond delay="0"/>
                                          </p:stCondLst>
                                        </p:cTn>
                                        <p:tgtEl>
                                          <p:spTgt spid="261158"/>
                                        </p:tgtEl>
                                        <p:attrNameLst>
                                          <p:attrName>style.visibility</p:attrName>
                                        </p:attrNameLst>
                                      </p:cBhvr>
                                      <p:to>
                                        <p:strVal val="visible"/>
                                      </p:to>
                                    </p:set>
                                    <p:anim calcmode="lin" valueType="num">
                                      <p:cBhvr additive="base">
                                        <p:cTn id="176" dur="500" fill="hold"/>
                                        <p:tgtEl>
                                          <p:spTgt spid="261158"/>
                                        </p:tgtEl>
                                        <p:attrNameLst>
                                          <p:attrName>ppt_x</p:attrName>
                                        </p:attrNameLst>
                                      </p:cBhvr>
                                      <p:tavLst>
                                        <p:tav tm="0">
                                          <p:val>
                                            <p:strVal val="#ppt_x"/>
                                          </p:val>
                                        </p:tav>
                                        <p:tav tm="100000">
                                          <p:val>
                                            <p:strVal val="#ppt_x"/>
                                          </p:val>
                                        </p:tav>
                                      </p:tavLst>
                                    </p:anim>
                                    <p:anim calcmode="lin" valueType="num">
                                      <p:cBhvr additive="base">
                                        <p:cTn id="177" dur="500" fill="hold"/>
                                        <p:tgtEl>
                                          <p:spTgt spid="261158"/>
                                        </p:tgtEl>
                                        <p:attrNameLst>
                                          <p:attrName>ppt_y</p:attrName>
                                        </p:attrNameLst>
                                      </p:cBhvr>
                                      <p:tavLst>
                                        <p:tav tm="0">
                                          <p:val>
                                            <p:strVal val="1+#ppt_h/2"/>
                                          </p:val>
                                        </p:tav>
                                        <p:tav tm="100000">
                                          <p:val>
                                            <p:strVal val="#ppt_y"/>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5" presetClass="entr" presetSubtype="5" fill="hold" grpId="0" nodeType="clickEffect">
                                  <p:stCondLst>
                                    <p:cond delay="0"/>
                                  </p:stCondLst>
                                  <p:childTnLst>
                                    <p:set>
                                      <p:cBhvr>
                                        <p:cTn id="181" dur="1" fill="hold">
                                          <p:stCondLst>
                                            <p:cond delay="0"/>
                                          </p:stCondLst>
                                        </p:cTn>
                                        <p:tgtEl>
                                          <p:spTgt spid="261159"/>
                                        </p:tgtEl>
                                        <p:attrNameLst>
                                          <p:attrName>style.visibility</p:attrName>
                                        </p:attrNameLst>
                                      </p:cBhvr>
                                      <p:to>
                                        <p:strVal val="visible"/>
                                      </p:to>
                                    </p:set>
                                    <p:animEffect transition="in" filter="checkerboard(down)">
                                      <p:cBhvr>
                                        <p:cTn id="182" dur="500"/>
                                        <p:tgtEl>
                                          <p:spTgt spid="261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build="p" animBg="1" autoUpdateAnimBg="0"/>
      <p:bldP spid="261123" grpId="0" animBg="1" autoUpdateAnimBg="0"/>
      <p:bldP spid="261124" grpId="0" build="p" animBg="1" autoUpdateAnimBg="0"/>
      <p:bldP spid="261130" grpId="0" animBg="1" autoUpdateAnimBg="0"/>
      <p:bldP spid="261143" grpId="0" animBg="1" autoUpdateAnimBg="0"/>
      <p:bldP spid="261144" grpId="0" animBg="1" autoUpdateAnimBg="0"/>
      <p:bldP spid="261145" grpId="0" animBg="1" autoUpdateAnimBg="0"/>
      <p:bldP spid="261146" grpId="0" animBg="1" autoUpdateAnimBg="0"/>
      <p:bldP spid="261147" grpId="0" animBg="1" autoUpdateAnimBg="0"/>
      <p:bldP spid="261148" grpId="0" animBg="1" autoUpdateAnimBg="0"/>
      <p:bldP spid="261149" grpId="0" animBg="1" autoUpdateAnimBg="0"/>
      <p:bldP spid="261150" grpId="0" animBg="1" autoUpdateAnimBg="0"/>
      <p:bldP spid="261151" grpId="0" animBg="1"/>
      <p:bldP spid="261152" grpId="0" animBg="1"/>
      <p:bldP spid="261153" grpId="0" animBg="1"/>
      <p:bldP spid="261154" grpId="0" animBg="1"/>
      <p:bldP spid="261155" grpId="0" animBg="1"/>
      <p:bldP spid="261156" grpId="0" animBg="1"/>
      <p:bldP spid="261157" grpId="0" animBg="1" autoUpdateAnimBg="0"/>
      <p:bldP spid="261158" grpId="0" animBg="1" autoUpdateAnimBg="0"/>
      <p:bldP spid="261159"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日期占位符 1"/>
          <p:cNvSpPr>
            <a:spLocks noGrp="1"/>
          </p:cNvSpPr>
          <p:nvPr>
            <p:ph type="dt" sz="half" idx="10"/>
          </p:nvPr>
        </p:nvSpPr>
        <p:spPr/>
        <p:txBody>
          <a:bodyPr/>
          <a:lstStyle/>
          <a:p>
            <a:fld id="{67468ED0-2D3B-488A-9E18-61351B019BD1}" type="datetime1">
              <a:rPr lang="zh-CN" altLang="en-US" smtClean="0"/>
              <a:t>2016/5/10</a:t>
            </a:fld>
            <a:endParaRPr lang="en-US" altLang="zh-CN">
              <a:solidFill>
                <a:srgbClr val="FFFF00"/>
              </a:solidFill>
            </a:endParaRPr>
          </a:p>
        </p:txBody>
      </p:sp>
      <p:sp>
        <p:nvSpPr>
          <p:cNvPr id="40" name="页脚占位符 2"/>
          <p:cNvSpPr>
            <a:spLocks noGrp="1"/>
          </p:cNvSpPr>
          <p:nvPr>
            <p:ph type="ftr" sz="quarter" idx="11"/>
          </p:nvPr>
        </p:nvSpPr>
        <p:spPr/>
        <p:txBody>
          <a:bodyPr/>
          <a:lstStyle/>
          <a:p>
            <a:r>
              <a:rPr lang="zh-CN" altLang="en-US" smtClean="0"/>
              <a:t>数据库系统</a:t>
            </a:r>
            <a:endParaRPr lang="zh-CN" altLang="en-US"/>
          </a:p>
        </p:txBody>
      </p:sp>
      <p:sp>
        <p:nvSpPr>
          <p:cNvPr id="41" name="灯片编号占位符 3"/>
          <p:cNvSpPr>
            <a:spLocks noGrp="1"/>
          </p:cNvSpPr>
          <p:nvPr>
            <p:ph type="sldNum" sz="quarter" idx="12"/>
          </p:nvPr>
        </p:nvSpPr>
        <p:spPr/>
        <p:txBody>
          <a:bodyPr/>
          <a:lstStyle/>
          <a:p>
            <a:fld id="{AD3A0527-BEA0-41E4-90AA-9FD7BBD5225B}" type="slidenum">
              <a:rPr lang="zh-CN" altLang="en-US"/>
              <a:pPr/>
              <a:t>31</a:t>
            </a:fld>
            <a:endParaRPr lang="en-US" altLang="zh-CN">
              <a:solidFill>
                <a:srgbClr val="FFFF00"/>
              </a:solidFill>
            </a:endParaRPr>
          </a:p>
        </p:txBody>
      </p:sp>
      <p:sp>
        <p:nvSpPr>
          <p:cNvPr id="262146" name="Text Box 2"/>
          <p:cNvSpPr txBox="1">
            <a:spLocks noChangeArrowheads="1"/>
          </p:cNvSpPr>
          <p:nvPr/>
        </p:nvSpPr>
        <p:spPr bwMode="auto">
          <a:xfrm>
            <a:off x="1981201" y="636588"/>
            <a:ext cx="7244291"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3</a:t>
            </a:r>
            <a:r>
              <a:rPr lang="zh-CN" altLang="en-US" sz="2400" b="1">
                <a:solidFill>
                  <a:srgbClr val="FFFFFF"/>
                </a:solidFill>
              </a:rPr>
              <a:t>、解决办法：用投影分解</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消除非主属性对关键字的部分函数依赖转换为</a:t>
            </a:r>
            <a:r>
              <a:rPr lang="en-US" altLang="zh-CN" sz="2400" b="1">
                <a:solidFill>
                  <a:srgbClr val="FFFF00"/>
                </a:solidFill>
              </a:rPr>
              <a:t>2NF</a:t>
            </a:r>
          </a:p>
        </p:txBody>
      </p:sp>
      <p:grpSp>
        <p:nvGrpSpPr>
          <p:cNvPr id="262147" name="Group 3"/>
          <p:cNvGrpSpPr>
            <a:grpSpLocks/>
          </p:cNvGrpSpPr>
          <p:nvPr/>
        </p:nvGrpSpPr>
        <p:grpSpPr bwMode="auto">
          <a:xfrm>
            <a:off x="1822451" y="1881188"/>
            <a:ext cx="4029075" cy="2771774"/>
            <a:chOff x="0" y="0"/>
            <a:chExt cx="2538" cy="1746"/>
          </a:xfrm>
        </p:grpSpPr>
        <p:sp>
          <p:nvSpPr>
            <p:cNvPr id="262148" name="Text Box 4"/>
            <p:cNvSpPr txBox="1">
              <a:spLocks noChangeArrowheads="1"/>
            </p:cNvSpPr>
            <p:nvPr/>
          </p:nvSpPr>
          <p:spPr bwMode="auto">
            <a:xfrm>
              <a:off x="792" y="0"/>
              <a:ext cx="624" cy="142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p:txBody>
        </p:sp>
        <p:sp>
          <p:nvSpPr>
            <p:cNvPr id="262149" name="Text Box 5"/>
            <p:cNvSpPr txBox="1">
              <a:spLocks noChangeArrowheads="1"/>
            </p:cNvSpPr>
            <p:nvPr/>
          </p:nvSpPr>
          <p:spPr bwMode="auto">
            <a:xfrm>
              <a:off x="0" y="559"/>
              <a:ext cx="267"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G</a:t>
              </a:r>
            </a:p>
          </p:txBody>
        </p:sp>
        <p:sp>
          <p:nvSpPr>
            <p:cNvPr id="262150" name="Text Box 6"/>
            <p:cNvSpPr txBox="1">
              <a:spLocks noChangeArrowheads="1"/>
            </p:cNvSpPr>
            <p:nvPr/>
          </p:nvSpPr>
          <p:spPr bwMode="auto">
            <a:xfrm>
              <a:off x="2136" y="223"/>
              <a:ext cx="365"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SD</a:t>
              </a:r>
            </a:p>
          </p:txBody>
        </p:sp>
        <p:sp>
          <p:nvSpPr>
            <p:cNvPr id="262151" name="Text Box 7"/>
            <p:cNvSpPr txBox="1">
              <a:spLocks noChangeArrowheads="1"/>
            </p:cNvSpPr>
            <p:nvPr/>
          </p:nvSpPr>
          <p:spPr bwMode="auto">
            <a:xfrm>
              <a:off x="2184" y="929"/>
              <a:ext cx="354"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SL</a:t>
              </a:r>
            </a:p>
          </p:txBody>
        </p:sp>
        <p:sp>
          <p:nvSpPr>
            <p:cNvPr id="262152" name="Text Box 8"/>
            <p:cNvSpPr txBox="1">
              <a:spLocks noChangeArrowheads="1"/>
            </p:cNvSpPr>
            <p:nvPr/>
          </p:nvSpPr>
          <p:spPr bwMode="auto">
            <a:xfrm>
              <a:off x="936" y="223"/>
              <a:ext cx="321"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a:t>
              </a:r>
            </a:p>
          </p:txBody>
        </p:sp>
        <p:sp>
          <p:nvSpPr>
            <p:cNvPr id="262153" name="Text Box 9"/>
            <p:cNvSpPr txBox="1">
              <a:spLocks noChangeArrowheads="1"/>
            </p:cNvSpPr>
            <p:nvPr/>
          </p:nvSpPr>
          <p:spPr bwMode="auto">
            <a:xfrm>
              <a:off x="936" y="881"/>
              <a:ext cx="354"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C#</a:t>
              </a:r>
            </a:p>
          </p:txBody>
        </p:sp>
        <p:sp>
          <p:nvSpPr>
            <p:cNvPr id="262154" name="Text Box 10"/>
            <p:cNvSpPr txBox="1">
              <a:spLocks noChangeArrowheads="1"/>
            </p:cNvSpPr>
            <p:nvPr/>
          </p:nvSpPr>
          <p:spPr bwMode="auto">
            <a:xfrm>
              <a:off x="830" y="1455"/>
              <a:ext cx="7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关键字</a:t>
              </a:r>
            </a:p>
          </p:txBody>
        </p:sp>
        <p:sp>
          <p:nvSpPr>
            <p:cNvPr id="262155" name="Line 11"/>
            <p:cNvSpPr>
              <a:spLocks noChangeShapeType="1"/>
            </p:cNvSpPr>
            <p:nvPr/>
          </p:nvSpPr>
          <p:spPr bwMode="auto">
            <a:xfrm flipH="1">
              <a:off x="264" y="720"/>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2156" name="Line 12"/>
            <p:cNvSpPr>
              <a:spLocks noChangeShapeType="1"/>
            </p:cNvSpPr>
            <p:nvPr/>
          </p:nvSpPr>
          <p:spPr bwMode="auto">
            <a:xfrm>
              <a:off x="1272" y="384"/>
              <a:ext cx="8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2157" name="Line 13"/>
            <p:cNvSpPr>
              <a:spLocks noChangeShapeType="1"/>
            </p:cNvSpPr>
            <p:nvPr/>
          </p:nvSpPr>
          <p:spPr bwMode="auto">
            <a:xfrm>
              <a:off x="2328" y="528"/>
              <a:ext cx="0" cy="4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2158" name="Line 14"/>
            <p:cNvSpPr>
              <a:spLocks noChangeShapeType="1"/>
            </p:cNvSpPr>
            <p:nvPr/>
          </p:nvSpPr>
          <p:spPr bwMode="auto">
            <a:xfrm>
              <a:off x="1272" y="384"/>
              <a:ext cx="912" cy="672"/>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2159" name="Line 15"/>
            <p:cNvSpPr>
              <a:spLocks noChangeShapeType="1"/>
            </p:cNvSpPr>
            <p:nvPr/>
          </p:nvSpPr>
          <p:spPr bwMode="auto">
            <a:xfrm flipV="1">
              <a:off x="1416" y="480"/>
              <a:ext cx="720" cy="240"/>
            </a:xfrm>
            <a:prstGeom prst="line">
              <a:avLst/>
            </a:prstGeom>
            <a:noFill/>
            <a:ln w="38100">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2160" name="Line 16"/>
            <p:cNvSpPr>
              <a:spLocks noChangeShapeType="1"/>
            </p:cNvSpPr>
            <p:nvPr/>
          </p:nvSpPr>
          <p:spPr bwMode="auto">
            <a:xfrm>
              <a:off x="1416" y="720"/>
              <a:ext cx="720" cy="432"/>
            </a:xfrm>
            <a:prstGeom prst="line">
              <a:avLst/>
            </a:prstGeom>
            <a:noFill/>
            <a:ln w="38100">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2161" name="Text Box 17"/>
            <p:cNvSpPr txBox="1">
              <a:spLocks noChangeArrowheads="1"/>
            </p:cNvSpPr>
            <p:nvPr/>
          </p:nvSpPr>
          <p:spPr bwMode="auto">
            <a:xfrm>
              <a:off x="1444" y="969"/>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部分</a:t>
              </a:r>
            </a:p>
          </p:txBody>
        </p:sp>
      </p:grpSp>
      <p:sp>
        <p:nvSpPr>
          <p:cNvPr id="262162" name="AutoShape 18"/>
          <p:cNvSpPr>
            <a:spLocks noChangeArrowheads="1"/>
          </p:cNvSpPr>
          <p:nvPr/>
        </p:nvSpPr>
        <p:spPr bwMode="auto">
          <a:xfrm>
            <a:off x="6035675" y="2805113"/>
            <a:ext cx="533400" cy="304800"/>
          </a:xfrm>
          <a:prstGeom prst="right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nvGrpSpPr>
          <p:cNvPr id="262163" name="Group 19"/>
          <p:cNvGrpSpPr>
            <a:grpSpLocks/>
          </p:cNvGrpSpPr>
          <p:nvPr/>
        </p:nvGrpSpPr>
        <p:grpSpPr bwMode="auto">
          <a:xfrm>
            <a:off x="8039100" y="1089026"/>
            <a:ext cx="2247900" cy="2263775"/>
            <a:chOff x="0" y="0"/>
            <a:chExt cx="1416" cy="1426"/>
          </a:xfrm>
        </p:grpSpPr>
        <p:sp>
          <p:nvSpPr>
            <p:cNvPr id="262164" name="Text Box 20"/>
            <p:cNvSpPr txBox="1">
              <a:spLocks noChangeArrowheads="1"/>
            </p:cNvSpPr>
            <p:nvPr/>
          </p:nvSpPr>
          <p:spPr bwMode="auto">
            <a:xfrm>
              <a:off x="792" y="0"/>
              <a:ext cx="624" cy="1426"/>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a:p>
              <a:pPr eaLnBrk="0" fontAlgn="base" hangingPunct="0">
                <a:spcBef>
                  <a:spcPct val="50000"/>
                </a:spcBef>
                <a:spcAft>
                  <a:spcPct val="0"/>
                </a:spcAft>
              </a:pPr>
              <a:endParaRPr lang="zh-CN" altLang="en-US" sz="2000" b="1">
                <a:solidFill>
                  <a:srgbClr val="FFFF00"/>
                </a:solidFill>
              </a:endParaRPr>
            </a:p>
          </p:txBody>
        </p:sp>
        <p:sp>
          <p:nvSpPr>
            <p:cNvPr id="262165" name="Text Box 21"/>
            <p:cNvSpPr txBox="1">
              <a:spLocks noChangeArrowheads="1"/>
            </p:cNvSpPr>
            <p:nvPr/>
          </p:nvSpPr>
          <p:spPr bwMode="auto">
            <a:xfrm>
              <a:off x="0" y="559"/>
              <a:ext cx="267"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G</a:t>
              </a:r>
              <a:endParaRPr lang="en-US" altLang="zh-CN" sz="2000" b="1">
                <a:solidFill>
                  <a:srgbClr val="FFFF00"/>
                </a:solidFill>
              </a:endParaRPr>
            </a:p>
          </p:txBody>
        </p:sp>
        <p:sp>
          <p:nvSpPr>
            <p:cNvPr id="262166" name="Text Box 22"/>
            <p:cNvSpPr txBox="1">
              <a:spLocks noChangeArrowheads="1"/>
            </p:cNvSpPr>
            <p:nvPr/>
          </p:nvSpPr>
          <p:spPr bwMode="auto">
            <a:xfrm>
              <a:off x="936" y="223"/>
              <a:ext cx="321"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a:t>
              </a:r>
              <a:endParaRPr lang="en-US" altLang="zh-CN" sz="2000" b="1">
                <a:solidFill>
                  <a:srgbClr val="FFFF00"/>
                </a:solidFill>
              </a:endParaRPr>
            </a:p>
          </p:txBody>
        </p:sp>
        <p:sp>
          <p:nvSpPr>
            <p:cNvPr id="262167" name="Text Box 23"/>
            <p:cNvSpPr txBox="1">
              <a:spLocks noChangeArrowheads="1"/>
            </p:cNvSpPr>
            <p:nvPr/>
          </p:nvSpPr>
          <p:spPr bwMode="auto">
            <a:xfrm>
              <a:off x="936" y="881"/>
              <a:ext cx="354"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C#</a:t>
              </a:r>
              <a:endParaRPr lang="en-US" altLang="zh-CN" sz="2000" b="1">
                <a:solidFill>
                  <a:srgbClr val="FFFF00"/>
                </a:solidFill>
              </a:endParaRPr>
            </a:p>
          </p:txBody>
        </p:sp>
        <p:sp>
          <p:nvSpPr>
            <p:cNvPr id="262168" name="Line 24"/>
            <p:cNvSpPr>
              <a:spLocks noChangeShapeType="1"/>
            </p:cNvSpPr>
            <p:nvPr/>
          </p:nvSpPr>
          <p:spPr bwMode="auto">
            <a:xfrm flipH="1">
              <a:off x="264" y="720"/>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62169" name="Group 25"/>
          <p:cNvGrpSpPr>
            <a:grpSpLocks/>
          </p:cNvGrpSpPr>
          <p:nvPr/>
        </p:nvGrpSpPr>
        <p:grpSpPr bwMode="auto">
          <a:xfrm>
            <a:off x="7989889" y="3532188"/>
            <a:ext cx="2112963" cy="1582738"/>
            <a:chOff x="0" y="0"/>
            <a:chExt cx="1331" cy="997"/>
          </a:xfrm>
        </p:grpSpPr>
        <p:sp>
          <p:nvSpPr>
            <p:cNvPr id="262170" name="Text Box 26"/>
            <p:cNvSpPr txBox="1">
              <a:spLocks noChangeArrowheads="1"/>
            </p:cNvSpPr>
            <p:nvPr/>
          </p:nvSpPr>
          <p:spPr bwMode="auto">
            <a:xfrm>
              <a:off x="929" y="0"/>
              <a:ext cx="365"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SD</a:t>
              </a:r>
            </a:p>
          </p:txBody>
        </p:sp>
        <p:sp>
          <p:nvSpPr>
            <p:cNvPr id="262171" name="Text Box 27"/>
            <p:cNvSpPr txBox="1">
              <a:spLocks noChangeArrowheads="1"/>
            </p:cNvSpPr>
            <p:nvPr/>
          </p:nvSpPr>
          <p:spPr bwMode="auto">
            <a:xfrm>
              <a:off x="977" y="706"/>
              <a:ext cx="354"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SL</a:t>
              </a:r>
            </a:p>
          </p:txBody>
        </p:sp>
        <p:sp>
          <p:nvSpPr>
            <p:cNvPr id="262172" name="Text Box 28"/>
            <p:cNvSpPr txBox="1">
              <a:spLocks noChangeArrowheads="1"/>
            </p:cNvSpPr>
            <p:nvPr/>
          </p:nvSpPr>
          <p:spPr bwMode="auto">
            <a:xfrm>
              <a:off x="0" y="0"/>
              <a:ext cx="321"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S#</a:t>
              </a:r>
            </a:p>
          </p:txBody>
        </p:sp>
      </p:grpSp>
      <p:sp>
        <p:nvSpPr>
          <p:cNvPr id="262173" name="Line 29"/>
          <p:cNvSpPr>
            <a:spLocks noChangeShapeType="1"/>
          </p:cNvSpPr>
          <p:nvPr/>
        </p:nvSpPr>
        <p:spPr bwMode="auto">
          <a:xfrm flipV="1">
            <a:off x="8534401" y="3787776"/>
            <a:ext cx="930275" cy="222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2174" name="Line 30"/>
          <p:cNvSpPr>
            <a:spLocks noChangeShapeType="1"/>
          </p:cNvSpPr>
          <p:nvPr/>
        </p:nvSpPr>
        <p:spPr bwMode="auto">
          <a:xfrm>
            <a:off x="9769475" y="4016375"/>
            <a:ext cx="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2175" name="Line 31"/>
          <p:cNvSpPr>
            <a:spLocks noChangeShapeType="1"/>
          </p:cNvSpPr>
          <p:nvPr/>
        </p:nvSpPr>
        <p:spPr bwMode="auto">
          <a:xfrm>
            <a:off x="8534401" y="3810001"/>
            <a:ext cx="1006475" cy="1044575"/>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2176" name="Text Box 32"/>
          <p:cNvSpPr txBox="1">
            <a:spLocks noChangeArrowheads="1"/>
          </p:cNvSpPr>
          <p:nvPr/>
        </p:nvSpPr>
        <p:spPr bwMode="auto">
          <a:xfrm>
            <a:off x="7254876" y="4310063"/>
            <a:ext cx="1471613"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S_L          </a:t>
            </a:r>
            <a:endParaRPr lang="en-US" altLang="zh-CN" sz="2400" b="1">
              <a:solidFill>
                <a:srgbClr val="FFFF00"/>
              </a:solidFill>
            </a:endParaRPr>
          </a:p>
        </p:txBody>
      </p:sp>
      <p:sp>
        <p:nvSpPr>
          <p:cNvPr id="262177" name="Text Box 33"/>
          <p:cNvSpPr txBox="1">
            <a:spLocks noChangeArrowheads="1"/>
          </p:cNvSpPr>
          <p:nvPr/>
        </p:nvSpPr>
        <p:spPr bwMode="auto">
          <a:xfrm>
            <a:off x="7262814" y="2662238"/>
            <a:ext cx="1336675"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SC          </a:t>
            </a:r>
            <a:endParaRPr lang="en-US" altLang="zh-CN" sz="2400" b="1">
              <a:solidFill>
                <a:srgbClr val="FFFF00"/>
              </a:solidFill>
            </a:endParaRPr>
          </a:p>
        </p:txBody>
      </p:sp>
      <p:sp>
        <p:nvSpPr>
          <p:cNvPr id="262178" name="Text Box 34"/>
          <p:cNvSpPr txBox="1">
            <a:spLocks noChangeArrowheads="1"/>
          </p:cNvSpPr>
          <p:nvPr/>
        </p:nvSpPr>
        <p:spPr bwMode="auto">
          <a:xfrm>
            <a:off x="7650164" y="2646363"/>
            <a:ext cx="960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sym typeface="Symbol" panose="05050102010706020507" pitchFamily="18" charset="2"/>
              </a:rPr>
              <a:t></a:t>
            </a:r>
            <a:r>
              <a:rPr lang="en-US" altLang="zh-CN" sz="2400" b="1">
                <a:solidFill>
                  <a:srgbClr val="000000"/>
                </a:solidFill>
                <a:sym typeface="Symbol" panose="05050102010706020507" pitchFamily="18" charset="2"/>
              </a:rPr>
              <a:t>2NF</a:t>
            </a:r>
            <a:endParaRPr lang="en-US" altLang="zh-CN" sz="2400" b="1">
              <a:solidFill>
                <a:srgbClr val="FFFF00"/>
              </a:solidFill>
            </a:endParaRPr>
          </a:p>
        </p:txBody>
      </p:sp>
      <p:sp>
        <p:nvSpPr>
          <p:cNvPr id="262179" name="Text Box 35"/>
          <p:cNvSpPr txBox="1">
            <a:spLocks noChangeArrowheads="1"/>
          </p:cNvSpPr>
          <p:nvPr/>
        </p:nvSpPr>
        <p:spPr bwMode="auto">
          <a:xfrm>
            <a:off x="7712075" y="4294188"/>
            <a:ext cx="96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sym typeface="Symbol" panose="05050102010706020507" pitchFamily="18" charset="2"/>
              </a:rPr>
              <a:t></a:t>
            </a:r>
            <a:r>
              <a:rPr lang="en-US" altLang="zh-CN" sz="2400" b="1">
                <a:solidFill>
                  <a:srgbClr val="000000"/>
                </a:solidFill>
                <a:sym typeface="Symbol" panose="05050102010706020507" pitchFamily="18" charset="2"/>
              </a:rPr>
              <a:t>2NF</a:t>
            </a:r>
            <a:endParaRPr lang="en-US" altLang="zh-CN" sz="2400" b="1">
              <a:solidFill>
                <a:srgbClr val="FFFF00"/>
              </a:solidFill>
            </a:endParaRPr>
          </a:p>
        </p:txBody>
      </p:sp>
      <p:grpSp>
        <p:nvGrpSpPr>
          <p:cNvPr id="262180" name="Group 36"/>
          <p:cNvGrpSpPr>
            <a:grpSpLocks/>
          </p:cNvGrpSpPr>
          <p:nvPr/>
        </p:nvGrpSpPr>
        <p:grpSpPr bwMode="auto">
          <a:xfrm>
            <a:off x="3124200" y="4783138"/>
            <a:ext cx="5334000" cy="1573212"/>
            <a:chOff x="0" y="0"/>
            <a:chExt cx="2736" cy="991"/>
          </a:xfrm>
        </p:grpSpPr>
        <p:sp>
          <p:nvSpPr>
            <p:cNvPr id="262181" name="AutoShape 37"/>
            <p:cNvSpPr>
              <a:spLocks noChangeArrowheads="1"/>
            </p:cNvSpPr>
            <p:nvPr/>
          </p:nvSpPr>
          <p:spPr bwMode="auto">
            <a:xfrm>
              <a:off x="240" y="175"/>
              <a:ext cx="2496" cy="816"/>
            </a:xfrm>
            <a:prstGeom prst="ribbon2">
              <a:avLst>
                <a:gd name="adj1" fmla="val 12500"/>
                <a:gd name="adj2"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分解之后，与</a:t>
              </a:r>
              <a:r>
                <a:rPr lang="en-US" altLang="zh-CN" sz="2400" b="1">
                  <a:solidFill>
                    <a:srgbClr val="000000"/>
                  </a:solidFill>
                </a:rPr>
                <a:t>S_L_C</a:t>
              </a:r>
              <a:r>
                <a:rPr lang="zh-CN" altLang="en-US" sz="2400" b="1">
                  <a:solidFill>
                    <a:srgbClr val="000000"/>
                  </a:solidFill>
                </a:rPr>
                <a:t>相比，</a:t>
              </a:r>
            </a:p>
            <a:p>
              <a:pPr algn="ctr" eaLnBrk="0" fontAlgn="base" hangingPunct="0">
                <a:lnSpc>
                  <a:spcPct val="130000"/>
                </a:lnSpc>
                <a:spcBef>
                  <a:spcPct val="0"/>
                </a:spcBef>
                <a:spcAft>
                  <a:spcPct val="0"/>
                </a:spcAft>
              </a:pPr>
              <a:r>
                <a:rPr lang="en-US" altLang="zh-CN" sz="2400" b="1">
                  <a:solidFill>
                    <a:srgbClr val="000000"/>
                  </a:solidFill>
                </a:rPr>
                <a:t>SC</a:t>
              </a:r>
              <a:r>
                <a:rPr lang="zh-CN" altLang="en-US" sz="2400" b="1">
                  <a:solidFill>
                    <a:srgbClr val="000000"/>
                  </a:solidFill>
                </a:rPr>
                <a:t>和</a:t>
              </a:r>
              <a:r>
                <a:rPr lang="en-US" altLang="zh-CN" sz="2400" b="1">
                  <a:solidFill>
                    <a:srgbClr val="000000"/>
                  </a:solidFill>
                </a:rPr>
                <a:t>S_L</a:t>
              </a:r>
              <a:r>
                <a:rPr lang="zh-CN" altLang="en-US" sz="2400" b="1">
                  <a:solidFill>
                    <a:srgbClr val="000000"/>
                  </a:solidFill>
                </a:rPr>
                <a:t>性质如何</a:t>
              </a:r>
              <a:r>
                <a:rPr lang="en-US" altLang="zh-CN" sz="2400" b="1">
                  <a:solidFill>
                    <a:srgbClr val="000000"/>
                  </a:solidFill>
                </a:rPr>
                <a:t>?</a:t>
              </a:r>
            </a:p>
          </p:txBody>
        </p:sp>
        <p:sp>
          <p:nvSpPr>
            <p:cNvPr id="262182" name="Text Box 38"/>
            <p:cNvSpPr txBox="1">
              <a:spLocks noChangeArrowheads="1"/>
            </p:cNvSpPr>
            <p:nvPr/>
          </p:nvSpPr>
          <p:spPr bwMode="auto">
            <a:xfrm>
              <a:off x="0" y="0"/>
              <a:ext cx="27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5400" b="1">
                  <a:solidFill>
                    <a:srgbClr val="FF0066"/>
                  </a:solidFill>
                </a:rPr>
                <a:t>?</a:t>
              </a:r>
              <a:endParaRPr lang="en-US" altLang="zh-CN" sz="2400" b="1">
                <a:solidFill>
                  <a:srgbClr val="FFFF00"/>
                </a:solidFill>
              </a:endParaRPr>
            </a:p>
          </p:txBody>
        </p:sp>
      </p:grpSp>
    </p:spTree>
    <p:extLst>
      <p:ext uri="{BB962C8B-B14F-4D97-AF65-F5344CB8AC3E}">
        <p14:creationId xmlns:p14="http://schemas.microsoft.com/office/powerpoint/2010/main" val="3227878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2146">
                                            <p:bg/>
                                          </p:spTgt>
                                        </p:tgtEl>
                                        <p:attrNameLst>
                                          <p:attrName>style.visibility</p:attrName>
                                        </p:attrNameLst>
                                      </p:cBhvr>
                                      <p:to>
                                        <p:strVal val="visible"/>
                                      </p:to>
                                    </p:set>
                                    <p:anim calcmode="lin" valueType="num">
                                      <p:cBhvr additive="base">
                                        <p:cTn id="7" dur="500" fill="hold"/>
                                        <p:tgtEl>
                                          <p:spTgt spid="262146">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62146">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2146">
                                            <p:txEl>
                                              <p:pRg st="0" end="0"/>
                                            </p:txEl>
                                          </p:spTgt>
                                        </p:tgtEl>
                                        <p:attrNameLst>
                                          <p:attrName>style.visibility</p:attrName>
                                        </p:attrNameLst>
                                      </p:cBhvr>
                                      <p:to>
                                        <p:strVal val="visible"/>
                                      </p:to>
                                    </p:set>
                                    <p:anim calcmode="lin" valueType="num">
                                      <p:cBhvr additive="base">
                                        <p:cTn id="13" dur="500" fill="hold"/>
                                        <p:tgtEl>
                                          <p:spTgt spid="26214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21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2146">
                                            <p:txEl>
                                              <p:pRg st="1" end="1"/>
                                            </p:txEl>
                                          </p:spTgt>
                                        </p:tgtEl>
                                        <p:attrNameLst>
                                          <p:attrName>style.visibility</p:attrName>
                                        </p:attrNameLst>
                                      </p:cBhvr>
                                      <p:to>
                                        <p:strVal val="visible"/>
                                      </p:to>
                                    </p:set>
                                    <p:anim calcmode="lin" valueType="num">
                                      <p:cBhvr additive="base">
                                        <p:cTn id="19" dur="500" fill="hold"/>
                                        <p:tgtEl>
                                          <p:spTgt spid="26214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21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262147"/>
                                        </p:tgtEl>
                                        <p:attrNameLst>
                                          <p:attrName>style.visibility</p:attrName>
                                        </p:attrNameLst>
                                      </p:cBhvr>
                                      <p:to>
                                        <p:strVal val="visible"/>
                                      </p:to>
                                    </p:set>
                                    <p:anim calcmode="lin" valueType="num">
                                      <p:cBhvr additive="base">
                                        <p:cTn id="25" dur="500" fill="hold"/>
                                        <p:tgtEl>
                                          <p:spTgt spid="262147"/>
                                        </p:tgtEl>
                                        <p:attrNameLst>
                                          <p:attrName>ppt_x</p:attrName>
                                        </p:attrNameLst>
                                      </p:cBhvr>
                                      <p:tavLst>
                                        <p:tav tm="0">
                                          <p:val>
                                            <p:strVal val="#ppt_x-#ppt_w/2"/>
                                          </p:val>
                                        </p:tav>
                                        <p:tav tm="100000">
                                          <p:val>
                                            <p:strVal val="#ppt_x"/>
                                          </p:val>
                                        </p:tav>
                                      </p:tavLst>
                                    </p:anim>
                                    <p:anim calcmode="lin" valueType="num">
                                      <p:cBhvr additive="base">
                                        <p:cTn id="26" dur="500" fill="hold"/>
                                        <p:tgtEl>
                                          <p:spTgt spid="262147"/>
                                        </p:tgtEl>
                                        <p:attrNameLst>
                                          <p:attrName>ppt_y</p:attrName>
                                        </p:attrNameLst>
                                      </p:cBhvr>
                                      <p:tavLst>
                                        <p:tav tm="0">
                                          <p:val>
                                            <p:strVal val="#ppt_y"/>
                                          </p:val>
                                        </p:tav>
                                        <p:tav tm="100000">
                                          <p:val>
                                            <p:strVal val="#ppt_y"/>
                                          </p:val>
                                        </p:tav>
                                      </p:tavLst>
                                    </p:anim>
                                    <p:anim calcmode="lin" valueType="num">
                                      <p:cBhvr additive="base">
                                        <p:cTn id="27" dur="500" fill="hold"/>
                                        <p:tgtEl>
                                          <p:spTgt spid="262147"/>
                                        </p:tgtEl>
                                        <p:attrNameLst>
                                          <p:attrName>ppt_w</p:attrName>
                                        </p:attrNameLst>
                                      </p:cBhvr>
                                      <p:tavLst>
                                        <p:tav tm="0">
                                          <p:val>
                                            <p:fltVal val="0"/>
                                          </p:val>
                                        </p:tav>
                                        <p:tav tm="100000">
                                          <p:val>
                                            <p:strVal val="#ppt_w"/>
                                          </p:val>
                                        </p:tav>
                                      </p:tavLst>
                                    </p:anim>
                                    <p:anim calcmode="lin" valueType="num">
                                      <p:cBhvr additive="base">
                                        <p:cTn id="28" dur="500" fill="hold"/>
                                        <p:tgtEl>
                                          <p:spTgt spid="262147"/>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9" presetClass="entr" presetSubtype="10" fill="hold" grpId="0" nodeType="clickEffect">
                                  <p:stCondLst>
                                    <p:cond delay="0"/>
                                  </p:stCondLst>
                                  <p:childTnLst>
                                    <p:set>
                                      <p:cBhvr>
                                        <p:cTn id="32" dur="1" fill="hold">
                                          <p:stCondLst>
                                            <p:cond delay="0"/>
                                          </p:stCondLst>
                                        </p:cTn>
                                        <p:tgtEl>
                                          <p:spTgt spid="262162"/>
                                        </p:tgtEl>
                                        <p:attrNameLst>
                                          <p:attrName>style.visibility</p:attrName>
                                        </p:attrNameLst>
                                      </p:cBhvr>
                                      <p:to>
                                        <p:strVal val="visible"/>
                                      </p:to>
                                    </p:set>
                                    <p:anim calcmode="lin" valueType="num">
                                      <p:cBhvr additive="base">
                                        <p:cTn id="33" dur="5000" fill="hold"/>
                                        <p:tgtEl>
                                          <p:spTgt spid="262162"/>
                                        </p:tgtEl>
                                        <p:attrNameLst>
                                          <p:attrName>ppt_w</p:attrName>
                                        </p:attrNameLst>
                                      </p:cBhvr>
                                      <p:tavLst>
                                        <p:tav tm="0" fmla="#ppt_w*sin(2.5*pi*$)">
                                          <p:val>
                                            <p:fltVal val="0"/>
                                          </p:val>
                                        </p:tav>
                                        <p:tav tm="100000">
                                          <p:val>
                                            <p:fltVal val="1"/>
                                          </p:val>
                                        </p:tav>
                                      </p:tavLst>
                                    </p:anim>
                                    <p:anim calcmode="lin" valueType="num">
                                      <p:cBhvr additive="base">
                                        <p:cTn id="34" dur="5000" fill="hold"/>
                                        <p:tgtEl>
                                          <p:spTgt spid="262162"/>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2" fill="hold" nodeType="clickEffect">
                                  <p:stCondLst>
                                    <p:cond delay="0"/>
                                  </p:stCondLst>
                                  <p:childTnLst>
                                    <p:set>
                                      <p:cBhvr>
                                        <p:cTn id="38" dur="1" fill="hold">
                                          <p:stCondLst>
                                            <p:cond delay="0"/>
                                          </p:stCondLst>
                                        </p:cTn>
                                        <p:tgtEl>
                                          <p:spTgt spid="262163"/>
                                        </p:tgtEl>
                                        <p:attrNameLst>
                                          <p:attrName>style.visibility</p:attrName>
                                        </p:attrNameLst>
                                      </p:cBhvr>
                                      <p:to>
                                        <p:strVal val="visible"/>
                                      </p:to>
                                    </p:set>
                                    <p:anim calcmode="lin" valueType="num">
                                      <p:cBhvr additive="base">
                                        <p:cTn id="39" dur="500" fill="hold"/>
                                        <p:tgtEl>
                                          <p:spTgt spid="262163"/>
                                        </p:tgtEl>
                                        <p:attrNameLst>
                                          <p:attrName>ppt_x</p:attrName>
                                        </p:attrNameLst>
                                      </p:cBhvr>
                                      <p:tavLst>
                                        <p:tav tm="0">
                                          <p:val>
                                            <p:strVal val="0-#ppt_w/2"/>
                                          </p:val>
                                        </p:tav>
                                        <p:tav tm="100000">
                                          <p:val>
                                            <p:strVal val="#ppt_x"/>
                                          </p:val>
                                        </p:tav>
                                      </p:tavLst>
                                    </p:anim>
                                    <p:anim calcmode="lin" valueType="num">
                                      <p:cBhvr additive="base">
                                        <p:cTn id="40" dur="500" fill="hold"/>
                                        <p:tgtEl>
                                          <p:spTgt spid="262163"/>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262169"/>
                                        </p:tgtEl>
                                        <p:attrNameLst>
                                          <p:attrName>style.visibility</p:attrName>
                                        </p:attrNameLst>
                                      </p:cBhvr>
                                      <p:to>
                                        <p:strVal val="visible"/>
                                      </p:to>
                                    </p:set>
                                    <p:anim calcmode="lin" valueType="num">
                                      <p:cBhvr additive="base">
                                        <p:cTn id="45" dur="500" fill="hold"/>
                                        <p:tgtEl>
                                          <p:spTgt spid="262169"/>
                                        </p:tgtEl>
                                        <p:attrNameLst>
                                          <p:attrName>ppt_x</p:attrName>
                                        </p:attrNameLst>
                                      </p:cBhvr>
                                      <p:tavLst>
                                        <p:tav tm="0">
                                          <p:val>
                                            <p:strVal val="0-#ppt_w/2"/>
                                          </p:val>
                                        </p:tav>
                                        <p:tav tm="100000">
                                          <p:val>
                                            <p:strVal val="#ppt_x"/>
                                          </p:val>
                                        </p:tav>
                                      </p:tavLst>
                                    </p:anim>
                                    <p:anim calcmode="lin" valueType="num">
                                      <p:cBhvr additive="base">
                                        <p:cTn id="46" dur="500" fill="hold"/>
                                        <p:tgtEl>
                                          <p:spTgt spid="262169"/>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2173"/>
                                        </p:tgtEl>
                                        <p:attrNameLst>
                                          <p:attrName>style.visibility</p:attrName>
                                        </p:attrNameLst>
                                      </p:cBhvr>
                                      <p:to>
                                        <p:strVal val="visible"/>
                                      </p:to>
                                    </p:set>
                                    <p:animEffect transition="in" filter="wipe(left)">
                                      <p:cBhvr>
                                        <p:cTn id="51" dur="500"/>
                                        <p:tgtEl>
                                          <p:spTgt spid="26217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62174"/>
                                        </p:tgtEl>
                                        <p:attrNameLst>
                                          <p:attrName>style.visibility</p:attrName>
                                        </p:attrNameLst>
                                      </p:cBhvr>
                                      <p:to>
                                        <p:strVal val="visible"/>
                                      </p:to>
                                    </p:set>
                                    <p:animEffect transition="in" filter="wipe(up)">
                                      <p:cBhvr>
                                        <p:cTn id="56" dur="500"/>
                                        <p:tgtEl>
                                          <p:spTgt spid="26217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262175"/>
                                        </p:tgtEl>
                                        <p:attrNameLst>
                                          <p:attrName>style.visibility</p:attrName>
                                        </p:attrNameLst>
                                      </p:cBhvr>
                                      <p:to>
                                        <p:strVal val="visible"/>
                                      </p:to>
                                    </p:set>
                                    <p:animEffect transition="in" filter="strips(downRight)">
                                      <p:cBhvr>
                                        <p:cTn id="61" dur="500"/>
                                        <p:tgtEl>
                                          <p:spTgt spid="26217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8" fill="hold" grpId="0" nodeType="clickEffect">
                                  <p:stCondLst>
                                    <p:cond delay="0"/>
                                  </p:stCondLst>
                                  <p:childTnLst>
                                    <p:set>
                                      <p:cBhvr>
                                        <p:cTn id="65" dur="1" fill="hold">
                                          <p:stCondLst>
                                            <p:cond delay="0"/>
                                          </p:stCondLst>
                                        </p:cTn>
                                        <p:tgtEl>
                                          <p:spTgt spid="262177"/>
                                        </p:tgtEl>
                                        <p:attrNameLst>
                                          <p:attrName>style.visibility</p:attrName>
                                        </p:attrNameLst>
                                      </p:cBhvr>
                                      <p:to>
                                        <p:strVal val="visible"/>
                                      </p:to>
                                    </p:set>
                                    <p:anim calcmode="lin" valueType="num">
                                      <p:cBhvr additive="base">
                                        <p:cTn id="66" dur="500" fill="hold"/>
                                        <p:tgtEl>
                                          <p:spTgt spid="262177"/>
                                        </p:tgtEl>
                                        <p:attrNameLst>
                                          <p:attrName>ppt_x</p:attrName>
                                        </p:attrNameLst>
                                      </p:cBhvr>
                                      <p:tavLst>
                                        <p:tav tm="0">
                                          <p:val>
                                            <p:strVal val="#ppt_x-#ppt_w/2"/>
                                          </p:val>
                                        </p:tav>
                                        <p:tav tm="100000">
                                          <p:val>
                                            <p:strVal val="#ppt_x"/>
                                          </p:val>
                                        </p:tav>
                                      </p:tavLst>
                                    </p:anim>
                                    <p:anim calcmode="lin" valueType="num">
                                      <p:cBhvr additive="base">
                                        <p:cTn id="67" dur="500" fill="hold"/>
                                        <p:tgtEl>
                                          <p:spTgt spid="262177"/>
                                        </p:tgtEl>
                                        <p:attrNameLst>
                                          <p:attrName>ppt_y</p:attrName>
                                        </p:attrNameLst>
                                      </p:cBhvr>
                                      <p:tavLst>
                                        <p:tav tm="0">
                                          <p:val>
                                            <p:strVal val="#ppt_y"/>
                                          </p:val>
                                        </p:tav>
                                        <p:tav tm="100000">
                                          <p:val>
                                            <p:strVal val="#ppt_y"/>
                                          </p:val>
                                        </p:tav>
                                      </p:tavLst>
                                    </p:anim>
                                    <p:anim calcmode="lin" valueType="num">
                                      <p:cBhvr additive="base">
                                        <p:cTn id="68" dur="500" fill="hold"/>
                                        <p:tgtEl>
                                          <p:spTgt spid="262177"/>
                                        </p:tgtEl>
                                        <p:attrNameLst>
                                          <p:attrName>ppt_w</p:attrName>
                                        </p:attrNameLst>
                                      </p:cBhvr>
                                      <p:tavLst>
                                        <p:tav tm="0">
                                          <p:val>
                                            <p:fltVal val="0"/>
                                          </p:val>
                                        </p:tav>
                                        <p:tav tm="100000">
                                          <p:val>
                                            <p:strVal val="#ppt_w"/>
                                          </p:val>
                                        </p:tav>
                                      </p:tavLst>
                                    </p:anim>
                                    <p:anim calcmode="lin" valueType="num">
                                      <p:cBhvr additive="base">
                                        <p:cTn id="69" dur="500" fill="hold"/>
                                        <p:tgtEl>
                                          <p:spTgt spid="262177"/>
                                        </p:tgtEl>
                                        <p:attrNameLst>
                                          <p:attrName>ppt_h</p:attrName>
                                        </p:attrNameLst>
                                      </p:cBhvr>
                                      <p:tavLst>
                                        <p:tav tm="0">
                                          <p:val>
                                            <p:strVal val="#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17" presetClass="entr" presetSubtype="8" fill="hold" grpId="0" nodeType="clickEffect">
                                  <p:stCondLst>
                                    <p:cond delay="0"/>
                                  </p:stCondLst>
                                  <p:childTnLst>
                                    <p:set>
                                      <p:cBhvr>
                                        <p:cTn id="73" dur="1" fill="hold">
                                          <p:stCondLst>
                                            <p:cond delay="0"/>
                                          </p:stCondLst>
                                        </p:cTn>
                                        <p:tgtEl>
                                          <p:spTgt spid="262176"/>
                                        </p:tgtEl>
                                        <p:attrNameLst>
                                          <p:attrName>style.visibility</p:attrName>
                                        </p:attrNameLst>
                                      </p:cBhvr>
                                      <p:to>
                                        <p:strVal val="visible"/>
                                      </p:to>
                                    </p:set>
                                    <p:anim calcmode="lin" valueType="num">
                                      <p:cBhvr additive="base">
                                        <p:cTn id="74" dur="500" fill="hold"/>
                                        <p:tgtEl>
                                          <p:spTgt spid="262176"/>
                                        </p:tgtEl>
                                        <p:attrNameLst>
                                          <p:attrName>ppt_x</p:attrName>
                                        </p:attrNameLst>
                                      </p:cBhvr>
                                      <p:tavLst>
                                        <p:tav tm="0">
                                          <p:val>
                                            <p:strVal val="#ppt_x-#ppt_w/2"/>
                                          </p:val>
                                        </p:tav>
                                        <p:tav tm="100000">
                                          <p:val>
                                            <p:strVal val="#ppt_x"/>
                                          </p:val>
                                        </p:tav>
                                      </p:tavLst>
                                    </p:anim>
                                    <p:anim calcmode="lin" valueType="num">
                                      <p:cBhvr additive="base">
                                        <p:cTn id="75" dur="500" fill="hold"/>
                                        <p:tgtEl>
                                          <p:spTgt spid="262176"/>
                                        </p:tgtEl>
                                        <p:attrNameLst>
                                          <p:attrName>ppt_y</p:attrName>
                                        </p:attrNameLst>
                                      </p:cBhvr>
                                      <p:tavLst>
                                        <p:tav tm="0">
                                          <p:val>
                                            <p:strVal val="#ppt_y"/>
                                          </p:val>
                                        </p:tav>
                                        <p:tav tm="100000">
                                          <p:val>
                                            <p:strVal val="#ppt_y"/>
                                          </p:val>
                                        </p:tav>
                                      </p:tavLst>
                                    </p:anim>
                                    <p:anim calcmode="lin" valueType="num">
                                      <p:cBhvr additive="base">
                                        <p:cTn id="76" dur="500" fill="hold"/>
                                        <p:tgtEl>
                                          <p:spTgt spid="262176"/>
                                        </p:tgtEl>
                                        <p:attrNameLst>
                                          <p:attrName>ppt_w</p:attrName>
                                        </p:attrNameLst>
                                      </p:cBhvr>
                                      <p:tavLst>
                                        <p:tav tm="0">
                                          <p:val>
                                            <p:fltVal val="0"/>
                                          </p:val>
                                        </p:tav>
                                        <p:tav tm="100000">
                                          <p:val>
                                            <p:strVal val="#ppt_w"/>
                                          </p:val>
                                        </p:tav>
                                      </p:tavLst>
                                    </p:anim>
                                    <p:anim calcmode="lin" valueType="num">
                                      <p:cBhvr additive="base">
                                        <p:cTn id="77" dur="500" fill="hold"/>
                                        <p:tgtEl>
                                          <p:spTgt spid="262176"/>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32" fill="hold" grpId="0" nodeType="clickEffect">
                                  <p:stCondLst>
                                    <p:cond delay="0"/>
                                  </p:stCondLst>
                                  <p:childTnLst>
                                    <p:set>
                                      <p:cBhvr>
                                        <p:cTn id="81" dur="1" fill="hold">
                                          <p:stCondLst>
                                            <p:cond delay="0"/>
                                          </p:stCondLst>
                                        </p:cTn>
                                        <p:tgtEl>
                                          <p:spTgt spid="262178"/>
                                        </p:tgtEl>
                                        <p:attrNameLst>
                                          <p:attrName>style.visibility</p:attrName>
                                        </p:attrNameLst>
                                      </p:cBhvr>
                                      <p:to>
                                        <p:strVal val="visible"/>
                                      </p:to>
                                    </p:set>
                                    <p:anim calcmode="lin" valueType="num">
                                      <p:cBhvr additive="base">
                                        <p:cTn id="82" dur="500" fill="hold"/>
                                        <p:tgtEl>
                                          <p:spTgt spid="262178"/>
                                        </p:tgtEl>
                                        <p:attrNameLst>
                                          <p:attrName>ppt_w</p:attrName>
                                        </p:attrNameLst>
                                      </p:cBhvr>
                                      <p:tavLst>
                                        <p:tav tm="0">
                                          <p:val>
                                            <p:strVal val="4*#ppt_w"/>
                                          </p:val>
                                        </p:tav>
                                        <p:tav tm="100000">
                                          <p:val>
                                            <p:strVal val="#ppt_w"/>
                                          </p:val>
                                        </p:tav>
                                      </p:tavLst>
                                    </p:anim>
                                    <p:anim calcmode="lin" valueType="num">
                                      <p:cBhvr additive="base">
                                        <p:cTn id="83" dur="500" fill="hold"/>
                                        <p:tgtEl>
                                          <p:spTgt spid="262178"/>
                                        </p:tgtEl>
                                        <p:attrNameLst>
                                          <p:attrName>ppt_h</p:attrName>
                                        </p:attrNameLst>
                                      </p:cBhvr>
                                      <p:tavLst>
                                        <p:tav tm="0">
                                          <p:val>
                                            <p:strVal val="4*#ppt_h"/>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3" presetClass="entr" presetSubtype="32" fill="hold" grpId="0" nodeType="clickEffect">
                                  <p:stCondLst>
                                    <p:cond delay="0"/>
                                  </p:stCondLst>
                                  <p:childTnLst>
                                    <p:set>
                                      <p:cBhvr>
                                        <p:cTn id="87" dur="1" fill="hold">
                                          <p:stCondLst>
                                            <p:cond delay="0"/>
                                          </p:stCondLst>
                                        </p:cTn>
                                        <p:tgtEl>
                                          <p:spTgt spid="262179"/>
                                        </p:tgtEl>
                                        <p:attrNameLst>
                                          <p:attrName>style.visibility</p:attrName>
                                        </p:attrNameLst>
                                      </p:cBhvr>
                                      <p:to>
                                        <p:strVal val="visible"/>
                                      </p:to>
                                    </p:set>
                                    <p:anim calcmode="lin" valueType="num">
                                      <p:cBhvr additive="base">
                                        <p:cTn id="88" dur="500" fill="hold"/>
                                        <p:tgtEl>
                                          <p:spTgt spid="262179"/>
                                        </p:tgtEl>
                                        <p:attrNameLst>
                                          <p:attrName>ppt_w</p:attrName>
                                        </p:attrNameLst>
                                      </p:cBhvr>
                                      <p:tavLst>
                                        <p:tav tm="0">
                                          <p:val>
                                            <p:strVal val="4*#ppt_w"/>
                                          </p:val>
                                        </p:tav>
                                        <p:tav tm="100000">
                                          <p:val>
                                            <p:strVal val="#ppt_w"/>
                                          </p:val>
                                        </p:tav>
                                      </p:tavLst>
                                    </p:anim>
                                    <p:anim calcmode="lin" valueType="num">
                                      <p:cBhvr additive="base">
                                        <p:cTn id="89" dur="500" fill="hold"/>
                                        <p:tgtEl>
                                          <p:spTgt spid="262179"/>
                                        </p:tgtEl>
                                        <p:attrNameLst>
                                          <p:attrName>ppt_h</p:attrName>
                                        </p:attrNameLst>
                                      </p:cBhvr>
                                      <p:tavLst>
                                        <p:tav tm="0">
                                          <p:val>
                                            <p:strVal val="4*#ppt_h"/>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8" fill="hold" nodeType="clickEffect">
                                  <p:stCondLst>
                                    <p:cond delay="0"/>
                                  </p:stCondLst>
                                  <p:childTnLst>
                                    <p:set>
                                      <p:cBhvr>
                                        <p:cTn id="93" dur="1" fill="hold">
                                          <p:stCondLst>
                                            <p:cond delay="0"/>
                                          </p:stCondLst>
                                        </p:cTn>
                                        <p:tgtEl>
                                          <p:spTgt spid="262180"/>
                                        </p:tgtEl>
                                        <p:attrNameLst>
                                          <p:attrName>style.visibility</p:attrName>
                                        </p:attrNameLst>
                                      </p:cBhvr>
                                      <p:to>
                                        <p:strVal val="visible"/>
                                      </p:to>
                                    </p:set>
                                    <p:anim calcmode="lin" valueType="num">
                                      <p:cBhvr additive="base">
                                        <p:cTn id="94" dur="500" fill="hold"/>
                                        <p:tgtEl>
                                          <p:spTgt spid="262180"/>
                                        </p:tgtEl>
                                        <p:attrNameLst>
                                          <p:attrName>ppt_x</p:attrName>
                                        </p:attrNameLst>
                                      </p:cBhvr>
                                      <p:tavLst>
                                        <p:tav tm="0">
                                          <p:val>
                                            <p:strVal val="0-#ppt_w/2"/>
                                          </p:val>
                                        </p:tav>
                                        <p:tav tm="100000">
                                          <p:val>
                                            <p:strVal val="#ppt_x"/>
                                          </p:val>
                                        </p:tav>
                                      </p:tavLst>
                                    </p:anim>
                                    <p:anim calcmode="lin" valueType="num">
                                      <p:cBhvr additive="base">
                                        <p:cTn id="95" dur="500" fill="hold"/>
                                        <p:tgtEl>
                                          <p:spTgt spid="262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build="p" animBg="1" autoUpdateAnimBg="0"/>
      <p:bldP spid="262162" grpId="0" animBg="1"/>
      <p:bldP spid="262173" grpId="0" animBg="1"/>
      <p:bldP spid="262174" grpId="0" animBg="1"/>
      <p:bldP spid="262175" grpId="0" animBg="1"/>
      <p:bldP spid="262176" grpId="0" animBg="1" autoUpdateAnimBg="0"/>
      <p:bldP spid="262177" grpId="0" animBg="1" autoUpdateAnimBg="0"/>
      <p:bldP spid="262178" grpId="0" animBg="1" autoUpdateAnimBg="0"/>
      <p:bldP spid="262179"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5BBF377E-3FE9-4BCA-BAB8-83FB961C9FBB}" type="datetime1">
              <a:rPr lang="zh-CN" altLang="en-US" smtClean="0"/>
              <a:t>2016/5/10</a:t>
            </a:fld>
            <a:endParaRPr lang="en-US" altLang="zh-CN">
              <a:solidFill>
                <a:srgbClr val="FFFF00"/>
              </a:solidFill>
            </a:endParaRPr>
          </a:p>
        </p:txBody>
      </p:sp>
      <p:sp>
        <p:nvSpPr>
          <p:cNvPr id="8" name="页脚占位符 2"/>
          <p:cNvSpPr>
            <a:spLocks noGrp="1"/>
          </p:cNvSpPr>
          <p:nvPr>
            <p:ph type="ftr" sz="quarter" idx="11"/>
          </p:nvPr>
        </p:nvSpPr>
        <p:spPr/>
        <p:txBody>
          <a:bodyPr/>
          <a:lstStyle/>
          <a:p>
            <a:r>
              <a:rPr lang="zh-CN" altLang="en-US" smtClean="0"/>
              <a:t>数据库系统</a:t>
            </a:r>
            <a:endParaRPr lang="zh-CN" altLang="en-US"/>
          </a:p>
        </p:txBody>
      </p:sp>
      <p:sp>
        <p:nvSpPr>
          <p:cNvPr id="9" name="灯片编号占位符 3"/>
          <p:cNvSpPr>
            <a:spLocks noGrp="1"/>
          </p:cNvSpPr>
          <p:nvPr>
            <p:ph type="sldNum" sz="quarter" idx="12"/>
          </p:nvPr>
        </p:nvSpPr>
        <p:spPr/>
        <p:txBody>
          <a:bodyPr/>
          <a:lstStyle/>
          <a:p>
            <a:fld id="{423A3C83-1146-4488-A0D0-E1465798FBCC}" type="slidenum">
              <a:rPr lang="zh-CN" altLang="en-US"/>
              <a:pPr/>
              <a:t>32</a:t>
            </a:fld>
            <a:endParaRPr lang="en-US" altLang="zh-CN">
              <a:solidFill>
                <a:srgbClr val="FFFF00"/>
              </a:solidFill>
            </a:endParaRPr>
          </a:p>
        </p:txBody>
      </p:sp>
      <p:sp>
        <p:nvSpPr>
          <p:cNvPr id="263170" name="Text Box 2"/>
          <p:cNvSpPr txBox="1">
            <a:spLocks noChangeArrowheads="1"/>
          </p:cNvSpPr>
          <p:nvPr/>
        </p:nvSpPr>
        <p:spPr bwMode="auto">
          <a:xfrm>
            <a:off x="2133600" y="2389189"/>
            <a:ext cx="8305800"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eaLnBrk="0" fontAlgn="base" hangingPunct="0">
              <a:spcBef>
                <a:spcPct val="0"/>
              </a:spcBef>
              <a:spcAft>
                <a:spcPct val="0"/>
              </a:spcAft>
            </a:pPr>
            <a:r>
              <a:rPr lang="zh-CN" altLang="en-US" sz="2400" b="1">
                <a:solidFill>
                  <a:srgbClr val="FFFFFF"/>
                </a:solidFill>
              </a:rPr>
              <a:t>分解之后，与</a:t>
            </a:r>
            <a:r>
              <a:rPr lang="en-US" altLang="zh-CN" sz="2400" b="1">
                <a:solidFill>
                  <a:srgbClr val="FFFFFF"/>
                </a:solidFill>
              </a:rPr>
              <a:t>S_L_C</a:t>
            </a:r>
            <a:r>
              <a:rPr lang="zh-CN" altLang="en-US" sz="2400" b="1">
                <a:solidFill>
                  <a:srgbClr val="FFFFFF"/>
                </a:solidFill>
              </a:rPr>
              <a:t>相比：</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FF0066"/>
                </a:solidFill>
                <a:sym typeface="Monotype Sorts" pitchFamily="2" charset="2"/>
              </a:rPr>
              <a:t></a:t>
            </a:r>
            <a:r>
              <a:rPr lang="zh-CN" altLang="en-US" sz="2400" b="1">
                <a:solidFill>
                  <a:srgbClr val="FFFF00"/>
                </a:solidFill>
                <a:sym typeface="Monotype Sorts" pitchFamily="2" charset="2"/>
              </a:rPr>
              <a:t>  </a:t>
            </a:r>
            <a:r>
              <a:rPr lang="zh-CN" altLang="en-US" sz="2400" b="1">
                <a:solidFill>
                  <a:srgbClr val="FFFF00"/>
                </a:solidFill>
              </a:rPr>
              <a:t>数据冗余减小</a:t>
            </a:r>
          </a:p>
          <a:p>
            <a:pPr eaLnBrk="0" fontAlgn="base" hangingPunct="0">
              <a:lnSpc>
                <a:spcPct val="130000"/>
              </a:lnSpc>
              <a:spcBef>
                <a:spcPct val="0"/>
              </a:spcBef>
              <a:spcAft>
                <a:spcPct val="0"/>
              </a:spcAft>
            </a:pPr>
            <a:r>
              <a:rPr lang="zh-CN" altLang="en-US" sz="2400" b="1">
                <a:solidFill>
                  <a:srgbClr val="FFFF00"/>
                </a:solidFill>
              </a:rPr>
              <a:t>   （原来伴随学生所学的每门课都要存储一遍</a:t>
            </a:r>
            <a:r>
              <a:rPr lang="en-US" altLang="zh-CN" sz="2400" b="1">
                <a:solidFill>
                  <a:srgbClr val="FFFF00"/>
                </a:solidFill>
              </a:rPr>
              <a:t>SD</a:t>
            </a:r>
            <a:r>
              <a:rPr lang="zh-CN" altLang="en-US" sz="2400" b="1">
                <a:solidFill>
                  <a:srgbClr val="FFFF00"/>
                </a:solidFill>
              </a:rPr>
              <a:t>、</a:t>
            </a:r>
            <a:r>
              <a:rPr lang="en-US" altLang="zh-CN" sz="2400" b="1">
                <a:solidFill>
                  <a:srgbClr val="FFFF00"/>
                </a:solidFill>
              </a:rPr>
              <a:t>SL</a:t>
            </a:r>
            <a:r>
              <a:rPr lang="zh-CN" altLang="en-US" sz="2400" b="1">
                <a:solidFill>
                  <a:srgbClr val="FFFF00"/>
                </a:solidFill>
              </a:rPr>
              <a:t>的值）；</a:t>
            </a:r>
          </a:p>
          <a:p>
            <a:pPr eaLnBrk="0" fontAlgn="base" hangingPunct="0">
              <a:lnSpc>
                <a:spcPct val="130000"/>
              </a:lnSpc>
              <a:spcBef>
                <a:spcPct val="0"/>
              </a:spcBef>
              <a:spcAft>
                <a:spcPct val="0"/>
              </a:spcAft>
            </a:pPr>
            <a:r>
              <a:rPr lang="zh-CN" altLang="en-US" sz="2400" b="1">
                <a:solidFill>
                  <a:srgbClr val="FF0066"/>
                </a:solidFill>
                <a:sym typeface="Monotype Sorts" pitchFamily="2" charset="2"/>
              </a:rPr>
              <a:t>        </a:t>
            </a:r>
            <a:r>
              <a:rPr lang="zh-CN" altLang="en-US" sz="2400" b="1">
                <a:solidFill>
                  <a:srgbClr val="FFFF00"/>
                </a:solidFill>
              </a:rPr>
              <a:t>没选课的学生信息可以存储；</a:t>
            </a:r>
          </a:p>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FF0066"/>
                </a:solidFill>
                <a:sym typeface="Monotype Sorts" pitchFamily="2" charset="2"/>
              </a:rPr>
              <a:t>   </a:t>
            </a:r>
            <a:r>
              <a:rPr lang="zh-CN" altLang="en-US" sz="2400" b="1">
                <a:solidFill>
                  <a:srgbClr val="FFFF00"/>
                </a:solidFill>
              </a:rPr>
              <a:t>删除选课记录不会误删学生其他信息；</a:t>
            </a:r>
          </a:p>
          <a:p>
            <a:pPr eaLnBrk="0" fontAlgn="base" hangingPunct="0">
              <a:lnSpc>
                <a:spcPct val="130000"/>
              </a:lnSpc>
              <a:spcBef>
                <a:spcPct val="0"/>
              </a:spcBef>
              <a:spcAft>
                <a:spcPct val="0"/>
              </a:spcAft>
            </a:pPr>
            <a:r>
              <a:rPr lang="zh-CN" altLang="en-US" sz="2400" b="1">
                <a:solidFill>
                  <a:srgbClr val="FF0066"/>
                </a:solidFill>
                <a:sym typeface="Monotype Sorts" pitchFamily="2" charset="2"/>
              </a:rPr>
              <a:t>        </a:t>
            </a:r>
            <a:r>
              <a:rPr lang="zh-CN" altLang="en-US" sz="2400" b="1">
                <a:solidFill>
                  <a:srgbClr val="FFFF00"/>
                </a:solidFill>
              </a:rPr>
              <a:t>冗余数据的减少使得修改变得容易些。</a:t>
            </a:r>
          </a:p>
        </p:txBody>
      </p:sp>
      <p:sp>
        <p:nvSpPr>
          <p:cNvPr id="263171" name="AutoShape 3"/>
          <p:cNvSpPr>
            <a:spLocks noChangeArrowheads="1"/>
          </p:cNvSpPr>
          <p:nvPr/>
        </p:nvSpPr>
        <p:spPr bwMode="auto">
          <a:xfrm>
            <a:off x="7620000" y="5486400"/>
            <a:ext cx="2438400" cy="609600"/>
          </a:xfrm>
          <a:prstGeom prst="horizontalScroll">
            <a:avLst>
              <a:gd name="adj" fmla="val 125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altLang="zh-CN" sz="2400" b="1">
                <a:solidFill>
                  <a:srgbClr val="000000"/>
                </a:solidFill>
              </a:rPr>
              <a:t>S_L</a:t>
            </a:r>
            <a:r>
              <a:rPr lang="zh-CN" altLang="en-US" sz="2400" b="1">
                <a:solidFill>
                  <a:srgbClr val="000000"/>
                </a:solidFill>
              </a:rPr>
              <a:t>还有问题吗</a:t>
            </a:r>
            <a:r>
              <a:rPr lang="en-US" altLang="zh-CN" sz="2400" b="1">
                <a:solidFill>
                  <a:srgbClr val="000000"/>
                </a:solidFill>
              </a:rPr>
              <a:t>?</a:t>
            </a:r>
          </a:p>
        </p:txBody>
      </p:sp>
      <p:sp>
        <p:nvSpPr>
          <p:cNvPr id="263172" name="Text Box 4"/>
          <p:cNvSpPr txBox="1">
            <a:spLocks noChangeArrowheads="1"/>
          </p:cNvSpPr>
          <p:nvPr/>
        </p:nvSpPr>
        <p:spPr bwMode="auto">
          <a:xfrm>
            <a:off x="2362200" y="5589588"/>
            <a:ext cx="5041900" cy="457200"/>
          </a:xfrm>
          <a:prstGeom prst="rect">
            <a:avLst/>
          </a:prstGeom>
          <a:solidFill>
            <a:srgbClr val="FFFFFF"/>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en-US" altLang="zh-CN" sz="2400" b="1">
                <a:solidFill>
                  <a:srgbClr val="000000"/>
                </a:solidFill>
              </a:rPr>
              <a:t>1NF</a:t>
            </a:r>
            <a:r>
              <a:rPr lang="zh-CN" altLang="en-US" sz="2400" b="1">
                <a:solidFill>
                  <a:srgbClr val="000000"/>
                </a:solidFill>
              </a:rPr>
              <a:t>的上述四个问题得到了部分解决</a:t>
            </a:r>
            <a:endParaRPr lang="zh-CN" altLang="en-US" sz="2400" b="1">
              <a:solidFill>
                <a:srgbClr val="FFFF00"/>
              </a:solidFill>
            </a:endParaRPr>
          </a:p>
        </p:txBody>
      </p:sp>
      <p:sp>
        <p:nvSpPr>
          <p:cNvPr id="263173" name="Text Box 5"/>
          <p:cNvSpPr txBox="1">
            <a:spLocks noChangeArrowheads="1"/>
          </p:cNvSpPr>
          <p:nvPr/>
        </p:nvSpPr>
        <p:spPr bwMode="auto">
          <a:xfrm>
            <a:off x="2667000" y="712789"/>
            <a:ext cx="5819222"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 分解前  </a:t>
            </a:r>
            <a:r>
              <a:rPr lang="en-US" altLang="zh-CN" sz="2400" b="1">
                <a:solidFill>
                  <a:srgbClr val="FFFFFF"/>
                </a:solidFill>
              </a:rPr>
              <a:t>S_L_C</a:t>
            </a:r>
            <a:r>
              <a:rPr lang="zh-CN" altLang="en-US" sz="2400" b="1">
                <a:solidFill>
                  <a:srgbClr val="FFFFFF"/>
                </a:solidFill>
              </a:rPr>
              <a:t>（</a:t>
            </a:r>
            <a:r>
              <a:rPr lang="en-US" altLang="zh-CN" sz="2400" b="1">
                <a:solidFill>
                  <a:srgbClr val="FFFFFF"/>
                </a:solidFill>
              </a:rPr>
              <a:t>S#</a:t>
            </a:r>
            <a:r>
              <a:rPr lang="zh-CN" altLang="en-US" sz="2400" b="1">
                <a:solidFill>
                  <a:srgbClr val="FFFFFF"/>
                </a:solidFill>
              </a:rPr>
              <a:t>，</a:t>
            </a:r>
            <a:r>
              <a:rPr lang="en-US" altLang="zh-CN" sz="2400" b="1">
                <a:solidFill>
                  <a:srgbClr val="FFFFFF"/>
                </a:solidFill>
              </a:rPr>
              <a:t>SD</a:t>
            </a:r>
            <a:r>
              <a:rPr lang="zh-CN" altLang="en-US" sz="2400" b="1">
                <a:solidFill>
                  <a:srgbClr val="FFFFFF"/>
                </a:solidFill>
              </a:rPr>
              <a:t>，</a:t>
            </a:r>
            <a:r>
              <a:rPr lang="en-US" altLang="zh-CN" sz="2400" b="1">
                <a:solidFill>
                  <a:srgbClr val="FFFFFF"/>
                </a:solidFill>
              </a:rPr>
              <a:t>SL</a:t>
            </a:r>
            <a:r>
              <a:rPr lang="zh-CN" altLang="en-US" sz="2400" b="1">
                <a:solidFill>
                  <a:srgbClr val="FFFFFF"/>
                </a:solidFill>
              </a:rPr>
              <a:t>，</a:t>
            </a:r>
            <a:r>
              <a:rPr lang="en-US" altLang="zh-CN" sz="2400" b="1">
                <a:solidFill>
                  <a:srgbClr val="FFFFFF"/>
                </a:solidFill>
              </a:rPr>
              <a:t>C#</a:t>
            </a:r>
            <a:r>
              <a:rPr lang="zh-CN" altLang="en-US" sz="2400" b="1">
                <a:solidFill>
                  <a:srgbClr val="FFFFFF"/>
                </a:solidFill>
              </a:rPr>
              <a:t>，</a:t>
            </a:r>
            <a:r>
              <a:rPr lang="en-US" altLang="zh-CN" sz="2400" b="1">
                <a:solidFill>
                  <a:srgbClr val="FFFFFF"/>
                </a:solidFill>
              </a:rPr>
              <a:t>G</a:t>
            </a:r>
            <a:r>
              <a:rPr lang="zh-CN" altLang="en-US" sz="2400" b="1">
                <a:solidFill>
                  <a:srgbClr val="FFFFFF"/>
                </a:solidFill>
              </a:rPr>
              <a:t>）</a:t>
            </a:r>
            <a:endParaRPr lang="zh-CN" altLang="en-US" sz="2400" b="1">
              <a:solidFill>
                <a:srgbClr val="FFFF00"/>
              </a:solidFill>
            </a:endParaRPr>
          </a:p>
        </p:txBody>
      </p:sp>
      <p:sp>
        <p:nvSpPr>
          <p:cNvPr id="263174" name="Text Box 6"/>
          <p:cNvSpPr txBox="1">
            <a:spLocks noChangeArrowheads="1"/>
          </p:cNvSpPr>
          <p:nvPr/>
        </p:nvSpPr>
        <p:spPr bwMode="auto">
          <a:xfrm>
            <a:off x="2667001" y="1398589"/>
            <a:ext cx="4126451"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分解后  </a:t>
            </a:r>
            <a:r>
              <a:rPr lang="en-US" altLang="zh-CN" sz="2400" b="1">
                <a:solidFill>
                  <a:srgbClr val="FFFFFF"/>
                </a:solidFill>
              </a:rPr>
              <a:t>SC</a:t>
            </a:r>
            <a:r>
              <a:rPr lang="zh-CN" altLang="en-US" sz="2400" b="1">
                <a:solidFill>
                  <a:srgbClr val="FFFFFF"/>
                </a:solidFill>
              </a:rPr>
              <a:t>（</a:t>
            </a:r>
            <a:r>
              <a:rPr lang="en-US" altLang="zh-CN" sz="2400" b="1">
                <a:solidFill>
                  <a:srgbClr val="FFFFFF"/>
                </a:solidFill>
              </a:rPr>
              <a:t>S#</a:t>
            </a:r>
            <a:r>
              <a:rPr lang="zh-CN" altLang="en-US" sz="2400" b="1">
                <a:solidFill>
                  <a:srgbClr val="FFFFFF"/>
                </a:solidFill>
              </a:rPr>
              <a:t>，</a:t>
            </a:r>
            <a:r>
              <a:rPr lang="en-US" altLang="zh-CN" sz="2400" b="1">
                <a:solidFill>
                  <a:srgbClr val="FFFFFF"/>
                </a:solidFill>
              </a:rPr>
              <a:t>C#</a:t>
            </a:r>
            <a:r>
              <a:rPr lang="zh-CN" altLang="en-US" sz="2400" b="1">
                <a:solidFill>
                  <a:srgbClr val="FFFFFF"/>
                </a:solidFill>
              </a:rPr>
              <a:t>，</a:t>
            </a:r>
            <a:r>
              <a:rPr lang="en-US" altLang="zh-CN" sz="2400" b="1">
                <a:solidFill>
                  <a:srgbClr val="FFFFFF"/>
                </a:solidFill>
              </a:rPr>
              <a:t>G</a:t>
            </a:r>
            <a:r>
              <a:rPr lang="zh-CN" altLang="en-US" sz="2400" b="1">
                <a:solidFill>
                  <a:srgbClr val="FFFFFF"/>
                </a:solidFill>
              </a:rPr>
              <a:t>）</a:t>
            </a:r>
          </a:p>
          <a:p>
            <a:pPr eaLnBrk="0" fontAlgn="base" hangingPunct="0">
              <a:spcBef>
                <a:spcPct val="0"/>
              </a:spcBef>
              <a:spcAft>
                <a:spcPct val="0"/>
              </a:spcAft>
            </a:pPr>
            <a:r>
              <a:rPr lang="zh-CN" altLang="en-US" sz="2400" b="1">
                <a:solidFill>
                  <a:srgbClr val="FFFFFF"/>
                </a:solidFill>
              </a:rPr>
              <a:t>              </a:t>
            </a:r>
            <a:r>
              <a:rPr lang="en-US" altLang="zh-CN" sz="2400" b="1">
                <a:solidFill>
                  <a:srgbClr val="FFFFFF"/>
                </a:solidFill>
              </a:rPr>
              <a:t>S_L</a:t>
            </a:r>
            <a:r>
              <a:rPr lang="zh-CN" altLang="en-US" sz="2400" b="1">
                <a:solidFill>
                  <a:srgbClr val="FFFFFF"/>
                </a:solidFill>
              </a:rPr>
              <a:t>（</a:t>
            </a:r>
            <a:r>
              <a:rPr lang="en-US" altLang="zh-CN" sz="2400" b="1">
                <a:solidFill>
                  <a:srgbClr val="FFFFFF"/>
                </a:solidFill>
              </a:rPr>
              <a:t>S#</a:t>
            </a:r>
            <a:r>
              <a:rPr lang="zh-CN" altLang="en-US" sz="2400" b="1">
                <a:solidFill>
                  <a:srgbClr val="FFFFFF"/>
                </a:solidFill>
              </a:rPr>
              <a:t>，</a:t>
            </a:r>
            <a:r>
              <a:rPr lang="en-US" altLang="zh-CN" sz="2400" b="1">
                <a:solidFill>
                  <a:srgbClr val="FFFFFF"/>
                </a:solidFill>
              </a:rPr>
              <a:t>SD</a:t>
            </a:r>
            <a:r>
              <a:rPr lang="zh-CN" altLang="en-US" sz="2400" b="1">
                <a:solidFill>
                  <a:srgbClr val="FFFFFF"/>
                </a:solidFill>
              </a:rPr>
              <a:t>，</a:t>
            </a:r>
            <a:r>
              <a:rPr lang="en-US" altLang="zh-CN" sz="2400" b="1">
                <a:solidFill>
                  <a:srgbClr val="FFFFFF"/>
                </a:solidFill>
              </a:rPr>
              <a:t>SL</a:t>
            </a:r>
            <a:r>
              <a:rPr lang="zh-CN" altLang="en-US" sz="2400" b="1">
                <a:solidFill>
                  <a:srgbClr val="FFFFFF"/>
                </a:solidFill>
              </a:rPr>
              <a:t>）</a:t>
            </a:r>
            <a:endParaRPr lang="zh-CN" altLang="en-US" sz="2400" b="1">
              <a:solidFill>
                <a:srgbClr val="FFFF00"/>
              </a:solidFill>
            </a:endParaRPr>
          </a:p>
        </p:txBody>
      </p:sp>
    </p:spTree>
    <p:extLst>
      <p:ext uri="{BB962C8B-B14F-4D97-AF65-F5344CB8AC3E}">
        <p14:creationId xmlns:p14="http://schemas.microsoft.com/office/powerpoint/2010/main" val="1290087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63173"/>
                                        </p:tgtEl>
                                        <p:attrNameLst>
                                          <p:attrName>style.visibility</p:attrName>
                                        </p:attrNameLst>
                                      </p:cBhvr>
                                      <p:to>
                                        <p:strVal val="visible"/>
                                      </p:to>
                                    </p:set>
                                    <p:anim calcmode="lin" valueType="num">
                                      <p:cBhvr additive="base">
                                        <p:cTn id="7" dur="500" fill="hold"/>
                                        <p:tgtEl>
                                          <p:spTgt spid="263173"/>
                                        </p:tgtEl>
                                        <p:attrNameLst>
                                          <p:attrName>ppt_x</p:attrName>
                                        </p:attrNameLst>
                                      </p:cBhvr>
                                      <p:tavLst>
                                        <p:tav tm="0">
                                          <p:val>
                                            <p:strVal val="#ppt_x-#ppt_w/2"/>
                                          </p:val>
                                        </p:tav>
                                        <p:tav tm="100000">
                                          <p:val>
                                            <p:strVal val="#ppt_x"/>
                                          </p:val>
                                        </p:tav>
                                      </p:tavLst>
                                    </p:anim>
                                    <p:anim calcmode="lin" valueType="num">
                                      <p:cBhvr additive="base">
                                        <p:cTn id="8" dur="500" fill="hold"/>
                                        <p:tgtEl>
                                          <p:spTgt spid="263173"/>
                                        </p:tgtEl>
                                        <p:attrNameLst>
                                          <p:attrName>ppt_y</p:attrName>
                                        </p:attrNameLst>
                                      </p:cBhvr>
                                      <p:tavLst>
                                        <p:tav tm="0">
                                          <p:val>
                                            <p:strVal val="#ppt_y"/>
                                          </p:val>
                                        </p:tav>
                                        <p:tav tm="100000">
                                          <p:val>
                                            <p:strVal val="#ppt_y"/>
                                          </p:val>
                                        </p:tav>
                                      </p:tavLst>
                                    </p:anim>
                                    <p:anim calcmode="lin" valueType="num">
                                      <p:cBhvr additive="base">
                                        <p:cTn id="9" dur="500" fill="hold"/>
                                        <p:tgtEl>
                                          <p:spTgt spid="263173"/>
                                        </p:tgtEl>
                                        <p:attrNameLst>
                                          <p:attrName>ppt_w</p:attrName>
                                        </p:attrNameLst>
                                      </p:cBhvr>
                                      <p:tavLst>
                                        <p:tav tm="0">
                                          <p:val>
                                            <p:fltVal val="0"/>
                                          </p:val>
                                        </p:tav>
                                        <p:tav tm="100000">
                                          <p:val>
                                            <p:strVal val="#ppt_w"/>
                                          </p:val>
                                        </p:tav>
                                      </p:tavLst>
                                    </p:anim>
                                    <p:anim calcmode="lin" valueType="num">
                                      <p:cBhvr additive="base">
                                        <p:cTn id="10" dur="500" fill="hold"/>
                                        <p:tgtEl>
                                          <p:spTgt spid="26317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263174"/>
                                        </p:tgtEl>
                                        <p:attrNameLst>
                                          <p:attrName>style.visibility</p:attrName>
                                        </p:attrNameLst>
                                      </p:cBhvr>
                                      <p:to>
                                        <p:strVal val="visible"/>
                                      </p:to>
                                    </p:set>
                                    <p:anim calcmode="lin" valueType="num">
                                      <p:cBhvr additive="base">
                                        <p:cTn id="15" dur="500" fill="hold"/>
                                        <p:tgtEl>
                                          <p:spTgt spid="263174"/>
                                        </p:tgtEl>
                                        <p:attrNameLst>
                                          <p:attrName>ppt_x</p:attrName>
                                        </p:attrNameLst>
                                      </p:cBhvr>
                                      <p:tavLst>
                                        <p:tav tm="0">
                                          <p:val>
                                            <p:strVal val="#ppt_x+#ppt_w/2"/>
                                          </p:val>
                                        </p:tav>
                                        <p:tav tm="100000">
                                          <p:val>
                                            <p:strVal val="#ppt_x"/>
                                          </p:val>
                                        </p:tav>
                                      </p:tavLst>
                                    </p:anim>
                                    <p:anim calcmode="lin" valueType="num">
                                      <p:cBhvr additive="base">
                                        <p:cTn id="16" dur="500" fill="hold"/>
                                        <p:tgtEl>
                                          <p:spTgt spid="263174"/>
                                        </p:tgtEl>
                                        <p:attrNameLst>
                                          <p:attrName>ppt_y</p:attrName>
                                        </p:attrNameLst>
                                      </p:cBhvr>
                                      <p:tavLst>
                                        <p:tav tm="0">
                                          <p:val>
                                            <p:strVal val="#ppt_y"/>
                                          </p:val>
                                        </p:tav>
                                        <p:tav tm="100000">
                                          <p:val>
                                            <p:strVal val="#ppt_y"/>
                                          </p:val>
                                        </p:tav>
                                      </p:tavLst>
                                    </p:anim>
                                    <p:anim calcmode="lin" valueType="num">
                                      <p:cBhvr additive="base">
                                        <p:cTn id="17" dur="500" fill="hold"/>
                                        <p:tgtEl>
                                          <p:spTgt spid="263174"/>
                                        </p:tgtEl>
                                        <p:attrNameLst>
                                          <p:attrName>ppt_w</p:attrName>
                                        </p:attrNameLst>
                                      </p:cBhvr>
                                      <p:tavLst>
                                        <p:tav tm="0">
                                          <p:val>
                                            <p:fltVal val="0"/>
                                          </p:val>
                                        </p:tav>
                                        <p:tav tm="100000">
                                          <p:val>
                                            <p:strVal val="#ppt_w"/>
                                          </p:val>
                                        </p:tav>
                                      </p:tavLst>
                                    </p:anim>
                                    <p:anim calcmode="lin" valueType="num">
                                      <p:cBhvr additive="base">
                                        <p:cTn id="18" dur="500" fill="hold"/>
                                        <p:tgtEl>
                                          <p:spTgt spid="26317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3170">
                                            <p:bg/>
                                          </p:spTgt>
                                        </p:tgtEl>
                                        <p:attrNameLst>
                                          <p:attrName>style.visibility</p:attrName>
                                        </p:attrNameLst>
                                      </p:cBhvr>
                                      <p:to>
                                        <p:strVal val="visible"/>
                                      </p:to>
                                    </p:set>
                                    <p:anim calcmode="lin" valueType="num">
                                      <p:cBhvr additive="base">
                                        <p:cTn id="23" dur="500" fill="hold"/>
                                        <p:tgtEl>
                                          <p:spTgt spid="263170">
                                            <p:bg/>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3170">
                                            <p:bg/>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3170">
                                            <p:txEl>
                                              <p:pRg st="0" end="0"/>
                                            </p:txEl>
                                          </p:spTgt>
                                        </p:tgtEl>
                                        <p:attrNameLst>
                                          <p:attrName>style.visibility</p:attrName>
                                        </p:attrNameLst>
                                      </p:cBhvr>
                                      <p:to>
                                        <p:strVal val="visible"/>
                                      </p:to>
                                    </p:set>
                                    <p:anim calcmode="lin" valueType="num">
                                      <p:cBhvr additive="base">
                                        <p:cTn id="29" dur="500" fill="hold"/>
                                        <p:tgtEl>
                                          <p:spTgt spid="263170">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63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63170">
                                            <p:txEl>
                                              <p:pRg st="1" end="1"/>
                                            </p:txEl>
                                          </p:spTgt>
                                        </p:tgtEl>
                                        <p:attrNameLst>
                                          <p:attrName>style.visibility</p:attrName>
                                        </p:attrNameLst>
                                      </p:cBhvr>
                                      <p:to>
                                        <p:strVal val="visible"/>
                                      </p:to>
                                    </p:set>
                                    <p:anim calcmode="lin" valueType="num">
                                      <p:cBhvr additive="base">
                                        <p:cTn id="35" dur="500" fill="hold"/>
                                        <p:tgtEl>
                                          <p:spTgt spid="263170">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63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63170">
                                            <p:txEl>
                                              <p:pRg st="2" end="2"/>
                                            </p:txEl>
                                          </p:spTgt>
                                        </p:tgtEl>
                                        <p:attrNameLst>
                                          <p:attrName>style.visibility</p:attrName>
                                        </p:attrNameLst>
                                      </p:cBhvr>
                                      <p:to>
                                        <p:strVal val="visible"/>
                                      </p:to>
                                    </p:set>
                                    <p:anim calcmode="lin" valueType="num">
                                      <p:cBhvr additive="base">
                                        <p:cTn id="41" dur="500" fill="hold"/>
                                        <p:tgtEl>
                                          <p:spTgt spid="263170">
                                            <p:txEl>
                                              <p:pRg st="2" end="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631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63170">
                                            <p:txEl>
                                              <p:pRg st="3" end="3"/>
                                            </p:txEl>
                                          </p:spTgt>
                                        </p:tgtEl>
                                        <p:attrNameLst>
                                          <p:attrName>style.visibility</p:attrName>
                                        </p:attrNameLst>
                                      </p:cBhvr>
                                      <p:to>
                                        <p:strVal val="visible"/>
                                      </p:to>
                                    </p:set>
                                    <p:anim calcmode="lin" valueType="num">
                                      <p:cBhvr additive="base">
                                        <p:cTn id="47" dur="500" fill="hold"/>
                                        <p:tgtEl>
                                          <p:spTgt spid="263170">
                                            <p:txEl>
                                              <p:pRg st="3" end="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631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63170">
                                            <p:txEl>
                                              <p:pRg st="4" end="4"/>
                                            </p:txEl>
                                          </p:spTgt>
                                        </p:tgtEl>
                                        <p:attrNameLst>
                                          <p:attrName>style.visibility</p:attrName>
                                        </p:attrNameLst>
                                      </p:cBhvr>
                                      <p:to>
                                        <p:strVal val="visible"/>
                                      </p:to>
                                    </p:set>
                                    <p:anim calcmode="lin" valueType="num">
                                      <p:cBhvr additive="base">
                                        <p:cTn id="53" dur="500" fill="hold"/>
                                        <p:tgtEl>
                                          <p:spTgt spid="263170">
                                            <p:txEl>
                                              <p:pRg st="4" end="4"/>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631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63170">
                                            <p:txEl>
                                              <p:pRg st="5" end="5"/>
                                            </p:txEl>
                                          </p:spTgt>
                                        </p:tgtEl>
                                        <p:attrNameLst>
                                          <p:attrName>style.visibility</p:attrName>
                                        </p:attrNameLst>
                                      </p:cBhvr>
                                      <p:to>
                                        <p:strVal val="visible"/>
                                      </p:to>
                                    </p:set>
                                    <p:anim calcmode="lin" valueType="num">
                                      <p:cBhvr additive="base">
                                        <p:cTn id="59" dur="500" fill="hold"/>
                                        <p:tgtEl>
                                          <p:spTgt spid="263170">
                                            <p:txEl>
                                              <p:pRg st="5" end="5"/>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631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63172"/>
                                        </p:tgtEl>
                                        <p:attrNameLst>
                                          <p:attrName>style.visibility</p:attrName>
                                        </p:attrNameLst>
                                      </p:cBhvr>
                                      <p:to>
                                        <p:strVal val="visible"/>
                                      </p:to>
                                    </p:set>
                                    <p:animEffect transition="in" filter="blinds(horizontal)">
                                      <p:cBhvr>
                                        <p:cTn id="65" dur="500"/>
                                        <p:tgtEl>
                                          <p:spTgt spid="26317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7" presetClass="entr" presetSubtype="1" fill="hold" grpId="0" nodeType="clickEffect">
                                  <p:stCondLst>
                                    <p:cond delay="0"/>
                                  </p:stCondLst>
                                  <p:childTnLst>
                                    <p:set>
                                      <p:cBhvr>
                                        <p:cTn id="69" dur="1" fill="hold">
                                          <p:stCondLst>
                                            <p:cond delay="0"/>
                                          </p:stCondLst>
                                        </p:cTn>
                                        <p:tgtEl>
                                          <p:spTgt spid="263171"/>
                                        </p:tgtEl>
                                        <p:attrNameLst>
                                          <p:attrName>style.visibility</p:attrName>
                                        </p:attrNameLst>
                                      </p:cBhvr>
                                      <p:to>
                                        <p:strVal val="visible"/>
                                      </p:to>
                                    </p:set>
                                    <p:anim calcmode="lin" valueType="num">
                                      <p:cBhvr additive="base">
                                        <p:cTn id="70" dur="5000" fill="hold"/>
                                        <p:tgtEl>
                                          <p:spTgt spid="263171"/>
                                        </p:tgtEl>
                                        <p:attrNameLst>
                                          <p:attrName>ppt_x</p:attrName>
                                        </p:attrNameLst>
                                      </p:cBhvr>
                                      <p:tavLst>
                                        <p:tav tm="0">
                                          <p:val>
                                            <p:strVal val="#ppt_x"/>
                                          </p:val>
                                        </p:tav>
                                        <p:tav tm="100000">
                                          <p:val>
                                            <p:strVal val="#ppt_x"/>
                                          </p:val>
                                        </p:tav>
                                      </p:tavLst>
                                    </p:anim>
                                    <p:anim calcmode="lin" valueType="num">
                                      <p:cBhvr additive="base">
                                        <p:cTn id="71" dur="5000" fill="hold"/>
                                        <p:tgtEl>
                                          <p:spTgt spid="2631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build="p" animBg="1" autoUpdateAnimBg="0"/>
      <p:bldP spid="263171" grpId="0" animBg="1" autoUpdateAnimBg="0"/>
      <p:bldP spid="263172" grpId="0" animBg="1" autoUpdateAnimBg="0"/>
      <p:bldP spid="263173" grpId="0" animBg="1" autoUpdateAnimBg="0"/>
      <p:bldP spid="26317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1"/>
          <p:cNvSpPr>
            <a:spLocks noGrp="1"/>
          </p:cNvSpPr>
          <p:nvPr>
            <p:ph type="dt" sz="half" idx="10"/>
          </p:nvPr>
        </p:nvSpPr>
        <p:spPr/>
        <p:txBody>
          <a:bodyPr/>
          <a:lstStyle/>
          <a:p>
            <a:fld id="{E035E9B6-19B8-425E-94E5-533555B80669}" type="datetime1">
              <a:rPr lang="zh-CN" altLang="en-US" smtClean="0"/>
              <a:t>2016/5/10</a:t>
            </a:fld>
            <a:endParaRPr lang="en-US" altLang="zh-CN">
              <a:solidFill>
                <a:srgbClr val="FFFF00"/>
              </a:solidFill>
            </a:endParaRPr>
          </a:p>
        </p:txBody>
      </p:sp>
      <p:sp>
        <p:nvSpPr>
          <p:cNvPr id="14" name="页脚占位符 2"/>
          <p:cNvSpPr>
            <a:spLocks noGrp="1"/>
          </p:cNvSpPr>
          <p:nvPr>
            <p:ph type="ftr" sz="quarter" idx="11"/>
          </p:nvPr>
        </p:nvSpPr>
        <p:spPr/>
        <p:txBody>
          <a:bodyPr/>
          <a:lstStyle/>
          <a:p>
            <a:r>
              <a:rPr lang="zh-CN" altLang="en-US" smtClean="0"/>
              <a:t>数据库系统</a:t>
            </a:r>
            <a:endParaRPr lang="zh-CN" altLang="en-US"/>
          </a:p>
        </p:txBody>
      </p:sp>
      <p:sp>
        <p:nvSpPr>
          <p:cNvPr id="15" name="灯片编号占位符 3"/>
          <p:cNvSpPr>
            <a:spLocks noGrp="1"/>
          </p:cNvSpPr>
          <p:nvPr>
            <p:ph type="sldNum" sz="quarter" idx="12"/>
          </p:nvPr>
        </p:nvSpPr>
        <p:spPr/>
        <p:txBody>
          <a:bodyPr/>
          <a:lstStyle/>
          <a:p>
            <a:fld id="{3CDB50B8-001F-41AB-BA57-3B2E7AA22229}" type="slidenum">
              <a:rPr lang="zh-CN" altLang="en-US"/>
              <a:pPr/>
              <a:t>33</a:t>
            </a:fld>
            <a:endParaRPr lang="en-US" altLang="zh-CN">
              <a:solidFill>
                <a:srgbClr val="FFFF00"/>
              </a:solidFill>
            </a:endParaRPr>
          </a:p>
        </p:txBody>
      </p:sp>
      <p:sp>
        <p:nvSpPr>
          <p:cNvPr id="264194" name="Text Box 2"/>
          <p:cNvSpPr txBox="1">
            <a:spLocks noChangeArrowheads="1"/>
          </p:cNvSpPr>
          <p:nvPr/>
        </p:nvSpPr>
        <p:spPr bwMode="auto">
          <a:xfrm>
            <a:off x="2057400" y="560389"/>
            <a:ext cx="6162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4</a:t>
            </a:r>
            <a:r>
              <a:rPr lang="zh-CN" altLang="en-US" sz="2400" b="1">
                <a:solidFill>
                  <a:srgbClr val="FFFFFF"/>
                </a:solidFill>
              </a:rPr>
              <a:t>、仅属于</a:t>
            </a:r>
            <a:r>
              <a:rPr lang="en-US" altLang="zh-CN" sz="2400" b="1">
                <a:solidFill>
                  <a:srgbClr val="FFFFFF"/>
                </a:solidFill>
              </a:rPr>
              <a:t>2NF</a:t>
            </a:r>
            <a:r>
              <a:rPr lang="zh-CN" altLang="en-US" sz="2400" b="1">
                <a:solidFill>
                  <a:srgbClr val="FFFFFF"/>
                </a:solidFill>
              </a:rPr>
              <a:t>的关系模式可能会产生的问题</a:t>
            </a:r>
          </a:p>
        </p:txBody>
      </p:sp>
      <p:sp>
        <p:nvSpPr>
          <p:cNvPr id="264195" name="Text Box 3"/>
          <p:cNvSpPr txBox="1">
            <a:spLocks noChangeArrowheads="1"/>
          </p:cNvSpPr>
          <p:nvPr/>
        </p:nvSpPr>
        <p:spPr bwMode="auto">
          <a:xfrm>
            <a:off x="2438400" y="4598989"/>
            <a:ext cx="2194832" cy="461665"/>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000000"/>
                </a:solidFill>
              </a:rPr>
              <a:t>（</a:t>
            </a:r>
            <a:r>
              <a:rPr lang="en-US" altLang="zh-CN" sz="2400" b="1">
                <a:solidFill>
                  <a:srgbClr val="000000"/>
                </a:solidFill>
              </a:rPr>
              <a:t>4</a:t>
            </a:r>
            <a:r>
              <a:rPr lang="zh-CN" altLang="en-US" sz="2400" b="1">
                <a:solidFill>
                  <a:srgbClr val="000000"/>
                </a:solidFill>
              </a:rPr>
              <a:t>）修改困难</a:t>
            </a:r>
            <a:endParaRPr lang="zh-CN" altLang="en-US" sz="2400" b="1">
              <a:solidFill>
                <a:srgbClr val="FFFF00"/>
              </a:solidFill>
            </a:endParaRPr>
          </a:p>
        </p:txBody>
      </p:sp>
      <p:sp>
        <p:nvSpPr>
          <p:cNvPr id="264196" name="Text Box 4"/>
          <p:cNvSpPr txBox="1">
            <a:spLocks noChangeArrowheads="1"/>
          </p:cNvSpPr>
          <p:nvPr/>
        </p:nvSpPr>
        <p:spPr bwMode="auto">
          <a:xfrm>
            <a:off x="2438400" y="2236789"/>
            <a:ext cx="2194832" cy="461665"/>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000000"/>
                </a:solidFill>
              </a:rPr>
              <a:t>（</a:t>
            </a:r>
            <a:r>
              <a:rPr lang="en-US" altLang="zh-CN" sz="2400" b="1">
                <a:solidFill>
                  <a:srgbClr val="000000"/>
                </a:solidFill>
              </a:rPr>
              <a:t>2</a:t>
            </a:r>
            <a:r>
              <a:rPr lang="zh-CN" altLang="en-US" sz="2400" b="1">
                <a:solidFill>
                  <a:srgbClr val="000000"/>
                </a:solidFill>
              </a:rPr>
              <a:t>）插入异常</a:t>
            </a:r>
            <a:endParaRPr lang="zh-CN" altLang="en-US" sz="2400" b="1">
              <a:solidFill>
                <a:srgbClr val="FFFF00"/>
              </a:solidFill>
            </a:endParaRPr>
          </a:p>
        </p:txBody>
      </p:sp>
      <p:sp>
        <p:nvSpPr>
          <p:cNvPr id="264197" name="Text Box 5"/>
          <p:cNvSpPr txBox="1">
            <a:spLocks noChangeArrowheads="1"/>
          </p:cNvSpPr>
          <p:nvPr/>
        </p:nvSpPr>
        <p:spPr bwMode="auto">
          <a:xfrm>
            <a:off x="2438400" y="3227389"/>
            <a:ext cx="2194832" cy="461665"/>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000000"/>
                </a:solidFill>
              </a:rPr>
              <a:t>（</a:t>
            </a:r>
            <a:r>
              <a:rPr lang="en-US" altLang="zh-CN" sz="2400" b="1">
                <a:solidFill>
                  <a:srgbClr val="000000"/>
                </a:solidFill>
              </a:rPr>
              <a:t>3</a:t>
            </a:r>
            <a:r>
              <a:rPr lang="zh-CN" altLang="en-US" sz="2400" b="1">
                <a:solidFill>
                  <a:srgbClr val="000000"/>
                </a:solidFill>
              </a:rPr>
              <a:t>）删除异常</a:t>
            </a:r>
            <a:endParaRPr lang="zh-CN" altLang="en-US" sz="2400" b="1">
              <a:solidFill>
                <a:srgbClr val="FFFF00"/>
              </a:solidFill>
            </a:endParaRPr>
          </a:p>
        </p:txBody>
      </p:sp>
      <p:sp>
        <p:nvSpPr>
          <p:cNvPr id="264198" name="Text Box 6"/>
          <p:cNvSpPr txBox="1">
            <a:spLocks noChangeArrowheads="1"/>
          </p:cNvSpPr>
          <p:nvPr/>
        </p:nvSpPr>
        <p:spPr bwMode="auto">
          <a:xfrm>
            <a:off x="2362200" y="1169989"/>
            <a:ext cx="2194832" cy="461665"/>
          </a:xfrm>
          <a:prstGeom prst="rect">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000000"/>
                </a:solidFill>
              </a:rPr>
              <a:t>（</a:t>
            </a:r>
            <a:r>
              <a:rPr lang="en-US" altLang="zh-CN" sz="2400" b="1">
                <a:solidFill>
                  <a:srgbClr val="000000"/>
                </a:solidFill>
              </a:rPr>
              <a:t>1</a:t>
            </a:r>
            <a:r>
              <a:rPr lang="zh-CN" altLang="en-US" sz="2400" b="1">
                <a:solidFill>
                  <a:srgbClr val="000000"/>
                </a:solidFill>
              </a:rPr>
              <a:t>）数据冗余</a:t>
            </a:r>
            <a:endParaRPr lang="zh-CN" altLang="en-US" sz="2400" b="1">
              <a:solidFill>
                <a:srgbClr val="FFFF00"/>
              </a:solidFill>
            </a:endParaRPr>
          </a:p>
        </p:txBody>
      </p:sp>
      <p:sp>
        <p:nvSpPr>
          <p:cNvPr id="264199" name="AutoShape 7"/>
          <p:cNvSpPr>
            <a:spLocks noChangeArrowheads="1"/>
          </p:cNvSpPr>
          <p:nvPr/>
        </p:nvSpPr>
        <p:spPr bwMode="auto">
          <a:xfrm>
            <a:off x="7696200" y="838200"/>
            <a:ext cx="2971800" cy="1066800"/>
          </a:xfrm>
          <a:prstGeom prst="cloudCallout">
            <a:avLst>
              <a:gd name="adj1" fmla="val -44231"/>
              <a:gd name="adj2" fmla="val 69940"/>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    </a:t>
            </a:r>
            <a:r>
              <a:rPr lang="en-US" altLang="zh-CN" sz="2400" b="1">
                <a:solidFill>
                  <a:srgbClr val="000000"/>
                </a:solidFill>
              </a:rPr>
              <a:t>S_L</a:t>
            </a:r>
            <a:r>
              <a:rPr lang="zh-CN" altLang="en-US" sz="2400" b="1">
                <a:solidFill>
                  <a:srgbClr val="000000"/>
                </a:solidFill>
              </a:rPr>
              <a:t>（</a:t>
            </a:r>
            <a:r>
              <a:rPr lang="en-US" altLang="zh-CN" sz="2400" b="1">
                <a:solidFill>
                  <a:srgbClr val="000000"/>
                </a:solidFill>
              </a:rPr>
              <a:t>S#</a:t>
            </a:r>
            <a:r>
              <a:rPr lang="zh-CN" altLang="en-US" sz="2400" b="1">
                <a:solidFill>
                  <a:srgbClr val="000000"/>
                </a:solidFill>
              </a:rPr>
              <a:t>，</a:t>
            </a:r>
            <a:r>
              <a:rPr lang="en-US" altLang="zh-CN" sz="2400" b="1">
                <a:solidFill>
                  <a:srgbClr val="000000"/>
                </a:solidFill>
              </a:rPr>
              <a:t>SD</a:t>
            </a:r>
            <a:r>
              <a:rPr lang="zh-CN" altLang="en-US" sz="2400" b="1">
                <a:solidFill>
                  <a:srgbClr val="000000"/>
                </a:solidFill>
              </a:rPr>
              <a:t>，</a:t>
            </a:r>
            <a:r>
              <a:rPr lang="en-US" altLang="zh-CN" sz="2400" b="1">
                <a:solidFill>
                  <a:srgbClr val="000000"/>
                </a:solidFill>
              </a:rPr>
              <a:t>SL</a:t>
            </a:r>
            <a:r>
              <a:rPr lang="zh-CN" altLang="en-US" sz="2400" b="1">
                <a:solidFill>
                  <a:srgbClr val="000000"/>
                </a:solidFill>
              </a:rPr>
              <a:t>）</a:t>
            </a:r>
            <a:endParaRPr lang="zh-CN" altLang="en-US" sz="2400" b="1">
              <a:solidFill>
                <a:srgbClr val="FFFFFF"/>
              </a:solidFill>
            </a:endParaRPr>
          </a:p>
        </p:txBody>
      </p:sp>
      <p:sp>
        <p:nvSpPr>
          <p:cNvPr id="264200" name="Text Box 8"/>
          <p:cNvSpPr txBox="1">
            <a:spLocks noChangeArrowheads="1"/>
          </p:cNvSpPr>
          <p:nvPr/>
        </p:nvSpPr>
        <p:spPr bwMode="auto">
          <a:xfrm>
            <a:off x="2727325" y="1641475"/>
            <a:ext cx="5170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数据冗余仍然较大：</a:t>
            </a:r>
            <a:r>
              <a:rPr lang="en-US" altLang="zh-CN" sz="2400" b="1">
                <a:solidFill>
                  <a:srgbClr val="FFFF00"/>
                </a:solidFill>
              </a:rPr>
              <a:t>SL</a:t>
            </a:r>
            <a:r>
              <a:rPr lang="zh-CN" altLang="en-US" sz="2400" b="1">
                <a:solidFill>
                  <a:srgbClr val="FFFF00"/>
                </a:solidFill>
              </a:rPr>
              <a:t>的值重复严重</a:t>
            </a:r>
          </a:p>
        </p:txBody>
      </p:sp>
      <p:sp>
        <p:nvSpPr>
          <p:cNvPr id="264201" name="Text Box 9"/>
          <p:cNvSpPr txBox="1">
            <a:spLocks noChangeArrowheads="1"/>
          </p:cNvSpPr>
          <p:nvPr/>
        </p:nvSpPr>
        <p:spPr bwMode="auto">
          <a:xfrm>
            <a:off x="2803525" y="2690813"/>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若一个系刚成立但尚无学生，该系名称等无法存储</a:t>
            </a:r>
          </a:p>
        </p:txBody>
      </p:sp>
      <p:sp>
        <p:nvSpPr>
          <p:cNvPr id="264202" name="Text Box 10"/>
          <p:cNvSpPr txBox="1">
            <a:spLocks noChangeArrowheads="1"/>
          </p:cNvSpPr>
          <p:nvPr/>
        </p:nvSpPr>
        <p:spPr bwMode="auto">
          <a:xfrm>
            <a:off x="2819400" y="3757614"/>
            <a:ext cx="7543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若一个系的学生全部毕业，删除全部学生数据的同时把该系的数据（如系名等）也都删除了</a:t>
            </a:r>
          </a:p>
        </p:txBody>
      </p:sp>
      <p:sp>
        <p:nvSpPr>
          <p:cNvPr id="264203" name="Text Box 11"/>
          <p:cNvSpPr txBox="1">
            <a:spLocks noChangeArrowheads="1"/>
          </p:cNvSpPr>
          <p:nvPr/>
        </p:nvSpPr>
        <p:spPr bwMode="auto">
          <a:xfrm>
            <a:off x="2955926" y="5126039"/>
            <a:ext cx="42066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数据冗余大势必造成修改困难</a:t>
            </a:r>
          </a:p>
          <a:p>
            <a:pPr eaLnBrk="0" fontAlgn="base" hangingPunct="0">
              <a:spcBef>
                <a:spcPct val="0"/>
              </a:spcBef>
              <a:spcAft>
                <a:spcPct val="0"/>
              </a:spcAft>
            </a:pPr>
            <a:r>
              <a:rPr lang="zh-CN" altLang="en-US" sz="2400" b="1">
                <a:solidFill>
                  <a:srgbClr val="FFFF00"/>
                </a:solidFill>
              </a:rPr>
              <a:t>（这可以说是个必然联系）</a:t>
            </a:r>
          </a:p>
        </p:txBody>
      </p:sp>
      <p:sp>
        <p:nvSpPr>
          <p:cNvPr id="264204" name="Text Box 12"/>
          <p:cNvSpPr txBox="1">
            <a:spLocks noChangeArrowheads="1"/>
          </p:cNvSpPr>
          <p:nvPr/>
        </p:nvSpPr>
        <p:spPr bwMode="auto">
          <a:xfrm>
            <a:off x="7299325" y="4602163"/>
            <a:ext cx="2686050" cy="1554162"/>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FFFFFF"/>
                </a:solidFill>
              </a:rPr>
              <a:t>可能的原因</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存在传递函数依赖</a:t>
            </a: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S#</a:t>
            </a:r>
            <a:r>
              <a:rPr lang="en-US" altLang="zh-CN" sz="2400" b="1">
                <a:solidFill>
                  <a:srgbClr val="FFFF00"/>
                </a:solidFill>
                <a:sym typeface="Symbol" panose="05050102010706020507" pitchFamily="18" charset="2"/>
              </a:rPr>
              <a:t>SL</a:t>
            </a:r>
            <a:endParaRPr lang="en-US" altLang="zh-CN" sz="2400" b="1">
              <a:solidFill>
                <a:srgbClr val="FFFF00"/>
              </a:solidFill>
            </a:endParaRPr>
          </a:p>
        </p:txBody>
      </p:sp>
    </p:spTree>
    <p:extLst>
      <p:ext uri="{BB962C8B-B14F-4D97-AF65-F5344CB8AC3E}">
        <p14:creationId xmlns:p14="http://schemas.microsoft.com/office/powerpoint/2010/main" val="1097320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4194"/>
                                        </p:tgtEl>
                                        <p:attrNameLst>
                                          <p:attrName>style.visibility</p:attrName>
                                        </p:attrNameLst>
                                      </p:cBhvr>
                                      <p:to>
                                        <p:strVal val="visible"/>
                                      </p:to>
                                    </p:set>
                                    <p:anim calcmode="lin" valueType="num">
                                      <p:cBhvr additive="base">
                                        <p:cTn id="7" dur="500" fill="hold"/>
                                        <p:tgtEl>
                                          <p:spTgt spid="264194"/>
                                        </p:tgtEl>
                                        <p:attrNameLst>
                                          <p:attrName>ppt_x</p:attrName>
                                        </p:attrNameLst>
                                      </p:cBhvr>
                                      <p:tavLst>
                                        <p:tav tm="0">
                                          <p:val>
                                            <p:strVal val="#ppt_x"/>
                                          </p:val>
                                        </p:tav>
                                        <p:tav tm="100000">
                                          <p:val>
                                            <p:strVal val="#ppt_x"/>
                                          </p:val>
                                        </p:tav>
                                      </p:tavLst>
                                    </p:anim>
                                    <p:anim calcmode="lin" valueType="num">
                                      <p:cBhvr additive="base">
                                        <p:cTn id="8" dur="500" fill="hold"/>
                                        <p:tgtEl>
                                          <p:spTgt spid="26419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4199"/>
                                        </p:tgtEl>
                                        <p:attrNameLst>
                                          <p:attrName>style.visibility</p:attrName>
                                        </p:attrNameLst>
                                      </p:cBhvr>
                                      <p:to>
                                        <p:strVal val="visible"/>
                                      </p:to>
                                    </p:set>
                                    <p:anim calcmode="lin" valueType="num">
                                      <p:cBhvr additive="base">
                                        <p:cTn id="13" dur="500" fill="hold"/>
                                        <p:tgtEl>
                                          <p:spTgt spid="264199"/>
                                        </p:tgtEl>
                                        <p:attrNameLst>
                                          <p:attrName>ppt_x</p:attrName>
                                        </p:attrNameLst>
                                      </p:cBhvr>
                                      <p:tavLst>
                                        <p:tav tm="0">
                                          <p:val>
                                            <p:strVal val="1+#ppt_w/2"/>
                                          </p:val>
                                        </p:tav>
                                        <p:tav tm="100000">
                                          <p:val>
                                            <p:strVal val="#ppt_x"/>
                                          </p:val>
                                        </p:tav>
                                      </p:tavLst>
                                    </p:anim>
                                    <p:anim calcmode="lin" valueType="num">
                                      <p:cBhvr additive="base">
                                        <p:cTn id="14" dur="500" fill="hold"/>
                                        <p:tgtEl>
                                          <p:spTgt spid="2641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64198"/>
                                        </p:tgtEl>
                                        <p:attrNameLst>
                                          <p:attrName>style.visibility</p:attrName>
                                        </p:attrNameLst>
                                      </p:cBhvr>
                                      <p:to>
                                        <p:strVal val="visible"/>
                                      </p:to>
                                    </p:set>
                                    <p:animEffect transition="in" filter="slide(fromLeft)">
                                      <p:cBhvr>
                                        <p:cTn id="19" dur="500"/>
                                        <p:tgtEl>
                                          <p:spTgt spid="2641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64200"/>
                                        </p:tgtEl>
                                        <p:attrNameLst>
                                          <p:attrName>style.visibility</p:attrName>
                                        </p:attrNameLst>
                                      </p:cBhvr>
                                      <p:to>
                                        <p:strVal val="visible"/>
                                      </p:to>
                                    </p:set>
                                    <p:anim calcmode="lin" valueType="num">
                                      <p:cBhvr additive="base">
                                        <p:cTn id="24" dur="500" fill="hold"/>
                                        <p:tgtEl>
                                          <p:spTgt spid="264200"/>
                                        </p:tgtEl>
                                        <p:attrNameLst>
                                          <p:attrName>ppt_x</p:attrName>
                                        </p:attrNameLst>
                                      </p:cBhvr>
                                      <p:tavLst>
                                        <p:tav tm="0">
                                          <p:val>
                                            <p:strVal val="1+#ppt_w/2"/>
                                          </p:val>
                                        </p:tav>
                                        <p:tav tm="100000">
                                          <p:val>
                                            <p:strVal val="#ppt_x"/>
                                          </p:val>
                                        </p:tav>
                                      </p:tavLst>
                                    </p:anim>
                                    <p:anim calcmode="lin" valueType="num">
                                      <p:cBhvr additive="base">
                                        <p:cTn id="25" dur="500" fill="hold"/>
                                        <p:tgtEl>
                                          <p:spTgt spid="26420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264196"/>
                                        </p:tgtEl>
                                        <p:attrNameLst>
                                          <p:attrName>style.visibility</p:attrName>
                                        </p:attrNameLst>
                                      </p:cBhvr>
                                      <p:to>
                                        <p:strVal val="visible"/>
                                      </p:to>
                                    </p:set>
                                    <p:animEffect transition="in" filter="slide(fromLeft)">
                                      <p:cBhvr>
                                        <p:cTn id="30" dur="500"/>
                                        <p:tgtEl>
                                          <p:spTgt spid="26419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64201"/>
                                        </p:tgtEl>
                                        <p:attrNameLst>
                                          <p:attrName>style.visibility</p:attrName>
                                        </p:attrNameLst>
                                      </p:cBhvr>
                                      <p:to>
                                        <p:strVal val="visible"/>
                                      </p:to>
                                    </p:set>
                                    <p:anim calcmode="lin" valueType="num">
                                      <p:cBhvr additive="base">
                                        <p:cTn id="35" dur="500" fill="hold"/>
                                        <p:tgtEl>
                                          <p:spTgt spid="264201"/>
                                        </p:tgtEl>
                                        <p:attrNameLst>
                                          <p:attrName>ppt_x</p:attrName>
                                        </p:attrNameLst>
                                      </p:cBhvr>
                                      <p:tavLst>
                                        <p:tav tm="0">
                                          <p:val>
                                            <p:strVal val="1+#ppt_w/2"/>
                                          </p:val>
                                        </p:tav>
                                        <p:tav tm="100000">
                                          <p:val>
                                            <p:strVal val="#ppt_x"/>
                                          </p:val>
                                        </p:tav>
                                      </p:tavLst>
                                    </p:anim>
                                    <p:anim calcmode="lin" valueType="num">
                                      <p:cBhvr additive="base">
                                        <p:cTn id="36" dur="500" fill="hold"/>
                                        <p:tgtEl>
                                          <p:spTgt spid="26420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264197"/>
                                        </p:tgtEl>
                                        <p:attrNameLst>
                                          <p:attrName>style.visibility</p:attrName>
                                        </p:attrNameLst>
                                      </p:cBhvr>
                                      <p:to>
                                        <p:strVal val="visible"/>
                                      </p:to>
                                    </p:set>
                                    <p:animEffect transition="in" filter="slide(fromLeft)">
                                      <p:cBhvr>
                                        <p:cTn id="41" dur="500"/>
                                        <p:tgtEl>
                                          <p:spTgt spid="26419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264202"/>
                                        </p:tgtEl>
                                        <p:attrNameLst>
                                          <p:attrName>style.visibility</p:attrName>
                                        </p:attrNameLst>
                                      </p:cBhvr>
                                      <p:to>
                                        <p:strVal val="visible"/>
                                      </p:to>
                                    </p:set>
                                    <p:anim calcmode="lin" valueType="num">
                                      <p:cBhvr additive="base">
                                        <p:cTn id="46" dur="500" fill="hold"/>
                                        <p:tgtEl>
                                          <p:spTgt spid="264202"/>
                                        </p:tgtEl>
                                        <p:attrNameLst>
                                          <p:attrName>ppt_x</p:attrName>
                                        </p:attrNameLst>
                                      </p:cBhvr>
                                      <p:tavLst>
                                        <p:tav tm="0">
                                          <p:val>
                                            <p:strVal val="1+#ppt_w/2"/>
                                          </p:val>
                                        </p:tav>
                                        <p:tav tm="100000">
                                          <p:val>
                                            <p:strVal val="#ppt_x"/>
                                          </p:val>
                                        </p:tav>
                                      </p:tavLst>
                                    </p:anim>
                                    <p:anim calcmode="lin" valueType="num">
                                      <p:cBhvr additive="base">
                                        <p:cTn id="47" dur="500" fill="hold"/>
                                        <p:tgtEl>
                                          <p:spTgt spid="264202"/>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4195"/>
                                        </p:tgtEl>
                                        <p:attrNameLst>
                                          <p:attrName>style.visibility</p:attrName>
                                        </p:attrNameLst>
                                      </p:cBhvr>
                                      <p:to>
                                        <p:strVal val="visible"/>
                                      </p:to>
                                    </p:set>
                                    <p:animEffect transition="in" filter="slide(fromLeft)">
                                      <p:cBhvr>
                                        <p:cTn id="52" dur="500"/>
                                        <p:tgtEl>
                                          <p:spTgt spid="2641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64203"/>
                                        </p:tgtEl>
                                        <p:attrNameLst>
                                          <p:attrName>style.visibility</p:attrName>
                                        </p:attrNameLst>
                                      </p:cBhvr>
                                      <p:to>
                                        <p:strVal val="visible"/>
                                      </p:to>
                                    </p:set>
                                    <p:anim calcmode="lin" valueType="num">
                                      <p:cBhvr additive="base">
                                        <p:cTn id="57" dur="500" fill="hold"/>
                                        <p:tgtEl>
                                          <p:spTgt spid="264203"/>
                                        </p:tgtEl>
                                        <p:attrNameLst>
                                          <p:attrName>ppt_x</p:attrName>
                                        </p:attrNameLst>
                                      </p:cBhvr>
                                      <p:tavLst>
                                        <p:tav tm="0">
                                          <p:val>
                                            <p:strVal val="1+#ppt_w/2"/>
                                          </p:val>
                                        </p:tav>
                                        <p:tav tm="100000">
                                          <p:val>
                                            <p:strVal val="#ppt_x"/>
                                          </p:val>
                                        </p:tav>
                                      </p:tavLst>
                                    </p:anim>
                                    <p:anim calcmode="lin" valueType="num">
                                      <p:cBhvr additive="base">
                                        <p:cTn id="58" dur="500" fill="hold"/>
                                        <p:tgtEl>
                                          <p:spTgt spid="264203"/>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6" fill="hold" grpId="0" nodeType="clickEffect">
                                  <p:stCondLst>
                                    <p:cond delay="0"/>
                                  </p:stCondLst>
                                  <p:childTnLst>
                                    <p:set>
                                      <p:cBhvr>
                                        <p:cTn id="62" dur="1" fill="hold">
                                          <p:stCondLst>
                                            <p:cond delay="0"/>
                                          </p:stCondLst>
                                        </p:cTn>
                                        <p:tgtEl>
                                          <p:spTgt spid="264204"/>
                                        </p:tgtEl>
                                        <p:attrNameLst>
                                          <p:attrName>style.visibility</p:attrName>
                                        </p:attrNameLst>
                                      </p:cBhvr>
                                      <p:to>
                                        <p:strVal val="visible"/>
                                      </p:to>
                                    </p:set>
                                    <p:animEffect transition="in" filter="barn(inHorizontal)">
                                      <p:cBhvr>
                                        <p:cTn id="63" dur="500"/>
                                        <p:tgtEl>
                                          <p:spTgt spid="264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animBg="1" autoUpdateAnimBg="0"/>
      <p:bldP spid="264195" grpId="0" animBg="1" autoUpdateAnimBg="0"/>
      <p:bldP spid="264196" grpId="0" animBg="1" autoUpdateAnimBg="0"/>
      <p:bldP spid="264197" grpId="0" animBg="1" autoUpdateAnimBg="0"/>
      <p:bldP spid="264198" grpId="0" animBg="1" autoUpdateAnimBg="0"/>
      <p:bldP spid="264199" grpId="0" animBg="1" autoUpdateAnimBg="0"/>
      <p:bldP spid="264200" grpId="0" animBg="1" autoUpdateAnimBg="0"/>
      <p:bldP spid="264201" grpId="0" animBg="1" autoUpdateAnimBg="0"/>
      <p:bldP spid="264202" grpId="0" animBg="1" autoUpdateAnimBg="0"/>
      <p:bldP spid="264203" grpId="0" animBg="1" autoUpdateAnimBg="0"/>
      <p:bldP spid="26420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1"/>
          <p:cNvSpPr>
            <a:spLocks noGrp="1"/>
          </p:cNvSpPr>
          <p:nvPr>
            <p:ph type="dt" sz="half" idx="10"/>
          </p:nvPr>
        </p:nvSpPr>
        <p:spPr/>
        <p:txBody>
          <a:bodyPr/>
          <a:lstStyle/>
          <a:p>
            <a:fld id="{99AD4A78-37F8-41B1-B951-707A1A009676}" type="datetime1">
              <a:rPr lang="zh-CN" altLang="en-US" smtClean="0"/>
              <a:t>2016/5/10</a:t>
            </a:fld>
            <a:endParaRPr lang="en-US" altLang="zh-CN">
              <a:solidFill>
                <a:srgbClr val="FFFF00"/>
              </a:solidFill>
            </a:endParaRPr>
          </a:p>
        </p:txBody>
      </p:sp>
      <p:sp>
        <p:nvSpPr>
          <p:cNvPr id="26" name="页脚占位符 2"/>
          <p:cNvSpPr>
            <a:spLocks noGrp="1"/>
          </p:cNvSpPr>
          <p:nvPr>
            <p:ph type="ftr" sz="quarter" idx="11"/>
          </p:nvPr>
        </p:nvSpPr>
        <p:spPr/>
        <p:txBody>
          <a:bodyPr/>
          <a:lstStyle/>
          <a:p>
            <a:r>
              <a:rPr lang="zh-CN" altLang="en-US" smtClean="0"/>
              <a:t>数据库系统</a:t>
            </a:r>
            <a:endParaRPr lang="zh-CN" altLang="en-US"/>
          </a:p>
        </p:txBody>
      </p:sp>
      <p:sp>
        <p:nvSpPr>
          <p:cNvPr id="27" name="灯片编号占位符 3"/>
          <p:cNvSpPr>
            <a:spLocks noGrp="1"/>
          </p:cNvSpPr>
          <p:nvPr>
            <p:ph type="sldNum" sz="quarter" idx="12"/>
          </p:nvPr>
        </p:nvSpPr>
        <p:spPr/>
        <p:txBody>
          <a:bodyPr/>
          <a:lstStyle/>
          <a:p>
            <a:fld id="{7EB84DD6-506E-4FC2-B2C2-CDA7819043A0}" type="slidenum">
              <a:rPr lang="zh-CN" altLang="en-US"/>
              <a:pPr/>
              <a:t>34</a:t>
            </a:fld>
            <a:endParaRPr lang="en-US" altLang="zh-CN">
              <a:solidFill>
                <a:srgbClr val="FFFF00"/>
              </a:solidFill>
            </a:endParaRPr>
          </a:p>
        </p:txBody>
      </p:sp>
      <p:sp>
        <p:nvSpPr>
          <p:cNvPr id="265218" name="Text Box 2"/>
          <p:cNvSpPr txBox="1">
            <a:spLocks noChangeArrowheads="1"/>
          </p:cNvSpPr>
          <p:nvPr/>
        </p:nvSpPr>
        <p:spPr bwMode="auto">
          <a:xfrm>
            <a:off x="1905000" y="457200"/>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四、第三范式（</a:t>
            </a:r>
            <a:r>
              <a:rPr lang="en-US" altLang="zh-CN" sz="2400" b="1">
                <a:solidFill>
                  <a:srgbClr val="FFFF00"/>
                </a:solidFill>
              </a:rPr>
              <a:t>3NF</a:t>
            </a:r>
            <a:r>
              <a:rPr lang="zh-CN" altLang="en-US" sz="2400" b="1">
                <a:solidFill>
                  <a:srgbClr val="FFFF00"/>
                </a:solidFill>
              </a:rPr>
              <a:t>）</a:t>
            </a:r>
          </a:p>
        </p:txBody>
      </p:sp>
      <p:sp>
        <p:nvSpPr>
          <p:cNvPr id="265219" name="Text Box 3"/>
          <p:cNvSpPr txBox="1">
            <a:spLocks noChangeArrowheads="1"/>
          </p:cNvSpPr>
          <p:nvPr/>
        </p:nvSpPr>
        <p:spPr bwMode="auto">
          <a:xfrm>
            <a:off x="1905000" y="941389"/>
            <a:ext cx="845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FF"/>
                </a:solidFill>
              </a:rPr>
              <a:t>       </a:t>
            </a:r>
            <a:r>
              <a:rPr lang="en-US" altLang="zh-CN" sz="2400" b="1">
                <a:solidFill>
                  <a:srgbClr val="FFFFFF"/>
                </a:solidFill>
              </a:rPr>
              <a:t>1</a:t>
            </a:r>
            <a:r>
              <a:rPr lang="zh-CN" altLang="en-US" sz="2400" b="1">
                <a:solidFill>
                  <a:srgbClr val="FFFFFF"/>
                </a:solidFill>
              </a:rPr>
              <a:t>、定义</a:t>
            </a:r>
            <a:r>
              <a:rPr lang="zh-CN" altLang="en-US" sz="2400" b="1">
                <a:solidFill>
                  <a:srgbClr val="FFFF00"/>
                </a:solidFill>
              </a:rPr>
              <a:t>；若关系模式 </a:t>
            </a:r>
            <a:r>
              <a:rPr lang="en-US" altLang="zh-CN" sz="2400" b="1">
                <a:solidFill>
                  <a:srgbClr val="FFFF00"/>
                </a:solidFill>
              </a:rPr>
              <a:t>R&lt;U, F&gt;</a:t>
            </a:r>
            <a:r>
              <a:rPr lang="en-US" altLang="zh-CN" sz="2400" b="1">
                <a:solidFill>
                  <a:srgbClr val="FFFF00"/>
                </a:solidFill>
                <a:sym typeface="Symbol" panose="05050102010706020507" pitchFamily="18" charset="2"/>
              </a:rPr>
              <a:t>1NF</a:t>
            </a:r>
            <a:r>
              <a:rPr lang="zh-CN" altLang="en-US" sz="2400" b="1">
                <a:solidFill>
                  <a:srgbClr val="FFFF00"/>
                </a:solidFill>
                <a:sym typeface="Symbol" panose="05050102010706020507" pitchFamily="18" charset="2"/>
              </a:rPr>
              <a:t>，并且</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中不存在码</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、属性组</a:t>
            </a:r>
            <a:r>
              <a:rPr lang="en-US" altLang="zh-CN" sz="2400" b="1">
                <a:solidFill>
                  <a:srgbClr val="FFFF00"/>
                </a:solidFill>
                <a:sym typeface="Symbol" panose="05050102010706020507" pitchFamily="18" charset="2"/>
              </a:rPr>
              <a:t>Y</a:t>
            </a:r>
            <a:r>
              <a:rPr lang="zh-CN" altLang="en-US" sz="2400" b="1">
                <a:solidFill>
                  <a:srgbClr val="FFFF00"/>
                </a:solidFill>
                <a:sym typeface="Symbol" panose="05050102010706020507" pitchFamily="18" charset="2"/>
              </a:rPr>
              <a:t>和非主属性</a:t>
            </a:r>
            <a:r>
              <a:rPr lang="en-US" altLang="zh-CN" sz="2400" b="1">
                <a:solidFill>
                  <a:srgbClr val="FFFF00"/>
                </a:solidFill>
                <a:sym typeface="Symbol" panose="05050102010706020507" pitchFamily="18" charset="2"/>
              </a:rPr>
              <a:t>Z</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Z  Y</a:t>
            </a:r>
            <a:r>
              <a:rPr lang="zh-CN" altLang="en-US" sz="2400" b="1">
                <a:solidFill>
                  <a:srgbClr val="FFFF00"/>
                </a:solidFill>
                <a:sym typeface="Symbol" panose="05050102010706020507" pitchFamily="18" charset="2"/>
              </a:rPr>
              <a:t>）使得</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Y → X</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 → Z</a:t>
            </a:r>
            <a:r>
              <a:rPr lang="zh-CN" altLang="en-US" sz="2400" b="1">
                <a:solidFill>
                  <a:srgbClr val="FFFF00"/>
                </a:solidFill>
                <a:sym typeface="Symbol" panose="05050102010706020507" pitchFamily="18" charset="2"/>
              </a:rPr>
              <a:t>成立，则称 </a:t>
            </a:r>
            <a:r>
              <a:rPr lang="en-US" altLang="zh-CN" sz="2400" b="1">
                <a:solidFill>
                  <a:srgbClr val="FFFF00"/>
                </a:solidFill>
              </a:rPr>
              <a:t>R</a:t>
            </a:r>
            <a:r>
              <a:rPr lang="en-US" altLang="zh-CN" sz="2400" b="1">
                <a:solidFill>
                  <a:srgbClr val="FFFF00"/>
                </a:solidFill>
                <a:sym typeface="Symbol" panose="05050102010706020507" pitchFamily="18" charset="2"/>
              </a:rPr>
              <a:t>3NF</a:t>
            </a:r>
            <a:r>
              <a:rPr lang="zh-CN" altLang="en-US" sz="2400" b="1">
                <a:solidFill>
                  <a:srgbClr val="FFFF00"/>
                </a:solidFill>
                <a:sym typeface="Symbol" panose="05050102010706020507" pitchFamily="18" charset="2"/>
              </a:rPr>
              <a:t>。</a:t>
            </a:r>
          </a:p>
        </p:txBody>
      </p:sp>
      <p:sp>
        <p:nvSpPr>
          <p:cNvPr id="265220" name="Text Box 4"/>
          <p:cNvSpPr txBox="1">
            <a:spLocks noChangeArrowheads="1"/>
          </p:cNvSpPr>
          <p:nvPr/>
        </p:nvSpPr>
        <p:spPr bwMode="auto">
          <a:xfrm>
            <a:off x="2438401" y="2136776"/>
            <a:ext cx="49808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2</a:t>
            </a:r>
            <a:r>
              <a:rPr lang="zh-CN" altLang="en-US" sz="2400" b="1">
                <a:solidFill>
                  <a:srgbClr val="FFFFFF"/>
                </a:solidFill>
              </a:rPr>
              <a:t>、定理</a:t>
            </a:r>
            <a:r>
              <a:rPr lang="zh-CN" altLang="en-US" sz="2400" b="1">
                <a:solidFill>
                  <a:srgbClr val="FFFF00"/>
                </a:solidFill>
              </a:rPr>
              <a:t>：若 </a:t>
            </a:r>
            <a:r>
              <a:rPr lang="en-US" altLang="zh-CN" sz="2400" b="1">
                <a:solidFill>
                  <a:srgbClr val="FFFF00"/>
                </a:solidFill>
              </a:rPr>
              <a:t>R</a:t>
            </a:r>
            <a:r>
              <a:rPr lang="en-US" altLang="zh-CN" sz="2400" b="1">
                <a:solidFill>
                  <a:srgbClr val="FFFF00"/>
                </a:solidFill>
                <a:sym typeface="Symbol" panose="05050102010706020507" pitchFamily="18" charset="2"/>
              </a:rPr>
              <a:t>3NF</a:t>
            </a:r>
            <a:r>
              <a:rPr lang="zh-CN" altLang="en-US" sz="2400" b="1">
                <a:solidFill>
                  <a:srgbClr val="FFFF00"/>
                </a:solidFill>
                <a:sym typeface="Symbol" panose="05050102010706020507" pitchFamily="18" charset="2"/>
              </a:rPr>
              <a:t>，则 </a:t>
            </a:r>
            <a:r>
              <a:rPr lang="en-US" altLang="zh-CN" sz="2400" b="1">
                <a:solidFill>
                  <a:srgbClr val="FFFF00"/>
                </a:solidFill>
              </a:rPr>
              <a:t>R</a:t>
            </a:r>
            <a:r>
              <a:rPr lang="en-US" altLang="zh-CN" sz="2400" b="1">
                <a:solidFill>
                  <a:srgbClr val="FFFF00"/>
                </a:solidFill>
                <a:sym typeface="Symbol" panose="05050102010706020507" pitchFamily="18" charset="2"/>
              </a:rPr>
              <a:t>2NF</a:t>
            </a:r>
            <a:r>
              <a:rPr lang="zh-CN" altLang="en-US" sz="2400" b="1">
                <a:solidFill>
                  <a:srgbClr val="FFFF00"/>
                </a:solidFill>
                <a:sym typeface="Symbol" panose="05050102010706020507" pitchFamily="18" charset="2"/>
              </a:rPr>
              <a:t>。</a:t>
            </a:r>
          </a:p>
        </p:txBody>
      </p:sp>
      <p:sp>
        <p:nvSpPr>
          <p:cNvPr id="265221" name="Text Box 5"/>
          <p:cNvSpPr txBox="1">
            <a:spLocks noChangeArrowheads="1"/>
          </p:cNvSpPr>
          <p:nvPr/>
        </p:nvSpPr>
        <p:spPr bwMode="auto">
          <a:xfrm>
            <a:off x="1981201" y="2725739"/>
            <a:ext cx="803425" cy="46166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分析</a:t>
            </a:r>
            <a:endParaRPr lang="zh-CN" altLang="en-US" sz="2400" b="1">
              <a:solidFill>
                <a:srgbClr val="FFFF00"/>
              </a:solidFill>
            </a:endParaRPr>
          </a:p>
        </p:txBody>
      </p:sp>
      <p:sp>
        <p:nvSpPr>
          <p:cNvPr id="265222" name="AutoShape 6"/>
          <p:cNvSpPr>
            <a:spLocks noChangeArrowheads="1"/>
          </p:cNvSpPr>
          <p:nvPr/>
        </p:nvSpPr>
        <p:spPr bwMode="auto">
          <a:xfrm>
            <a:off x="2667000" y="3328988"/>
            <a:ext cx="762000" cy="304800"/>
          </a:xfrm>
          <a:prstGeom prst="lef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5223" name="Text Box 7"/>
          <p:cNvSpPr txBox="1">
            <a:spLocks noChangeArrowheads="1"/>
          </p:cNvSpPr>
          <p:nvPr/>
        </p:nvSpPr>
        <p:spPr bwMode="auto">
          <a:xfrm>
            <a:off x="3505201" y="3203576"/>
            <a:ext cx="53575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R</a:t>
            </a:r>
            <a:r>
              <a:rPr lang="zh-CN" altLang="en-US" sz="2400" b="1">
                <a:solidFill>
                  <a:srgbClr val="FFFF00"/>
                </a:solidFill>
              </a:rPr>
              <a:t>的每一非主属性都完全函数依赖于码</a:t>
            </a:r>
          </a:p>
        </p:txBody>
      </p:sp>
      <p:sp>
        <p:nvSpPr>
          <p:cNvPr id="265224" name="Text Box 8"/>
          <p:cNvSpPr txBox="1">
            <a:spLocks noChangeArrowheads="1"/>
          </p:cNvSpPr>
          <p:nvPr/>
        </p:nvSpPr>
        <p:spPr bwMode="auto">
          <a:xfrm>
            <a:off x="3048000" y="2740025"/>
            <a:ext cx="179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要证</a:t>
            </a:r>
            <a:r>
              <a:rPr lang="en-US" altLang="zh-CN" sz="2400" b="1">
                <a:solidFill>
                  <a:srgbClr val="FFFF00"/>
                </a:solidFill>
              </a:rPr>
              <a:t>R</a:t>
            </a:r>
            <a:r>
              <a:rPr lang="en-US" altLang="zh-CN" sz="2400" b="1">
                <a:solidFill>
                  <a:srgbClr val="FFFF00"/>
                </a:solidFill>
                <a:sym typeface="Symbol" panose="05050102010706020507" pitchFamily="18" charset="2"/>
              </a:rPr>
              <a:t>2NF</a:t>
            </a:r>
          </a:p>
        </p:txBody>
      </p:sp>
      <p:sp>
        <p:nvSpPr>
          <p:cNvPr id="265225" name="AutoShape 9"/>
          <p:cNvSpPr>
            <a:spLocks noChangeArrowheads="1"/>
          </p:cNvSpPr>
          <p:nvPr/>
        </p:nvSpPr>
        <p:spPr bwMode="auto">
          <a:xfrm>
            <a:off x="2667000" y="3862388"/>
            <a:ext cx="762000" cy="304800"/>
          </a:xfrm>
          <a:prstGeom prst="lef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5226" name="Text Box 10"/>
          <p:cNvSpPr txBox="1">
            <a:spLocks noChangeArrowheads="1"/>
          </p:cNvSpPr>
          <p:nvPr/>
        </p:nvSpPr>
        <p:spPr bwMode="auto">
          <a:xfrm>
            <a:off x="3429001" y="3733801"/>
            <a:ext cx="5444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不存在任何非主属性部分函数依赖于码</a:t>
            </a:r>
          </a:p>
        </p:txBody>
      </p:sp>
      <p:sp>
        <p:nvSpPr>
          <p:cNvPr id="265227" name="Text Box 11"/>
          <p:cNvSpPr txBox="1">
            <a:spLocks noChangeArrowheads="1"/>
          </p:cNvSpPr>
          <p:nvPr/>
        </p:nvSpPr>
        <p:spPr bwMode="auto">
          <a:xfrm>
            <a:off x="2286000" y="4422775"/>
            <a:ext cx="80010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         由</a:t>
            </a:r>
            <a:r>
              <a:rPr lang="en-US" altLang="zh-CN" sz="2400" b="1">
                <a:solidFill>
                  <a:srgbClr val="FFFF00"/>
                </a:solidFill>
              </a:rPr>
              <a:t>3NF</a:t>
            </a:r>
            <a:r>
              <a:rPr lang="zh-CN" altLang="en-US" sz="2400" b="1">
                <a:solidFill>
                  <a:srgbClr val="FFFF00"/>
                </a:solidFill>
              </a:rPr>
              <a:t>的定义，</a:t>
            </a:r>
          </a:p>
          <a:p>
            <a:pPr eaLnBrk="0" fontAlgn="base" hangingPunct="0">
              <a:lnSpc>
                <a:spcPct val="130000"/>
              </a:lnSpc>
              <a:spcBef>
                <a:spcPct val="0"/>
              </a:spcBef>
              <a:spcAft>
                <a:spcPct val="0"/>
              </a:spcAft>
            </a:pPr>
            <a:r>
              <a:rPr lang="zh-CN" altLang="en-US" sz="2400" b="1">
                <a:solidFill>
                  <a:srgbClr val="FFFF00"/>
                </a:solidFill>
              </a:rPr>
              <a:t>若</a:t>
            </a:r>
            <a:r>
              <a:rPr lang="en-US" altLang="zh-CN" sz="2400" b="1">
                <a:solidFill>
                  <a:srgbClr val="FFFF00"/>
                </a:solidFill>
              </a:rPr>
              <a:t>R</a:t>
            </a:r>
            <a:r>
              <a:rPr lang="en-US" altLang="zh-CN" sz="2400" b="1">
                <a:solidFill>
                  <a:srgbClr val="FFFF00"/>
                </a:solidFill>
                <a:sym typeface="Symbol" panose="05050102010706020507" pitchFamily="18" charset="2"/>
              </a:rPr>
              <a:t>3NF</a:t>
            </a:r>
            <a:r>
              <a:rPr lang="en-US" altLang="zh-CN" sz="2400" b="1">
                <a:solidFill>
                  <a:srgbClr val="FFFF00"/>
                </a:solidFill>
              </a:rPr>
              <a:t> </a:t>
            </a:r>
            <a:r>
              <a:rPr lang="zh-CN" altLang="en-US" sz="2400" b="1">
                <a:solidFill>
                  <a:srgbClr val="FFFF00"/>
                </a:solidFill>
              </a:rPr>
              <a:t>， 则</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中不存在码</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、属性组</a:t>
            </a:r>
            <a:r>
              <a:rPr lang="en-US" altLang="zh-CN" sz="2400" b="1">
                <a:solidFill>
                  <a:srgbClr val="FFFF00"/>
                </a:solidFill>
                <a:sym typeface="Symbol" panose="05050102010706020507" pitchFamily="18" charset="2"/>
              </a:rPr>
              <a:t>Y</a:t>
            </a:r>
            <a:r>
              <a:rPr lang="zh-CN" altLang="en-US" sz="2400" b="1">
                <a:solidFill>
                  <a:srgbClr val="FFFF00"/>
                </a:solidFill>
                <a:sym typeface="Symbol" panose="05050102010706020507" pitchFamily="18" charset="2"/>
              </a:rPr>
              <a:t>和非主属性</a:t>
            </a:r>
            <a:r>
              <a:rPr lang="en-US" altLang="zh-CN" sz="2400" b="1">
                <a:solidFill>
                  <a:srgbClr val="FFFF00"/>
                </a:solidFill>
                <a:sym typeface="Symbol" panose="05050102010706020507" pitchFamily="18" charset="2"/>
              </a:rPr>
              <a:t>Z</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Z  Y</a:t>
            </a:r>
            <a:r>
              <a:rPr lang="zh-CN" altLang="en-US" sz="2400" b="1">
                <a:solidFill>
                  <a:srgbClr val="FFFF00"/>
                </a:solidFill>
                <a:sym typeface="Symbol" panose="05050102010706020507" pitchFamily="18" charset="2"/>
              </a:rPr>
              <a:t>）使得</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Y → X</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 → Z</a:t>
            </a:r>
            <a:r>
              <a:rPr lang="zh-CN" altLang="en-US" sz="2400" b="1">
                <a:solidFill>
                  <a:srgbClr val="FFFF00"/>
                </a:solidFill>
                <a:sym typeface="Symbol" panose="05050102010706020507" pitchFamily="18" charset="2"/>
              </a:rPr>
              <a:t>成立</a:t>
            </a:r>
          </a:p>
        </p:txBody>
      </p:sp>
      <p:sp>
        <p:nvSpPr>
          <p:cNvPr id="265228" name="AutoShape 12"/>
          <p:cNvSpPr>
            <a:spLocks noChangeArrowheads="1"/>
          </p:cNvSpPr>
          <p:nvPr/>
        </p:nvSpPr>
        <p:spPr bwMode="auto">
          <a:xfrm>
            <a:off x="7162800" y="4167188"/>
            <a:ext cx="304800" cy="762000"/>
          </a:xfrm>
          <a:prstGeom prst="up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zh-CN" altLang="en-US" sz="2400" b="1">
              <a:solidFill>
                <a:srgbClr val="FFFFFF"/>
              </a:solidFill>
            </a:endParaRPr>
          </a:p>
        </p:txBody>
      </p:sp>
      <p:sp>
        <p:nvSpPr>
          <p:cNvPr id="265229" name="AutoShape 13"/>
          <p:cNvSpPr>
            <a:spLocks noChangeArrowheads="1"/>
          </p:cNvSpPr>
          <p:nvPr/>
        </p:nvSpPr>
        <p:spPr bwMode="auto">
          <a:xfrm>
            <a:off x="7772400" y="4243388"/>
            <a:ext cx="1295400" cy="457200"/>
          </a:xfrm>
          <a:prstGeom prst="wedgeEllipseCallout">
            <a:avLst>
              <a:gd name="adj1" fmla="val -4375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00"/>
                </a:solidFill>
              </a:rPr>
              <a:t>希望推出</a:t>
            </a:r>
            <a:endParaRPr lang="zh-CN" altLang="en-US" sz="2400" b="1">
              <a:solidFill>
                <a:srgbClr val="FFFF00"/>
              </a:solidFill>
            </a:endParaRPr>
          </a:p>
        </p:txBody>
      </p:sp>
      <p:grpSp>
        <p:nvGrpSpPr>
          <p:cNvPr id="265230" name="Group 14"/>
          <p:cNvGrpSpPr>
            <a:grpSpLocks/>
          </p:cNvGrpSpPr>
          <p:nvPr/>
        </p:nvGrpSpPr>
        <p:grpSpPr bwMode="auto">
          <a:xfrm>
            <a:off x="5410200" y="1390650"/>
            <a:ext cx="3028950" cy="344488"/>
            <a:chOff x="0" y="0"/>
            <a:chExt cx="1908" cy="217"/>
          </a:xfrm>
        </p:grpSpPr>
        <p:sp>
          <p:nvSpPr>
            <p:cNvPr id="265231" name="Line 15"/>
            <p:cNvSpPr>
              <a:spLocks noChangeShapeType="1"/>
            </p:cNvSpPr>
            <p:nvPr/>
          </p:nvSpPr>
          <p:spPr bwMode="auto">
            <a:xfrm flipH="1">
              <a:off x="0" y="36"/>
              <a:ext cx="96"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5232" name="Line 16"/>
            <p:cNvSpPr>
              <a:spLocks noChangeShapeType="1"/>
            </p:cNvSpPr>
            <p:nvPr/>
          </p:nvSpPr>
          <p:spPr bwMode="auto">
            <a:xfrm flipH="1">
              <a:off x="1812" y="0"/>
              <a:ext cx="96"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65233" name="Group 17"/>
          <p:cNvGrpSpPr>
            <a:grpSpLocks/>
          </p:cNvGrpSpPr>
          <p:nvPr/>
        </p:nvGrpSpPr>
        <p:grpSpPr bwMode="auto">
          <a:xfrm>
            <a:off x="2381250" y="5446714"/>
            <a:ext cx="3028950" cy="344487"/>
            <a:chOff x="0" y="0"/>
            <a:chExt cx="1908" cy="217"/>
          </a:xfrm>
        </p:grpSpPr>
        <p:sp>
          <p:nvSpPr>
            <p:cNvPr id="265234" name="Line 18"/>
            <p:cNvSpPr>
              <a:spLocks noChangeShapeType="1"/>
            </p:cNvSpPr>
            <p:nvPr/>
          </p:nvSpPr>
          <p:spPr bwMode="auto">
            <a:xfrm flipH="1">
              <a:off x="0" y="36"/>
              <a:ext cx="96"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5235" name="Line 19"/>
            <p:cNvSpPr>
              <a:spLocks noChangeShapeType="1"/>
            </p:cNvSpPr>
            <p:nvPr/>
          </p:nvSpPr>
          <p:spPr bwMode="auto">
            <a:xfrm flipH="1">
              <a:off x="1812" y="0"/>
              <a:ext cx="96"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65236" name="Group 20"/>
          <p:cNvGrpSpPr>
            <a:grpSpLocks/>
          </p:cNvGrpSpPr>
          <p:nvPr/>
        </p:nvGrpSpPr>
        <p:grpSpPr bwMode="auto">
          <a:xfrm>
            <a:off x="1828800" y="5867400"/>
            <a:ext cx="7881938" cy="471488"/>
            <a:chOff x="0" y="0"/>
            <a:chExt cx="4965" cy="297"/>
          </a:xfrm>
        </p:grpSpPr>
        <p:sp>
          <p:nvSpPr>
            <p:cNvPr id="265237" name="Text Box 21"/>
            <p:cNvSpPr txBox="1">
              <a:spLocks noChangeArrowheads="1"/>
            </p:cNvSpPr>
            <p:nvPr/>
          </p:nvSpPr>
          <p:spPr bwMode="auto">
            <a:xfrm>
              <a:off x="0" y="0"/>
              <a:ext cx="3819" cy="291"/>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只需证：若存在非主属性部分函数依赖于码</a:t>
              </a:r>
              <a:endParaRPr lang="zh-CN" altLang="en-US" sz="2400" b="1">
                <a:solidFill>
                  <a:srgbClr val="FFFF00"/>
                </a:solidFill>
              </a:endParaRPr>
            </a:p>
          </p:txBody>
        </p:sp>
        <p:sp>
          <p:nvSpPr>
            <p:cNvPr id="265238" name="AutoShape 22"/>
            <p:cNvSpPr>
              <a:spLocks noChangeArrowheads="1"/>
            </p:cNvSpPr>
            <p:nvPr/>
          </p:nvSpPr>
          <p:spPr bwMode="auto">
            <a:xfrm>
              <a:off x="3888" y="129"/>
              <a:ext cx="336" cy="96"/>
            </a:xfrm>
            <a:prstGeom prst="right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5239" name="Text Box 23"/>
            <p:cNvSpPr txBox="1">
              <a:spLocks noChangeArrowheads="1"/>
            </p:cNvSpPr>
            <p:nvPr/>
          </p:nvSpPr>
          <p:spPr bwMode="auto">
            <a:xfrm>
              <a:off x="4320" y="9"/>
              <a:ext cx="645" cy="28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latin typeface="宋体" panose="02010600030101010101" pitchFamily="2" charset="-122"/>
                </a:rPr>
                <a:t>R</a:t>
              </a:r>
              <a:r>
                <a:rPr lang="en-US" altLang="zh-CN" sz="2400" b="1">
                  <a:solidFill>
                    <a:srgbClr val="FFFF00"/>
                  </a:solidFill>
                  <a:latin typeface="宋体" panose="02010600030101010101" pitchFamily="2" charset="-122"/>
                  <a:sym typeface="Symbol" panose="05050102010706020507" pitchFamily="18" charset="2"/>
                </a:rPr>
                <a:t>3NF</a:t>
              </a:r>
              <a:endParaRPr lang="en-US" altLang="zh-CN" sz="2400" b="1">
                <a:solidFill>
                  <a:srgbClr val="FFFF00"/>
                </a:solidFill>
                <a:sym typeface="Symbol" panose="05050102010706020507" pitchFamily="18" charset="2"/>
              </a:endParaRPr>
            </a:p>
          </p:txBody>
        </p:sp>
        <p:sp>
          <p:nvSpPr>
            <p:cNvPr id="265240" name="Line 24"/>
            <p:cNvSpPr>
              <a:spLocks noChangeShapeType="1"/>
            </p:cNvSpPr>
            <p:nvPr/>
          </p:nvSpPr>
          <p:spPr bwMode="auto">
            <a:xfrm flipH="1">
              <a:off x="4536" y="72"/>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Tree>
    <p:extLst>
      <p:ext uri="{BB962C8B-B14F-4D97-AF65-F5344CB8AC3E}">
        <p14:creationId xmlns:p14="http://schemas.microsoft.com/office/powerpoint/2010/main" val="2912170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65218"/>
                                        </p:tgtEl>
                                        <p:attrNameLst>
                                          <p:attrName>style.visibility</p:attrName>
                                        </p:attrNameLst>
                                      </p:cBhvr>
                                      <p:to>
                                        <p:strVal val="visible"/>
                                      </p:to>
                                    </p:set>
                                    <p:anim calcmode="lin" valueType="num">
                                      <p:cBhvr additive="base">
                                        <p:cTn id="7" dur="500" fill="hold"/>
                                        <p:tgtEl>
                                          <p:spTgt spid="265218"/>
                                        </p:tgtEl>
                                        <p:attrNameLst>
                                          <p:attrName>ppt_w</p:attrName>
                                        </p:attrNameLst>
                                      </p:cBhvr>
                                      <p:tavLst>
                                        <p:tav tm="0">
                                          <p:val>
                                            <p:fltVal val="0"/>
                                          </p:val>
                                        </p:tav>
                                        <p:tav tm="100000">
                                          <p:val>
                                            <p:strVal val="#ppt_w"/>
                                          </p:val>
                                        </p:tav>
                                      </p:tavLst>
                                    </p:anim>
                                    <p:anim calcmode="lin" valueType="num">
                                      <p:cBhvr additive="base">
                                        <p:cTn id="8" dur="500" fill="hold"/>
                                        <p:tgtEl>
                                          <p:spTgt spid="265218"/>
                                        </p:tgtEl>
                                        <p:attrNameLst>
                                          <p:attrName>ppt_h</p:attrName>
                                        </p:attrNameLst>
                                      </p:cBhvr>
                                      <p:tavLst>
                                        <p:tav tm="0">
                                          <p:val>
                                            <p:fltVal val="0"/>
                                          </p:val>
                                        </p:tav>
                                        <p:tav tm="100000">
                                          <p:val>
                                            <p:strVal val="#ppt_h"/>
                                          </p:val>
                                        </p:tav>
                                      </p:tavLst>
                                    </p:anim>
                                    <p:anim calcmode="lin" valueType="num">
                                      <p:cBhvr additive="base">
                                        <p:cTn id="9" dur="500" fill="hold"/>
                                        <p:tgtEl>
                                          <p:spTgt spid="265218"/>
                                        </p:tgtEl>
                                        <p:attrNameLst>
                                          <p:attrName>ppt_x</p:attrName>
                                        </p:attrNameLst>
                                      </p:cBhvr>
                                      <p:tavLst>
                                        <p:tav tm="0">
                                          <p:val>
                                            <p:fltVal val="0.5"/>
                                          </p:val>
                                        </p:tav>
                                        <p:tav tm="100000">
                                          <p:val>
                                            <p:strVal val="#ppt_x"/>
                                          </p:val>
                                        </p:tav>
                                      </p:tavLst>
                                    </p:anim>
                                    <p:anim calcmode="lin" valueType="num">
                                      <p:cBhvr additive="base">
                                        <p:cTn id="10" dur="500" fill="hold"/>
                                        <p:tgtEl>
                                          <p:spTgt spid="265218"/>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65219">
                                            <p:bg/>
                                          </p:spTgt>
                                        </p:tgtEl>
                                        <p:attrNameLst>
                                          <p:attrName>style.visibility</p:attrName>
                                        </p:attrNameLst>
                                      </p:cBhvr>
                                      <p:to>
                                        <p:strVal val="visible"/>
                                      </p:to>
                                    </p:set>
                                    <p:anim calcmode="lin" valueType="num">
                                      <p:cBhvr additive="base">
                                        <p:cTn id="15" dur="500" fill="hold"/>
                                        <p:tgtEl>
                                          <p:spTgt spid="265219">
                                            <p:bg/>
                                          </p:spTgt>
                                        </p:tgtEl>
                                        <p:attrNameLst>
                                          <p:attrName>ppt_x</p:attrName>
                                        </p:attrNameLst>
                                      </p:cBhvr>
                                      <p:tavLst>
                                        <p:tav tm="0">
                                          <p:val>
                                            <p:strVal val="0-#ppt_w/2"/>
                                          </p:val>
                                        </p:tav>
                                        <p:tav tm="100000">
                                          <p:val>
                                            <p:strVal val="#ppt_x"/>
                                          </p:val>
                                        </p:tav>
                                      </p:tavLst>
                                    </p:anim>
                                    <p:anim calcmode="lin" valueType="num">
                                      <p:cBhvr additive="base">
                                        <p:cTn id="16" dur="500" fill="hold"/>
                                        <p:tgtEl>
                                          <p:spTgt spid="265219">
                                            <p:bg/>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65219">
                                            <p:txEl>
                                              <p:pRg st="0" end="0"/>
                                            </p:txEl>
                                          </p:spTgt>
                                        </p:tgtEl>
                                        <p:attrNameLst>
                                          <p:attrName>style.visibility</p:attrName>
                                        </p:attrNameLst>
                                      </p:cBhvr>
                                      <p:to>
                                        <p:strVal val="visible"/>
                                      </p:to>
                                    </p:set>
                                    <p:anim calcmode="lin" valueType="num">
                                      <p:cBhvr additive="base">
                                        <p:cTn id="21" dur="500" fill="hold"/>
                                        <p:tgtEl>
                                          <p:spTgt spid="265219">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65219">
                                            <p:txEl>
                                              <p:pRg st="0" end="0"/>
                                            </p:txEl>
                                          </p:spTgt>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 presetClass="entr" presetSubtype="8" fill="hold" nodeType="afterEffect">
                                  <p:stCondLst>
                                    <p:cond delay="0"/>
                                  </p:stCondLst>
                                  <p:childTnLst>
                                    <p:set>
                                      <p:cBhvr>
                                        <p:cTn id="25" dur="1" fill="hold">
                                          <p:stCondLst>
                                            <p:cond delay="0"/>
                                          </p:stCondLst>
                                        </p:cTn>
                                        <p:tgtEl>
                                          <p:spTgt spid="265230"/>
                                        </p:tgtEl>
                                        <p:attrNameLst>
                                          <p:attrName>style.visibility</p:attrName>
                                        </p:attrNameLst>
                                      </p:cBhvr>
                                      <p:to>
                                        <p:strVal val="visible"/>
                                      </p:to>
                                    </p:set>
                                    <p:anim calcmode="lin" valueType="num">
                                      <p:cBhvr additive="base">
                                        <p:cTn id="26" dur="500" fill="hold"/>
                                        <p:tgtEl>
                                          <p:spTgt spid="265230"/>
                                        </p:tgtEl>
                                        <p:attrNameLst>
                                          <p:attrName>ppt_x</p:attrName>
                                        </p:attrNameLst>
                                      </p:cBhvr>
                                      <p:tavLst>
                                        <p:tav tm="0">
                                          <p:val>
                                            <p:strVal val="0-#ppt_w/2"/>
                                          </p:val>
                                        </p:tav>
                                        <p:tav tm="100000">
                                          <p:val>
                                            <p:strVal val="#ppt_x"/>
                                          </p:val>
                                        </p:tav>
                                      </p:tavLst>
                                    </p:anim>
                                    <p:anim calcmode="lin" valueType="num">
                                      <p:cBhvr additive="base">
                                        <p:cTn id="27" dur="500" fill="hold"/>
                                        <p:tgtEl>
                                          <p:spTgt spid="265230"/>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6" fill="hold" grpId="0" nodeType="clickEffect">
                                  <p:stCondLst>
                                    <p:cond delay="0"/>
                                  </p:stCondLst>
                                  <p:childTnLst>
                                    <p:set>
                                      <p:cBhvr>
                                        <p:cTn id="31" dur="1" fill="hold">
                                          <p:stCondLst>
                                            <p:cond delay="0"/>
                                          </p:stCondLst>
                                        </p:cTn>
                                        <p:tgtEl>
                                          <p:spTgt spid="265220"/>
                                        </p:tgtEl>
                                        <p:attrNameLst>
                                          <p:attrName>style.visibility</p:attrName>
                                        </p:attrNameLst>
                                      </p:cBhvr>
                                      <p:to>
                                        <p:strVal val="visible"/>
                                      </p:to>
                                    </p:set>
                                    <p:anim calcmode="lin" valueType="num">
                                      <p:cBhvr additive="base">
                                        <p:cTn id="32" dur="500" fill="hold"/>
                                        <p:tgtEl>
                                          <p:spTgt spid="265220"/>
                                        </p:tgtEl>
                                        <p:attrNameLst>
                                          <p:attrName>ppt_w</p:attrName>
                                        </p:attrNameLst>
                                      </p:cBhvr>
                                      <p:tavLst>
                                        <p:tav tm="0">
                                          <p:val>
                                            <p:strVal val="(6*min(max(#ppt_w*#ppt_h,.3),1)-7.4)/-.7*#ppt_w"/>
                                          </p:val>
                                        </p:tav>
                                        <p:tav tm="100000">
                                          <p:val>
                                            <p:strVal val="#ppt_w"/>
                                          </p:val>
                                        </p:tav>
                                      </p:tavLst>
                                    </p:anim>
                                    <p:anim calcmode="lin" valueType="num">
                                      <p:cBhvr additive="base">
                                        <p:cTn id="33" dur="500" fill="hold"/>
                                        <p:tgtEl>
                                          <p:spTgt spid="265220"/>
                                        </p:tgtEl>
                                        <p:attrNameLst>
                                          <p:attrName>ppt_h</p:attrName>
                                        </p:attrNameLst>
                                      </p:cBhvr>
                                      <p:tavLst>
                                        <p:tav tm="0">
                                          <p:val>
                                            <p:strVal val="(6*min(max(#ppt_w*#ppt_h,.3),1)-7.4)/-.7*#ppt_h"/>
                                          </p:val>
                                        </p:tav>
                                        <p:tav tm="100000">
                                          <p:val>
                                            <p:strVal val="#ppt_h"/>
                                          </p:val>
                                        </p:tav>
                                      </p:tavLst>
                                    </p:anim>
                                    <p:anim calcmode="lin" valueType="num">
                                      <p:cBhvr additive="base">
                                        <p:cTn id="34" dur="500" fill="hold"/>
                                        <p:tgtEl>
                                          <p:spTgt spid="265220"/>
                                        </p:tgtEl>
                                        <p:attrNameLst>
                                          <p:attrName>ppt_x</p:attrName>
                                        </p:attrNameLst>
                                      </p:cBhvr>
                                      <p:tavLst>
                                        <p:tav tm="0">
                                          <p:val>
                                            <p:fltVal val="0.5"/>
                                          </p:val>
                                        </p:tav>
                                        <p:tav tm="100000">
                                          <p:val>
                                            <p:strVal val="#ppt_x"/>
                                          </p:val>
                                        </p:tav>
                                      </p:tavLst>
                                    </p:anim>
                                    <p:anim calcmode="lin" valueType="num">
                                      <p:cBhvr additive="base">
                                        <p:cTn id="35" dur="500" fill="hold"/>
                                        <p:tgtEl>
                                          <p:spTgt spid="265220"/>
                                        </p:tgtEl>
                                        <p:attrNameLst>
                                          <p:attrName>ppt_y</p:attrName>
                                        </p:attrNameLst>
                                      </p:cBhvr>
                                      <p:tavLst>
                                        <p:tav tm="0">
                                          <p:val>
                                            <p:strVal val="1+(6*min(max(#ppt_w*#ppt_h,.3),1)-7.4)/-.7*#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65221"/>
                                        </p:tgtEl>
                                        <p:attrNameLst>
                                          <p:attrName>style.visibility</p:attrName>
                                        </p:attrNameLst>
                                      </p:cBhvr>
                                      <p:to>
                                        <p:strVal val="visible"/>
                                      </p:to>
                                    </p:set>
                                    <p:animEffect transition="in" filter="dissolve">
                                      <p:cBhvr>
                                        <p:cTn id="40" dur="500"/>
                                        <p:tgtEl>
                                          <p:spTgt spid="2652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65224"/>
                                        </p:tgtEl>
                                        <p:attrNameLst>
                                          <p:attrName>style.visibility</p:attrName>
                                        </p:attrNameLst>
                                      </p:cBhvr>
                                      <p:to>
                                        <p:strVal val="visible"/>
                                      </p:to>
                                    </p:set>
                                    <p:anim calcmode="lin" valueType="num">
                                      <p:cBhvr additive="base">
                                        <p:cTn id="45" dur="500" fill="hold"/>
                                        <p:tgtEl>
                                          <p:spTgt spid="265224"/>
                                        </p:tgtEl>
                                        <p:attrNameLst>
                                          <p:attrName>ppt_x</p:attrName>
                                        </p:attrNameLst>
                                      </p:cBhvr>
                                      <p:tavLst>
                                        <p:tav tm="0">
                                          <p:val>
                                            <p:strVal val="1+#ppt_w/2"/>
                                          </p:val>
                                        </p:tav>
                                        <p:tav tm="100000">
                                          <p:val>
                                            <p:strVal val="#ppt_x"/>
                                          </p:val>
                                        </p:tav>
                                      </p:tavLst>
                                    </p:anim>
                                    <p:anim calcmode="lin" valueType="num">
                                      <p:cBhvr additive="base">
                                        <p:cTn id="46" dur="500" fill="hold"/>
                                        <p:tgtEl>
                                          <p:spTgt spid="265224"/>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9" presetClass="entr" presetSubtype="10" fill="hold" grpId="0" nodeType="clickEffect">
                                  <p:stCondLst>
                                    <p:cond delay="0"/>
                                  </p:stCondLst>
                                  <p:childTnLst>
                                    <p:set>
                                      <p:cBhvr>
                                        <p:cTn id="50" dur="1" fill="hold">
                                          <p:stCondLst>
                                            <p:cond delay="0"/>
                                          </p:stCondLst>
                                        </p:cTn>
                                        <p:tgtEl>
                                          <p:spTgt spid="265222"/>
                                        </p:tgtEl>
                                        <p:attrNameLst>
                                          <p:attrName>style.visibility</p:attrName>
                                        </p:attrNameLst>
                                      </p:cBhvr>
                                      <p:to>
                                        <p:strVal val="visible"/>
                                      </p:to>
                                    </p:set>
                                    <p:anim calcmode="lin" valueType="num">
                                      <p:cBhvr additive="base">
                                        <p:cTn id="51" dur="5000" fill="hold"/>
                                        <p:tgtEl>
                                          <p:spTgt spid="265222"/>
                                        </p:tgtEl>
                                        <p:attrNameLst>
                                          <p:attrName>ppt_w</p:attrName>
                                        </p:attrNameLst>
                                      </p:cBhvr>
                                      <p:tavLst>
                                        <p:tav tm="0" fmla="#ppt_w*sin(2.5*pi*$)">
                                          <p:val>
                                            <p:fltVal val="0"/>
                                          </p:val>
                                        </p:tav>
                                        <p:tav tm="100000">
                                          <p:val>
                                            <p:fltVal val="1"/>
                                          </p:val>
                                        </p:tav>
                                      </p:tavLst>
                                    </p:anim>
                                    <p:anim calcmode="lin" valueType="num">
                                      <p:cBhvr additive="base">
                                        <p:cTn id="52" dur="5000" fill="hold"/>
                                        <p:tgtEl>
                                          <p:spTgt spid="265222"/>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65223"/>
                                        </p:tgtEl>
                                        <p:attrNameLst>
                                          <p:attrName>style.visibility</p:attrName>
                                        </p:attrNameLst>
                                      </p:cBhvr>
                                      <p:to>
                                        <p:strVal val="visible"/>
                                      </p:to>
                                    </p:set>
                                    <p:anim calcmode="lin" valueType="num">
                                      <p:cBhvr additive="base">
                                        <p:cTn id="57" dur="500" fill="hold"/>
                                        <p:tgtEl>
                                          <p:spTgt spid="265223"/>
                                        </p:tgtEl>
                                        <p:attrNameLst>
                                          <p:attrName>ppt_x</p:attrName>
                                        </p:attrNameLst>
                                      </p:cBhvr>
                                      <p:tavLst>
                                        <p:tav tm="0">
                                          <p:val>
                                            <p:strVal val="1+#ppt_w/2"/>
                                          </p:val>
                                        </p:tav>
                                        <p:tav tm="100000">
                                          <p:val>
                                            <p:strVal val="#ppt_x"/>
                                          </p:val>
                                        </p:tav>
                                      </p:tavLst>
                                    </p:anim>
                                    <p:anim calcmode="lin" valueType="num">
                                      <p:cBhvr additive="base">
                                        <p:cTn id="58" dur="500" fill="hold"/>
                                        <p:tgtEl>
                                          <p:spTgt spid="265223"/>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9" presetClass="entr" presetSubtype="10" fill="hold" grpId="0" nodeType="clickEffect">
                                  <p:stCondLst>
                                    <p:cond delay="0"/>
                                  </p:stCondLst>
                                  <p:childTnLst>
                                    <p:set>
                                      <p:cBhvr>
                                        <p:cTn id="62" dur="1" fill="hold">
                                          <p:stCondLst>
                                            <p:cond delay="0"/>
                                          </p:stCondLst>
                                        </p:cTn>
                                        <p:tgtEl>
                                          <p:spTgt spid="265225"/>
                                        </p:tgtEl>
                                        <p:attrNameLst>
                                          <p:attrName>style.visibility</p:attrName>
                                        </p:attrNameLst>
                                      </p:cBhvr>
                                      <p:to>
                                        <p:strVal val="visible"/>
                                      </p:to>
                                    </p:set>
                                    <p:anim calcmode="lin" valueType="num">
                                      <p:cBhvr additive="base">
                                        <p:cTn id="63" dur="5000" fill="hold"/>
                                        <p:tgtEl>
                                          <p:spTgt spid="265225"/>
                                        </p:tgtEl>
                                        <p:attrNameLst>
                                          <p:attrName>ppt_w</p:attrName>
                                        </p:attrNameLst>
                                      </p:cBhvr>
                                      <p:tavLst>
                                        <p:tav tm="0" fmla="#ppt_w*sin(2.5*pi*$)">
                                          <p:val>
                                            <p:fltVal val="0"/>
                                          </p:val>
                                        </p:tav>
                                        <p:tav tm="100000">
                                          <p:val>
                                            <p:fltVal val="1"/>
                                          </p:val>
                                        </p:tav>
                                      </p:tavLst>
                                    </p:anim>
                                    <p:anim calcmode="lin" valueType="num">
                                      <p:cBhvr additive="base">
                                        <p:cTn id="64" dur="5000" fill="hold"/>
                                        <p:tgtEl>
                                          <p:spTgt spid="265225"/>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65226"/>
                                        </p:tgtEl>
                                        <p:attrNameLst>
                                          <p:attrName>style.visibility</p:attrName>
                                        </p:attrNameLst>
                                      </p:cBhvr>
                                      <p:to>
                                        <p:strVal val="visible"/>
                                      </p:to>
                                    </p:set>
                                    <p:anim calcmode="lin" valueType="num">
                                      <p:cBhvr additive="base">
                                        <p:cTn id="69" dur="500" fill="hold"/>
                                        <p:tgtEl>
                                          <p:spTgt spid="265226"/>
                                        </p:tgtEl>
                                        <p:attrNameLst>
                                          <p:attrName>ppt_x</p:attrName>
                                        </p:attrNameLst>
                                      </p:cBhvr>
                                      <p:tavLst>
                                        <p:tav tm="0">
                                          <p:val>
                                            <p:strVal val="1+#ppt_w/2"/>
                                          </p:val>
                                        </p:tav>
                                        <p:tav tm="100000">
                                          <p:val>
                                            <p:strVal val="#ppt_x"/>
                                          </p:val>
                                        </p:tav>
                                      </p:tavLst>
                                    </p:anim>
                                    <p:anim calcmode="lin" valueType="num">
                                      <p:cBhvr additive="base">
                                        <p:cTn id="70" dur="500" fill="hold"/>
                                        <p:tgtEl>
                                          <p:spTgt spid="265226"/>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65227">
                                            <p:bg/>
                                          </p:spTgt>
                                        </p:tgtEl>
                                        <p:attrNameLst>
                                          <p:attrName>style.visibility</p:attrName>
                                        </p:attrNameLst>
                                      </p:cBhvr>
                                      <p:to>
                                        <p:strVal val="visible"/>
                                      </p:to>
                                    </p:set>
                                    <p:anim calcmode="lin" valueType="num">
                                      <p:cBhvr additive="base">
                                        <p:cTn id="75" dur="500" fill="hold"/>
                                        <p:tgtEl>
                                          <p:spTgt spid="265227">
                                            <p:bg/>
                                          </p:spTgt>
                                        </p:tgtEl>
                                        <p:attrNameLst>
                                          <p:attrName>ppt_x</p:attrName>
                                        </p:attrNameLst>
                                      </p:cBhvr>
                                      <p:tavLst>
                                        <p:tav tm="0">
                                          <p:val>
                                            <p:strVal val="0-#ppt_w/2"/>
                                          </p:val>
                                        </p:tav>
                                        <p:tav tm="100000">
                                          <p:val>
                                            <p:strVal val="#ppt_x"/>
                                          </p:val>
                                        </p:tav>
                                      </p:tavLst>
                                    </p:anim>
                                    <p:anim calcmode="lin" valueType="num">
                                      <p:cBhvr additive="base">
                                        <p:cTn id="76" dur="500" fill="hold"/>
                                        <p:tgtEl>
                                          <p:spTgt spid="265227">
                                            <p:bg/>
                                          </p:spTgt>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65227">
                                            <p:txEl>
                                              <p:pRg st="0" end="0"/>
                                            </p:txEl>
                                          </p:spTgt>
                                        </p:tgtEl>
                                        <p:attrNameLst>
                                          <p:attrName>style.visibility</p:attrName>
                                        </p:attrNameLst>
                                      </p:cBhvr>
                                      <p:to>
                                        <p:strVal val="visible"/>
                                      </p:to>
                                    </p:set>
                                    <p:anim calcmode="lin" valueType="num">
                                      <p:cBhvr additive="base">
                                        <p:cTn id="81" dur="500" fill="hold"/>
                                        <p:tgtEl>
                                          <p:spTgt spid="265227">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265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265227">
                                            <p:txEl>
                                              <p:pRg st="1" end="1"/>
                                            </p:txEl>
                                          </p:spTgt>
                                        </p:tgtEl>
                                        <p:attrNameLst>
                                          <p:attrName>style.visibility</p:attrName>
                                        </p:attrNameLst>
                                      </p:cBhvr>
                                      <p:to>
                                        <p:strVal val="visible"/>
                                      </p:to>
                                    </p:set>
                                    <p:anim calcmode="lin" valueType="num">
                                      <p:cBhvr additive="base">
                                        <p:cTn id="87" dur="500" fill="hold"/>
                                        <p:tgtEl>
                                          <p:spTgt spid="265227">
                                            <p:txEl>
                                              <p:pRg st="1" end="1"/>
                                            </p:tx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265227">
                                            <p:txEl>
                                              <p:pRg st="1" end="1"/>
                                            </p:txEl>
                                          </p:spTgt>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500"/>
                            </p:stCondLst>
                            <p:childTnLst>
                              <p:par>
                                <p:cTn id="90" presetID="2" presetClass="entr" presetSubtype="8" fill="hold" nodeType="afterEffect">
                                  <p:stCondLst>
                                    <p:cond delay="0"/>
                                  </p:stCondLst>
                                  <p:childTnLst>
                                    <p:set>
                                      <p:cBhvr>
                                        <p:cTn id="91" dur="1" fill="hold">
                                          <p:stCondLst>
                                            <p:cond delay="0"/>
                                          </p:stCondLst>
                                        </p:cTn>
                                        <p:tgtEl>
                                          <p:spTgt spid="265233"/>
                                        </p:tgtEl>
                                        <p:attrNameLst>
                                          <p:attrName>style.visibility</p:attrName>
                                        </p:attrNameLst>
                                      </p:cBhvr>
                                      <p:to>
                                        <p:strVal val="visible"/>
                                      </p:to>
                                    </p:set>
                                    <p:anim calcmode="lin" valueType="num">
                                      <p:cBhvr additive="base">
                                        <p:cTn id="92" dur="500" fill="hold"/>
                                        <p:tgtEl>
                                          <p:spTgt spid="265233"/>
                                        </p:tgtEl>
                                        <p:attrNameLst>
                                          <p:attrName>ppt_x</p:attrName>
                                        </p:attrNameLst>
                                      </p:cBhvr>
                                      <p:tavLst>
                                        <p:tav tm="0">
                                          <p:val>
                                            <p:strVal val="0-#ppt_w/2"/>
                                          </p:val>
                                        </p:tav>
                                        <p:tav tm="100000">
                                          <p:val>
                                            <p:strVal val="#ppt_x"/>
                                          </p:val>
                                        </p:tav>
                                      </p:tavLst>
                                    </p:anim>
                                    <p:anim calcmode="lin" valueType="num">
                                      <p:cBhvr additive="base">
                                        <p:cTn id="93" dur="500" fill="hold"/>
                                        <p:tgtEl>
                                          <p:spTgt spid="265233"/>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7" presetClass="entr" presetSubtype="2" fill="hold" grpId="0" nodeType="clickEffect">
                                  <p:stCondLst>
                                    <p:cond delay="0"/>
                                  </p:stCondLst>
                                  <p:childTnLst>
                                    <p:set>
                                      <p:cBhvr>
                                        <p:cTn id="97" dur="1" fill="hold">
                                          <p:stCondLst>
                                            <p:cond delay="0"/>
                                          </p:stCondLst>
                                        </p:cTn>
                                        <p:tgtEl>
                                          <p:spTgt spid="265229"/>
                                        </p:tgtEl>
                                        <p:attrNameLst>
                                          <p:attrName>style.visibility</p:attrName>
                                        </p:attrNameLst>
                                      </p:cBhvr>
                                      <p:to>
                                        <p:strVal val="visible"/>
                                      </p:to>
                                    </p:set>
                                    <p:anim calcmode="lin" valueType="num">
                                      <p:cBhvr additive="base">
                                        <p:cTn id="98" dur="5000" fill="hold"/>
                                        <p:tgtEl>
                                          <p:spTgt spid="265229"/>
                                        </p:tgtEl>
                                        <p:attrNameLst>
                                          <p:attrName>ppt_x</p:attrName>
                                        </p:attrNameLst>
                                      </p:cBhvr>
                                      <p:tavLst>
                                        <p:tav tm="0">
                                          <p:val>
                                            <p:strVal val="1+#ppt_w/2"/>
                                          </p:val>
                                        </p:tav>
                                        <p:tav tm="100000">
                                          <p:val>
                                            <p:strVal val="#ppt_x"/>
                                          </p:val>
                                        </p:tav>
                                      </p:tavLst>
                                    </p:anim>
                                    <p:anim calcmode="lin" valueType="num">
                                      <p:cBhvr additive="base">
                                        <p:cTn id="99" dur="5000" fill="hold"/>
                                        <p:tgtEl>
                                          <p:spTgt spid="265229"/>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265228"/>
                                        </p:tgtEl>
                                        <p:attrNameLst>
                                          <p:attrName>style.visibility</p:attrName>
                                        </p:attrNameLst>
                                      </p:cBhvr>
                                      <p:to>
                                        <p:strVal val="visible"/>
                                      </p:to>
                                    </p:set>
                                    <p:animEffect transition="in" filter="wipe(down)">
                                      <p:cBhvr>
                                        <p:cTn id="104" dur="500"/>
                                        <p:tgtEl>
                                          <p:spTgt spid="26522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265236"/>
                                        </p:tgtEl>
                                        <p:attrNameLst>
                                          <p:attrName>style.visibility</p:attrName>
                                        </p:attrNameLst>
                                      </p:cBhvr>
                                      <p:to>
                                        <p:strVal val="visible"/>
                                      </p:to>
                                    </p:set>
                                    <p:anim calcmode="lin" valueType="num">
                                      <p:cBhvr additive="base">
                                        <p:cTn id="109" dur="500" fill="hold"/>
                                        <p:tgtEl>
                                          <p:spTgt spid="265236"/>
                                        </p:tgtEl>
                                        <p:attrNameLst>
                                          <p:attrName>ppt_x</p:attrName>
                                        </p:attrNameLst>
                                      </p:cBhvr>
                                      <p:tavLst>
                                        <p:tav tm="0">
                                          <p:val>
                                            <p:strVal val="0-#ppt_w/2"/>
                                          </p:val>
                                        </p:tav>
                                        <p:tav tm="100000">
                                          <p:val>
                                            <p:strVal val="#ppt_x"/>
                                          </p:val>
                                        </p:tav>
                                      </p:tavLst>
                                    </p:anim>
                                    <p:anim calcmode="lin" valueType="num">
                                      <p:cBhvr additive="base">
                                        <p:cTn id="110" dur="500" fill="hold"/>
                                        <p:tgtEl>
                                          <p:spTgt spid="265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animBg="1" autoUpdateAnimBg="0"/>
      <p:bldP spid="265219" grpId="0" build="p" animBg="1" autoUpdateAnimBg="0"/>
      <p:bldP spid="265220" grpId="0" animBg="1" autoUpdateAnimBg="0"/>
      <p:bldP spid="265221" grpId="0" animBg="1" autoUpdateAnimBg="0"/>
      <p:bldP spid="265222" grpId="0" animBg="1"/>
      <p:bldP spid="265223" grpId="0" animBg="1" autoUpdateAnimBg="0"/>
      <p:bldP spid="265224" grpId="0" animBg="1" autoUpdateAnimBg="0"/>
      <p:bldP spid="265225" grpId="0" animBg="1"/>
      <p:bldP spid="265226" grpId="0" animBg="1" autoUpdateAnimBg="0"/>
      <p:bldP spid="265227" grpId="0" build="p" animBg="1" autoUpdateAnimBg="0"/>
      <p:bldP spid="265228" grpId="0" animBg="1"/>
      <p:bldP spid="265229"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1"/>
          <p:cNvSpPr>
            <a:spLocks noGrp="1"/>
          </p:cNvSpPr>
          <p:nvPr>
            <p:ph type="dt" sz="half" idx="10"/>
          </p:nvPr>
        </p:nvSpPr>
        <p:spPr/>
        <p:txBody>
          <a:bodyPr/>
          <a:lstStyle/>
          <a:p>
            <a:fld id="{0064AE5F-1D9F-44B2-B66A-4FD41FDC08D9}" type="datetime1">
              <a:rPr lang="zh-CN" altLang="en-US" smtClean="0"/>
              <a:t>2016/5/10</a:t>
            </a:fld>
            <a:endParaRPr lang="en-US" altLang="zh-CN">
              <a:solidFill>
                <a:srgbClr val="FFFF00"/>
              </a:solidFill>
            </a:endParaRPr>
          </a:p>
        </p:txBody>
      </p:sp>
      <p:sp>
        <p:nvSpPr>
          <p:cNvPr id="42" name="页脚占位符 2"/>
          <p:cNvSpPr>
            <a:spLocks noGrp="1"/>
          </p:cNvSpPr>
          <p:nvPr>
            <p:ph type="ftr" sz="quarter" idx="11"/>
          </p:nvPr>
        </p:nvSpPr>
        <p:spPr/>
        <p:txBody>
          <a:bodyPr/>
          <a:lstStyle/>
          <a:p>
            <a:r>
              <a:rPr lang="zh-CN" altLang="en-US" smtClean="0"/>
              <a:t>数据库系统</a:t>
            </a:r>
            <a:endParaRPr lang="zh-CN" altLang="en-US"/>
          </a:p>
        </p:txBody>
      </p:sp>
      <p:sp>
        <p:nvSpPr>
          <p:cNvPr id="43" name="灯片编号占位符 3"/>
          <p:cNvSpPr>
            <a:spLocks noGrp="1"/>
          </p:cNvSpPr>
          <p:nvPr>
            <p:ph type="sldNum" sz="quarter" idx="12"/>
          </p:nvPr>
        </p:nvSpPr>
        <p:spPr/>
        <p:txBody>
          <a:bodyPr/>
          <a:lstStyle/>
          <a:p>
            <a:fld id="{18F875BD-F200-4FB4-9771-22DC8549119D}" type="slidenum">
              <a:rPr lang="zh-CN" altLang="en-US"/>
              <a:pPr/>
              <a:t>35</a:t>
            </a:fld>
            <a:endParaRPr lang="en-US" altLang="zh-CN">
              <a:solidFill>
                <a:srgbClr val="FFFF00"/>
              </a:solidFill>
            </a:endParaRPr>
          </a:p>
        </p:txBody>
      </p:sp>
      <p:sp>
        <p:nvSpPr>
          <p:cNvPr id="266242" name="Text Box 2"/>
          <p:cNvSpPr txBox="1">
            <a:spLocks noChangeArrowheads="1"/>
          </p:cNvSpPr>
          <p:nvPr/>
        </p:nvSpPr>
        <p:spPr bwMode="auto">
          <a:xfrm>
            <a:off x="1905000" y="2941638"/>
            <a:ext cx="80010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证明</a:t>
            </a:r>
            <a:endParaRPr lang="zh-CN" altLang="en-US" sz="2400" b="1">
              <a:solidFill>
                <a:srgbClr val="FFFF00"/>
              </a:solidFill>
            </a:endParaRPr>
          </a:p>
        </p:txBody>
      </p:sp>
      <p:sp>
        <p:nvSpPr>
          <p:cNvPr id="266243" name="Text Box 3"/>
          <p:cNvSpPr txBox="1">
            <a:spLocks noChangeArrowheads="1"/>
          </p:cNvSpPr>
          <p:nvPr/>
        </p:nvSpPr>
        <p:spPr bwMode="auto">
          <a:xfrm>
            <a:off x="2406651" y="1981201"/>
            <a:ext cx="49808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2</a:t>
            </a:r>
            <a:r>
              <a:rPr lang="zh-CN" altLang="en-US" sz="2400" b="1">
                <a:solidFill>
                  <a:srgbClr val="FFFFFF"/>
                </a:solidFill>
              </a:rPr>
              <a:t>、定理</a:t>
            </a:r>
            <a:r>
              <a:rPr lang="zh-CN" altLang="en-US" sz="2400" b="1">
                <a:solidFill>
                  <a:srgbClr val="FFFF00"/>
                </a:solidFill>
              </a:rPr>
              <a:t>：若 </a:t>
            </a:r>
            <a:r>
              <a:rPr lang="en-US" altLang="zh-CN" sz="2400" b="1">
                <a:solidFill>
                  <a:srgbClr val="FFFF00"/>
                </a:solidFill>
              </a:rPr>
              <a:t>R</a:t>
            </a:r>
            <a:r>
              <a:rPr lang="en-US" altLang="zh-CN" sz="2400" b="1">
                <a:solidFill>
                  <a:srgbClr val="FFFF00"/>
                </a:solidFill>
                <a:sym typeface="Symbol" panose="05050102010706020507" pitchFamily="18" charset="2"/>
              </a:rPr>
              <a:t>3NF</a:t>
            </a:r>
            <a:r>
              <a:rPr lang="zh-CN" altLang="en-US" sz="2400" b="1">
                <a:solidFill>
                  <a:srgbClr val="FFFF00"/>
                </a:solidFill>
                <a:sym typeface="Symbol" panose="05050102010706020507" pitchFamily="18" charset="2"/>
              </a:rPr>
              <a:t>，则 </a:t>
            </a:r>
            <a:r>
              <a:rPr lang="en-US" altLang="zh-CN" sz="2400" b="1">
                <a:solidFill>
                  <a:srgbClr val="FFFF00"/>
                </a:solidFill>
              </a:rPr>
              <a:t>R</a:t>
            </a:r>
            <a:r>
              <a:rPr lang="en-US" altLang="zh-CN" sz="2400" b="1">
                <a:solidFill>
                  <a:srgbClr val="FFFF00"/>
                </a:solidFill>
                <a:sym typeface="Symbol" panose="05050102010706020507" pitchFamily="18" charset="2"/>
              </a:rPr>
              <a:t>2NF</a:t>
            </a:r>
            <a:r>
              <a:rPr lang="zh-CN" altLang="en-US" sz="2400" b="1">
                <a:solidFill>
                  <a:srgbClr val="FFFF00"/>
                </a:solidFill>
                <a:sym typeface="Symbol" panose="05050102010706020507" pitchFamily="18" charset="2"/>
              </a:rPr>
              <a:t>。</a:t>
            </a:r>
          </a:p>
        </p:txBody>
      </p:sp>
      <p:grpSp>
        <p:nvGrpSpPr>
          <p:cNvPr id="266244" name="Group 4"/>
          <p:cNvGrpSpPr>
            <a:grpSpLocks/>
          </p:cNvGrpSpPr>
          <p:nvPr/>
        </p:nvGrpSpPr>
        <p:grpSpPr bwMode="auto">
          <a:xfrm>
            <a:off x="2651126" y="2743200"/>
            <a:ext cx="6881813" cy="673100"/>
            <a:chOff x="0" y="0"/>
            <a:chExt cx="4335" cy="424"/>
          </a:xfrm>
        </p:grpSpPr>
        <p:sp>
          <p:nvSpPr>
            <p:cNvPr id="266245" name="Text Box 5"/>
            <p:cNvSpPr txBox="1">
              <a:spLocks noChangeArrowheads="1"/>
            </p:cNvSpPr>
            <p:nvPr/>
          </p:nvSpPr>
          <p:spPr bwMode="auto">
            <a:xfrm>
              <a:off x="0" y="136"/>
              <a:ext cx="37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设</a:t>
              </a:r>
              <a:r>
                <a:rPr lang="en-US" altLang="zh-CN" sz="2400" b="1">
                  <a:solidFill>
                    <a:srgbClr val="FFFF00"/>
                  </a:solidFill>
                </a:rPr>
                <a:t>A</a:t>
              </a:r>
              <a:r>
                <a:rPr lang="zh-CN" altLang="en-US" sz="2400" b="1">
                  <a:solidFill>
                    <a:srgbClr val="FFFF00"/>
                  </a:solidFill>
                </a:rPr>
                <a:t>是</a:t>
              </a:r>
              <a:r>
                <a:rPr lang="en-US" altLang="zh-CN" sz="2400" b="1">
                  <a:solidFill>
                    <a:srgbClr val="FFFF00"/>
                  </a:solidFill>
                </a:rPr>
                <a:t>R</a:t>
              </a:r>
              <a:r>
                <a:rPr lang="zh-CN" altLang="en-US" sz="2400" b="1">
                  <a:solidFill>
                    <a:srgbClr val="FFFF00"/>
                  </a:solidFill>
                </a:rPr>
                <a:t>的一个非主属性，</a:t>
              </a:r>
              <a:r>
                <a:rPr lang="en-US" altLang="zh-CN" sz="2400" b="1">
                  <a:solidFill>
                    <a:srgbClr val="FFFF00"/>
                  </a:solidFill>
                </a:rPr>
                <a:t>K</a:t>
              </a:r>
              <a:r>
                <a:rPr lang="zh-CN" altLang="en-US" sz="2400" b="1">
                  <a:solidFill>
                    <a:srgbClr val="FFFF00"/>
                  </a:solidFill>
                </a:rPr>
                <a:t>是</a:t>
              </a:r>
              <a:r>
                <a:rPr lang="en-US" altLang="zh-CN" sz="2400" b="1">
                  <a:solidFill>
                    <a:srgbClr val="FFFF00"/>
                  </a:solidFill>
                </a:rPr>
                <a:t>R</a:t>
              </a:r>
              <a:r>
                <a:rPr lang="zh-CN" altLang="en-US" sz="2400" b="1">
                  <a:solidFill>
                    <a:srgbClr val="FFFF00"/>
                  </a:solidFill>
                </a:rPr>
                <a:t>的码，且 </a:t>
              </a:r>
              <a:r>
                <a:rPr lang="en-US" altLang="zh-CN" sz="2400" b="1">
                  <a:solidFill>
                    <a:srgbClr val="FFFF00"/>
                  </a:solidFill>
                </a:rPr>
                <a:t>K</a:t>
              </a:r>
            </a:p>
          </p:txBody>
        </p:sp>
        <p:grpSp>
          <p:nvGrpSpPr>
            <p:cNvPr id="266246" name="Group 6"/>
            <p:cNvGrpSpPr>
              <a:grpSpLocks/>
            </p:cNvGrpSpPr>
            <p:nvPr/>
          </p:nvGrpSpPr>
          <p:grpSpPr bwMode="auto">
            <a:xfrm>
              <a:off x="3706" y="0"/>
              <a:ext cx="336" cy="288"/>
              <a:chOff x="0" y="0"/>
              <a:chExt cx="336" cy="288"/>
            </a:xfrm>
          </p:grpSpPr>
          <p:sp>
            <p:nvSpPr>
              <p:cNvPr id="266247" name="Line 7"/>
              <p:cNvSpPr>
                <a:spLocks noChangeShapeType="1"/>
              </p:cNvSpPr>
              <p:nvPr/>
            </p:nvSpPr>
            <p:spPr bwMode="auto">
              <a:xfrm>
                <a:off x="0" y="271"/>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6248" name="Text Box 8"/>
              <p:cNvSpPr txBox="1">
                <a:spLocks noChangeArrowheads="1"/>
              </p:cNvSpPr>
              <p:nvPr/>
            </p:nvSpPr>
            <p:spPr bwMode="auto">
              <a:xfrm>
                <a:off x="48" y="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p</a:t>
                </a:r>
              </a:p>
            </p:txBody>
          </p:sp>
        </p:grpSp>
        <p:sp>
          <p:nvSpPr>
            <p:cNvPr id="266249" name="Text Box 9"/>
            <p:cNvSpPr txBox="1">
              <a:spLocks noChangeArrowheads="1"/>
            </p:cNvSpPr>
            <p:nvPr/>
          </p:nvSpPr>
          <p:spPr bwMode="auto">
            <a:xfrm>
              <a:off x="4080" y="9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rPr>
                <a:t>A</a:t>
              </a:r>
            </a:p>
          </p:txBody>
        </p:sp>
      </p:grpSp>
      <p:sp>
        <p:nvSpPr>
          <p:cNvPr id="266250" name="Text Box 10"/>
          <p:cNvSpPr txBox="1">
            <a:spLocks noChangeArrowheads="1"/>
          </p:cNvSpPr>
          <p:nvPr/>
        </p:nvSpPr>
        <p:spPr bwMode="auto">
          <a:xfrm>
            <a:off x="2270126" y="3424238"/>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则存在 </a:t>
            </a:r>
            <a:r>
              <a:rPr lang="en-US" altLang="zh-CN" sz="2400" b="1">
                <a:solidFill>
                  <a:srgbClr val="FFFF00"/>
                </a:solidFill>
              </a:rPr>
              <a:t>K’</a:t>
            </a:r>
            <a:r>
              <a:rPr lang="en-US" altLang="zh-CN" sz="2400" b="1">
                <a:solidFill>
                  <a:srgbClr val="FFFF00"/>
                </a:solidFill>
                <a:sym typeface="Symbol" panose="05050102010706020507" pitchFamily="18" charset="2"/>
              </a:rPr>
              <a:t> K</a:t>
            </a:r>
            <a:r>
              <a:rPr lang="zh-CN" altLang="en-US" sz="2400" b="1">
                <a:solidFill>
                  <a:srgbClr val="FFFF00"/>
                </a:solidFill>
                <a:sym typeface="Symbol" panose="05050102010706020507" pitchFamily="18" charset="2"/>
              </a:rPr>
              <a:t>，使得</a:t>
            </a:r>
            <a:r>
              <a:rPr lang="en-US" altLang="zh-CN" sz="2400" b="1">
                <a:solidFill>
                  <a:srgbClr val="FFFF00"/>
                </a:solidFill>
              </a:rPr>
              <a:t>K’</a:t>
            </a:r>
            <a:r>
              <a:rPr lang="en-US" altLang="zh-CN" sz="2400" b="1">
                <a:solidFill>
                  <a:srgbClr val="FFFF00"/>
                </a:solidFill>
                <a:sym typeface="Symbol" panose="05050102010706020507" pitchFamily="18" charset="2"/>
              </a:rPr>
              <a:t>A</a:t>
            </a:r>
            <a:r>
              <a:rPr lang="zh-CN" altLang="en-US" sz="2400" b="1">
                <a:solidFill>
                  <a:srgbClr val="FFFF00"/>
                </a:solidFill>
                <a:sym typeface="Symbol" panose="05050102010706020507" pitchFamily="18" charset="2"/>
              </a:rPr>
              <a:t>。故有 </a:t>
            </a:r>
            <a:r>
              <a:rPr lang="en-US" altLang="zh-CN" sz="2400" b="1">
                <a:solidFill>
                  <a:srgbClr val="FFFF00"/>
                </a:solidFill>
                <a:sym typeface="Symbol" panose="05050102010706020507" pitchFamily="18" charset="2"/>
              </a:rPr>
              <a:t>K </a:t>
            </a:r>
            <a:r>
              <a:rPr lang="en-US" altLang="zh-CN" sz="2400" b="1">
                <a:solidFill>
                  <a:srgbClr val="FFFF00"/>
                </a:solidFill>
              </a:rPr>
              <a:t>K’</a:t>
            </a:r>
            <a:r>
              <a:rPr lang="en-US" altLang="zh-CN" sz="2400" b="1">
                <a:solidFill>
                  <a:srgbClr val="FFFF00"/>
                </a:solidFill>
                <a:sym typeface="Symbol" panose="05050102010706020507" pitchFamily="18" charset="2"/>
              </a:rPr>
              <a:t> </a:t>
            </a:r>
            <a:r>
              <a:rPr lang="zh-CN" altLang="en-US" sz="2400" b="1">
                <a:solidFill>
                  <a:srgbClr val="FFFF00"/>
                </a:solidFill>
                <a:sym typeface="Symbol" panose="05050102010706020507" pitchFamily="18" charset="2"/>
              </a:rPr>
              <a:t>，</a:t>
            </a:r>
            <a:r>
              <a:rPr lang="en-US" altLang="zh-CN" sz="2400" b="1">
                <a:solidFill>
                  <a:srgbClr val="FFFF00"/>
                </a:solidFill>
              </a:rPr>
              <a:t>K’</a:t>
            </a:r>
            <a:r>
              <a:rPr lang="en-US" altLang="zh-CN" sz="2400" b="1">
                <a:solidFill>
                  <a:srgbClr val="FFFF00"/>
                </a:solidFill>
                <a:sym typeface="Symbol" panose="05050102010706020507" pitchFamily="18" charset="2"/>
              </a:rPr>
              <a:t>A</a:t>
            </a:r>
            <a:r>
              <a:rPr lang="zh-CN" altLang="en-US" sz="2400" b="1">
                <a:solidFill>
                  <a:srgbClr val="FFFF00"/>
                </a:solidFill>
                <a:sym typeface="Symbol" panose="05050102010706020507" pitchFamily="18" charset="2"/>
              </a:rPr>
              <a:t>。</a:t>
            </a:r>
          </a:p>
        </p:txBody>
      </p:sp>
      <p:grpSp>
        <p:nvGrpSpPr>
          <p:cNvPr id="266251" name="Group 11"/>
          <p:cNvGrpSpPr>
            <a:grpSpLocks/>
          </p:cNvGrpSpPr>
          <p:nvPr/>
        </p:nvGrpSpPr>
        <p:grpSpPr bwMode="auto">
          <a:xfrm>
            <a:off x="7620001" y="5607050"/>
            <a:ext cx="2835275" cy="793750"/>
            <a:chOff x="0" y="0"/>
            <a:chExt cx="1786" cy="500"/>
          </a:xfrm>
        </p:grpSpPr>
        <p:sp>
          <p:nvSpPr>
            <p:cNvPr id="266252" name="Text Box 12"/>
            <p:cNvSpPr txBox="1">
              <a:spLocks noChangeArrowheads="1"/>
            </p:cNvSpPr>
            <p:nvPr/>
          </p:nvSpPr>
          <p:spPr bwMode="auto">
            <a:xfrm>
              <a:off x="186" y="0"/>
              <a:ext cx="10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000" b="1">
                  <a:solidFill>
                    <a:srgbClr val="FFFF00"/>
                  </a:solidFill>
                </a:rPr>
                <a:t>要找</a:t>
              </a:r>
              <a:r>
                <a:rPr lang="en-US" altLang="zh-CN" sz="2000" b="1">
                  <a:solidFill>
                    <a:srgbClr val="FFFF00"/>
                  </a:solidFill>
                </a:rPr>
                <a:t>Y</a:t>
              </a:r>
              <a:r>
                <a:rPr lang="zh-CN" altLang="en-US" sz="2000" b="1">
                  <a:solidFill>
                    <a:srgbClr val="FFFF00"/>
                  </a:solidFill>
                </a:rPr>
                <a:t>，满足</a:t>
              </a:r>
            </a:p>
          </p:txBody>
        </p:sp>
        <p:grpSp>
          <p:nvGrpSpPr>
            <p:cNvPr id="266253" name="Group 13"/>
            <p:cNvGrpSpPr>
              <a:grpSpLocks/>
            </p:cNvGrpSpPr>
            <p:nvPr/>
          </p:nvGrpSpPr>
          <p:grpSpPr bwMode="auto">
            <a:xfrm>
              <a:off x="0" y="250"/>
              <a:ext cx="1786" cy="250"/>
              <a:chOff x="0" y="0"/>
              <a:chExt cx="1786" cy="250"/>
            </a:xfrm>
          </p:grpSpPr>
          <p:grpSp>
            <p:nvGrpSpPr>
              <p:cNvPr id="266254" name="Group 14"/>
              <p:cNvGrpSpPr>
                <a:grpSpLocks/>
              </p:cNvGrpSpPr>
              <p:nvPr/>
            </p:nvGrpSpPr>
            <p:grpSpPr bwMode="auto">
              <a:xfrm>
                <a:off x="724" y="96"/>
                <a:ext cx="288" cy="96"/>
                <a:chOff x="0" y="0"/>
                <a:chExt cx="288" cy="96"/>
              </a:xfrm>
            </p:grpSpPr>
            <p:sp>
              <p:nvSpPr>
                <p:cNvPr id="266255" name="Line 15"/>
                <p:cNvSpPr>
                  <a:spLocks noChangeShapeType="1"/>
                </p:cNvSpPr>
                <p:nvPr/>
              </p:nvSpPr>
              <p:spPr bwMode="auto">
                <a:xfrm>
                  <a:off x="0" y="4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6256" name="Line 16"/>
                <p:cNvSpPr>
                  <a:spLocks noChangeShapeType="1"/>
                </p:cNvSpPr>
                <p:nvPr/>
              </p:nvSpPr>
              <p:spPr bwMode="auto">
                <a:xfrm>
                  <a:off x="96" y="0"/>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66257" name="Text Box 17"/>
              <p:cNvSpPr txBox="1">
                <a:spLocks noChangeArrowheads="1"/>
              </p:cNvSpPr>
              <p:nvPr/>
            </p:nvSpPr>
            <p:spPr bwMode="auto">
              <a:xfrm>
                <a:off x="0" y="0"/>
                <a:ext cx="17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FFFF00"/>
                    </a:solidFill>
                  </a:rPr>
                  <a:t>K</a:t>
                </a:r>
                <a:r>
                  <a:rPr lang="en-US" altLang="zh-CN" sz="2000" b="1">
                    <a:solidFill>
                      <a:srgbClr val="FFFF00"/>
                    </a:solidFill>
                    <a:sym typeface="Symbol" panose="05050102010706020507" pitchFamily="18" charset="2"/>
                  </a:rPr>
                  <a:t>Y</a:t>
                </a:r>
                <a:r>
                  <a:rPr lang="zh-CN" altLang="en-US" sz="2000" b="1">
                    <a:solidFill>
                      <a:srgbClr val="FFFF00"/>
                    </a:solidFill>
                    <a:sym typeface="Symbol" panose="05050102010706020507" pitchFamily="18" charset="2"/>
                  </a:rPr>
                  <a:t>，</a:t>
                </a:r>
                <a:r>
                  <a:rPr lang="en-US" altLang="zh-CN" sz="2000" b="1">
                    <a:solidFill>
                      <a:srgbClr val="FFFF00"/>
                    </a:solidFill>
                    <a:sym typeface="Symbol" panose="05050102010706020507" pitchFamily="18" charset="2"/>
                  </a:rPr>
                  <a:t>Y        K</a:t>
                </a:r>
                <a:r>
                  <a:rPr lang="zh-CN" altLang="en-US" sz="2000" b="1">
                    <a:solidFill>
                      <a:srgbClr val="FFFF00"/>
                    </a:solidFill>
                    <a:sym typeface="Symbol" panose="05050102010706020507" pitchFamily="18" charset="2"/>
                  </a:rPr>
                  <a:t>，</a:t>
                </a:r>
                <a:r>
                  <a:rPr lang="en-US" altLang="zh-CN" sz="2000" b="1">
                    <a:solidFill>
                      <a:srgbClr val="FFFF00"/>
                    </a:solidFill>
                    <a:sym typeface="Symbol" panose="05050102010706020507" pitchFamily="18" charset="2"/>
                  </a:rPr>
                  <a:t>YA</a:t>
                </a:r>
                <a:endParaRPr lang="en-US" altLang="zh-CN" sz="2000" b="1">
                  <a:solidFill>
                    <a:srgbClr val="FFFF00"/>
                  </a:solidFill>
                </a:endParaRPr>
              </a:p>
            </p:txBody>
          </p:sp>
        </p:grpSp>
      </p:grpSp>
      <p:sp>
        <p:nvSpPr>
          <p:cNvPr id="266258" name="Text Box 18"/>
          <p:cNvSpPr txBox="1">
            <a:spLocks noChangeArrowheads="1"/>
          </p:cNvSpPr>
          <p:nvPr/>
        </p:nvSpPr>
        <p:spPr bwMode="auto">
          <a:xfrm>
            <a:off x="2286001" y="3886201"/>
            <a:ext cx="75312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sym typeface="Symbol" panose="05050102010706020507" pitchFamily="18" charset="2"/>
              </a:rPr>
              <a:t>因为一个候选关键字不可能函数依赖于它的真子集，   </a:t>
            </a:r>
            <a:endParaRPr lang="zh-CN" altLang="en-US" sz="2400" b="1">
              <a:solidFill>
                <a:srgbClr val="FFFF00"/>
              </a:solidFill>
            </a:endParaRPr>
          </a:p>
        </p:txBody>
      </p:sp>
      <p:grpSp>
        <p:nvGrpSpPr>
          <p:cNvPr id="266259" name="Group 19"/>
          <p:cNvGrpSpPr>
            <a:grpSpLocks/>
          </p:cNvGrpSpPr>
          <p:nvPr/>
        </p:nvGrpSpPr>
        <p:grpSpPr bwMode="auto">
          <a:xfrm>
            <a:off x="2286000" y="4343400"/>
            <a:ext cx="2825750" cy="457200"/>
            <a:chOff x="0" y="0"/>
            <a:chExt cx="1780" cy="288"/>
          </a:xfrm>
        </p:grpSpPr>
        <p:sp>
          <p:nvSpPr>
            <p:cNvPr id="266260" name="Text Box 20"/>
            <p:cNvSpPr txBox="1">
              <a:spLocks noChangeArrowheads="1"/>
            </p:cNvSpPr>
            <p:nvPr/>
          </p:nvSpPr>
          <p:spPr bwMode="auto">
            <a:xfrm>
              <a:off x="0" y="0"/>
              <a:ext cx="17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sym typeface="Symbol" panose="05050102010706020507" pitchFamily="18" charset="2"/>
                </a:rPr>
                <a:t>所以有    </a:t>
              </a:r>
              <a:r>
                <a:rPr lang="en-US" altLang="zh-CN" sz="2400" b="1">
                  <a:solidFill>
                    <a:srgbClr val="FFFF00"/>
                  </a:solidFill>
                  <a:sym typeface="Symbol" panose="05050102010706020507" pitchFamily="18" charset="2"/>
                </a:rPr>
                <a:t>K’          K.</a:t>
              </a:r>
            </a:p>
          </p:txBody>
        </p:sp>
        <p:grpSp>
          <p:nvGrpSpPr>
            <p:cNvPr id="266261" name="Group 21"/>
            <p:cNvGrpSpPr>
              <a:grpSpLocks/>
            </p:cNvGrpSpPr>
            <p:nvPr/>
          </p:nvGrpSpPr>
          <p:grpSpPr bwMode="auto">
            <a:xfrm>
              <a:off x="1162" y="118"/>
              <a:ext cx="288" cy="96"/>
              <a:chOff x="0" y="0"/>
              <a:chExt cx="288" cy="96"/>
            </a:xfrm>
          </p:grpSpPr>
          <p:sp>
            <p:nvSpPr>
              <p:cNvPr id="266262" name="Line 22"/>
              <p:cNvSpPr>
                <a:spLocks noChangeShapeType="1"/>
              </p:cNvSpPr>
              <p:nvPr/>
            </p:nvSpPr>
            <p:spPr bwMode="auto">
              <a:xfrm>
                <a:off x="0" y="4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6263" name="Line 23"/>
              <p:cNvSpPr>
                <a:spLocks noChangeShapeType="1"/>
              </p:cNvSpPr>
              <p:nvPr/>
            </p:nvSpPr>
            <p:spPr bwMode="auto">
              <a:xfrm>
                <a:off x="96" y="0"/>
                <a:ext cx="48"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sp>
        <p:nvSpPr>
          <p:cNvPr id="266264" name="WordArt 24"/>
          <p:cNvSpPr>
            <a:spLocks noChangeArrowheads="1" noChangeShapeType="1"/>
          </p:cNvSpPr>
          <p:nvPr/>
        </p:nvSpPr>
        <p:spPr bwMode="auto">
          <a:xfrm>
            <a:off x="5334000" y="5349876"/>
            <a:ext cx="2057400" cy="1050925"/>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Flat1" dir="r"/>
            </a:scene3d>
            <a:sp3d extrusionH="430200" prstMaterial="legacyMatte">
              <a:extrusionClr>
                <a:srgbClr val="FF6600"/>
              </a:extrusionClr>
              <a:contourClr>
                <a:srgbClr val="FFE701"/>
              </a:contourClr>
            </a:sp3d>
          </a:bodyPr>
          <a:lstStyle/>
          <a:p>
            <a:pPr algn="ctr" eaLnBrk="0" fontAlgn="base" hangingPunct="0">
              <a:spcBef>
                <a:spcPct val="0"/>
              </a:spcBef>
              <a:spcAft>
                <a:spcPct val="0"/>
              </a:spcAft>
            </a:pPr>
            <a:r>
              <a:rPr lang="zh-CN" altLang="en-US" sz="5400" b="1">
                <a:ln w="9525">
                  <a:round/>
                  <a:headEnd/>
                  <a:tailEnd/>
                </a:ln>
                <a:gradFill rotWithShape="0">
                  <a:gsLst>
                    <a:gs pos="0">
                      <a:srgbClr val="FFE701"/>
                    </a:gs>
                    <a:gs pos="100000">
                      <a:srgbClr val="FE3E02"/>
                    </a:gs>
                  </a:gsLst>
                  <a:lin ang="5400000" scaled="1"/>
                </a:gradFill>
                <a:latin typeface="宋体" panose="02010600030101010101" pitchFamily="2" charset="-122"/>
              </a:rPr>
              <a:t>证毕！</a:t>
            </a:r>
          </a:p>
        </p:txBody>
      </p:sp>
      <p:sp>
        <p:nvSpPr>
          <p:cNvPr id="266265" name="Text Box 25"/>
          <p:cNvSpPr txBox="1">
            <a:spLocks noChangeArrowheads="1"/>
          </p:cNvSpPr>
          <p:nvPr/>
        </p:nvSpPr>
        <p:spPr bwMode="auto">
          <a:xfrm>
            <a:off x="1905000" y="457200"/>
            <a:ext cx="320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四、第三范式（</a:t>
            </a:r>
            <a:r>
              <a:rPr lang="en-US" altLang="zh-CN" sz="2400" b="1">
                <a:solidFill>
                  <a:srgbClr val="FFFF00"/>
                </a:solidFill>
              </a:rPr>
              <a:t>3NF</a:t>
            </a:r>
            <a:r>
              <a:rPr lang="zh-CN" altLang="en-US" sz="2400" b="1">
                <a:solidFill>
                  <a:srgbClr val="FFFF00"/>
                </a:solidFill>
              </a:rPr>
              <a:t>）</a:t>
            </a:r>
          </a:p>
        </p:txBody>
      </p:sp>
      <p:sp>
        <p:nvSpPr>
          <p:cNvPr id="266266" name="Text Box 26"/>
          <p:cNvSpPr txBox="1">
            <a:spLocks noChangeArrowheads="1"/>
          </p:cNvSpPr>
          <p:nvPr/>
        </p:nvSpPr>
        <p:spPr bwMode="auto">
          <a:xfrm>
            <a:off x="1905000" y="869951"/>
            <a:ext cx="845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FF"/>
                </a:solidFill>
              </a:rPr>
              <a:t>       </a:t>
            </a:r>
            <a:r>
              <a:rPr lang="en-US" altLang="zh-CN" sz="2400" b="1">
                <a:solidFill>
                  <a:srgbClr val="FFFFFF"/>
                </a:solidFill>
              </a:rPr>
              <a:t>1</a:t>
            </a:r>
            <a:r>
              <a:rPr lang="zh-CN" altLang="en-US" sz="2400" b="1">
                <a:solidFill>
                  <a:srgbClr val="FFFFFF"/>
                </a:solidFill>
              </a:rPr>
              <a:t>、定义</a:t>
            </a:r>
            <a:r>
              <a:rPr lang="zh-CN" altLang="en-US" sz="2400" b="1">
                <a:solidFill>
                  <a:srgbClr val="FFFF00"/>
                </a:solidFill>
              </a:rPr>
              <a:t>；若关系模式 </a:t>
            </a:r>
            <a:r>
              <a:rPr lang="en-US" altLang="zh-CN" sz="2400" b="1">
                <a:solidFill>
                  <a:srgbClr val="FFFF00"/>
                </a:solidFill>
              </a:rPr>
              <a:t>R&lt;U, F&gt;</a:t>
            </a:r>
            <a:r>
              <a:rPr lang="en-US" altLang="zh-CN" sz="2400" b="1">
                <a:solidFill>
                  <a:srgbClr val="FFFF00"/>
                </a:solidFill>
                <a:sym typeface="Symbol" panose="05050102010706020507" pitchFamily="18" charset="2"/>
              </a:rPr>
              <a:t>1NF</a:t>
            </a:r>
            <a:r>
              <a:rPr lang="zh-CN" altLang="en-US" sz="2400" b="1">
                <a:solidFill>
                  <a:srgbClr val="FFFF00"/>
                </a:solidFill>
                <a:sym typeface="Symbol" panose="05050102010706020507" pitchFamily="18" charset="2"/>
              </a:rPr>
              <a:t>，并且</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中不存在码</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、属性组</a:t>
            </a:r>
            <a:r>
              <a:rPr lang="en-US" altLang="zh-CN" sz="2400" b="1">
                <a:solidFill>
                  <a:srgbClr val="FFFF00"/>
                </a:solidFill>
                <a:sym typeface="Symbol" panose="05050102010706020507" pitchFamily="18" charset="2"/>
              </a:rPr>
              <a:t>Y</a:t>
            </a:r>
            <a:r>
              <a:rPr lang="zh-CN" altLang="en-US" sz="2400" b="1">
                <a:solidFill>
                  <a:srgbClr val="FFFF00"/>
                </a:solidFill>
                <a:sym typeface="Symbol" panose="05050102010706020507" pitchFamily="18" charset="2"/>
              </a:rPr>
              <a:t>和非主属性</a:t>
            </a:r>
            <a:r>
              <a:rPr lang="en-US" altLang="zh-CN" sz="2400" b="1">
                <a:solidFill>
                  <a:srgbClr val="FFFF00"/>
                </a:solidFill>
                <a:sym typeface="Symbol" panose="05050102010706020507" pitchFamily="18" charset="2"/>
              </a:rPr>
              <a:t>Z</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Z  Y</a:t>
            </a:r>
            <a:r>
              <a:rPr lang="zh-CN" altLang="en-US" sz="2400" b="1">
                <a:solidFill>
                  <a:srgbClr val="FFFF00"/>
                </a:solidFill>
                <a:sym typeface="Symbol" panose="05050102010706020507" pitchFamily="18" charset="2"/>
              </a:rPr>
              <a:t>）使得</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Y → X</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 → Z</a:t>
            </a:r>
            <a:r>
              <a:rPr lang="zh-CN" altLang="en-US" sz="2400" b="1">
                <a:solidFill>
                  <a:srgbClr val="FFFF00"/>
                </a:solidFill>
                <a:sym typeface="Symbol" panose="05050102010706020507" pitchFamily="18" charset="2"/>
              </a:rPr>
              <a:t>成立，则称 </a:t>
            </a:r>
            <a:r>
              <a:rPr lang="en-US" altLang="zh-CN" sz="2400" b="1">
                <a:solidFill>
                  <a:srgbClr val="FFFF00"/>
                </a:solidFill>
              </a:rPr>
              <a:t>R</a:t>
            </a:r>
            <a:r>
              <a:rPr lang="en-US" altLang="zh-CN" sz="2400" b="1">
                <a:solidFill>
                  <a:srgbClr val="FFFF00"/>
                </a:solidFill>
                <a:sym typeface="Symbol" panose="05050102010706020507" pitchFamily="18" charset="2"/>
              </a:rPr>
              <a:t>3NF</a:t>
            </a:r>
            <a:r>
              <a:rPr lang="zh-CN" altLang="en-US" sz="2400" b="1">
                <a:solidFill>
                  <a:srgbClr val="FFFF00"/>
                </a:solidFill>
                <a:sym typeface="Symbol" panose="05050102010706020507" pitchFamily="18" charset="2"/>
              </a:rPr>
              <a:t>。</a:t>
            </a:r>
          </a:p>
        </p:txBody>
      </p:sp>
      <p:grpSp>
        <p:nvGrpSpPr>
          <p:cNvPr id="266267" name="Group 27"/>
          <p:cNvGrpSpPr>
            <a:grpSpLocks/>
          </p:cNvGrpSpPr>
          <p:nvPr/>
        </p:nvGrpSpPr>
        <p:grpSpPr bwMode="auto">
          <a:xfrm>
            <a:off x="5410200" y="1314450"/>
            <a:ext cx="3028950" cy="344488"/>
            <a:chOff x="0" y="0"/>
            <a:chExt cx="1908" cy="217"/>
          </a:xfrm>
        </p:grpSpPr>
        <p:sp>
          <p:nvSpPr>
            <p:cNvPr id="266268" name="Line 28"/>
            <p:cNvSpPr>
              <a:spLocks noChangeShapeType="1"/>
            </p:cNvSpPr>
            <p:nvPr/>
          </p:nvSpPr>
          <p:spPr bwMode="auto">
            <a:xfrm flipH="1">
              <a:off x="0" y="36"/>
              <a:ext cx="96"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6269" name="Line 29"/>
            <p:cNvSpPr>
              <a:spLocks noChangeShapeType="1"/>
            </p:cNvSpPr>
            <p:nvPr/>
          </p:nvSpPr>
          <p:spPr bwMode="auto">
            <a:xfrm flipH="1">
              <a:off x="1812" y="0"/>
              <a:ext cx="96"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66270" name="Group 30"/>
          <p:cNvGrpSpPr>
            <a:grpSpLocks/>
          </p:cNvGrpSpPr>
          <p:nvPr/>
        </p:nvGrpSpPr>
        <p:grpSpPr bwMode="auto">
          <a:xfrm>
            <a:off x="2286001" y="4870451"/>
            <a:ext cx="7453313" cy="461963"/>
            <a:chOff x="0" y="0"/>
            <a:chExt cx="4695" cy="291"/>
          </a:xfrm>
        </p:grpSpPr>
        <p:sp>
          <p:nvSpPr>
            <p:cNvPr id="266271" name="Text Box 31"/>
            <p:cNvSpPr txBox="1">
              <a:spLocks noChangeArrowheads="1"/>
            </p:cNvSpPr>
            <p:nvPr/>
          </p:nvSpPr>
          <p:spPr bwMode="auto">
            <a:xfrm>
              <a:off x="0" y="0"/>
              <a:ext cx="469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又因为</a:t>
              </a:r>
              <a:r>
                <a:rPr lang="en-US" altLang="zh-CN" sz="2400" b="1">
                  <a:solidFill>
                    <a:srgbClr val="FFFF00"/>
                  </a:solidFill>
                </a:rPr>
                <a:t>A</a:t>
              </a:r>
              <a:r>
                <a:rPr lang="zh-CN" altLang="en-US" sz="2400" b="1">
                  <a:solidFill>
                    <a:srgbClr val="FFFF00"/>
                  </a:solidFill>
                  <a:sym typeface="Symbol" panose="05050102010706020507" pitchFamily="18" charset="2"/>
                </a:rPr>
                <a:t>是非主属性，</a:t>
              </a:r>
              <a:r>
                <a:rPr lang="en-US" altLang="zh-CN" sz="2400" b="1">
                  <a:solidFill>
                    <a:srgbClr val="FFFF00"/>
                  </a:solidFill>
                  <a:sym typeface="Symbol" panose="05050102010706020507" pitchFamily="18" charset="2"/>
                </a:rPr>
                <a:t>K</a:t>
              </a:r>
              <a:r>
                <a:rPr lang="zh-CN" altLang="en-US" sz="2400" b="1">
                  <a:solidFill>
                    <a:srgbClr val="FFFF00"/>
                  </a:solidFill>
                  <a:sym typeface="Symbol" panose="05050102010706020507" pitchFamily="18" charset="2"/>
                </a:rPr>
                <a:t>是码，且</a:t>
              </a:r>
              <a:r>
                <a:rPr lang="en-US" altLang="zh-CN" sz="2400" b="1">
                  <a:solidFill>
                    <a:srgbClr val="FFFF00"/>
                  </a:solidFill>
                </a:rPr>
                <a:t>K’</a:t>
              </a:r>
              <a:r>
                <a:rPr lang="en-US" altLang="zh-CN" sz="2400" b="1">
                  <a:solidFill>
                    <a:srgbClr val="FFFF00"/>
                  </a:solidFill>
                  <a:sym typeface="Symbol" panose="05050102010706020507" pitchFamily="18" charset="2"/>
                </a:rPr>
                <a:t> K</a:t>
              </a:r>
              <a:r>
                <a:rPr lang="zh-CN" altLang="en-US" sz="2400" b="1">
                  <a:solidFill>
                    <a:srgbClr val="FFFF00"/>
                  </a:solidFill>
                  <a:sym typeface="Symbol" panose="05050102010706020507" pitchFamily="18" charset="2"/>
                </a:rPr>
                <a:t>，故 </a:t>
              </a:r>
              <a:r>
                <a:rPr lang="en-US" altLang="zh-CN" sz="2400" b="1">
                  <a:solidFill>
                    <a:srgbClr val="FFFF00"/>
                  </a:solidFill>
                  <a:sym typeface="Symbol" panose="05050102010706020507" pitchFamily="18" charset="2"/>
                </a:rPr>
                <a:t>A  </a:t>
              </a:r>
              <a:r>
                <a:rPr lang="en-US" altLang="zh-CN" sz="2400" b="1">
                  <a:solidFill>
                    <a:srgbClr val="FFFF00"/>
                  </a:solidFill>
                </a:rPr>
                <a:t>K’</a:t>
              </a:r>
              <a:r>
                <a:rPr lang="zh-CN" altLang="en-US" sz="2400" b="1">
                  <a:solidFill>
                    <a:srgbClr val="FFFF00"/>
                  </a:solidFill>
                </a:rPr>
                <a:t>。</a:t>
              </a:r>
            </a:p>
          </p:txBody>
        </p:sp>
        <p:sp>
          <p:nvSpPr>
            <p:cNvPr id="266272" name="Line 32"/>
            <p:cNvSpPr>
              <a:spLocks noChangeShapeType="1"/>
            </p:cNvSpPr>
            <p:nvPr/>
          </p:nvSpPr>
          <p:spPr bwMode="auto">
            <a:xfrm flipH="1">
              <a:off x="4044" y="88"/>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66273" name="Group 33"/>
          <p:cNvGrpSpPr>
            <a:grpSpLocks/>
          </p:cNvGrpSpPr>
          <p:nvPr/>
        </p:nvGrpSpPr>
        <p:grpSpPr bwMode="auto">
          <a:xfrm>
            <a:off x="2314576" y="5486400"/>
            <a:ext cx="2257425" cy="457200"/>
            <a:chOff x="0" y="0"/>
            <a:chExt cx="1422" cy="288"/>
          </a:xfrm>
        </p:grpSpPr>
        <p:sp>
          <p:nvSpPr>
            <p:cNvPr id="266274" name="Text Box 34"/>
            <p:cNvSpPr txBox="1">
              <a:spLocks noChangeArrowheads="1"/>
            </p:cNvSpPr>
            <p:nvPr/>
          </p:nvSpPr>
          <p:spPr bwMode="auto">
            <a:xfrm>
              <a:off x="0" y="0"/>
              <a:ext cx="14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50000"/>
                </a:spcBef>
                <a:spcAft>
                  <a:spcPct val="0"/>
                </a:spcAft>
              </a:pPr>
              <a:r>
                <a:rPr lang="zh-CN" altLang="en-US" sz="2400" b="1">
                  <a:solidFill>
                    <a:srgbClr val="FFFF00"/>
                  </a:solidFill>
                </a:rPr>
                <a:t>所以</a:t>
              </a:r>
              <a:r>
                <a:rPr lang="en-US" altLang="zh-CN" sz="2400" b="1">
                  <a:solidFill>
                    <a:srgbClr val="FFFF00"/>
                  </a:solidFill>
                </a:rPr>
                <a:t>R </a:t>
              </a:r>
              <a:r>
                <a:rPr lang="en-US" altLang="zh-CN" sz="2400" b="1">
                  <a:solidFill>
                    <a:srgbClr val="FFFF00"/>
                  </a:solidFill>
                  <a:sym typeface="Symbol" panose="05050102010706020507" pitchFamily="18" charset="2"/>
                </a:rPr>
                <a:t></a:t>
              </a:r>
              <a:r>
                <a:rPr lang="en-US" altLang="zh-CN" sz="2400" b="1">
                  <a:solidFill>
                    <a:srgbClr val="FFFF00"/>
                  </a:solidFill>
                </a:rPr>
                <a:t> 3NF</a:t>
              </a:r>
              <a:r>
                <a:rPr lang="zh-CN" altLang="en-US" sz="2400" b="1">
                  <a:solidFill>
                    <a:srgbClr val="FFFF00"/>
                  </a:solidFill>
                </a:rPr>
                <a:t>。</a:t>
              </a:r>
            </a:p>
          </p:txBody>
        </p:sp>
        <p:sp>
          <p:nvSpPr>
            <p:cNvPr id="266275" name="Line 35"/>
            <p:cNvSpPr>
              <a:spLocks noChangeShapeType="1"/>
            </p:cNvSpPr>
            <p:nvPr/>
          </p:nvSpPr>
          <p:spPr bwMode="auto">
            <a:xfrm flipH="1">
              <a:off x="678" y="36"/>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66276" name="Group 36"/>
          <p:cNvGrpSpPr>
            <a:grpSpLocks/>
          </p:cNvGrpSpPr>
          <p:nvPr/>
        </p:nvGrpSpPr>
        <p:grpSpPr bwMode="auto">
          <a:xfrm>
            <a:off x="1828800" y="2424114"/>
            <a:ext cx="7881938" cy="471487"/>
            <a:chOff x="0" y="0"/>
            <a:chExt cx="4965" cy="297"/>
          </a:xfrm>
        </p:grpSpPr>
        <p:sp>
          <p:nvSpPr>
            <p:cNvPr id="266277" name="Text Box 37"/>
            <p:cNvSpPr txBox="1">
              <a:spLocks noChangeArrowheads="1"/>
            </p:cNvSpPr>
            <p:nvPr/>
          </p:nvSpPr>
          <p:spPr bwMode="auto">
            <a:xfrm>
              <a:off x="0" y="0"/>
              <a:ext cx="3819" cy="291"/>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只需证：若存在非主属性部分函数依赖于码</a:t>
              </a:r>
              <a:endParaRPr lang="zh-CN" altLang="en-US" sz="2400" b="1">
                <a:solidFill>
                  <a:srgbClr val="FFFF00"/>
                </a:solidFill>
              </a:endParaRPr>
            </a:p>
          </p:txBody>
        </p:sp>
        <p:sp>
          <p:nvSpPr>
            <p:cNvPr id="266278" name="AutoShape 38"/>
            <p:cNvSpPr>
              <a:spLocks noChangeArrowheads="1"/>
            </p:cNvSpPr>
            <p:nvPr/>
          </p:nvSpPr>
          <p:spPr bwMode="auto">
            <a:xfrm>
              <a:off x="3888" y="129"/>
              <a:ext cx="336" cy="96"/>
            </a:xfrm>
            <a:prstGeom prst="right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6279" name="Text Box 39"/>
            <p:cNvSpPr txBox="1">
              <a:spLocks noChangeArrowheads="1"/>
            </p:cNvSpPr>
            <p:nvPr/>
          </p:nvSpPr>
          <p:spPr bwMode="auto">
            <a:xfrm>
              <a:off x="4320" y="9"/>
              <a:ext cx="645" cy="28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00"/>
                  </a:solidFill>
                  <a:latin typeface="宋体" panose="02010600030101010101" pitchFamily="2" charset="-122"/>
                </a:rPr>
                <a:t>R</a:t>
              </a:r>
              <a:r>
                <a:rPr lang="en-US" altLang="zh-CN" sz="2400" b="1">
                  <a:solidFill>
                    <a:srgbClr val="FFFF00"/>
                  </a:solidFill>
                  <a:latin typeface="宋体" panose="02010600030101010101" pitchFamily="2" charset="-122"/>
                  <a:sym typeface="Symbol" panose="05050102010706020507" pitchFamily="18" charset="2"/>
                </a:rPr>
                <a:t>3NF</a:t>
              </a:r>
              <a:endParaRPr lang="en-US" altLang="zh-CN" sz="2400" b="1">
                <a:solidFill>
                  <a:srgbClr val="FFFF00"/>
                </a:solidFill>
                <a:sym typeface="Symbol" panose="05050102010706020507" pitchFamily="18" charset="2"/>
              </a:endParaRPr>
            </a:p>
          </p:txBody>
        </p:sp>
        <p:sp>
          <p:nvSpPr>
            <p:cNvPr id="266280" name="Line 40"/>
            <p:cNvSpPr>
              <a:spLocks noChangeShapeType="1"/>
            </p:cNvSpPr>
            <p:nvPr/>
          </p:nvSpPr>
          <p:spPr bwMode="auto">
            <a:xfrm flipH="1">
              <a:off x="4536" y="72"/>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Tree>
    <p:extLst>
      <p:ext uri="{BB962C8B-B14F-4D97-AF65-F5344CB8AC3E}">
        <p14:creationId xmlns:p14="http://schemas.microsoft.com/office/powerpoint/2010/main" val="1955464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42"/>
                                        </p:tgtEl>
                                        <p:attrNameLst>
                                          <p:attrName>style.visibility</p:attrName>
                                        </p:attrNameLst>
                                      </p:cBhvr>
                                      <p:to>
                                        <p:strVal val="visible"/>
                                      </p:to>
                                    </p:set>
                                    <p:animEffect transition="in" filter="dissolve">
                                      <p:cBhvr>
                                        <p:cTn id="7" dur="500"/>
                                        <p:tgtEl>
                                          <p:spTgt spid="266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66244"/>
                                        </p:tgtEl>
                                        <p:attrNameLst>
                                          <p:attrName>style.visibility</p:attrName>
                                        </p:attrNameLst>
                                      </p:cBhvr>
                                      <p:to>
                                        <p:strVal val="visible"/>
                                      </p:to>
                                    </p:set>
                                    <p:anim calcmode="lin" valueType="num">
                                      <p:cBhvr additive="base">
                                        <p:cTn id="12" dur="500" fill="hold"/>
                                        <p:tgtEl>
                                          <p:spTgt spid="266244"/>
                                        </p:tgtEl>
                                        <p:attrNameLst>
                                          <p:attrName>ppt_x</p:attrName>
                                        </p:attrNameLst>
                                      </p:cBhvr>
                                      <p:tavLst>
                                        <p:tav tm="0">
                                          <p:val>
                                            <p:strVal val="1+#ppt_w/2"/>
                                          </p:val>
                                        </p:tav>
                                        <p:tav tm="100000">
                                          <p:val>
                                            <p:strVal val="#ppt_x"/>
                                          </p:val>
                                        </p:tav>
                                      </p:tavLst>
                                    </p:anim>
                                    <p:anim calcmode="lin" valueType="num">
                                      <p:cBhvr additive="base">
                                        <p:cTn id="13" dur="500" fill="hold"/>
                                        <p:tgtEl>
                                          <p:spTgt spid="26624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6" fill="hold" nodeType="clickEffect">
                                  <p:stCondLst>
                                    <p:cond delay="0"/>
                                  </p:stCondLst>
                                  <p:childTnLst>
                                    <p:set>
                                      <p:cBhvr>
                                        <p:cTn id="17" dur="1" fill="hold">
                                          <p:stCondLst>
                                            <p:cond delay="0"/>
                                          </p:stCondLst>
                                        </p:cTn>
                                        <p:tgtEl>
                                          <p:spTgt spid="266251"/>
                                        </p:tgtEl>
                                        <p:attrNameLst>
                                          <p:attrName>style.visibility</p:attrName>
                                        </p:attrNameLst>
                                      </p:cBhvr>
                                      <p:to>
                                        <p:strVal val="visible"/>
                                      </p:to>
                                    </p:set>
                                    <p:anim calcmode="lin" valueType="num">
                                      <p:cBhvr additive="base">
                                        <p:cTn id="18" dur="500" fill="hold"/>
                                        <p:tgtEl>
                                          <p:spTgt spid="266251"/>
                                        </p:tgtEl>
                                        <p:attrNameLst>
                                          <p:attrName>ppt_x</p:attrName>
                                        </p:attrNameLst>
                                      </p:cBhvr>
                                      <p:tavLst>
                                        <p:tav tm="0">
                                          <p:val>
                                            <p:strVal val="1+#ppt_w/2"/>
                                          </p:val>
                                        </p:tav>
                                        <p:tav tm="100000">
                                          <p:val>
                                            <p:strVal val="#ppt_x"/>
                                          </p:val>
                                        </p:tav>
                                      </p:tavLst>
                                    </p:anim>
                                    <p:anim calcmode="lin" valueType="num">
                                      <p:cBhvr additive="base">
                                        <p:cTn id="19" dur="500" fill="hold"/>
                                        <p:tgtEl>
                                          <p:spTgt spid="26625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66251"/>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6250">
                                            <p:bg/>
                                          </p:spTgt>
                                        </p:tgtEl>
                                        <p:attrNameLst>
                                          <p:attrName>style.visibility</p:attrName>
                                        </p:attrNameLst>
                                      </p:cBhvr>
                                      <p:to>
                                        <p:strVal val="visible"/>
                                      </p:to>
                                    </p:set>
                                    <p:anim calcmode="lin" valueType="num">
                                      <p:cBhvr additive="base">
                                        <p:cTn id="24" dur="500" fill="hold"/>
                                        <p:tgtEl>
                                          <p:spTgt spid="266250">
                                            <p:bg/>
                                          </p:spTgt>
                                        </p:tgtEl>
                                        <p:attrNameLst>
                                          <p:attrName>ppt_x</p:attrName>
                                        </p:attrNameLst>
                                      </p:cBhvr>
                                      <p:tavLst>
                                        <p:tav tm="0">
                                          <p:val>
                                            <p:strVal val="0-#ppt_w/2"/>
                                          </p:val>
                                        </p:tav>
                                        <p:tav tm="100000">
                                          <p:val>
                                            <p:strVal val="#ppt_x"/>
                                          </p:val>
                                        </p:tav>
                                      </p:tavLst>
                                    </p:anim>
                                    <p:anim calcmode="lin" valueType="num">
                                      <p:cBhvr additive="base">
                                        <p:cTn id="25" dur="500" fill="hold"/>
                                        <p:tgtEl>
                                          <p:spTgt spid="266250">
                                            <p:bg/>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6250">
                                            <p:txEl>
                                              <p:pRg st="0" end="0"/>
                                            </p:txEl>
                                          </p:spTgt>
                                        </p:tgtEl>
                                        <p:attrNameLst>
                                          <p:attrName>style.visibility</p:attrName>
                                        </p:attrNameLst>
                                      </p:cBhvr>
                                      <p:to>
                                        <p:strVal val="visible"/>
                                      </p:to>
                                    </p:set>
                                    <p:anim calcmode="lin" valueType="num">
                                      <p:cBhvr additive="base">
                                        <p:cTn id="30" dur="500" fill="hold"/>
                                        <p:tgtEl>
                                          <p:spTgt spid="266250">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662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66258"/>
                                        </p:tgtEl>
                                        <p:attrNameLst>
                                          <p:attrName>style.visibility</p:attrName>
                                        </p:attrNameLst>
                                      </p:cBhvr>
                                      <p:to>
                                        <p:strVal val="visible"/>
                                      </p:to>
                                    </p:set>
                                    <p:anim calcmode="lin" valueType="num">
                                      <p:cBhvr additive="base">
                                        <p:cTn id="36" dur="500" fill="hold"/>
                                        <p:tgtEl>
                                          <p:spTgt spid="266258"/>
                                        </p:tgtEl>
                                        <p:attrNameLst>
                                          <p:attrName>ppt_x</p:attrName>
                                        </p:attrNameLst>
                                      </p:cBhvr>
                                      <p:tavLst>
                                        <p:tav tm="0">
                                          <p:val>
                                            <p:strVal val="0-#ppt_w/2"/>
                                          </p:val>
                                        </p:tav>
                                        <p:tav tm="100000">
                                          <p:val>
                                            <p:strVal val="#ppt_x"/>
                                          </p:val>
                                        </p:tav>
                                      </p:tavLst>
                                    </p:anim>
                                    <p:anim calcmode="lin" valueType="num">
                                      <p:cBhvr additive="base">
                                        <p:cTn id="37" dur="500" fill="hold"/>
                                        <p:tgtEl>
                                          <p:spTgt spid="266258"/>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266259"/>
                                        </p:tgtEl>
                                        <p:attrNameLst>
                                          <p:attrName>style.visibility</p:attrName>
                                        </p:attrNameLst>
                                      </p:cBhvr>
                                      <p:to>
                                        <p:strVal val="visible"/>
                                      </p:to>
                                    </p:set>
                                    <p:anim calcmode="lin" valueType="num">
                                      <p:cBhvr additive="base">
                                        <p:cTn id="42" dur="500" fill="hold"/>
                                        <p:tgtEl>
                                          <p:spTgt spid="266259"/>
                                        </p:tgtEl>
                                        <p:attrNameLst>
                                          <p:attrName>ppt_x</p:attrName>
                                        </p:attrNameLst>
                                      </p:cBhvr>
                                      <p:tavLst>
                                        <p:tav tm="0">
                                          <p:val>
                                            <p:strVal val="0-#ppt_w/2"/>
                                          </p:val>
                                        </p:tav>
                                        <p:tav tm="100000">
                                          <p:val>
                                            <p:strVal val="#ppt_x"/>
                                          </p:val>
                                        </p:tav>
                                      </p:tavLst>
                                    </p:anim>
                                    <p:anim calcmode="lin" valueType="num">
                                      <p:cBhvr additive="base">
                                        <p:cTn id="43" dur="500" fill="hold"/>
                                        <p:tgtEl>
                                          <p:spTgt spid="266259"/>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266270"/>
                                        </p:tgtEl>
                                        <p:attrNameLst>
                                          <p:attrName>style.visibility</p:attrName>
                                        </p:attrNameLst>
                                      </p:cBhvr>
                                      <p:to>
                                        <p:strVal val="visible"/>
                                      </p:to>
                                    </p:set>
                                    <p:anim calcmode="lin" valueType="num">
                                      <p:cBhvr additive="base">
                                        <p:cTn id="48" dur="500" fill="hold"/>
                                        <p:tgtEl>
                                          <p:spTgt spid="266270"/>
                                        </p:tgtEl>
                                        <p:attrNameLst>
                                          <p:attrName>ppt_x</p:attrName>
                                        </p:attrNameLst>
                                      </p:cBhvr>
                                      <p:tavLst>
                                        <p:tav tm="0">
                                          <p:val>
                                            <p:strVal val="0-#ppt_w/2"/>
                                          </p:val>
                                        </p:tav>
                                        <p:tav tm="100000">
                                          <p:val>
                                            <p:strVal val="#ppt_x"/>
                                          </p:val>
                                        </p:tav>
                                      </p:tavLst>
                                    </p:anim>
                                    <p:anim calcmode="lin" valueType="num">
                                      <p:cBhvr additive="base">
                                        <p:cTn id="49" dur="500" fill="hold"/>
                                        <p:tgtEl>
                                          <p:spTgt spid="266270"/>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nodeType="clickEffect">
                                  <p:stCondLst>
                                    <p:cond delay="0"/>
                                  </p:stCondLst>
                                  <p:childTnLst>
                                    <p:set>
                                      <p:cBhvr>
                                        <p:cTn id="53" dur="1" fill="hold">
                                          <p:stCondLst>
                                            <p:cond delay="0"/>
                                          </p:stCondLst>
                                        </p:cTn>
                                        <p:tgtEl>
                                          <p:spTgt spid="266273"/>
                                        </p:tgtEl>
                                        <p:attrNameLst>
                                          <p:attrName>style.visibility</p:attrName>
                                        </p:attrNameLst>
                                      </p:cBhvr>
                                      <p:to>
                                        <p:strVal val="visible"/>
                                      </p:to>
                                    </p:set>
                                    <p:anim calcmode="lin" valueType="num">
                                      <p:cBhvr additive="base">
                                        <p:cTn id="54" dur="500" fill="hold"/>
                                        <p:tgtEl>
                                          <p:spTgt spid="266273"/>
                                        </p:tgtEl>
                                        <p:attrNameLst>
                                          <p:attrName>ppt_x</p:attrName>
                                        </p:attrNameLst>
                                      </p:cBhvr>
                                      <p:tavLst>
                                        <p:tav tm="0">
                                          <p:val>
                                            <p:strVal val="0-#ppt_w/2"/>
                                          </p:val>
                                        </p:tav>
                                        <p:tav tm="100000">
                                          <p:val>
                                            <p:strVal val="#ppt_x"/>
                                          </p:val>
                                        </p:tav>
                                      </p:tavLst>
                                    </p:anim>
                                    <p:anim calcmode="lin" valueType="num">
                                      <p:cBhvr additive="base">
                                        <p:cTn id="55" dur="500" fill="hold"/>
                                        <p:tgtEl>
                                          <p:spTgt spid="266273"/>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266264"/>
                                        </p:tgtEl>
                                        <p:attrNameLst>
                                          <p:attrName>style.visibility</p:attrName>
                                        </p:attrNameLst>
                                      </p:cBhvr>
                                      <p:to>
                                        <p:strVal val="visible"/>
                                      </p:to>
                                    </p:set>
                                    <p:anim calcmode="lin" valueType="num">
                                      <p:cBhvr additive="base">
                                        <p:cTn id="60" dur="1000" fill="hold"/>
                                        <p:tgtEl>
                                          <p:spTgt spid="266264"/>
                                        </p:tgtEl>
                                        <p:attrNameLst>
                                          <p:attrName>ppt_w</p:attrName>
                                        </p:attrNameLst>
                                      </p:cBhvr>
                                      <p:tavLst>
                                        <p:tav tm="0">
                                          <p:val>
                                            <p:fltVal val="0"/>
                                          </p:val>
                                        </p:tav>
                                        <p:tav tm="100000">
                                          <p:val>
                                            <p:strVal val="#ppt_w"/>
                                          </p:val>
                                        </p:tav>
                                      </p:tavLst>
                                    </p:anim>
                                    <p:anim calcmode="lin" valueType="num">
                                      <p:cBhvr additive="base">
                                        <p:cTn id="61" dur="1000" fill="hold"/>
                                        <p:tgtEl>
                                          <p:spTgt spid="266264"/>
                                        </p:tgtEl>
                                        <p:attrNameLst>
                                          <p:attrName>ppt_h</p:attrName>
                                        </p:attrNameLst>
                                      </p:cBhvr>
                                      <p:tavLst>
                                        <p:tav tm="0">
                                          <p:val>
                                            <p:fltVal val="0"/>
                                          </p:val>
                                        </p:tav>
                                        <p:tav tm="100000">
                                          <p:val>
                                            <p:strVal val="#ppt_h"/>
                                          </p:val>
                                        </p:tav>
                                      </p:tavLst>
                                    </p:anim>
                                    <p:anim calcmode="lin" valueType="num">
                                      <p:cBhvr additive="base">
                                        <p:cTn id="62" dur="1000" fill="hold"/>
                                        <p:tgtEl>
                                          <p:spTgt spid="266264"/>
                                        </p:tgtEl>
                                        <p:attrNameLst>
                                          <p:attrName>ppt_x</p:attrName>
                                        </p:attrNameLst>
                                      </p:cBhvr>
                                      <p:tavLst>
                                        <p:tav tm="0" fmla="#ppt_x+(cos(-2*pi*(1-$))*-#ppt_x-sin(-2*pi*(1-$))*(1-#ppt_y))*(1-$)">
                                          <p:val>
                                            <p:fltVal val="0"/>
                                          </p:val>
                                        </p:tav>
                                        <p:tav tm="100000">
                                          <p:val>
                                            <p:fltVal val="1"/>
                                          </p:val>
                                        </p:tav>
                                      </p:tavLst>
                                    </p:anim>
                                    <p:anim calcmode="lin" valueType="num">
                                      <p:cBhvr additive="base">
                                        <p:cTn id="63" dur="1000" fill="hold"/>
                                        <p:tgtEl>
                                          <p:spTgt spid="26626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nimBg="1" autoUpdateAnimBg="0"/>
      <p:bldP spid="266250" grpId="0" build="p" animBg="1" autoUpdateAnimBg="0"/>
      <p:bldP spid="266258" grpId="0" animBg="1" autoUpdateAnimBg="0"/>
      <p:bldP spid="2662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1"/>
          <p:cNvSpPr>
            <a:spLocks noGrp="1"/>
          </p:cNvSpPr>
          <p:nvPr>
            <p:ph type="dt" sz="half" idx="10"/>
          </p:nvPr>
        </p:nvSpPr>
        <p:spPr/>
        <p:txBody>
          <a:bodyPr/>
          <a:lstStyle/>
          <a:p>
            <a:fld id="{78A2B0CE-3DCA-4745-807E-C801B7E86CC2}" type="datetime1">
              <a:rPr lang="zh-CN" altLang="en-US" smtClean="0"/>
              <a:t>2016/5/10</a:t>
            </a:fld>
            <a:endParaRPr lang="en-US" altLang="zh-CN">
              <a:solidFill>
                <a:srgbClr val="FFFF00"/>
              </a:solidFill>
            </a:endParaRPr>
          </a:p>
        </p:txBody>
      </p:sp>
      <p:sp>
        <p:nvSpPr>
          <p:cNvPr id="25" name="页脚占位符 2"/>
          <p:cNvSpPr>
            <a:spLocks noGrp="1"/>
          </p:cNvSpPr>
          <p:nvPr>
            <p:ph type="ftr" sz="quarter" idx="11"/>
          </p:nvPr>
        </p:nvSpPr>
        <p:spPr/>
        <p:txBody>
          <a:bodyPr/>
          <a:lstStyle/>
          <a:p>
            <a:r>
              <a:rPr lang="zh-CN" altLang="en-US" smtClean="0"/>
              <a:t>数据库系统</a:t>
            </a:r>
            <a:endParaRPr lang="zh-CN" altLang="en-US"/>
          </a:p>
        </p:txBody>
      </p:sp>
      <p:sp>
        <p:nvSpPr>
          <p:cNvPr id="26" name="灯片编号占位符 3"/>
          <p:cNvSpPr>
            <a:spLocks noGrp="1"/>
          </p:cNvSpPr>
          <p:nvPr>
            <p:ph type="sldNum" sz="quarter" idx="12"/>
          </p:nvPr>
        </p:nvSpPr>
        <p:spPr/>
        <p:txBody>
          <a:bodyPr/>
          <a:lstStyle/>
          <a:p>
            <a:fld id="{1F06AA9C-B70A-4C0E-8B7A-697146048BF6}" type="slidenum">
              <a:rPr lang="zh-CN" altLang="en-US"/>
              <a:pPr/>
              <a:t>36</a:t>
            </a:fld>
            <a:endParaRPr lang="en-US" altLang="zh-CN">
              <a:solidFill>
                <a:srgbClr val="FFFF00"/>
              </a:solidFill>
            </a:endParaRPr>
          </a:p>
        </p:txBody>
      </p:sp>
      <p:sp>
        <p:nvSpPr>
          <p:cNvPr id="267266" name="Text Box 2"/>
          <p:cNvSpPr txBox="1">
            <a:spLocks noChangeArrowheads="1"/>
          </p:cNvSpPr>
          <p:nvPr/>
        </p:nvSpPr>
        <p:spPr bwMode="auto">
          <a:xfrm>
            <a:off x="2193926" y="498475"/>
            <a:ext cx="82454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en-US" altLang="zh-CN" sz="2400" b="1">
                <a:solidFill>
                  <a:srgbClr val="FFFFFF"/>
                </a:solidFill>
              </a:rPr>
              <a:t>3</a:t>
            </a:r>
            <a:r>
              <a:rPr lang="zh-CN" altLang="en-US" sz="2400" b="1">
                <a:solidFill>
                  <a:srgbClr val="FFFFFF"/>
                </a:solidFill>
              </a:rPr>
              <a:t>、说明</a:t>
            </a:r>
            <a:endParaRPr lang="zh-CN" altLang="en-US" sz="2400" b="1">
              <a:solidFill>
                <a:srgbClr val="FFFF00"/>
              </a:solidFill>
            </a:endParaRPr>
          </a:p>
          <a:p>
            <a:pPr eaLnBrk="0" fontAlgn="base" hangingPunct="0">
              <a:lnSpc>
                <a:spcPct val="120000"/>
              </a:lnSpc>
              <a:spcBef>
                <a:spcPct val="0"/>
              </a:spcBef>
              <a:spcAft>
                <a:spcPct val="0"/>
              </a:spcAft>
            </a:pPr>
            <a:r>
              <a:rPr lang="zh-CN" altLang="en-US" sz="2400" b="1">
                <a:solidFill>
                  <a:srgbClr val="00FFFF"/>
                </a:solidFill>
                <a:sym typeface="Wingdings" panose="05000000000000000000" pitchFamily="2" charset="2"/>
              </a:rPr>
              <a:t>    </a:t>
            </a:r>
            <a:r>
              <a:rPr lang="zh-CN" altLang="en-US" sz="2400" b="1">
                <a:solidFill>
                  <a:srgbClr val="FFFF00"/>
                </a:solidFill>
              </a:rPr>
              <a:t>根据以上证明，也可这样定义</a:t>
            </a:r>
            <a:r>
              <a:rPr lang="en-US" altLang="zh-CN" sz="2400" b="1">
                <a:solidFill>
                  <a:srgbClr val="FFFF00"/>
                </a:solidFill>
              </a:rPr>
              <a:t>3NF</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若 </a:t>
            </a:r>
            <a:r>
              <a:rPr lang="en-US" altLang="zh-CN" sz="2400" b="1">
                <a:solidFill>
                  <a:srgbClr val="FFFF00"/>
                </a:solidFill>
              </a:rPr>
              <a:t>R</a:t>
            </a:r>
            <a:r>
              <a:rPr lang="en-US" altLang="zh-CN" sz="2400" b="1">
                <a:solidFill>
                  <a:srgbClr val="FFFF00"/>
                </a:solidFill>
                <a:sym typeface="Symbol" panose="05050102010706020507" pitchFamily="18" charset="2"/>
              </a:rPr>
              <a:t>2NF</a:t>
            </a:r>
            <a:r>
              <a:rPr lang="zh-CN" altLang="en-US" sz="2400" b="1">
                <a:solidFill>
                  <a:srgbClr val="FFFF00"/>
                </a:solidFill>
                <a:sym typeface="Symbol" panose="05050102010706020507" pitchFamily="18" charset="2"/>
              </a:rPr>
              <a:t>，并且</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中不存在任何非主属性传递函数依</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            赖于</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的码，则称</a:t>
            </a:r>
            <a:r>
              <a:rPr lang="en-US" altLang="zh-CN" sz="2400" b="1">
                <a:solidFill>
                  <a:srgbClr val="FFFF00"/>
                </a:solidFill>
              </a:rPr>
              <a:t>R</a:t>
            </a:r>
            <a:r>
              <a:rPr lang="en-US" altLang="zh-CN" sz="2400" b="1">
                <a:solidFill>
                  <a:srgbClr val="FFFF00"/>
                </a:solidFill>
                <a:sym typeface="Symbol" panose="05050102010706020507" pitchFamily="18" charset="2"/>
              </a:rPr>
              <a:t>3NF</a:t>
            </a:r>
            <a:r>
              <a:rPr lang="zh-CN" altLang="en-US" sz="2400" b="1">
                <a:solidFill>
                  <a:srgbClr val="FFFF00"/>
                </a:solidFill>
                <a:sym typeface="Symbol" panose="05050102010706020507" pitchFamily="18" charset="2"/>
              </a:rPr>
              <a:t>。</a:t>
            </a:r>
          </a:p>
          <a:p>
            <a:pPr eaLnBrk="0" fontAlgn="base" hangingPunct="0">
              <a:lnSpc>
                <a:spcPct val="120000"/>
              </a:lnSpc>
              <a:spcBef>
                <a:spcPct val="0"/>
              </a:spcBef>
              <a:spcAft>
                <a:spcPct val="0"/>
              </a:spcAft>
            </a:pPr>
            <a:r>
              <a:rPr lang="zh-CN" altLang="en-US" sz="2400" b="1">
                <a:solidFill>
                  <a:srgbClr val="00FFFF"/>
                </a:solidFill>
                <a:sym typeface="Wingdings" panose="05000000000000000000" pitchFamily="2" charset="2"/>
              </a:rPr>
              <a:t>    </a:t>
            </a:r>
            <a:r>
              <a:rPr lang="zh-CN" altLang="en-US" sz="2400" b="1">
                <a:solidFill>
                  <a:srgbClr val="FFFF00"/>
                </a:solidFill>
                <a:sym typeface="Symbol" panose="05050102010706020507" pitchFamily="18" charset="2"/>
              </a:rPr>
              <a:t>若</a:t>
            </a:r>
            <a:r>
              <a:rPr lang="en-US" altLang="zh-CN" sz="2400" b="1">
                <a:solidFill>
                  <a:srgbClr val="FFFF00"/>
                </a:solidFill>
                <a:sym typeface="Symbol" panose="05050102010706020507" pitchFamily="18" charset="2"/>
              </a:rPr>
              <a:t>R&lt;U, F&gt;</a:t>
            </a:r>
            <a:r>
              <a:rPr lang="zh-CN" altLang="en-US" sz="2400" b="1">
                <a:solidFill>
                  <a:srgbClr val="FFFF00"/>
                </a:solidFill>
                <a:sym typeface="Symbol" panose="05050102010706020507" pitchFamily="18" charset="2"/>
              </a:rPr>
              <a:t>中</a:t>
            </a:r>
            <a:r>
              <a:rPr lang="en-US" altLang="zh-CN" sz="2400" b="1">
                <a:solidFill>
                  <a:srgbClr val="FFFF00"/>
                </a:solidFill>
                <a:sym typeface="Symbol" panose="05050102010706020507" pitchFamily="18" charset="2"/>
              </a:rPr>
              <a:t>U</a:t>
            </a:r>
            <a:r>
              <a:rPr lang="zh-CN" altLang="en-US" sz="2400" b="1">
                <a:solidFill>
                  <a:srgbClr val="FFFF00"/>
                </a:solidFill>
                <a:sym typeface="Symbol" panose="05050102010706020507" pitchFamily="18" charset="2"/>
              </a:rPr>
              <a:t>是全键，则一定有 </a:t>
            </a:r>
            <a:r>
              <a:rPr lang="en-US" altLang="zh-CN" sz="2400" b="1">
                <a:solidFill>
                  <a:srgbClr val="FFFF00"/>
                </a:solidFill>
              </a:rPr>
              <a:t>R</a:t>
            </a:r>
            <a:r>
              <a:rPr lang="en-US" altLang="zh-CN" sz="2400" b="1">
                <a:solidFill>
                  <a:srgbClr val="FFFF00"/>
                </a:solidFill>
                <a:sym typeface="Symbol" panose="05050102010706020507" pitchFamily="18" charset="2"/>
              </a:rPr>
              <a:t>3NF</a:t>
            </a:r>
            <a:r>
              <a:rPr lang="zh-CN" altLang="en-US" sz="2400" b="1">
                <a:solidFill>
                  <a:srgbClr val="FFFF00"/>
                </a:solidFill>
                <a:sym typeface="Symbol" panose="05050102010706020507" pitchFamily="18" charset="2"/>
              </a:rPr>
              <a:t>。</a:t>
            </a:r>
          </a:p>
        </p:txBody>
      </p:sp>
      <p:sp>
        <p:nvSpPr>
          <p:cNvPr id="267267" name="Text Box 3"/>
          <p:cNvSpPr txBox="1">
            <a:spLocks noChangeArrowheads="1"/>
          </p:cNvSpPr>
          <p:nvPr/>
        </p:nvSpPr>
        <p:spPr bwMode="auto">
          <a:xfrm>
            <a:off x="2193925" y="2667001"/>
            <a:ext cx="4870244"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FF"/>
                </a:solidFill>
              </a:rPr>
              <a:t>4</a:t>
            </a:r>
            <a:r>
              <a:rPr lang="zh-CN" altLang="en-US" sz="2400" b="1">
                <a:solidFill>
                  <a:srgbClr val="FFFFFF"/>
                </a:solidFill>
              </a:rPr>
              <a:t>、属于</a:t>
            </a:r>
            <a:r>
              <a:rPr lang="en-US" altLang="zh-CN" sz="2400" b="1">
                <a:solidFill>
                  <a:srgbClr val="FFFFFF"/>
                </a:solidFill>
              </a:rPr>
              <a:t>2NF</a:t>
            </a:r>
            <a:r>
              <a:rPr lang="zh-CN" altLang="en-US" sz="2400" b="1">
                <a:solidFill>
                  <a:srgbClr val="FFFFFF"/>
                </a:solidFill>
              </a:rPr>
              <a:t>但不属于</a:t>
            </a:r>
            <a:r>
              <a:rPr lang="en-US" altLang="zh-CN" sz="2400" b="1">
                <a:solidFill>
                  <a:srgbClr val="FFFFFF"/>
                </a:solidFill>
              </a:rPr>
              <a:t>3NF</a:t>
            </a:r>
            <a:r>
              <a:rPr lang="zh-CN" altLang="en-US" sz="2400" b="1">
                <a:solidFill>
                  <a:srgbClr val="FFFFFF"/>
                </a:solidFill>
              </a:rPr>
              <a:t>的例子</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a:t>
            </a:r>
            <a:r>
              <a:rPr lang="zh-CN" altLang="en-US" sz="2400" b="1">
                <a:solidFill>
                  <a:srgbClr val="FF0066"/>
                </a:solidFill>
                <a:sym typeface="Monotype Sorts" pitchFamily="2" charset="2"/>
              </a:rPr>
              <a:t></a:t>
            </a:r>
            <a:r>
              <a:rPr lang="zh-CN" altLang="en-US" sz="2400" b="1">
                <a:solidFill>
                  <a:srgbClr val="FFFF00"/>
                </a:solidFill>
              </a:rPr>
              <a:t>  关系模式</a:t>
            </a:r>
            <a:r>
              <a:rPr lang="en-US" altLang="zh-CN" sz="2400" b="1">
                <a:solidFill>
                  <a:srgbClr val="FFFFFF"/>
                </a:solidFill>
              </a:rPr>
              <a:t>S_L</a:t>
            </a:r>
            <a:r>
              <a:rPr lang="zh-CN" altLang="en-US" sz="2400" b="1">
                <a:solidFill>
                  <a:srgbClr val="FFFFFF"/>
                </a:solidFill>
              </a:rPr>
              <a:t>（</a:t>
            </a:r>
            <a:r>
              <a:rPr lang="en-US" altLang="zh-CN" sz="2400" b="1">
                <a:solidFill>
                  <a:srgbClr val="FFFFFF"/>
                </a:solidFill>
              </a:rPr>
              <a:t>S#</a:t>
            </a:r>
            <a:r>
              <a:rPr lang="zh-CN" altLang="en-US" sz="2400" b="1">
                <a:solidFill>
                  <a:srgbClr val="FFFFFF"/>
                </a:solidFill>
              </a:rPr>
              <a:t>，</a:t>
            </a:r>
            <a:r>
              <a:rPr lang="en-US" altLang="zh-CN" sz="2400" b="1">
                <a:solidFill>
                  <a:srgbClr val="FFFFFF"/>
                </a:solidFill>
              </a:rPr>
              <a:t>SD</a:t>
            </a:r>
            <a:r>
              <a:rPr lang="zh-CN" altLang="en-US" sz="2400" b="1">
                <a:solidFill>
                  <a:srgbClr val="FFFFFF"/>
                </a:solidFill>
              </a:rPr>
              <a:t>，</a:t>
            </a:r>
            <a:r>
              <a:rPr lang="en-US" altLang="zh-CN" sz="2400" b="1">
                <a:solidFill>
                  <a:srgbClr val="FFFFFF"/>
                </a:solidFill>
              </a:rPr>
              <a:t>SL</a:t>
            </a:r>
            <a:r>
              <a:rPr lang="zh-CN" altLang="en-US" sz="2400" b="1">
                <a:solidFill>
                  <a:srgbClr val="FFFFFF"/>
                </a:solidFill>
              </a:rPr>
              <a:t>）</a:t>
            </a:r>
          </a:p>
        </p:txBody>
      </p:sp>
      <p:sp>
        <p:nvSpPr>
          <p:cNvPr id="267268" name="Text Box 4"/>
          <p:cNvSpPr txBox="1">
            <a:spLocks noChangeArrowheads="1"/>
          </p:cNvSpPr>
          <p:nvPr/>
        </p:nvSpPr>
        <p:spPr bwMode="auto">
          <a:xfrm>
            <a:off x="2133600" y="3581401"/>
            <a:ext cx="76962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en-US" altLang="zh-CN" sz="2400" b="1">
                <a:solidFill>
                  <a:srgbClr val="FFFFFF"/>
                </a:solidFill>
              </a:rPr>
              <a:t>5</a:t>
            </a:r>
            <a:r>
              <a:rPr lang="zh-CN" altLang="en-US" sz="2400" b="1">
                <a:solidFill>
                  <a:srgbClr val="FFFFFF"/>
                </a:solidFill>
              </a:rPr>
              <a:t>、解决办法：用投影分解</a:t>
            </a:r>
            <a:endParaRPr lang="zh-CN" altLang="en-US" sz="2400" b="1">
              <a:solidFill>
                <a:srgbClr val="FFFF00"/>
              </a:solidFill>
            </a:endParaRPr>
          </a:p>
          <a:p>
            <a:pPr eaLnBrk="0" fontAlgn="base" hangingPunct="0">
              <a:lnSpc>
                <a:spcPct val="120000"/>
              </a:lnSpc>
              <a:spcBef>
                <a:spcPct val="0"/>
              </a:spcBef>
              <a:spcAft>
                <a:spcPct val="0"/>
              </a:spcAft>
            </a:pPr>
            <a:r>
              <a:rPr lang="zh-CN" altLang="en-US" sz="2400" b="1">
                <a:solidFill>
                  <a:srgbClr val="FFFF00"/>
                </a:solidFill>
              </a:rPr>
              <a:t>    消除非主属性对关键字的传递函数依赖，转换为</a:t>
            </a:r>
            <a:r>
              <a:rPr lang="en-US" altLang="zh-CN" sz="2400" b="1">
                <a:solidFill>
                  <a:srgbClr val="FFFF00"/>
                </a:solidFill>
              </a:rPr>
              <a:t>3NF</a:t>
            </a:r>
          </a:p>
        </p:txBody>
      </p:sp>
      <p:grpSp>
        <p:nvGrpSpPr>
          <p:cNvPr id="267269" name="Group 5"/>
          <p:cNvGrpSpPr>
            <a:grpSpLocks/>
          </p:cNvGrpSpPr>
          <p:nvPr/>
        </p:nvGrpSpPr>
        <p:grpSpPr bwMode="auto">
          <a:xfrm>
            <a:off x="7848601" y="2730501"/>
            <a:ext cx="2543175" cy="1655763"/>
            <a:chOff x="0" y="0"/>
            <a:chExt cx="1602" cy="1043"/>
          </a:xfrm>
        </p:grpSpPr>
        <p:sp>
          <p:nvSpPr>
            <p:cNvPr id="267270" name="Text Box 6"/>
            <p:cNvSpPr txBox="1">
              <a:spLocks noChangeArrowheads="1"/>
            </p:cNvSpPr>
            <p:nvPr/>
          </p:nvSpPr>
          <p:spPr bwMode="auto">
            <a:xfrm>
              <a:off x="1200" y="0"/>
              <a:ext cx="365" cy="337"/>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SD</a:t>
              </a:r>
            </a:p>
          </p:txBody>
        </p:sp>
        <p:sp>
          <p:nvSpPr>
            <p:cNvPr id="267271" name="Text Box 7"/>
            <p:cNvSpPr txBox="1">
              <a:spLocks noChangeArrowheads="1"/>
            </p:cNvSpPr>
            <p:nvPr/>
          </p:nvSpPr>
          <p:spPr bwMode="auto">
            <a:xfrm>
              <a:off x="1248" y="706"/>
              <a:ext cx="354" cy="337"/>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SL</a:t>
              </a:r>
            </a:p>
          </p:txBody>
        </p:sp>
        <p:sp>
          <p:nvSpPr>
            <p:cNvPr id="267272" name="Text Box 8"/>
            <p:cNvSpPr txBox="1">
              <a:spLocks noChangeArrowheads="1"/>
            </p:cNvSpPr>
            <p:nvPr/>
          </p:nvSpPr>
          <p:spPr bwMode="auto">
            <a:xfrm>
              <a:off x="0" y="0"/>
              <a:ext cx="321" cy="337"/>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S#</a:t>
              </a:r>
            </a:p>
          </p:txBody>
        </p:sp>
        <p:sp>
          <p:nvSpPr>
            <p:cNvPr id="267273" name="Line 9"/>
            <p:cNvSpPr>
              <a:spLocks noChangeShapeType="1"/>
            </p:cNvSpPr>
            <p:nvPr/>
          </p:nvSpPr>
          <p:spPr bwMode="auto">
            <a:xfrm>
              <a:off x="336" y="198"/>
              <a:ext cx="8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7274" name="Line 10"/>
            <p:cNvSpPr>
              <a:spLocks noChangeShapeType="1"/>
            </p:cNvSpPr>
            <p:nvPr/>
          </p:nvSpPr>
          <p:spPr bwMode="auto">
            <a:xfrm>
              <a:off x="1392" y="342"/>
              <a:ext cx="0" cy="4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7275" name="Line 11"/>
            <p:cNvSpPr>
              <a:spLocks noChangeShapeType="1"/>
            </p:cNvSpPr>
            <p:nvPr/>
          </p:nvSpPr>
          <p:spPr bwMode="auto">
            <a:xfrm>
              <a:off x="336" y="198"/>
              <a:ext cx="912" cy="672"/>
            </a:xfrm>
            <a:prstGeom prst="line">
              <a:avLst/>
            </a:prstGeom>
            <a:noFill/>
            <a:ln w="38100">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67276" name="Text Box 12"/>
          <p:cNvSpPr txBox="1">
            <a:spLocks noChangeArrowheads="1"/>
          </p:cNvSpPr>
          <p:nvPr/>
        </p:nvSpPr>
        <p:spPr bwMode="auto">
          <a:xfrm>
            <a:off x="8534401" y="3470276"/>
            <a:ext cx="80342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传递</a:t>
            </a:r>
          </a:p>
        </p:txBody>
      </p:sp>
      <p:sp>
        <p:nvSpPr>
          <p:cNvPr id="267277" name="Line 13"/>
          <p:cNvSpPr>
            <a:spLocks noChangeShapeType="1"/>
          </p:cNvSpPr>
          <p:nvPr/>
        </p:nvSpPr>
        <p:spPr bwMode="auto">
          <a:xfrm flipH="1">
            <a:off x="8534400" y="2609850"/>
            <a:ext cx="1981200" cy="1524000"/>
          </a:xfrm>
          <a:prstGeom prst="line">
            <a:avLst/>
          </a:prstGeom>
          <a:noFill/>
          <a:ln w="5715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7278" name="Text Box 14"/>
          <p:cNvSpPr txBox="1">
            <a:spLocks noChangeArrowheads="1"/>
          </p:cNvSpPr>
          <p:nvPr/>
        </p:nvSpPr>
        <p:spPr bwMode="auto">
          <a:xfrm>
            <a:off x="2743201" y="4648201"/>
            <a:ext cx="2847975" cy="144462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如将</a:t>
            </a:r>
            <a:r>
              <a:rPr lang="en-US" altLang="zh-CN" sz="2400" b="1">
                <a:solidFill>
                  <a:srgbClr val="FFFF00"/>
                </a:solidFill>
              </a:rPr>
              <a:t>S_L</a:t>
            </a:r>
            <a:r>
              <a:rPr lang="zh-CN" altLang="en-US" sz="2400" b="1">
                <a:solidFill>
                  <a:srgbClr val="FFFF00"/>
                </a:solidFill>
              </a:rPr>
              <a:t>分解为</a:t>
            </a:r>
            <a:r>
              <a:rPr lang="en-US" altLang="zh-CN" sz="2400" b="1">
                <a:solidFill>
                  <a:srgbClr val="FFFF00"/>
                </a:solidFill>
              </a:rPr>
              <a:t>:</a:t>
            </a:r>
          </a:p>
          <a:p>
            <a:pPr eaLnBrk="0" fontAlgn="base" hangingPunct="0">
              <a:lnSpc>
                <a:spcPct val="120000"/>
              </a:lnSpc>
              <a:spcBef>
                <a:spcPct val="0"/>
              </a:spcBef>
              <a:spcAft>
                <a:spcPct val="0"/>
              </a:spcAft>
            </a:pPr>
            <a:r>
              <a:rPr lang="en-US" altLang="zh-CN" sz="2400" b="1">
                <a:solidFill>
                  <a:srgbClr val="FFFF00"/>
                </a:solidFill>
              </a:rPr>
              <a:t>     S_D</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SD</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a:t>
            </a:r>
            <a:r>
              <a:rPr lang="en-US" altLang="zh-CN" sz="2400" b="1">
                <a:solidFill>
                  <a:srgbClr val="FFFF00"/>
                </a:solidFill>
              </a:rPr>
              <a:t>D_L</a:t>
            </a:r>
            <a:r>
              <a:rPr lang="zh-CN" altLang="en-US" sz="2400" b="1">
                <a:solidFill>
                  <a:srgbClr val="FFFF00"/>
                </a:solidFill>
              </a:rPr>
              <a:t>（</a:t>
            </a:r>
            <a:r>
              <a:rPr lang="en-US" altLang="zh-CN" sz="2400" b="1">
                <a:solidFill>
                  <a:srgbClr val="FFFF00"/>
                </a:solidFill>
              </a:rPr>
              <a:t>SD</a:t>
            </a:r>
            <a:r>
              <a:rPr lang="zh-CN" altLang="en-US" sz="2400" b="1">
                <a:solidFill>
                  <a:srgbClr val="FFFF00"/>
                </a:solidFill>
              </a:rPr>
              <a:t>，</a:t>
            </a:r>
            <a:r>
              <a:rPr lang="en-US" altLang="zh-CN" sz="2400" b="1">
                <a:solidFill>
                  <a:srgbClr val="FFFF00"/>
                </a:solidFill>
              </a:rPr>
              <a:t>SL</a:t>
            </a:r>
            <a:r>
              <a:rPr lang="zh-CN" altLang="en-US" sz="2400" b="1">
                <a:solidFill>
                  <a:srgbClr val="FFFF00"/>
                </a:solidFill>
              </a:rPr>
              <a:t>）</a:t>
            </a:r>
          </a:p>
        </p:txBody>
      </p:sp>
      <p:grpSp>
        <p:nvGrpSpPr>
          <p:cNvPr id="267279" name="Group 15"/>
          <p:cNvGrpSpPr>
            <a:grpSpLocks/>
          </p:cNvGrpSpPr>
          <p:nvPr/>
        </p:nvGrpSpPr>
        <p:grpSpPr bwMode="auto">
          <a:xfrm>
            <a:off x="9844089" y="4627563"/>
            <a:ext cx="638175" cy="1677988"/>
            <a:chOff x="0" y="0"/>
            <a:chExt cx="402" cy="1057"/>
          </a:xfrm>
        </p:grpSpPr>
        <p:sp>
          <p:nvSpPr>
            <p:cNvPr id="267280" name="Text Box 16"/>
            <p:cNvSpPr txBox="1">
              <a:spLocks noChangeArrowheads="1"/>
            </p:cNvSpPr>
            <p:nvPr/>
          </p:nvSpPr>
          <p:spPr bwMode="auto">
            <a:xfrm>
              <a:off x="0" y="0"/>
              <a:ext cx="365" cy="337"/>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SD</a:t>
              </a:r>
            </a:p>
          </p:txBody>
        </p:sp>
        <p:sp>
          <p:nvSpPr>
            <p:cNvPr id="267281" name="Text Box 17"/>
            <p:cNvSpPr txBox="1">
              <a:spLocks noChangeArrowheads="1"/>
            </p:cNvSpPr>
            <p:nvPr/>
          </p:nvSpPr>
          <p:spPr bwMode="auto">
            <a:xfrm>
              <a:off x="48" y="720"/>
              <a:ext cx="354" cy="337"/>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SL</a:t>
              </a:r>
            </a:p>
          </p:txBody>
        </p:sp>
        <p:sp>
          <p:nvSpPr>
            <p:cNvPr id="267282" name="Line 18"/>
            <p:cNvSpPr>
              <a:spLocks noChangeShapeType="1"/>
            </p:cNvSpPr>
            <p:nvPr/>
          </p:nvSpPr>
          <p:spPr bwMode="auto">
            <a:xfrm>
              <a:off x="192" y="356"/>
              <a:ext cx="0" cy="4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67283" name="Group 19"/>
          <p:cNvGrpSpPr>
            <a:grpSpLocks/>
          </p:cNvGrpSpPr>
          <p:nvPr/>
        </p:nvGrpSpPr>
        <p:grpSpPr bwMode="auto">
          <a:xfrm>
            <a:off x="7159625" y="4741864"/>
            <a:ext cx="2103438" cy="557213"/>
            <a:chOff x="0" y="0"/>
            <a:chExt cx="1325" cy="351"/>
          </a:xfrm>
        </p:grpSpPr>
        <p:sp>
          <p:nvSpPr>
            <p:cNvPr id="267284" name="Text Box 20"/>
            <p:cNvSpPr txBox="1">
              <a:spLocks noChangeArrowheads="1"/>
            </p:cNvSpPr>
            <p:nvPr/>
          </p:nvSpPr>
          <p:spPr bwMode="auto">
            <a:xfrm>
              <a:off x="0" y="14"/>
              <a:ext cx="321" cy="337"/>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S#</a:t>
              </a:r>
            </a:p>
          </p:txBody>
        </p:sp>
        <p:sp>
          <p:nvSpPr>
            <p:cNvPr id="267285" name="Line 21"/>
            <p:cNvSpPr>
              <a:spLocks noChangeShapeType="1"/>
            </p:cNvSpPr>
            <p:nvPr/>
          </p:nvSpPr>
          <p:spPr bwMode="auto">
            <a:xfrm>
              <a:off x="336" y="212"/>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7286" name="Text Box 22"/>
            <p:cNvSpPr txBox="1">
              <a:spLocks noChangeArrowheads="1"/>
            </p:cNvSpPr>
            <p:nvPr/>
          </p:nvSpPr>
          <p:spPr bwMode="auto">
            <a:xfrm>
              <a:off x="960" y="0"/>
              <a:ext cx="365" cy="337"/>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SD</a:t>
              </a:r>
            </a:p>
          </p:txBody>
        </p:sp>
      </p:grpSp>
      <p:sp>
        <p:nvSpPr>
          <p:cNvPr id="267287" name="Line 23"/>
          <p:cNvSpPr>
            <a:spLocks noChangeShapeType="1"/>
          </p:cNvSpPr>
          <p:nvPr/>
        </p:nvSpPr>
        <p:spPr bwMode="auto">
          <a:xfrm>
            <a:off x="9601200" y="4572000"/>
            <a:ext cx="0" cy="1828800"/>
          </a:xfrm>
          <a:prstGeom prst="line">
            <a:avLst/>
          </a:prstGeom>
          <a:noFill/>
          <a:ln w="5715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Tree>
    <p:extLst>
      <p:ext uri="{BB962C8B-B14F-4D97-AF65-F5344CB8AC3E}">
        <p14:creationId xmlns:p14="http://schemas.microsoft.com/office/powerpoint/2010/main" val="3395018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6">
                                            <p:bg/>
                                          </p:spTgt>
                                        </p:tgtEl>
                                        <p:attrNameLst>
                                          <p:attrName>style.visibility</p:attrName>
                                        </p:attrNameLst>
                                      </p:cBhvr>
                                      <p:to>
                                        <p:strVal val="visible"/>
                                      </p:to>
                                    </p:set>
                                    <p:anim calcmode="lin" valueType="num">
                                      <p:cBhvr additive="base">
                                        <p:cTn id="7" dur="500" fill="hold"/>
                                        <p:tgtEl>
                                          <p:spTgt spid="267266">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67266">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66">
                                            <p:txEl>
                                              <p:pRg st="0" end="0"/>
                                            </p:txEl>
                                          </p:spTgt>
                                        </p:tgtEl>
                                        <p:attrNameLst>
                                          <p:attrName>style.visibility</p:attrName>
                                        </p:attrNameLst>
                                      </p:cBhvr>
                                      <p:to>
                                        <p:strVal val="visible"/>
                                      </p:to>
                                    </p:set>
                                    <p:anim calcmode="lin" valueType="num">
                                      <p:cBhvr additive="base">
                                        <p:cTn id="13" dur="500" fill="hold"/>
                                        <p:tgtEl>
                                          <p:spTgt spid="26726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7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266">
                                            <p:txEl>
                                              <p:pRg st="1" end="1"/>
                                            </p:txEl>
                                          </p:spTgt>
                                        </p:tgtEl>
                                        <p:attrNameLst>
                                          <p:attrName>style.visibility</p:attrName>
                                        </p:attrNameLst>
                                      </p:cBhvr>
                                      <p:to>
                                        <p:strVal val="visible"/>
                                      </p:to>
                                    </p:set>
                                    <p:anim calcmode="lin" valueType="num">
                                      <p:cBhvr additive="base">
                                        <p:cTn id="19" dur="500" fill="hold"/>
                                        <p:tgtEl>
                                          <p:spTgt spid="26726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72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7266">
                                            <p:txEl>
                                              <p:pRg st="2" end="2"/>
                                            </p:txEl>
                                          </p:spTgt>
                                        </p:tgtEl>
                                        <p:attrNameLst>
                                          <p:attrName>style.visibility</p:attrName>
                                        </p:attrNameLst>
                                      </p:cBhvr>
                                      <p:to>
                                        <p:strVal val="visible"/>
                                      </p:to>
                                    </p:set>
                                    <p:anim calcmode="lin" valueType="num">
                                      <p:cBhvr additive="base">
                                        <p:cTn id="25" dur="500" fill="hold"/>
                                        <p:tgtEl>
                                          <p:spTgt spid="26726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72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7266">
                                            <p:txEl>
                                              <p:pRg st="3" end="3"/>
                                            </p:txEl>
                                          </p:spTgt>
                                        </p:tgtEl>
                                        <p:attrNameLst>
                                          <p:attrName>style.visibility</p:attrName>
                                        </p:attrNameLst>
                                      </p:cBhvr>
                                      <p:to>
                                        <p:strVal val="visible"/>
                                      </p:to>
                                    </p:set>
                                    <p:anim calcmode="lin" valueType="num">
                                      <p:cBhvr additive="base">
                                        <p:cTn id="31" dur="500" fill="hold"/>
                                        <p:tgtEl>
                                          <p:spTgt spid="26726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72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7266">
                                            <p:txEl>
                                              <p:pRg st="4" end="4"/>
                                            </p:txEl>
                                          </p:spTgt>
                                        </p:tgtEl>
                                        <p:attrNameLst>
                                          <p:attrName>style.visibility</p:attrName>
                                        </p:attrNameLst>
                                      </p:cBhvr>
                                      <p:to>
                                        <p:strVal val="visible"/>
                                      </p:to>
                                    </p:set>
                                    <p:anim calcmode="lin" valueType="num">
                                      <p:cBhvr additive="base">
                                        <p:cTn id="37" dur="500" fill="hold"/>
                                        <p:tgtEl>
                                          <p:spTgt spid="26726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726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7267">
                                            <p:bg/>
                                          </p:spTgt>
                                        </p:tgtEl>
                                        <p:attrNameLst>
                                          <p:attrName>style.visibility</p:attrName>
                                        </p:attrNameLst>
                                      </p:cBhvr>
                                      <p:to>
                                        <p:strVal val="visible"/>
                                      </p:to>
                                    </p:set>
                                    <p:anim calcmode="lin" valueType="num">
                                      <p:cBhvr additive="base">
                                        <p:cTn id="43" dur="500" fill="hold"/>
                                        <p:tgtEl>
                                          <p:spTgt spid="267267">
                                            <p:bg/>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7267">
                                            <p:bg/>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7267">
                                            <p:txEl>
                                              <p:pRg st="0" end="0"/>
                                            </p:txEl>
                                          </p:spTgt>
                                        </p:tgtEl>
                                        <p:attrNameLst>
                                          <p:attrName>style.visibility</p:attrName>
                                        </p:attrNameLst>
                                      </p:cBhvr>
                                      <p:to>
                                        <p:strVal val="visible"/>
                                      </p:to>
                                    </p:set>
                                    <p:anim calcmode="lin" valueType="num">
                                      <p:cBhvr additive="base">
                                        <p:cTn id="49" dur="500" fill="hold"/>
                                        <p:tgtEl>
                                          <p:spTgt spid="267267">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7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7267">
                                            <p:txEl>
                                              <p:pRg st="1" end="1"/>
                                            </p:txEl>
                                          </p:spTgt>
                                        </p:tgtEl>
                                        <p:attrNameLst>
                                          <p:attrName>style.visibility</p:attrName>
                                        </p:attrNameLst>
                                      </p:cBhvr>
                                      <p:to>
                                        <p:strVal val="visible"/>
                                      </p:to>
                                    </p:set>
                                    <p:anim calcmode="lin" valueType="num">
                                      <p:cBhvr additive="base">
                                        <p:cTn id="55" dur="500" fill="hold"/>
                                        <p:tgtEl>
                                          <p:spTgt spid="267267">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67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nodeType="clickEffect">
                                  <p:stCondLst>
                                    <p:cond delay="0"/>
                                  </p:stCondLst>
                                  <p:childTnLst>
                                    <p:set>
                                      <p:cBhvr>
                                        <p:cTn id="60" dur="1" fill="hold">
                                          <p:stCondLst>
                                            <p:cond delay="0"/>
                                          </p:stCondLst>
                                        </p:cTn>
                                        <p:tgtEl>
                                          <p:spTgt spid="267269"/>
                                        </p:tgtEl>
                                        <p:attrNameLst>
                                          <p:attrName>style.visibility</p:attrName>
                                        </p:attrNameLst>
                                      </p:cBhvr>
                                      <p:to>
                                        <p:strVal val="visible"/>
                                      </p:to>
                                    </p:set>
                                    <p:anim calcmode="lin" valueType="num">
                                      <p:cBhvr additive="base">
                                        <p:cTn id="61" dur="500" fill="hold"/>
                                        <p:tgtEl>
                                          <p:spTgt spid="267269"/>
                                        </p:tgtEl>
                                        <p:attrNameLst>
                                          <p:attrName>ppt_x</p:attrName>
                                        </p:attrNameLst>
                                      </p:cBhvr>
                                      <p:tavLst>
                                        <p:tav tm="0">
                                          <p:val>
                                            <p:strVal val="1+#ppt_w/2"/>
                                          </p:val>
                                        </p:tav>
                                        <p:tav tm="100000">
                                          <p:val>
                                            <p:strVal val="#ppt_x"/>
                                          </p:val>
                                        </p:tav>
                                      </p:tavLst>
                                    </p:anim>
                                    <p:anim calcmode="lin" valueType="num">
                                      <p:cBhvr additive="base">
                                        <p:cTn id="62"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2" fill="hold" grpId="0" nodeType="clickEffect">
                                  <p:stCondLst>
                                    <p:cond delay="0"/>
                                  </p:stCondLst>
                                  <p:childTnLst>
                                    <p:set>
                                      <p:cBhvr>
                                        <p:cTn id="66" dur="1" fill="hold">
                                          <p:stCondLst>
                                            <p:cond delay="0"/>
                                          </p:stCondLst>
                                        </p:cTn>
                                        <p:tgtEl>
                                          <p:spTgt spid="267276"/>
                                        </p:tgtEl>
                                        <p:attrNameLst>
                                          <p:attrName>style.visibility</p:attrName>
                                        </p:attrNameLst>
                                      </p:cBhvr>
                                      <p:to>
                                        <p:strVal val="visible"/>
                                      </p:to>
                                    </p:set>
                                    <p:anim calcmode="lin" valueType="num">
                                      <p:cBhvr additive="base">
                                        <p:cTn id="67" dur="500" fill="hold"/>
                                        <p:tgtEl>
                                          <p:spTgt spid="267276"/>
                                        </p:tgtEl>
                                        <p:attrNameLst>
                                          <p:attrName>ppt_x</p:attrName>
                                        </p:attrNameLst>
                                      </p:cBhvr>
                                      <p:tavLst>
                                        <p:tav tm="0">
                                          <p:val>
                                            <p:strVal val="0-#ppt_w/2"/>
                                          </p:val>
                                        </p:tav>
                                        <p:tav tm="100000">
                                          <p:val>
                                            <p:strVal val="#ppt_x"/>
                                          </p:val>
                                        </p:tav>
                                      </p:tavLst>
                                    </p:anim>
                                    <p:anim calcmode="lin" valueType="num">
                                      <p:cBhvr additive="base">
                                        <p:cTn id="68" dur="500" fill="hold"/>
                                        <p:tgtEl>
                                          <p:spTgt spid="26727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67268">
                                            <p:bg/>
                                          </p:spTgt>
                                        </p:tgtEl>
                                        <p:attrNameLst>
                                          <p:attrName>style.visibility</p:attrName>
                                        </p:attrNameLst>
                                      </p:cBhvr>
                                      <p:to>
                                        <p:strVal val="visible"/>
                                      </p:to>
                                    </p:set>
                                    <p:anim calcmode="lin" valueType="num">
                                      <p:cBhvr additive="base">
                                        <p:cTn id="73" dur="500" fill="hold"/>
                                        <p:tgtEl>
                                          <p:spTgt spid="267268">
                                            <p:bg/>
                                          </p:spTgt>
                                        </p:tgtEl>
                                        <p:attrNameLst>
                                          <p:attrName>ppt_x</p:attrName>
                                        </p:attrNameLst>
                                      </p:cBhvr>
                                      <p:tavLst>
                                        <p:tav tm="0">
                                          <p:val>
                                            <p:strVal val="0-#ppt_w/2"/>
                                          </p:val>
                                        </p:tav>
                                        <p:tav tm="100000">
                                          <p:val>
                                            <p:strVal val="#ppt_x"/>
                                          </p:val>
                                        </p:tav>
                                      </p:tavLst>
                                    </p:anim>
                                    <p:anim calcmode="lin" valueType="num">
                                      <p:cBhvr additive="base">
                                        <p:cTn id="74" dur="500" fill="hold"/>
                                        <p:tgtEl>
                                          <p:spTgt spid="267268">
                                            <p:bg/>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67268">
                                            <p:txEl>
                                              <p:pRg st="0" end="0"/>
                                            </p:txEl>
                                          </p:spTgt>
                                        </p:tgtEl>
                                        <p:attrNameLst>
                                          <p:attrName>style.visibility</p:attrName>
                                        </p:attrNameLst>
                                      </p:cBhvr>
                                      <p:to>
                                        <p:strVal val="visible"/>
                                      </p:to>
                                    </p:set>
                                    <p:anim calcmode="lin" valueType="num">
                                      <p:cBhvr additive="base">
                                        <p:cTn id="79" dur="500" fill="hold"/>
                                        <p:tgtEl>
                                          <p:spTgt spid="26726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672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67268">
                                            <p:txEl>
                                              <p:pRg st="1" end="1"/>
                                            </p:txEl>
                                          </p:spTgt>
                                        </p:tgtEl>
                                        <p:attrNameLst>
                                          <p:attrName>style.visibility</p:attrName>
                                        </p:attrNameLst>
                                      </p:cBhvr>
                                      <p:to>
                                        <p:strVal val="visible"/>
                                      </p:to>
                                    </p:set>
                                    <p:anim calcmode="lin" valueType="num">
                                      <p:cBhvr additive="base">
                                        <p:cTn id="85" dur="500" fill="hold"/>
                                        <p:tgtEl>
                                          <p:spTgt spid="267268">
                                            <p:txEl>
                                              <p:pRg st="1" end="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672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12" fill="hold" grpId="0" nodeType="clickEffect">
                                  <p:stCondLst>
                                    <p:cond delay="0"/>
                                  </p:stCondLst>
                                  <p:childTnLst>
                                    <p:set>
                                      <p:cBhvr>
                                        <p:cTn id="90" dur="1" fill="hold">
                                          <p:stCondLst>
                                            <p:cond delay="0"/>
                                          </p:stCondLst>
                                        </p:cTn>
                                        <p:tgtEl>
                                          <p:spTgt spid="267277"/>
                                        </p:tgtEl>
                                        <p:attrNameLst>
                                          <p:attrName>style.visibility</p:attrName>
                                        </p:attrNameLst>
                                      </p:cBhvr>
                                      <p:to>
                                        <p:strVal val="visible"/>
                                      </p:to>
                                    </p:set>
                                    <p:animEffect transition="in" filter="strips(downLeft)">
                                      <p:cBhvr>
                                        <p:cTn id="91" dur="500"/>
                                        <p:tgtEl>
                                          <p:spTgt spid="26727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3" fill="hold" nodeType="clickEffect">
                                  <p:stCondLst>
                                    <p:cond delay="0"/>
                                  </p:stCondLst>
                                  <p:childTnLst>
                                    <p:set>
                                      <p:cBhvr>
                                        <p:cTn id="95" dur="1" fill="hold">
                                          <p:stCondLst>
                                            <p:cond delay="0"/>
                                          </p:stCondLst>
                                        </p:cTn>
                                        <p:tgtEl>
                                          <p:spTgt spid="267283"/>
                                        </p:tgtEl>
                                        <p:attrNameLst>
                                          <p:attrName>style.visibility</p:attrName>
                                        </p:attrNameLst>
                                      </p:cBhvr>
                                      <p:to>
                                        <p:strVal val="visible"/>
                                      </p:to>
                                    </p:set>
                                    <p:anim calcmode="lin" valueType="num">
                                      <p:cBhvr additive="base">
                                        <p:cTn id="96" dur="500" fill="hold"/>
                                        <p:tgtEl>
                                          <p:spTgt spid="267283"/>
                                        </p:tgtEl>
                                        <p:attrNameLst>
                                          <p:attrName>ppt_x</p:attrName>
                                        </p:attrNameLst>
                                      </p:cBhvr>
                                      <p:tavLst>
                                        <p:tav tm="0">
                                          <p:val>
                                            <p:strVal val="1+#ppt_w/2"/>
                                          </p:val>
                                        </p:tav>
                                        <p:tav tm="100000">
                                          <p:val>
                                            <p:strVal val="#ppt_x"/>
                                          </p:val>
                                        </p:tav>
                                      </p:tavLst>
                                    </p:anim>
                                    <p:anim calcmode="lin" valueType="num">
                                      <p:cBhvr additive="base">
                                        <p:cTn id="97" dur="500" fill="hold"/>
                                        <p:tgtEl>
                                          <p:spTgt spid="267283"/>
                                        </p:tgtEl>
                                        <p:attrNameLst>
                                          <p:attrName>ppt_y</p:attrName>
                                        </p:attrNameLst>
                                      </p:cBhvr>
                                      <p:tavLst>
                                        <p:tav tm="0">
                                          <p:val>
                                            <p:strVal val="0-#ppt_h/2"/>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3" fill="hold" nodeType="clickEffect">
                                  <p:stCondLst>
                                    <p:cond delay="0"/>
                                  </p:stCondLst>
                                  <p:childTnLst>
                                    <p:set>
                                      <p:cBhvr>
                                        <p:cTn id="101" dur="1" fill="hold">
                                          <p:stCondLst>
                                            <p:cond delay="0"/>
                                          </p:stCondLst>
                                        </p:cTn>
                                        <p:tgtEl>
                                          <p:spTgt spid="267279"/>
                                        </p:tgtEl>
                                        <p:attrNameLst>
                                          <p:attrName>style.visibility</p:attrName>
                                        </p:attrNameLst>
                                      </p:cBhvr>
                                      <p:to>
                                        <p:strVal val="visible"/>
                                      </p:to>
                                    </p:set>
                                    <p:anim calcmode="lin" valueType="num">
                                      <p:cBhvr additive="base">
                                        <p:cTn id="102" dur="500" fill="hold"/>
                                        <p:tgtEl>
                                          <p:spTgt spid="267279"/>
                                        </p:tgtEl>
                                        <p:attrNameLst>
                                          <p:attrName>ppt_x</p:attrName>
                                        </p:attrNameLst>
                                      </p:cBhvr>
                                      <p:tavLst>
                                        <p:tav tm="0">
                                          <p:val>
                                            <p:strVal val="1+#ppt_w/2"/>
                                          </p:val>
                                        </p:tav>
                                        <p:tav tm="100000">
                                          <p:val>
                                            <p:strVal val="#ppt_x"/>
                                          </p:val>
                                        </p:tav>
                                      </p:tavLst>
                                    </p:anim>
                                    <p:anim calcmode="lin" valueType="num">
                                      <p:cBhvr additive="base">
                                        <p:cTn id="103" dur="500" fill="hold"/>
                                        <p:tgtEl>
                                          <p:spTgt spid="267279"/>
                                        </p:tgtEl>
                                        <p:attrNameLst>
                                          <p:attrName>ppt_y</p:attrName>
                                        </p:attrNameLst>
                                      </p:cBhvr>
                                      <p:tavLst>
                                        <p:tav tm="0">
                                          <p:val>
                                            <p:strVal val="0-#ppt_h/2"/>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 presetClass="entr" presetSubtype="1" fill="hold" grpId="0" nodeType="clickEffect">
                                  <p:stCondLst>
                                    <p:cond delay="0"/>
                                  </p:stCondLst>
                                  <p:childTnLst>
                                    <p:set>
                                      <p:cBhvr>
                                        <p:cTn id="107" dur="1" fill="hold">
                                          <p:stCondLst>
                                            <p:cond delay="0"/>
                                          </p:stCondLst>
                                        </p:cTn>
                                        <p:tgtEl>
                                          <p:spTgt spid="267287"/>
                                        </p:tgtEl>
                                        <p:attrNameLst>
                                          <p:attrName>style.visibility</p:attrName>
                                        </p:attrNameLst>
                                      </p:cBhvr>
                                      <p:to>
                                        <p:strVal val="visible"/>
                                      </p:to>
                                    </p:set>
                                    <p:anim calcmode="lin" valueType="num">
                                      <p:cBhvr additive="base">
                                        <p:cTn id="108" dur="500" fill="hold"/>
                                        <p:tgtEl>
                                          <p:spTgt spid="267287"/>
                                        </p:tgtEl>
                                        <p:attrNameLst>
                                          <p:attrName>ppt_x</p:attrName>
                                        </p:attrNameLst>
                                      </p:cBhvr>
                                      <p:tavLst>
                                        <p:tav tm="0">
                                          <p:val>
                                            <p:strVal val="#ppt_x"/>
                                          </p:val>
                                        </p:tav>
                                        <p:tav tm="100000">
                                          <p:val>
                                            <p:strVal val="#ppt_x"/>
                                          </p:val>
                                        </p:tav>
                                      </p:tavLst>
                                    </p:anim>
                                    <p:anim calcmode="lin" valueType="num">
                                      <p:cBhvr additive="base">
                                        <p:cTn id="109" dur="500" fill="hold"/>
                                        <p:tgtEl>
                                          <p:spTgt spid="267287"/>
                                        </p:tgtEl>
                                        <p:attrNameLst>
                                          <p:attrName>ppt_y</p:attrName>
                                        </p:attrNameLst>
                                      </p:cBhvr>
                                      <p:tavLst>
                                        <p:tav tm="0">
                                          <p:val>
                                            <p:strVal val="0-#ppt_h/2"/>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267278"/>
                                        </p:tgtEl>
                                        <p:attrNameLst>
                                          <p:attrName>style.visibility</p:attrName>
                                        </p:attrNameLst>
                                      </p:cBhvr>
                                      <p:to>
                                        <p:strVal val="visible"/>
                                      </p:to>
                                    </p:set>
                                    <p:anim calcmode="lin" valueType="num">
                                      <p:cBhvr additive="base">
                                        <p:cTn id="114" dur="500" fill="hold"/>
                                        <p:tgtEl>
                                          <p:spTgt spid="267278"/>
                                        </p:tgtEl>
                                        <p:attrNameLst>
                                          <p:attrName>ppt_x</p:attrName>
                                        </p:attrNameLst>
                                      </p:cBhvr>
                                      <p:tavLst>
                                        <p:tav tm="0">
                                          <p:val>
                                            <p:strVal val="0-#ppt_w/2"/>
                                          </p:val>
                                        </p:tav>
                                        <p:tav tm="100000">
                                          <p:val>
                                            <p:strVal val="#ppt_x"/>
                                          </p:val>
                                        </p:tav>
                                      </p:tavLst>
                                    </p:anim>
                                    <p:anim calcmode="lin" valueType="num">
                                      <p:cBhvr additive="base">
                                        <p:cTn id="115" dur="500" fill="hold"/>
                                        <p:tgtEl>
                                          <p:spTgt spid="267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build="p" animBg="1" autoUpdateAnimBg="0"/>
      <p:bldP spid="267267" grpId="0" build="p" animBg="1" autoUpdateAnimBg="0"/>
      <p:bldP spid="267268" grpId="0" build="p" animBg="1" autoUpdateAnimBg="0"/>
      <p:bldP spid="267276" grpId="0" animBg="1" autoUpdateAnimBg="0"/>
      <p:bldP spid="267277" grpId="0" animBg="1"/>
      <p:bldP spid="267278" grpId="0" animBg="1" autoUpdateAnimBg="0"/>
      <p:bldP spid="26728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p:cNvSpPr>
            <a:spLocks noGrp="1"/>
          </p:cNvSpPr>
          <p:nvPr>
            <p:ph type="dt" sz="half" idx="10"/>
          </p:nvPr>
        </p:nvSpPr>
        <p:spPr/>
        <p:txBody>
          <a:bodyPr/>
          <a:lstStyle/>
          <a:p>
            <a:fld id="{BD95946C-DDCE-4734-A2CA-CE4987040472}" type="datetime1">
              <a:rPr lang="zh-CN" altLang="en-US" smtClean="0"/>
              <a:t>2016/5/10</a:t>
            </a:fld>
            <a:endParaRPr lang="en-US" altLang="zh-CN">
              <a:solidFill>
                <a:srgbClr val="FFFF00"/>
              </a:solidFill>
            </a:endParaRPr>
          </a:p>
        </p:txBody>
      </p:sp>
      <p:sp>
        <p:nvSpPr>
          <p:cNvPr id="16" name="页脚占位符 2"/>
          <p:cNvSpPr>
            <a:spLocks noGrp="1"/>
          </p:cNvSpPr>
          <p:nvPr>
            <p:ph type="ftr" sz="quarter" idx="11"/>
          </p:nvPr>
        </p:nvSpPr>
        <p:spPr/>
        <p:txBody>
          <a:bodyPr/>
          <a:lstStyle/>
          <a:p>
            <a:r>
              <a:rPr lang="zh-CN" altLang="en-US" smtClean="0"/>
              <a:t>数据库系统</a:t>
            </a:r>
            <a:endParaRPr lang="zh-CN" altLang="en-US"/>
          </a:p>
        </p:txBody>
      </p:sp>
      <p:sp>
        <p:nvSpPr>
          <p:cNvPr id="17" name="灯片编号占位符 3"/>
          <p:cNvSpPr>
            <a:spLocks noGrp="1"/>
          </p:cNvSpPr>
          <p:nvPr>
            <p:ph type="sldNum" sz="quarter" idx="12"/>
          </p:nvPr>
        </p:nvSpPr>
        <p:spPr/>
        <p:txBody>
          <a:bodyPr/>
          <a:lstStyle/>
          <a:p>
            <a:fld id="{8E1DA1D5-D019-4B01-B18E-9E7AC2160733}" type="slidenum">
              <a:rPr lang="zh-CN" altLang="en-US"/>
              <a:pPr/>
              <a:t>37</a:t>
            </a:fld>
            <a:endParaRPr lang="en-US" altLang="zh-CN">
              <a:solidFill>
                <a:srgbClr val="FFFF00"/>
              </a:solidFill>
            </a:endParaRPr>
          </a:p>
        </p:txBody>
      </p:sp>
      <p:sp>
        <p:nvSpPr>
          <p:cNvPr id="268290" name="Text Box 2"/>
          <p:cNvSpPr txBox="1">
            <a:spLocks noChangeArrowheads="1"/>
          </p:cNvSpPr>
          <p:nvPr/>
        </p:nvSpPr>
        <p:spPr bwMode="auto">
          <a:xfrm>
            <a:off x="2057400" y="560389"/>
            <a:ext cx="6162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6</a:t>
            </a:r>
            <a:r>
              <a:rPr lang="zh-CN" altLang="en-US" sz="2400" b="1">
                <a:solidFill>
                  <a:srgbClr val="FFFFFF"/>
                </a:solidFill>
              </a:rPr>
              <a:t>、仅属于</a:t>
            </a:r>
            <a:r>
              <a:rPr lang="en-US" altLang="zh-CN" sz="2400" b="1">
                <a:solidFill>
                  <a:srgbClr val="FFFFFF"/>
                </a:solidFill>
              </a:rPr>
              <a:t>3NF</a:t>
            </a:r>
            <a:r>
              <a:rPr lang="zh-CN" altLang="en-US" sz="2400" b="1">
                <a:solidFill>
                  <a:srgbClr val="FFFFFF"/>
                </a:solidFill>
              </a:rPr>
              <a:t>的关系模式可能会产生的问题</a:t>
            </a:r>
          </a:p>
        </p:txBody>
      </p:sp>
      <p:sp>
        <p:nvSpPr>
          <p:cNvPr id="268291" name="Text Box 3"/>
          <p:cNvSpPr txBox="1">
            <a:spLocks noChangeArrowheads="1"/>
          </p:cNvSpPr>
          <p:nvPr/>
        </p:nvSpPr>
        <p:spPr bwMode="auto">
          <a:xfrm>
            <a:off x="2133600" y="928689"/>
            <a:ext cx="8229600"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      由上可知，部分函数依赖和传递函数依赖是产生异常的两个重要原因。</a:t>
            </a: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3NF</a:t>
            </a:r>
            <a:r>
              <a:rPr lang="zh-CN" altLang="en-US" sz="2400" b="1">
                <a:solidFill>
                  <a:srgbClr val="FFFF00"/>
                </a:solidFill>
              </a:rPr>
              <a:t>中不存在非主属性对于关键字的部分函数依赖和传递函数依赖，因此具有较好的性质。</a:t>
            </a:r>
          </a:p>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FFFFFF"/>
                </a:solidFill>
              </a:rPr>
              <a:t>通常设计关系模式时至少应该是属于</a:t>
            </a:r>
            <a:r>
              <a:rPr lang="en-US" altLang="zh-CN" sz="2400" b="1">
                <a:solidFill>
                  <a:srgbClr val="FFFFFF"/>
                </a:solidFill>
              </a:rPr>
              <a:t>3NF</a:t>
            </a:r>
            <a:r>
              <a:rPr lang="zh-CN" altLang="en-US" sz="2400" b="1">
                <a:solidFill>
                  <a:srgbClr val="FFFFFF"/>
                </a:solidFill>
              </a:rPr>
              <a:t>的</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      虽说</a:t>
            </a:r>
            <a:r>
              <a:rPr lang="en-US" altLang="zh-CN" sz="2400" b="1">
                <a:solidFill>
                  <a:srgbClr val="FFFF00"/>
                </a:solidFill>
              </a:rPr>
              <a:t>3NF</a:t>
            </a:r>
            <a:r>
              <a:rPr lang="zh-CN" altLang="en-US" sz="2400" b="1">
                <a:solidFill>
                  <a:srgbClr val="FFFF00"/>
                </a:solidFill>
              </a:rPr>
              <a:t>是广泛使用的一种关系范式，但</a:t>
            </a:r>
            <a:r>
              <a:rPr lang="en-US" altLang="zh-CN" sz="2400" b="1">
                <a:solidFill>
                  <a:srgbClr val="FFFF00"/>
                </a:solidFill>
              </a:rPr>
              <a:t>3NF</a:t>
            </a:r>
            <a:r>
              <a:rPr lang="zh-CN" altLang="en-US" sz="2400" b="1">
                <a:solidFill>
                  <a:srgbClr val="FFFF00"/>
                </a:solidFill>
              </a:rPr>
              <a:t>仍然存在某些“异常”。</a:t>
            </a:r>
          </a:p>
        </p:txBody>
      </p:sp>
      <p:sp>
        <p:nvSpPr>
          <p:cNvPr id="268292" name="Text Box 4"/>
          <p:cNvSpPr txBox="1">
            <a:spLocks noChangeArrowheads="1"/>
          </p:cNvSpPr>
          <p:nvPr/>
        </p:nvSpPr>
        <p:spPr bwMode="auto">
          <a:xfrm>
            <a:off x="2133601" y="4533901"/>
            <a:ext cx="4185761" cy="46166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例：关系模式  </a:t>
            </a:r>
            <a:r>
              <a:rPr lang="en-US" altLang="zh-CN" sz="2400" b="1">
                <a:solidFill>
                  <a:srgbClr val="FFFF00"/>
                </a:solidFill>
              </a:rPr>
              <a:t>R</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J</a:t>
            </a:r>
            <a:r>
              <a:rPr lang="zh-CN" altLang="en-US" sz="2400" b="1">
                <a:solidFill>
                  <a:srgbClr val="FFFF00"/>
                </a:solidFill>
              </a:rPr>
              <a:t>）</a:t>
            </a:r>
            <a:endParaRPr lang="zh-CN" altLang="en-US" sz="2400" b="1">
              <a:solidFill>
                <a:srgbClr val="FFFF00"/>
              </a:solidFill>
              <a:sym typeface="Symbol" panose="05050102010706020507" pitchFamily="18" charset="2"/>
            </a:endParaRPr>
          </a:p>
        </p:txBody>
      </p:sp>
      <p:grpSp>
        <p:nvGrpSpPr>
          <p:cNvPr id="268293" name="Group 5"/>
          <p:cNvGrpSpPr>
            <a:grpSpLocks/>
          </p:cNvGrpSpPr>
          <p:nvPr/>
        </p:nvGrpSpPr>
        <p:grpSpPr bwMode="auto">
          <a:xfrm>
            <a:off x="3962400" y="5029201"/>
            <a:ext cx="838200" cy="995363"/>
            <a:chOff x="0" y="0"/>
            <a:chExt cx="528" cy="627"/>
          </a:xfrm>
        </p:grpSpPr>
        <p:sp>
          <p:nvSpPr>
            <p:cNvPr id="268294" name="Text Box 6"/>
            <p:cNvSpPr txBox="1">
              <a:spLocks noChangeArrowheads="1"/>
            </p:cNvSpPr>
            <p:nvPr/>
          </p:nvSpPr>
          <p:spPr bwMode="auto">
            <a:xfrm>
              <a:off x="0" y="336"/>
              <a:ext cx="528" cy="291"/>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00"/>
                  </a:solidFill>
                </a:rPr>
                <a:t>学生</a:t>
              </a:r>
            </a:p>
          </p:txBody>
        </p:sp>
        <p:sp>
          <p:nvSpPr>
            <p:cNvPr id="268295" name="Line 7"/>
            <p:cNvSpPr>
              <a:spLocks noChangeShapeType="1"/>
            </p:cNvSpPr>
            <p:nvPr/>
          </p:nvSpPr>
          <p:spPr bwMode="auto">
            <a:xfrm flipV="1">
              <a:off x="288" y="0"/>
              <a:ext cx="240" cy="308"/>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68296" name="Group 8"/>
          <p:cNvGrpSpPr>
            <a:grpSpLocks/>
          </p:cNvGrpSpPr>
          <p:nvPr/>
        </p:nvGrpSpPr>
        <p:grpSpPr bwMode="auto">
          <a:xfrm>
            <a:off x="4953000" y="5029201"/>
            <a:ext cx="838200" cy="995363"/>
            <a:chOff x="0" y="0"/>
            <a:chExt cx="528" cy="627"/>
          </a:xfrm>
        </p:grpSpPr>
        <p:sp>
          <p:nvSpPr>
            <p:cNvPr id="268297" name="Text Box 9"/>
            <p:cNvSpPr txBox="1">
              <a:spLocks noChangeArrowheads="1"/>
            </p:cNvSpPr>
            <p:nvPr/>
          </p:nvSpPr>
          <p:spPr bwMode="auto">
            <a:xfrm>
              <a:off x="0" y="336"/>
              <a:ext cx="528" cy="291"/>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00"/>
                  </a:solidFill>
                </a:rPr>
                <a:t>教师</a:t>
              </a:r>
            </a:p>
          </p:txBody>
        </p:sp>
        <p:sp>
          <p:nvSpPr>
            <p:cNvPr id="268298" name="Line 10"/>
            <p:cNvSpPr>
              <a:spLocks noChangeShapeType="1"/>
            </p:cNvSpPr>
            <p:nvPr/>
          </p:nvSpPr>
          <p:spPr bwMode="auto">
            <a:xfrm flipV="1">
              <a:off x="240" y="0"/>
              <a:ext cx="0" cy="336"/>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68299" name="Group 11"/>
          <p:cNvGrpSpPr>
            <a:grpSpLocks/>
          </p:cNvGrpSpPr>
          <p:nvPr/>
        </p:nvGrpSpPr>
        <p:grpSpPr bwMode="auto">
          <a:xfrm>
            <a:off x="5943600" y="5029201"/>
            <a:ext cx="838200" cy="995363"/>
            <a:chOff x="0" y="0"/>
            <a:chExt cx="528" cy="627"/>
          </a:xfrm>
        </p:grpSpPr>
        <p:sp>
          <p:nvSpPr>
            <p:cNvPr id="268300" name="Text Box 12"/>
            <p:cNvSpPr txBox="1">
              <a:spLocks noChangeArrowheads="1"/>
            </p:cNvSpPr>
            <p:nvPr/>
          </p:nvSpPr>
          <p:spPr bwMode="auto">
            <a:xfrm>
              <a:off x="0" y="336"/>
              <a:ext cx="528" cy="291"/>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00"/>
                  </a:solidFill>
                </a:rPr>
                <a:t>课程</a:t>
              </a:r>
            </a:p>
          </p:txBody>
        </p:sp>
        <p:sp>
          <p:nvSpPr>
            <p:cNvPr id="268301" name="Line 13"/>
            <p:cNvSpPr>
              <a:spLocks noChangeShapeType="1"/>
            </p:cNvSpPr>
            <p:nvPr/>
          </p:nvSpPr>
          <p:spPr bwMode="auto">
            <a:xfrm flipH="1" flipV="1">
              <a:off x="0" y="0"/>
              <a:ext cx="240" cy="308"/>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68302" name="Text Box 14"/>
          <p:cNvSpPr txBox="1">
            <a:spLocks noChangeArrowheads="1"/>
          </p:cNvSpPr>
          <p:nvPr/>
        </p:nvSpPr>
        <p:spPr bwMode="auto">
          <a:xfrm>
            <a:off x="6934200" y="4419600"/>
            <a:ext cx="3276600" cy="156966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0000FF"/>
                </a:solidFill>
              </a:rPr>
              <a:t>每个教师只教一门课，每门课有若干教师，学生选定某门课就对应固定的教师。</a:t>
            </a:r>
          </a:p>
        </p:txBody>
      </p:sp>
    </p:spTree>
    <p:extLst>
      <p:ext uri="{BB962C8B-B14F-4D97-AF65-F5344CB8AC3E}">
        <p14:creationId xmlns:p14="http://schemas.microsoft.com/office/powerpoint/2010/main" val="3376415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68290"/>
                                        </p:tgtEl>
                                        <p:attrNameLst>
                                          <p:attrName>style.visibility</p:attrName>
                                        </p:attrNameLst>
                                      </p:cBhvr>
                                      <p:to>
                                        <p:strVal val="visible"/>
                                      </p:to>
                                    </p:set>
                                    <p:anim calcmode="lin" valueType="num">
                                      <p:cBhvr additive="base">
                                        <p:cTn id="7" dur="500" fill="hold"/>
                                        <p:tgtEl>
                                          <p:spTgt spid="268290"/>
                                        </p:tgtEl>
                                        <p:attrNameLst>
                                          <p:attrName>ppt_x</p:attrName>
                                        </p:attrNameLst>
                                      </p:cBhvr>
                                      <p:tavLst>
                                        <p:tav tm="0">
                                          <p:val>
                                            <p:strVal val="#ppt_x"/>
                                          </p:val>
                                        </p:tav>
                                        <p:tav tm="100000">
                                          <p:val>
                                            <p:strVal val="#ppt_x"/>
                                          </p:val>
                                        </p:tav>
                                      </p:tavLst>
                                    </p:anim>
                                    <p:anim calcmode="lin" valueType="num">
                                      <p:cBhvr additive="base">
                                        <p:cTn id="8" dur="500" fill="hold"/>
                                        <p:tgtEl>
                                          <p:spTgt spid="26829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268291">
                                            <p:bg/>
                                          </p:spTgt>
                                        </p:tgtEl>
                                        <p:attrNameLst>
                                          <p:attrName>style.visibility</p:attrName>
                                        </p:attrNameLst>
                                      </p:cBhvr>
                                      <p:to>
                                        <p:strVal val="visible"/>
                                      </p:to>
                                    </p:set>
                                    <p:animEffect transition="in" filter="fade">
                                      <p:cBhvr>
                                        <p:cTn id="13" dur="500"/>
                                        <p:tgtEl>
                                          <p:spTgt spid="268291">
                                            <p:bg/>
                                          </p:spTgt>
                                        </p:tgtEl>
                                      </p:cBhvr>
                                    </p:animEffect>
                                    <p:anim calcmode="lin" valueType="num">
                                      <p:cBhvr additive="base">
                                        <p:cTn id="14" dur="500" fill="hold"/>
                                        <p:tgtEl>
                                          <p:spTgt spid="268291">
                                            <p:bg/>
                                          </p:spTgt>
                                        </p:tgtEl>
                                        <p:attrNameLst>
                                          <p:attrName>ppt_w</p:attrName>
                                        </p:attrNameLst>
                                      </p:cBhvr>
                                      <p:tavLst>
                                        <p:tav tm="0">
                                          <p:val>
                                            <p:strVal val="#ppt_w*0.05"/>
                                          </p:val>
                                        </p:tav>
                                        <p:tav tm="100000">
                                          <p:val>
                                            <p:strVal val="#ppt_w"/>
                                          </p:val>
                                        </p:tav>
                                      </p:tavLst>
                                    </p:anim>
                                    <p:anim calcmode="lin" valueType="num">
                                      <p:cBhvr additive="base">
                                        <p:cTn id="15" dur="500" fill="hold"/>
                                        <p:tgtEl>
                                          <p:spTgt spid="268291">
                                            <p:bg/>
                                          </p:spTgt>
                                        </p:tgtEl>
                                        <p:attrNameLst>
                                          <p:attrName>ppt_h</p:attrName>
                                        </p:attrNameLst>
                                      </p:cBhvr>
                                      <p:tavLst>
                                        <p:tav tm="0">
                                          <p:val>
                                            <p:strVal val="#ppt_h"/>
                                          </p:val>
                                        </p:tav>
                                        <p:tav tm="100000">
                                          <p:val>
                                            <p:strVal val="#ppt_h"/>
                                          </p:val>
                                        </p:tav>
                                      </p:tavLst>
                                    </p:anim>
                                    <p:anim calcmode="lin" valueType="num">
                                      <p:cBhvr additive="base">
                                        <p:cTn id="16" dur="500" fill="hold"/>
                                        <p:tgtEl>
                                          <p:spTgt spid="268291">
                                            <p:bg/>
                                          </p:spTgt>
                                        </p:tgtEl>
                                        <p:attrNameLst>
                                          <p:attrName>ppt_x</p:attrName>
                                        </p:attrNameLst>
                                      </p:cBhvr>
                                      <p:tavLst>
                                        <p:tav tm="0">
                                          <p:val>
                                            <p:strVal val="#ppt_x-.2"/>
                                          </p:val>
                                        </p:tav>
                                        <p:tav tm="100000">
                                          <p:val>
                                            <p:strVal val="#ppt_x"/>
                                          </p:val>
                                        </p:tav>
                                      </p:tavLst>
                                    </p:anim>
                                    <p:anim calcmode="lin" valueType="num">
                                      <p:cBhvr additive="base">
                                        <p:cTn id="17" dur="500" fill="hold"/>
                                        <p:tgtEl>
                                          <p:spTgt spid="268291">
                                            <p:bg/>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68291">
                                            <p:txEl>
                                              <p:pRg st="0" end="0"/>
                                            </p:txEl>
                                          </p:spTgt>
                                        </p:tgtEl>
                                        <p:attrNameLst>
                                          <p:attrName>style.visibility</p:attrName>
                                        </p:attrNameLst>
                                      </p:cBhvr>
                                      <p:to>
                                        <p:strVal val="visible"/>
                                      </p:to>
                                    </p:set>
                                    <p:animEffect transition="in" filter="fade">
                                      <p:cBhvr>
                                        <p:cTn id="22" dur="500"/>
                                        <p:tgtEl>
                                          <p:spTgt spid="268291">
                                            <p:txEl>
                                              <p:pRg st="0" end="0"/>
                                            </p:txEl>
                                          </p:spTgt>
                                        </p:tgtEl>
                                      </p:cBhvr>
                                    </p:animEffect>
                                    <p:anim calcmode="lin" valueType="num">
                                      <p:cBhvr additive="base">
                                        <p:cTn id="23" dur="500" fill="hold"/>
                                        <p:tgtEl>
                                          <p:spTgt spid="268291">
                                            <p:txEl>
                                              <p:pRg st="0" end="0"/>
                                            </p:txEl>
                                          </p:spTgt>
                                        </p:tgtEl>
                                        <p:attrNameLst>
                                          <p:attrName>ppt_w</p:attrName>
                                        </p:attrNameLst>
                                      </p:cBhvr>
                                      <p:tavLst>
                                        <p:tav tm="0">
                                          <p:val>
                                            <p:strVal val="#ppt_w*0.05"/>
                                          </p:val>
                                        </p:tav>
                                        <p:tav tm="100000">
                                          <p:val>
                                            <p:strVal val="#ppt_w"/>
                                          </p:val>
                                        </p:tav>
                                      </p:tavLst>
                                    </p:anim>
                                    <p:anim calcmode="lin" valueType="num">
                                      <p:cBhvr additive="base">
                                        <p:cTn id="24" dur="500" fill="hold"/>
                                        <p:tgtEl>
                                          <p:spTgt spid="268291">
                                            <p:txEl>
                                              <p:pRg st="0" end="0"/>
                                            </p:txEl>
                                          </p:spTgt>
                                        </p:tgtEl>
                                        <p:attrNameLst>
                                          <p:attrName>ppt_h</p:attrName>
                                        </p:attrNameLst>
                                      </p:cBhvr>
                                      <p:tavLst>
                                        <p:tav tm="0">
                                          <p:val>
                                            <p:strVal val="#ppt_h"/>
                                          </p:val>
                                        </p:tav>
                                        <p:tav tm="100000">
                                          <p:val>
                                            <p:strVal val="#ppt_h"/>
                                          </p:val>
                                        </p:tav>
                                      </p:tavLst>
                                    </p:anim>
                                    <p:anim calcmode="lin" valueType="num">
                                      <p:cBhvr additive="base">
                                        <p:cTn id="25" dur="500" fill="hold"/>
                                        <p:tgtEl>
                                          <p:spTgt spid="268291">
                                            <p:txEl>
                                              <p:pRg st="0" end="0"/>
                                            </p:txEl>
                                          </p:spTgt>
                                        </p:tgtEl>
                                        <p:attrNameLst>
                                          <p:attrName>ppt_x</p:attrName>
                                        </p:attrNameLst>
                                      </p:cBhvr>
                                      <p:tavLst>
                                        <p:tav tm="0">
                                          <p:val>
                                            <p:strVal val="#ppt_x-.2"/>
                                          </p:val>
                                        </p:tav>
                                        <p:tav tm="100000">
                                          <p:val>
                                            <p:strVal val="#ppt_x"/>
                                          </p:val>
                                        </p:tav>
                                      </p:tavLst>
                                    </p:anim>
                                    <p:anim calcmode="lin" valueType="num">
                                      <p:cBhvr additive="base">
                                        <p:cTn id="26" dur="500" fill="hold"/>
                                        <p:tgtEl>
                                          <p:spTgt spid="268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268291">
                                            <p:txEl>
                                              <p:pRg st="1" end="1"/>
                                            </p:txEl>
                                          </p:spTgt>
                                        </p:tgtEl>
                                        <p:attrNameLst>
                                          <p:attrName>style.visibility</p:attrName>
                                        </p:attrNameLst>
                                      </p:cBhvr>
                                      <p:to>
                                        <p:strVal val="visible"/>
                                      </p:to>
                                    </p:set>
                                    <p:animEffect transition="in" filter="fade">
                                      <p:cBhvr>
                                        <p:cTn id="31" dur="500"/>
                                        <p:tgtEl>
                                          <p:spTgt spid="268291">
                                            <p:txEl>
                                              <p:pRg st="1" end="1"/>
                                            </p:txEl>
                                          </p:spTgt>
                                        </p:tgtEl>
                                      </p:cBhvr>
                                    </p:animEffect>
                                    <p:anim calcmode="lin" valueType="num">
                                      <p:cBhvr additive="base">
                                        <p:cTn id="32" dur="500" fill="hold"/>
                                        <p:tgtEl>
                                          <p:spTgt spid="268291">
                                            <p:txEl>
                                              <p:pRg st="1" end="1"/>
                                            </p:txEl>
                                          </p:spTgt>
                                        </p:tgtEl>
                                        <p:attrNameLst>
                                          <p:attrName>ppt_w</p:attrName>
                                        </p:attrNameLst>
                                      </p:cBhvr>
                                      <p:tavLst>
                                        <p:tav tm="0">
                                          <p:val>
                                            <p:strVal val="#ppt_w*0.05"/>
                                          </p:val>
                                        </p:tav>
                                        <p:tav tm="100000">
                                          <p:val>
                                            <p:strVal val="#ppt_w"/>
                                          </p:val>
                                        </p:tav>
                                      </p:tavLst>
                                    </p:anim>
                                    <p:anim calcmode="lin" valueType="num">
                                      <p:cBhvr additive="base">
                                        <p:cTn id="33" dur="500" fill="hold"/>
                                        <p:tgtEl>
                                          <p:spTgt spid="268291">
                                            <p:txEl>
                                              <p:pRg st="1" end="1"/>
                                            </p:txEl>
                                          </p:spTgt>
                                        </p:tgtEl>
                                        <p:attrNameLst>
                                          <p:attrName>ppt_h</p:attrName>
                                        </p:attrNameLst>
                                      </p:cBhvr>
                                      <p:tavLst>
                                        <p:tav tm="0">
                                          <p:val>
                                            <p:strVal val="#ppt_h"/>
                                          </p:val>
                                        </p:tav>
                                        <p:tav tm="100000">
                                          <p:val>
                                            <p:strVal val="#ppt_h"/>
                                          </p:val>
                                        </p:tav>
                                      </p:tavLst>
                                    </p:anim>
                                    <p:anim calcmode="lin" valueType="num">
                                      <p:cBhvr additive="base">
                                        <p:cTn id="34" dur="500" fill="hold"/>
                                        <p:tgtEl>
                                          <p:spTgt spid="268291">
                                            <p:txEl>
                                              <p:pRg st="1" end="1"/>
                                            </p:txEl>
                                          </p:spTgt>
                                        </p:tgtEl>
                                        <p:attrNameLst>
                                          <p:attrName>ppt_x</p:attrName>
                                        </p:attrNameLst>
                                      </p:cBhvr>
                                      <p:tavLst>
                                        <p:tav tm="0">
                                          <p:val>
                                            <p:strVal val="#ppt_x-.2"/>
                                          </p:val>
                                        </p:tav>
                                        <p:tav tm="100000">
                                          <p:val>
                                            <p:strVal val="#ppt_x"/>
                                          </p:val>
                                        </p:tav>
                                      </p:tavLst>
                                    </p:anim>
                                    <p:anim calcmode="lin" valueType="num">
                                      <p:cBhvr additive="base">
                                        <p:cTn id="35" dur="500" fill="hold"/>
                                        <p:tgtEl>
                                          <p:spTgt spid="268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268291">
                                            <p:txEl>
                                              <p:pRg st="2" end="2"/>
                                            </p:txEl>
                                          </p:spTgt>
                                        </p:tgtEl>
                                        <p:attrNameLst>
                                          <p:attrName>style.visibility</p:attrName>
                                        </p:attrNameLst>
                                      </p:cBhvr>
                                      <p:to>
                                        <p:strVal val="visible"/>
                                      </p:to>
                                    </p:set>
                                    <p:animEffect transition="in" filter="fade">
                                      <p:cBhvr>
                                        <p:cTn id="40" dur="500"/>
                                        <p:tgtEl>
                                          <p:spTgt spid="268291">
                                            <p:txEl>
                                              <p:pRg st="2" end="2"/>
                                            </p:txEl>
                                          </p:spTgt>
                                        </p:tgtEl>
                                      </p:cBhvr>
                                    </p:animEffect>
                                    <p:anim calcmode="lin" valueType="num">
                                      <p:cBhvr additive="base">
                                        <p:cTn id="41" dur="500" fill="hold"/>
                                        <p:tgtEl>
                                          <p:spTgt spid="268291">
                                            <p:txEl>
                                              <p:pRg st="2" end="2"/>
                                            </p:txEl>
                                          </p:spTgt>
                                        </p:tgtEl>
                                        <p:attrNameLst>
                                          <p:attrName>ppt_w</p:attrName>
                                        </p:attrNameLst>
                                      </p:cBhvr>
                                      <p:tavLst>
                                        <p:tav tm="0">
                                          <p:val>
                                            <p:strVal val="#ppt_w*0.05"/>
                                          </p:val>
                                        </p:tav>
                                        <p:tav tm="100000">
                                          <p:val>
                                            <p:strVal val="#ppt_w"/>
                                          </p:val>
                                        </p:tav>
                                      </p:tavLst>
                                    </p:anim>
                                    <p:anim calcmode="lin" valueType="num">
                                      <p:cBhvr additive="base">
                                        <p:cTn id="42" dur="500" fill="hold"/>
                                        <p:tgtEl>
                                          <p:spTgt spid="268291">
                                            <p:txEl>
                                              <p:pRg st="2" end="2"/>
                                            </p:txEl>
                                          </p:spTgt>
                                        </p:tgtEl>
                                        <p:attrNameLst>
                                          <p:attrName>ppt_h</p:attrName>
                                        </p:attrNameLst>
                                      </p:cBhvr>
                                      <p:tavLst>
                                        <p:tav tm="0">
                                          <p:val>
                                            <p:strVal val="#ppt_h"/>
                                          </p:val>
                                        </p:tav>
                                        <p:tav tm="100000">
                                          <p:val>
                                            <p:strVal val="#ppt_h"/>
                                          </p:val>
                                        </p:tav>
                                      </p:tavLst>
                                    </p:anim>
                                    <p:anim calcmode="lin" valueType="num">
                                      <p:cBhvr additive="base">
                                        <p:cTn id="43" dur="500" fill="hold"/>
                                        <p:tgtEl>
                                          <p:spTgt spid="268291">
                                            <p:txEl>
                                              <p:pRg st="2" end="2"/>
                                            </p:txEl>
                                          </p:spTgt>
                                        </p:tgtEl>
                                        <p:attrNameLst>
                                          <p:attrName>ppt_x</p:attrName>
                                        </p:attrNameLst>
                                      </p:cBhvr>
                                      <p:tavLst>
                                        <p:tav tm="0">
                                          <p:val>
                                            <p:strVal val="#ppt_x-.2"/>
                                          </p:val>
                                        </p:tav>
                                        <p:tav tm="100000">
                                          <p:val>
                                            <p:strVal val="#ppt_x"/>
                                          </p:val>
                                        </p:tav>
                                      </p:tavLst>
                                    </p:anim>
                                    <p:anim calcmode="lin" valueType="num">
                                      <p:cBhvr additive="base">
                                        <p:cTn id="44" dur="500" fill="hold"/>
                                        <p:tgtEl>
                                          <p:spTgt spid="268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4" presetClass="entr" presetSubtype="0" fill="hold" grpId="0" nodeType="clickEffect">
                                  <p:stCondLst>
                                    <p:cond delay="0"/>
                                  </p:stCondLst>
                                  <p:childTnLst>
                                    <p:set>
                                      <p:cBhvr>
                                        <p:cTn id="48" dur="1" fill="hold">
                                          <p:stCondLst>
                                            <p:cond delay="0"/>
                                          </p:stCondLst>
                                        </p:cTn>
                                        <p:tgtEl>
                                          <p:spTgt spid="268291">
                                            <p:txEl>
                                              <p:pRg st="3" end="3"/>
                                            </p:txEl>
                                          </p:spTgt>
                                        </p:tgtEl>
                                        <p:attrNameLst>
                                          <p:attrName>style.visibility</p:attrName>
                                        </p:attrNameLst>
                                      </p:cBhvr>
                                      <p:to>
                                        <p:strVal val="visible"/>
                                      </p:to>
                                    </p:set>
                                    <p:animEffect transition="in" filter="fade">
                                      <p:cBhvr>
                                        <p:cTn id="49" dur="500"/>
                                        <p:tgtEl>
                                          <p:spTgt spid="268291">
                                            <p:txEl>
                                              <p:pRg st="3" end="3"/>
                                            </p:txEl>
                                          </p:spTgt>
                                        </p:tgtEl>
                                      </p:cBhvr>
                                    </p:animEffect>
                                    <p:anim calcmode="lin" valueType="num">
                                      <p:cBhvr additive="base">
                                        <p:cTn id="50" dur="500" fill="hold"/>
                                        <p:tgtEl>
                                          <p:spTgt spid="268291">
                                            <p:txEl>
                                              <p:pRg st="3" end="3"/>
                                            </p:txEl>
                                          </p:spTgt>
                                        </p:tgtEl>
                                        <p:attrNameLst>
                                          <p:attrName>ppt_w</p:attrName>
                                        </p:attrNameLst>
                                      </p:cBhvr>
                                      <p:tavLst>
                                        <p:tav tm="0">
                                          <p:val>
                                            <p:strVal val="#ppt_w*0.05"/>
                                          </p:val>
                                        </p:tav>
                                        <p:tav tm="100000">
                                          <p:val>
                                            <p:strVal val="#ppt_w"/>
                                          </p:val>
                                        </p:tav>
                                      </p:tavLst>
                                    </p:anim>
                                    <p:anim calcmode="lin" valueType="num">
                                      <p:cBhvr additive="base">
                                        <p:cTn id="51" dur="500" fill="hold"/>
                                        <p:tgtEl>
                                          <p:spTgt spid="268291">
                                            <p:txEl>
                                              <p:pRg st="3" end="3"/>
                                            </p:txEl>
                                          </p:spTgt>
                                        </p:tgtEl>
                                        <p:attrNameLst>
                                          <p:attrName>ppt_h</p:attrName>
                                        </p:attrNameLst>
                                      </p:cBhvr>
                                      <p:tavLst>
                                        <p:tav tm="0">
                                          <p:val>
                                            <p:strVal val="#ppt_h"/>
                                          </p:val>
                                        </p:tav>
                                        <p:tav tm="100000">
                                          <p:val>
                                            <p:strVal val="#ppt_h"/>
                                          </p:val>
                                        </p:tav>
                                      </p:tavLst>
                                    </p:anim>
                                    <p:anim calcmode="lin" valueType="num">
                                      <p:cBhvr additive="base">
                                        <p:cTn id="52" dur="500" fill="hold"/>
                                        <p:tgtEl>
                                          <p:spTgt spid="268291">
                                            <p:txEl>
                                              <p:pRg st="3" end="3"/>
                                            </p:txEl>
                                          </p:spTgt>
                                        </p:tgtEl>
                                        <p:attrNameLst>
                                          <p:attrName>ppt_x</p:attrName>
                                        </p:attrNameLst>
                                      </p:cBhvr>
                                      <p:tavLst>
                                        <p:tav tm="0">
                                          <p:val>
                                            <p:strVal val="#ppt_x-.2"/>
                                          </p:val>
                                        </p:tav>
                                        <p:tav tm="100000">
                                          <p:val>
                                            <p:strVal val="#ppt_x"/>
                                          </p:val>
                                        </p:tav>
                                      </p:tavLst>
                                    </p:anim>
                                    <p:anim calcmode="lin" valueType="num">
                                      <p:cBhvr additive="base">
                                        <p:cTn id="53" dur="500" fill="hold"/>
                                        <p:tgtEl>
                                          <p:spTgt spid="268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68292">
                                            <p:bg/>
                                          </p:spTgt>
                                        </p:tgtEl>
                                        <p:attrNameLst>
                                          <p:attrName>style.visibility</p:attrName>
                                        </p:attrNameLst>
                                      </p:cBhvr>
                                      <p:to>
                                        <p:strVal val="visible"/>
                                      </p:to>
                                    </p:set>
                                    <p:anim calcmode="lin" valueType="num">
                                      <p:cBhvr additive="base">
                                        <p:cTn id="58" dur="500" fill="hold"/>
                                        <p:tgtEl>
                                          <p:spTgt spid="268292">
                                            <p:bg/>
                                          </p:spTgt>
                                        </p:tgtEl>
                                        <p:attrNameLst>
                                          <p:attrName>ppt_x</p:attrName>
                                        </p:attrNameLst>
                                      </p:cBhvr>
                                      <p:tavLst>
                                        <p:tav tm="0">
                                          <p:val>
                                            <p:strVal val="0-#ppt_w/2"/>
                                          </p:val>
                                        </p:tav>
                                        <p:tav tm="100000">
                                          <p:val>
                                            <p:strVal val="#ppt_x"/>
                                          </p:val>
                                        </p:tav>
                                      </p:tavLst>
                                    </p:anim>
                                    <p:anim calcmode="lin" valueType="num">
                                      <p:cBhvr additive="base">
                                        <p:cTn id="59" dur="500" fill="hold"/>
                                        <p:tgtEl>
                                          <p:spTgt spid="268292">
                                            <p:bg/>
                                          </p:spTgt>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268292">
                                            <p:txEl>
                                              <p:pRg st="0" end="0"/>
                                            </p:txEl>
                                          </p:spTgt>
                                        </p:tgtEl>
                                        <p:attrNameLst>
                                          <p:attrName>style.visibility</p:attrName>
                                        </p:attrNameLst>
                                      </p:cBhvr>
                                      <p:to>
                                        <p:strVal val="visible"/>
                                      </p:to>
                                    </p:set>
                                    <p:anim calcmode="lin" valueType="num">
                                      <p:cBhvr additive="base">
                                        <p:cTn id="64" dur="500" fill="hold"/>
                                        <p:tgtEl>
                                          <p:spTgt spid="268292">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2682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nodeType="clickEffect">
                                  <p:stCondLst>
                                    <p:cond delay="0"/>
                                  </p:stCondLst>
                                  <p:childTnLst>
                                    <p:set>
                                      <p:cBhvr>
                                        <p:cTn id="69" dur="1" fill="hold">
                                          <p:stCondLst>
                                            <p:cond delay="0"/>
                                          </p:stCondLst>
                                        </p:cTn>
                                        <p:tgtEl>
                                          <p:spTgt spid="268293"/>
                                        </p:tgtEl>
                                        <p:attrNameLst>
                                          <p:attrName>style.visibility</p:attrName>
                                        </p:attrNameLst>
                                      </p:cBhvr>
                                      <p:to>
                                        <p:strVal val="visible"/>
                                      </p:to>
                                    </p:set>
                                    <p:anim calcmode="lin" valueType="num">
                                      <p:cBhvr additive="base">
                                        <p:cTn id="70" dur="500" fill="hold"/>
                                        <p:tgtEl>
                                          <p:spTgt spid="268293"/>
                                        </p:tgtEl>
                                        <p:attrNameLst>
                                          <p:attrName>ppt_x</p:attrName>
                                        </p:attrNameLst>
                                      </p:cBhvr>
                                      <p:tavLst>
                                        <p:tav tm="0">
                                          <p:val>
                                            <p:strVal val="#ppt_x"/>
                                          </p:val>
                                        </p:tav>
                                        <p:tav tm="100000">
                                          <p:val>
                                            <p:strVal val="#ppt_x"/>
                                          </p:val>
                                        </p:tav>
                                      </p:tavLst>
                                    </p:anim>
                                    <p:anim calcmode="lin" valueType="num">
                                      <p:cBhvr additive="base">
                                        <p:cTn id="71" dur="500" fill="hold"/>
                                        <p:tgtEl>
                                          <p:spTgt spid="268293"/>
                                        </p:tgtEl>
                                        <p:attrNameLst>
                                          <p:attrName>ppt_y</p:attrName>
                                        </p:attrNameLst>
                                      </p:cBhvr>
                                      <p:tavLst>
                                        <p:tav tm="0">
                                          <p:val>
                                            <p:strVal val="1+#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4" fill="hold" nodeType="clickEffect">
                                  <p:stCondLst>
                                    <p:cond delay="0"/>
                                  </p:stCondLst>
                                  <p:childTnLst>
                                    <p:set>
                                      <p:cBhvr>
                                        <p:cTn id="75" dur="1" fill="hold">
                                          <p:stCondLst>
                                            <p:cond delay="0"/>
                                          </p:stCondLst>
                                        </p:cTn>
                                        <p:tgtEl>
                                          <p:spTgt spid="268296"/>
                                        </p:tgtEl>
                                        <p:attrNameLst>
                                          <p:attrName>style.visibility</p:attrName>
                                        </p:attrNameLst>
                                      </p:cBhvr>
                                      <p:to>
                                        <p:strVal val="visible"/>
                                      </p:to>
                                    </p:set>
                                    <p:anim calcmode="lin" valueType="num">
                                      <p:cBhvr additive="base">
                                        <p:cTn id="76" dur="500" fill="hold"/>
                                        <p:tgtEl>
                                          <p:spTgt spid="268296"/>
                                        </p:tgtEl>
                                        <p:attrNameLst>
                                          <p:attrName>ppt_x</p:attrName>
                                        </p:attrNameLst>
                                      </p:cBhvr>
                                      <p:tavLst>
                                        <p:tav tm="0">
                                          <p:val>
                                            <p:strVal val="#ppt_x"/>
                                          </p:val>
                                        </p:tav>
                                        <p:tav tm="100000">
                                          <p:val>
                                            <p:strVal val="#ppt_x"/>
                                          </p:val>
                                        </p:tav>
                                      </p:tavLst>
                                    </p:anim>
                                    <p:anim calcmode="lin" valueType="num">
                                      <p:cBhvr additive="base">
                                        <p:cTn id="77" dur="500" fill="hold"/>
                                        <p:tgtEl>
                                          <p:spTgt spid="268296"/>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nodeType="clickEffect">
                                  <p:stCondLst>
                                    <p:cond delay="0"/>
                                  </p:stCondLst>
                                  <p:childTnLst>
                                    <p:set>
                                      <p:cBhvr>
                                        <p:cTn id="81" dur="1" fill="hold">
                                          <p:stCondLst>
                                            <p:cond delay="0"/>
                                          </p:stCondLst>
                                        </p:cTn>
                                        <p:tgtEl>
                                          <p:spTgt spid="268299"/>
                                        </p:tgtEl>
                                        <p:attrNameLst>
                                          <p:attrName>style.visibility</p:attrName>
                                        </p:attrNameLst>
                                      </p:cBhvr>
                                      <p:to>
                                        <p:strVal val="visible"/>
                                      </p:to>
                                    </p:set>
                                    <p:anim calcmode="lin" valueType="num">
                                      <p:cBhvr additive="base">
                                        <p:cTn id="82" dur="500" fill="hold"/>
                                        <p:tgtEl>
                                          <p:spTgt spid="268299"/>
                                        </p:tgtEl>
                                        <p:attrNameLst>
                                          <p:attrName>ppt_x</p:attrName>
                                        </p:attrNameLst>
                                      </p:cBhvr>
                                      <p:tavLst>
                                        <p:tav tm="0">
                                          <p:val>
                                            <p:strVal val="#ppt_x"/>
                                          </p:val>
                                        </p:tav>
                                        <p:tav tm="100000">
                                          <p:val>
                                            <p:strVal val="#ppt_x"/>
                                          </p:val>
                                        </p:tav>
                                      </p:tavLst>
                                    </p:anim>
                                    <p:anim calcmode="lin" valueType="num">
                                      <p:cBhvr additive="base">
                                        <p:cTn id="83" dur="500" fill="hold"/>
                                        <p:tgtEl>
                                          <p:spTgt spid="268299"/>
                                        </p:tgtEl>
                                        <p:attrNameLst>
                                          <p:attrName>ppt_y</p:attrName>
                                        </p:attrNameLst>
                                      </p:cBhvr>
                                      <p:tavLst>
                                        <p:tav tm="0">
                                          <p:val>
                                            <p:strVal val="1+#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68302"/>
                                        </p:tgtEl>
                                        <p:attrNameLst>
                                          <p:attrName>style.visibility</p:attrName>
                                        </p:attrNameLst>
                                      </p:cBhvr>
                                      <p:to>
                                        <p:strVal val="visible"/>
                                      </p:to>
                                    </p:set>
                                    <p:animEffect transition="in" filter="dissolve">
                                      <p:cBhvr>
                                        <p:cTn id="88" dur="500"/>
                                        <p:tgtEl>
                                          <p:spTgt spid="268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animBg="1" autoUpdateAnimBg="0"/>
      <p:bldP spid="268291" grpId="0" build="p" animBg="1" autoUpdateAnimBg="0"/>
      <p:bldP spid="268292" grpId="0" build="p" animBg="1" autoUpdateAnimBg="0"/>
      <p:bldP spid="268302"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1"/>
          <p:cNvSpPr>
            <a:spLocks noGrp="1"/>
          </p:cNvSpPr>
          <p:nvPr>
            <p:ph type="dt" sz="half" idx="10"/>
          </p:nvPr>
        </p:nvSpPr>
        <p:spPr/>
        <p:txBody>
          <a:bodyPr/>
          <a:lstStyle/>
          <a:p>
            <a:fld id="{BE387AB7-8220-48EB-8511-1852497BA90A}" type="datetime1">
              <a:rPr lang="zh-CN" altLang="en-US" smtClean="0"/>
              <a:t>2016/5/10</a:t>
            </a:fld>
            <a:endParaRPr lang="en-US" altLang="zh-CN">
              <a:solidFill>
                <a:srgbClr val="FFFF00"/>
              </a:solidFill>
            </a:endParaRPr>
          </a:p>
        </p:txBody>
      </p:sp>
      <p:sp>
        <p:nvSpPr>
          <p:cNvPr id="21" name="页脚占位符 2"/>
          <p:cNvSpPr>
            <a:spLocks noGrp="1"/>
          </p:cNvSpPr>
          <p:nvPr>
            <p:ph type="ftr" sz="quarter" idx="11"/>
          </p:nvPr>
        </p:nvSpPr>
        <p:spPr/>
        <p:txBody>
          <a:bodyPr/>
          <a:lstStyle/>
          <a:p>
            <a:r>
              <a:rPr lang="zh-CN" altLang="en-US" smtClean="0"/>
              <a:t>数据库系统</a:t>
            </a:r>
            <a:endParaRPr lang="zh-CN" altLang="en-US"/>
          </a:p>
        </p:txBody>
      </p:sp>
      <p:sp>
        <p:nvSpPr>
          <p:cNvPr id="22" name="灯片编号占位符 3"/>
          <p:cNvSpPr>
            <a:spLocks noGrp="1"/>
          </p:cNvSpPr>
          <p:nvPr>
            <p:ph type="sldNum" sz="quarter" idx="12"/>
          </p:nvPr>
        </p:nvSpPr>
        <p:spPr/>
        <p:txBody>
          <a:bodyPr/>
          <a:lstStyle/>
          <a:p>
            <a:fld id="{D0DAE173-8427-4C96-B2B8-54173101D9EE}" type="slidenum">
              <a:rPr lang="zh-CN" altLang="en-US"/>
              <a:pPr/>
              <a:t>38</a:t>
            </a:fld>
            <a:endParaRPr lang="en-US" altLang="zh-CN">
              <a:solidFill>
                <a:srgbClr val="FFFF00"/>
              </a:solidFill>
            </a:endParaRPr>
          </a:p>
        </p:txBody>
      </p:sp>
      <p:sp>
        <p:nvSpPr>
          <p:cNvPr id="269314" name="Rectangle 2"/>
          <p:cNvSpPr>
            <a:spLocks noChangeArrowheads="1"/>
          </p:cNvSpPr>
          <p:nvPr/>
        </p:nvSpPr>
        <p:spPr bwMode="auto">
          <a:xfrm>
            <a:off x="9144000" y="990600"/>
            <a:ext cx="990600" cy="106680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9315" name="Text Box 3"/>
          <p:cNvSpPr txBox="1">
            <a:spLocks noChangeArrowheads="1"/>
          </p:cNvSpPr>
          <p:nvPr/>
        </p:nvSpPr>
        <p:spPr bwMode="auto">
          <a:xfrm>
            <a:off x="1752601" y="863601"/>
            <a:ext cx="41857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例：关系模式  </a:t>
            </a:r>
            <a:r>
              <a:rPr lang="en-US" altLang="zh-CN" sz="2400" b="1">
                <a:solidFill>
                  <a:srgbClr val="FFFF00"/>
                </a:solidFill>
              </a:rPr>
              <a:t>R</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J</a:t>
            </a:r>
            <a:r>
              <a:rPr lang="zh-CN" altLang="en-US" sz="2400" b="1">
                <a:solidFill>
                  <a:srgbClr val="FFFF00"/>
                </a:solidFill>
              </a:rPr>
              <a:t>）</a:t>
            </a:r>
            <a:endParaRPr lang="zh-CN" altLang="en-US" sz="2400" b="1">
              <a:solidFill>
                <a:srgbClr val="FFFF00"/>
              </a:solidFill>
              <a:sym typeface="Symbol" panose="05050102010706020507" pitchFamily="18" charset="2"/>
            </a:endParaRPr>
          </a:p>
        </p:txBody>
      </p:sp>
      <p:sp>
        <p:nvSpPr>
          <p:cNvPr id="269316" name="WordArt 4" descr="窄竖线"/>
          <p:cNvSpPr>
            <a:spLocks noChangeArrowheads="1" noChangeShapeType="1"/>
          </p:cNvSpPr>
          <p:nvPr/>
        </p:nvSpPr>
        <p:spPr bwMode="auto">
          <a:xfrm>
            <a:off x="1981200" y="3248026"/>
            <a:ext cx="1219200" cy="714375"/>
          </a:xfrm>
          <a:prstGeom prst="rect">
            <a:avLst/>
          </a:prstGeom>
        </p:spPr>
        <p:txBody>
          <a:bodyPr wrap="none" fromWordArt="1">
            <a:prstTxWarp prst="textCurveUp">
              <a:avLst>
                <a:gd name="adj" fmla="val 30995"/>
              </a:avLst>
            </a:prstTxWarp>
          </a:bodyPr>
          <a:lstStyle/>
          <a:p>
            <a:pPr algn="ctr" eaLnBrk="0" fontAlgn="base" hangingPunct="0">
              <a:spcBef>
                <a:spcPct val="0"/>
              </a:spcBef>
              <a:spcAft>
                <a:spcPct val="0"/>
              </a:spcAft>
            </a:pPr>
            <a:r>
              <a:rPr lang="zh-CN" altLang="en-US" sz="4800" b="1" kern="10">
                <a:ln w="12700">
                  <a:solidFill>
                    <a:srgbClr val="000000"/>
                  </a:solidFill>
                  <a:round/>
                  <a:headEnd/>
                  <a:tailEnd/>
                </a:ln>
                <a:blipFill dpi="0" rotWithShape="0">
                  <a:blip r:embed="rId2"/>
                  <a:srcRect/>
                  <a:tile tx="0" ty="0" sx="100000" sy="100000" flip="none" algn="tl"/>
                </a:blipFill>
                <a:effectLst>
                  <a:outerShdw dist="45791" dir="2021404" algn="ctr" rotWithShape="0">
                    <a:srgbClr val="808080"/>
                  </a:outerShdw>
                </a:effectLst>
                <a:latin typeface="宋体" panose="02010600030101010101" pitchFamily="2" charset="-122"/>
              </a:rPr>
              <a:t>问题</a:t>
            </a:r>
          </a:p>
        </p:txBody>
      </p:sp>
      <p:sp>
        <p:nvSpPr>
          <p:cNvPr id="269317" name="Text Box 5"/>
          <p:cNvSpPr txBox="1">
            <a:spLocks noChangeArrowheads="1"/>
          </p:cNvSpPr>
          <p:nvPr/>
        </p:nvSpPr>
        <p:spPr bwMode="auto">
          <a:xfrm>
            <a:off x="2590800" y="4205288"/>
            <a:ext cx="3905250" cy="107950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FF"/>
                </a:solidFill>
              </a:rPr>
              <a:t>    </a:t>
            </a:r>
            <a:r>
              <a:rPr lang="en-US" altLang="zh-CN" sz="2400" b="1">
                <a:solidFill>
                  <a:srgbClr val="FF0066"/>
                </a:solidFill>
              </a:rPr>
              <a:t>J  </a:t>
            </a:r>
            <a:r>
              <a:rPr lang="zh-CN" altLang="en-US" sz="2400" b="1">
                <a:solidFill>
                  <a:srgbClr val="FFFFFF"/>
                </a:solidFill>
              </a:rPr>
              <a:t>重复，产生冗余，</a:t>
            </a:r>
          </a:p>
          <a:p>
            <a:pPr eaLnBrk="0" fontAlgn="base" hangingPunct="0">
              <a:lnSpc>
                <a:spcPct val="130000"/>
              </a:lnSpc>
              <a:spcBef>
                <a:spcPct val="0"/>
              </a:spcBef>
              <a:spcAft>
                <a:spcPct val="0"/>
              </a:spcAft>
            </a:pPr>
            <a:r>
              <a:rPr lang="zh-CN" altLang="en-US" sz="2400" b="1">
                <a:solidFill>
                  <a:srgbClr val="FFFFFF"/>
                </a:solidFill>
              </a:rPr>
              <a:t>带来可能的不一致性等问题</a:t>
            </a:r>
            <a:endParaRPr lang="zh-CN" altLang="en-US" sz="2400" b="1">
              <a:solidFill>
                <a:srgbClr val="FFFF00"/>
              </a:solidFill>
            </a:endParaRPr>
          </a:p>
        </p:txBody>
      </p:sp>
      <p:sp>
        <p:nvSpPr>
          <p:cNvPr id="269318" name="Text Box 6"/>
          <p:cNvSpPr txBox="1">
            <a:spLocks noChangeArrowheads="1"/>
          </p:cNvSpPr>
          <p:nvPr/>
        </p:nvSpPr>
        <p:spPr bwMode="auto">
          <a:xfrm>
            <a:off x="2117725" y="1239839"/>
            <a:ext cx="4908716"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函数依赖：（</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J</a:t>
            </a:r>
            <a:r>
              <a:rPr lang="zh-CN" altLang="en-US" sz="2400" b="1">
                <a:solidFill>
                  <a:srgbClr val="FFFF00"/>
                </a:solidFill>
              </a:rPr>
              <a:t>）</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T; </a:t>
            </a:r>
          </a:p>
          <a:p>
            <a:pPr eaLnBrk="0" fontAlgn="base" hangingPunct="0">
              <a:lnSpc>
                <a:spcPct val="130000"/>
              </a:lnSpc>
              <a:spcBef>
                <a:spcPct val="0"/>
              </a:spcBef>
              <a:spcAft>
                <a:spcPct val="0"/>
              </a:spcAft>
            </a:pPr>
            <a:r>
              <a:rPr lang="en-US" altLang="zh-CN" sz="2400" b="1">
                <a:solidFill>
                  <a:srgbClr val="FFFF00"/>
                </a:solidFill>
                <a:sym typeface="Symbol" panose="05050102010706020507" pitchFamily="18" charset="2"/>
              </a:rPr>
              <a:t>                   </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T</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J</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T J</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候选关键字：（</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J</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T</a:t>
            </a:r>
            <a:r>
              <a:rPr lang="zh-CN" altLang="en-US" sz="2400" b="1">
                <a:solidFill>
                  <a:srgbClr val="FFFF00"/>
                </a:solidFill>
                <a:sym typeface="Symbol" panose="05050102010706020507" pitchFamily="18" charset="2"/>
              </a:rPr>
              <a:t>）</a:t>
            </a:r>
          </a:p>
          <a:p>
            <a:pPr eaLnBrk="0" fontAlgn="base" hangingPunct="0">
              <a:lnSpc>
                <a:spcPct val="130000"/>
              </a:lnSpc>
              <a:spcBef>
                <a:spcPct val="0"/>
              </a:spcBef>
              <a:spcAft>
                <a:spcPct val="0"/>
              </a:spcAft>
            </a:pP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中无非主属性，显然</a:t>
            </a:r>
            <a:r>
              <a:rPr lang="en-US" altLang="zh-CN" sz="2400" b="1">
                <a:solidFill>
                  <a:srgbClr val="FFFF00"/>
                </a:solidFill>
              </a:rPr>
              <a:t>R</a:t>
            </a:r>
            <a:r>
              <a:rPr lang="en-US" altLang="zh-CN" sz="2400" b="1">
                <a:solidFill>
                  <a:srgbClr val="FFFF00"/>
                </a:solidFill>
                <a:sym typeface="Symbol" panose="05050102010706020507" pitchFamily="18" charset="2"/>
              </a:rPr>
              <a:t>3NF</a:t>
            </a:r>
            <a:r>
              <a:rPr lang="zh-CN" altLang="en-US" sz="2400" b="1">
                <a:solidFill>
                  <a:srgbClr val="FFFF00"/>
                </a:solidFill>
                <a:sym typeface="Symbol" panose="05050102010706020507" pitchFamily="18" charset="2"/>
              </a:rPr>
              <a:t>。</a:t>
            </a:r>
          </a:p>
        </p:txBody>
      </p:sp>
      <p:sp>
        <p:nvSpPr>
          <p:cNvPr id="269319" name="Text Box 7"/>
          <p:cNvSpPr txBox="1">
            <a:spLocks noChangeArrowheads="1"/>
          </p:cNvSpPr>
          <p:nvPr/>
        </p:nvSpPr>
        <p:spPr bwMode="auto">
          <a:xfrm>
            <a:off x="7177088" y="533400"/>
            <a:ext cx="2614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FF"/>
                </a:solidFill>
              </a:rPr>
              <a:t>   </a:t>
            </a:r>
            <a:r>
              <a:rPr lang="en-US" altLang="zh-CN" sz="2400" b="1">
                <a:solidFill>
                  <a:srgbClr val="FFFFFF"/>
                </a:solidFill>
              </a:rPr>
              <a:t>S          T            J</a:t>
            </a:r>
            <a:endParaRPr lang="en-US" altLang="zh-CN" sz="2400" b="1">
              <a:solidFill>
                <a:srgbClr val="FFFF00"/>
              </a:solidFill>
            </a:endParaRPr>
          </a:p>
        </p:txBody>
      </p:sp>
      <p:sp>
        <p:nvSpPr>
          <p:cNvPr id="269320" name="Text Box 8"/>
          <p:cNvSpPr txBox="1">
            <a:spLocks noChangeArrowheads="1"/>
          </p:cNvSpPr>
          <p:nvPr/>
        </p:nvSpPr>
        <p:spPr bwMode="auto">
          <a:xfrm>
            <a:off x="2209800" y="5481638"/>
            <a:ext cx="5803192"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     可能的原因：</a:t>
            </a:r>
          </a:p>
          <a:p>
            <a:pPr eaLnBrk="0" fontAlgn="base" hangingPunct="0">
              <a:lnSpc>
                <a:spcPct val="130000"/>
              </a:lnSpc>
              <a:spcBef>
                <a:spcPct val="0"/>
              </a:spcBef>
              <a:spcAft>
                <a:spcPct val="0"/>
              </a:spcAft>
            </a:pPr>
            <a:r>
              <a:rPr lang="en-US" altLang="zh-CN" sz="2400" b="1">
                <a:solidFill>
                  <a:srgbClr val="FFFF00"/>
                </a:solidFill>
              </a:rPr>
              <a:t>R</a:t>
            </a:r>
            <a:r>
              <a:rPr lang="zh-CN" altLang="en-US" sz="2400" b="1">
                <a:solidFill>
                  <a:srgbClr val="FFFF00"/>
                </a:solidFill>
              </a:rPr>
              <a:t>中存在部分函数依赖  （</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   </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J</a:t>
            </a:r>
            <a:r>
              <a:rPr lang="zh-CN" altLang="en-US" sz="2400" b="1">
                <a:solidFill>
                  <a:srgbClr val="FFFF00"/>
                </a:solidFill>
                <a:sym typeface="Symbol" panose="05050102010706020507" pitchFamily="18" charset="2"/>
              </a:rPr>
              <a:t>。</a:t>
            </a:r>
            <a:endParaRPr lang="zh-CN" altLang="en-US" sz="2400" b="1">
              <a:solidFill>
                <a:srgbClr val="FFFF00"/>
              </a:solidFill>
            </a:endParaRPr>
          </a:p>
        </p:txBody>
      </p:sp>
      <p:sp>
        <p:nvSpPr>
          <p:cNvPr id="269321" name="Text Box 9"/>
          <p:cNvSpPr txBox="1">
            <a:spLocks noChangeArrowheads="1"/>
          </p:cNvSpPr>
          <p:nvPr/>
        </p:nvSpPr>
        <p:spPr bwMode="auto">
          <a:xfrm>
            <a:off x="5334000" y="5943601"/>
            <a:ext cx="1489510" cy="46166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a:t>
            </a:r>
            <a:r>
              <a:rPr lang="en-US" altLang="zh-CN" sz="2400" b="1">
                <a:solidFill>
                  <a:srgbClr val="000000"/>
                </a:solidFill>
              </a:rPr>
              <a:t>S</a:t>
            </a:r>
            <a:r>
              <a:rPr lang="zh-CN" altLang="en-US" sz="2400" b="1">
                <a:solidFill>
                  <a:srgbClr val="000000"/>
                </a:solidFill>
              </a:rPr>
              <a:t>，</a:t>
            </a:r>
            <a:r>
              <a:rPr lang="en-US" altLang="zh-CN" sz="2400" b="1">
                <a:solidFill>
                  <a:srgbClr val="000000"/>
                </a:solidFill>
              </a:rPr>
              <a:t>T</a:t>
            </a:r>
            <a:r>
              <a:rPr lang="zh-CN" altLang="en-US" sz="2400" b="1">
                <a:solidFill>
                  <a:srgbClr val="000000"/>
                </a:solidFill>
              </a:rPr>
              <a:t>）</a:t>
            </a:r>
            <a:endParaRPr lang="zh-CN" altLang="en-US" sz="2400" b="1">
              <a:solidFill>
                <a:srgbClr val="FFFF00"/>
              </a:solidFill>
            </a:endParaRPr>
          </a:p>
        </p:txBody>
      </p:sp>
      <p:grpSp>
        <p:nvGrpSpPr>
          <p:cNvPr id="269322" name="Group 10"/>
          <p:cNvGrpSpPr>
            <a:grpSpLocks/>
          </p:cNvGrpSpPr>
          <p:nvPr/>
        </p:nvGrpSpPr>
        <p:grpSpPr bwMode="auto">
          <a:xfrm>
            <a:off x="6172200" y="4824414"/>
            <a:ext cx="3646488" cy="966787"/>
            <a:chOff x="0" y="0"/>
            <a:chExt cx="2297" cy="609"/>
          </a:xfrm>
        </p:grpSpPr>
        <p:sp>
          <p:nvSpPr>
            <p:cNvPr id="269323" name="Line 11"/>
            <p:cNvSpPr>
              <a:spLocks noChangeShapeType="1"/>
            </p:cNvSpPr>
            <p:nvPr/>
          </p:nvSpPr>
          <p:spPr bwMode="auto">
            <a:xfrm flipH="1">
              <a:off x="0" y="225"/>
              <a:ext cx="816" cy="384"/>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9324" name="Text Box 12"/>
            <p:cNvSpPr txBox="1">
              <a:spLocks noChangeArrowheads="1"/>
            </p:cNvSpPr>
            <p:nvPr/>
          </p:nvSpPr>
          <p:spPr bwMode="auto">
            <a:xfrm>
              <a:off x="816" y="0"/>
              <a:ext cx="1481" cy="291"/>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因为这是关键字</a:t>
              </a:r>
            </a:p>
          </p:txBody>
        </p:sp>
      </p:grpSp>
      <p:grpSp>
        <p:nvGrpSpPr>
          <p:cNvPr id="269325" name="Group 13"/>
          <p:cNvGrpSpPr>
            <a:grpSpLocks/>
          </p:cNvGrpSpPr>
          <p:nvPr/>
        </p:nvGrpSpPr>
        <p:grpSpPr bwMode="auto">
          <a:xfrm>
            <a:off x="7086601" y="5434014"/>
            <a:ext cx="2963863" cy="661987"/>
            <a:chOff x="0" y="0"/>
            <a:chExt cx="1867" cy="417"/>
          </a:xfrm>
        </p:grpSpPr>
        <p:sp>
          <p:nvSpPr>
            <p:cNvPr id="269326" name="Text Box 14"/>
            <p:cNvSpPr txBox="1">
              <a:spLocks noChangeArrowheads="1"/>
            </p:cNvSpPr>
            <p:nvPr/>
          </p:nvSpPr>
          <p:spPr bwMode="auto">
            <a:xfrm>
              <a:off x="192" y="0"/>
              <a:ext cx="1675" cy="291"/>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FF"/>
                  </a:solidFill>
                </a:rPr>
                <a:t>也是传递函数依赖</a:t>
              </a:r>
              <a:endParaRPr lang="zh-CN" altLang="en-US" sz="2400" b="1">
                <a:solidFill>
                  <a:srgbClr val="FFFF00"/>
                </a:solidFill>
              </a:endParaRPr>
            </a:p>
          </p:txBody>
        </p:sp>
        <p:sp>
          <p:nvSpPr>
            <p:cNvPr id="269327" name="Line 15"/>
            <p:cNvSpPr>
              <a:spLocks noChangeShapeType="1"/>
            </p:cNvSpPr>
            <p:nvPr/>
          </p:nvSpPr>
          <p:spPr bwMode="auto">
            <a:xfrm>
              <a:off x="0" y="177"/>
              <a:ext cx="0" cy="24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9328" name="Line 16"/>
            <p:cNvSpPr>
              <a:spLocks noChangeShapeType="1"/>
            </p:cNvSpPr>
            <p:nvPr/>
          </p:nvSpPr>
          <p:spPr bwMode="auto">
            <a:xfrm>
              <a:off x="0" y="177"/>
              <a:ext cx="144"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69329" name="Rectangle 17"/>
          <p:cNvSpPr>
            <a:spLocks noChangeArrowheads="1"/>
          </p:cNvSpPr>
          <p:nvPr/>
        </p:nvSpPr>
        <p:spPr bwMode="auto">
          <a:xfrm>
            <a:off x="9144000" y="2095500"/>
            <a:ext cx="990600" cy="10668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9330" name="Rectangle 18"/>
          <p:cNvSpPr>
            <a:spLocks noChangeArrowheads="1"/>
          </p:cNvSpPr>
          <p:nvPr/>
        </p:nvSpPr>
        <p:spPr bwMode="auto">
          <a:xfrm>
            <a:off x="9144000" y="3200400"/>
            <a:ext cx="990600" cy="1066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69331" name="Text Box 19"/>
          <p:cNvSpPr txBox="1">
            <a:spLocks noChangeArrowheads="1"/>
          </p:cNvSpPr>
          <p:nvPr/>
        </p:nvSpPr>
        <p:spPr bwMode="auto">
          <a:xfrm>
            <a:off x="7100888" y="931863"/>
            <a:ext cx="3135312" cy="377190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学生</a:t>
            </a:r>
            <a:r>
              <a:rPr lang="en-US" altLang="zh-CN" sz="2400" b="1">
                <a:solidFill>
                  <a:srgbClr val="FFFF00"/>
                </a:solidFill>
              </a:rPr>
              <a:t>1   </a:t>
            </a:r>
            <a:r>
              <a:rPr lang="zh-CN" altLang="en-US" sz="2400" b="1">
                <a:solidFill>
                  <a:srgbClr val="FFFF00"/>
                </a:solidFill>
              </a:rPr>
              <a:t>教师</a:t>
            </a:r>
            <a:r>
              <a:rPr lang="en-US" altLang="zh-CN" sz="2400" b="1">
                <a:solidFill>
                  <a:srgbClr val="FFFF00"/>
                </a:solidFill>
              </a:rPr>
              <a:t>1    </a:t>
            </a:r>
            <a:r>
              <a:rPr lang="zh-CN" altLang="en-US" sz="2400" b="1">
                <a:solidFill>
                  <a:srgbClr val="FFFF00"/>
                </a:solidFill>
              </a:rPr>
              <a:t>课程</a:t>
            </a:r>
            <a:r>
              <a:rPr lang="en-US" altLang="zh-CN" sz="2400" b="1">
                <a:solidFill>
                  <a:srgbClr val="FFFF00"/>
                </a:solidFill>
              </a:rPr>
              <a:t>1</a:t>
            </a:r>
          </a:p>
          <a:p>
            <a:pPr eaLnBrk="0" fontAlgn="base" hangingPunct="0">
              <a:spcBef>
                <a:spcPct val="0"/>
              </a:spcBef>
              <a:spcAft>
                <a:spcPct val="0"/>
              </a:spcAft>
            </a:pPr>
            <a:r>
              <a:rPr lang="en-US" altLang="zh-CN" sz="2400" b="1">
                <a:solidFill>
                  <a:srgbClr val="FFFF00"/>
                </a:solidFill>
              </a:rPr>
              <a:t>              ……</a:t>
            </a:r>
          </a:p>
          <a:p>
            <a:pPr eaLnBrk="0" fontAlgn="base" hangingPunct="0">
              <a:spcBef>
                <a:spcPct val="0"/>
              </a:spcBef>
              <a:spcAft>
                <a:spcPct val="0"/>
              </a:spcAft>
            </a:pPr>
            <a:r>
              <a:rPr lang="zh-CN" altLang="en-US" sz="2400" b="1">
                <a:solidFill>
                  <a:srgbClr val="FFFF00"/>
                </a:solidFill>
              </a:rPr>
              <a:t>学生</a:t>
            </a:r>
            <a:r>
              <a:rPr lang="en-US" altLang="zh-CN" sz="2400" b="1">
                <a:solidFill>
                  <a:srgbClr val="FFFF00"/>
                </a:solidFill>
              </a:rPr>
              <a:t>K   </a:t>
            </a:r>
            <a:r>
              <a:rPr lang="zh-CN" altLang="en-US" sz="2400" b="1">
                <a:solidFill>
                  <a:srgbClr val="FFFF00"/>
                </a:solidFill>
              </a:rPr>
              <a:t>教师</a:t>
            </a:r>
            <a:r>
              <a:rPr lang="en-US" altLang="zh-CN" sz="2400" b="1">
                <a:solidFill>
                  <a:srgbClr val="FFFF00"/>
                </a:solidFill>
              </a:rPr>
              <a:t>1    </a:t>
            </a:r>
            <a:r>
              <a:rPr lang="zh-CN" altLang="en-US" sz="2400" b="1">
                <a:solidFill>
                  <a:srgbClr val="FFFF00"/>
                </a:solidFill>
              </a:rPr>
              <a:t>课程</a:t>
            </a:r>
            <a:r>
              <a:rPr lang="en-US" altLang="zh-CN" sz="2400" b="1">
                <a:solidFill>
                  <a:srgbClr val="FFFF00"/>
                </a:solidFill>
              </a:rPr>
              <a:t>1</a:t>
            </a:r>
          </a:p>
          <a:p>
            <a:pPr eaLnBrk="0" fontAlgn="base" hangingPunct="0">
              <a:spcBef>
                <a:spcPct val="0"/>
              </a:spcBef>
              <a:spcAft>
                <a:spcPct val="0"/>
              </a:spcAft>
            </a:pPr>
            <a:r>
              <a:rPr lang="zh-CN" altLang="en-US" sz="2400" b="1">
                <a:solidFill>
                  <a:srgbClr val="FFFF00"/>
                </a:solidFill>
              </a:rPr>
              <a:t>学生</a:t>
            </a:r>
            <a:r>
              <a:rPr lang="en-US" altLang="zh-CN" sz="2400" b="1">
                <a:solidFill>
                  <a:srgbClr val="FFFF00"/>
                </a:solidFill>
              </a:rPr>
              <a:t>L   </a:t>
            </a:r>
            <a:r>
              <a:rPr lang="zh-CN" altLang="en-US" sz="2400" b="1">
                <a:solidFill>
                  <a:srgbClr val="FFFF00"/>
                </a:solidFill>
              </a:rPr>
              <a:t>教师</a:t>
            </a:r>
            <a:r>
              <a:rPr lang="en-US" altLang="zh-CN" sz="2400" b="1">
                <a:solidFill>
                  <a:srgbClr val="FFFF00"/>
                </a:solidFill>
              </a:rPr>
              <a:t>2    </a:t>
            </a:r>
            <a:r>
              <a:rPr lang="zh-CN" altLang="en-US" sz="2400" b="1">
                <a:solidFill>
                  <a:srgbClr val="FFFF00"/>
                </a:solidFill>
              </a:rPr>
              <a:t>课程</a:t>
            </a:r>
            <a:r>
              <a:rPr lang="en-US" altLang="zh-CN" sz="2400" b="1">
                <a:solidFill>
                  <a:srgbClr val="FFFF00"/>
                </a:solidFill>
              </a:rPr>
              <a:t>1</a:t>
            </a:r>
          </a:p>
          <a:p>
            <a:pPr eaLnBrk="0" fontAlgn="base" hangingPunct="0">
              <a:spcBef>
                <a:spcPct val="0"/>
              </a:spcBef>
              <a:spcAft>
                <a:spcPct val="0"/>
              </a:spcAft>
            </a:pPr>
            <a:r>
              <a:rPr lang="en-US" altLang="zh-CN" sz="2400" b="1">
                <a:solidFill>
                  <a:srgbClr val="FFFF00"/>
                </a:solidFill>
              </a:rPr>
              <a:t>               ……</a:t>
            </a:r>
          </a:p>
          <a:p>
            <a:pPr eaLnBrk="0" fontAlgn="base" hangingPunct="0">
              <a:spcBef>
                <a:spcPct val="0"/>
              </a:spcBef>
              <a:spcAft>
                <a:spcPct val="0"/>
              </a:spcAft>
            </a:pPr>
            <a:r>
              <a:rPr lang="zh-CN" altLang="en-US" sz="2400" b="1">
                <a:solidFill>
                  <a:srgbClr val="FFFF00"/>
                </a:solidFill>
              </a:rPr>
              <a:t>学生</a:t>
            </a:r>
            <a:r>
              <a:rPr lang="en-US" altLang="zh-CN" sz="2400" b="1">
                <a:solidFill>
                  <a:srgbClr val="FFFF00"/>
                </a:solidFill>
              </a:rPr>
              <a:t>M   </a:t>
            </a:r>
            <a:r>
              <a:rPr lang="zh-CN" altLang="en-US" sz="2400" b="1">
                <a:solidFill>
                  <a:srgbClr val="FFFF00"/>
                </a:solidFill>
              </a:rPr>
              <a:t>教师</a:t>
            </a:r>
            <a:r>
              <a:rPr lang="en-US" altLang="zh-CN" sz="2400" b="1">
                <a:solidFill>
                  <a:srgbClr val="FFFF00"/>
                </a:solidFill>
              </a:rPr>
              <a:t>2   </a:t>
            </a:r>
            <a:r>
              <a:rPr lang="zh-CN" altLang="en-US" sz="2400" b="1">
                <a:solidFill>
                  <a:srgbClr val="FFFF00"/>
                </a:solidFill>
              </a:rPr>
              <a:t>课程</a:t>
            </a:r>
            <a:r>
              <a:rPr lang="en-US" altLang="zh-CN" sz="2400" b="1">
                <a:solidFill>
                  <a:srgbClr val="FFFF00"/>
                </a:solidFill>
              </a:rPr>
              <a:t>1</a:t>
            </a:r>
          </a:p>
          <a:p>
            <a:pPr eaLnBrk="0" fontAlgn="base" hangingPunct="0">
              <a:spcBef>
                <a:spcPct val="0"/>
              </a:spcBef>
              <a:spcAft>
                <a:spcPct val="0"/>
              </a:spcAft>
            </a:pPr>
            <a:r>
              <a:rPr lang="zh-CN" altLang="en-US" sz="2400" b="1">
                <a:solidFill>
                  <a:srgbClr val="FFFF00"/>
                </a:solidFill>
              </a:rPr>
              <a:t>学生</a:t>
            </a:r>
            <a:r>
              <a:rPr lang="en-US" altLang="zh-CN" sz="2400" b="1">
                <a:solidFill>
                  <a:srgbClr val="FFFF00"/>
                </a:solidFill>
              </a:rPr>
              <a:t>1     </a:t>
            </a:r>
            <a:r>
              <a:rPr lang="zh-CN" altLang="en-US" sz="2400" b="1">
                <a:solidFill>
                  <a:srgbClr val="FFFF00"/>
                </a:solidFill>
              </a:rPr>
              <a:t>教师</a:t>
            </a:r>
            <a:r>
              <a:rPr lang="en-US" altLang="zh-CN" sz="2400" b="1">
                <a:solidFill>
                  <a:srgbClr val="FFFF00"/>
                </a:solidFill>
              </a:rPr>
              <a:t>3   </a:t>
            </a:r>
            <a:r>
              <a:rPr lang="zh-CN" altLang="en-US" sz="2400" b="1">
                <a:solidFill>
                  <a:srgbClr val="FFFF00"/>
                </a:solidFill>
              </a:rPr>
              <a:t>课程</a:t>
            </a:r>
            <a:r>
              <a:rPr lang="en-US" altLang="zh-CN" sz="2400" b="1">
                <a:solidFill>
                  <a:srgbClr val="FFFF00"/>
                </a:solidFill>
              </a:rPr>
              <a:t>2</a:t>
            </a:r>
          </a:p>
          <a:p>
            <a:pPr eaLnBrk="0" fontAlgn="base" hangingPunct="0">
              <a:spcBef>
                <a:spcPct val="0"/>
              </a:spcBef>
              <a:spcAft>
                <a:spcPct val="0"/>
              </a:spcAft>
            </a:pPr>
            <a:r>
              <a:rPr lang="en-US" altLang="zh-CN" sz="2400" b="1">
                <a:solidFill>
                  <a:srgbClr val="FFFF00"/>
                </a:solidFill>
              </a:rPr>
              <a:t>               ……</a:t>
            </a:r>
          </a:p>
          <a:p>
            <a:pPr eaLnBrk="0" fontAlgn="base" hangingPunct="0">
              <a:spcBef>
                <a:spcPct val="0"/>
              </a:spcBef>
              <a:spcAft>
                <a:spcPct val="0"/>
              </a:spcAft>
            </a:pPr>
            <a:r>
              <a:rPr lang="zh-CN" altLang="en-US" sz="2400" b="1">
                <a:solidFill>
                  <a:srgbClr val="FFFF00"/>
                </a:solidFill>
              </a:rPr>
              <a:t>学生</a:t>
            </a:r>
            <a:r>
              <a:rPr lang="en-US" altLang="zh-CN" sz="2400" b="1">
                <a:solidFill>
                  <a:srgbClr val="FFFF00"/>
                </a:solidFill>
              </a:rPr>
              <a:t>K    </a:t>
            </a:r>
            <a:r>
              <a:rPr lang="zh-CN" altLang="en-US" sz="2400" b="1">
                <a:solidFill>
                  <a:srgbClr val="FFFF00"/>
                </a:solidFill>
              </a:rPr>
              <a:t>教师</a:t>
            </a:r>
            <a:r>
              <a:rPr lang="en-US" altLang="zh-CN" sz="2400" b="1">
                <a:solidFill>
                  <a:srgbClr val="FFFF00"/>
                </a:solidFill>
              </a:rPr>
              <a:t>3   </a:t>
            </a:r>
            <a:r>
              <a:rPr lang="zh-CN" altLang="en-US" sz="2400" b="1">
                <a:solidFill>
                  <a:srgbClr val="FFFF00"/>
                </a:solidFill>
              </a:rPr>
              <a:t>课程</a:t>
            </a:r>
            <a:r>
              <a:rPr lang="en-US" altLang="zh-CN" sz="2400" b="1">
                <a:solidFill>
                  <a:srgbClr val="FFFF00"/>
                </a:solidFill>
              </a:rPr>
              <a:t>2</a:t>
            </a:r>
          </a:p>
          <a:p>
            <a:pPr eaLnBrk="0" fontAlgn="base" hangingPunct="0">
              <a:spcBef>
                <a:spcPct val="0"/>
              </a:spcBef>
              <a:spcAft>
                <a:spcPct val="0"/>
              </a:spcAft>
            </a:pPr>
            <a:r>
              <a:rPr lang="en-US" altLang="zh-CN" sz="2400" b="1">
                <a:solidFill>
                  <a:srgbClr val="FFFF00"/>
                </a:solidFill>
              </a:rPr>
              <a:t>              ……</a:t>
            </a:r>
          </a:p>
        </p:txBody>
      </p:sp>
    </p:spTree>
    <p:extLst>
      <p:ext uri="{BB962C8B-B14F-4D97-AF65-F5344CB8AC3E}">
        <p14:creationId xmlns:p14="http://schemas.microsoft.com/office/powerpoint/2010/main" val="888227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5">
                                            <p:bg/>
                                          </p:spTgt>
                                        </p:tgtEl>
                                        <p:attrNameLst>
                                          <p:attrName>style.visibility</p:attrName>
                                        </p:attrNameLst>
                                      </p:cBhvr>
                                      <p:to>
                                        <p:strVal val="visible"/>
                                      </p:to>
                                    </p:set>
                                    <p:anim calcmode="lin" valueType="num">
                                      <p:cBhvr additive="base">
                                        <p:cTn id="7" dur="500" fill="hold"/>
                                        <p:tgtEl>
                                          <p:spTgt spid="26931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69315">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5">
                                            <p:txEl>
                                              <p:pRg st="0" end="0"/>
                                            </p:txEl>
                                          </p:spTgt>
                                        </p:tgtEl>
                                        <p:attrNameLst>
                                          <p:attrName>style.visibility</p:attrName>
                                        </p:attrNameLst>
                                      </p:cBhvr>
                                      <p:to>
                                        <p:strVal val="visible"/>
                                      </p:to>
                                    </p:set>
                                    <p:anim calcmode="lin" valueType="num">
                                      <p:cBhvr additive="base">
                                        <p:cTn id="13" dur="500" fill="hold"/>
                                        <p:tgtEl>
                                          <p:spTgt spid="2693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9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69319"/>
                                        </p:tgtEl>
                                        <p:attrNameLst>
                                          <p:attrName>style.visibility</p:attrName>
                                        </p:attrNameLst>
                                      </p:cBhvr>
                                      <p:to>
                                        <p:strVal val="visible"/>
                                      </p:to>
                                    </p:set>
                                    <p:anim calcmode="lin" valueType="num">
                                      <p:cBhvr additive="base">
                                        <p:cTn id="19" dur="500" fill="hold"/>
                                        <p:tgtEl>
                                          <p:spTgt spid="269319"/>
                                        </p:tgtEl>
                                        <p:attrNameLst>
                                          <p:attrName>ppt_x</p:attrName>
                                        </p:attrNameLst>
                                      </p:cBhvr>
                                      <p:tavLst>
                                        <p:tav tm="0">
                                          <p:val>
                                            <p:strVal val="#ppt_x"/>
                                          </p:val>
                                        </p:tav>
                                        <p:tav tm="100000">
                                          <p:val>
                                            <p:strVal val="#ppt_x"/>
                                          </p:val>
                                        </p:tav>
                                      </p:tavLst>
                                    </p:anim>
                                    <p:anim calcmode="lin" valueType="num">
                                      <p:cBhvr additive="base">
                                        <p:cTn id="20" dur="500" fill="hold"/>
                                        <p:tgtEl>
                                          <p:spTgt spid="269319"/>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69331"/>
                                        </p:tgtEl>
                                        <p:attrNameLst>
                                          <p:attrName>style.visibility</p:attrName>
                                        </p:attrNameLst>
                                      </p:cBhvr>
                                      <p:to>
                                        <p:strVal val="visible"/>
                                      </p:to>
                                    </p:set>
                                    <p:animEffect transition="in" filter="wipe(up)">
                                      <p:cBhvr>
                                        <p:cTn id="25" dur="500"/>
                                        <p:tgtEl>
                                          <p:spTgt spid="26933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9318">
                                            <p:bg/>
                                          </p:spTgt>
                                        </p:tgtEl>
                                        <p:attrNameLst>
                                          <p:attrName>style.visibility</p:attrName>
                                        </p:attrNameLst>
                                      </p:cBhvr>
                                      <p:to>
                                        <p:strVal val="visible"/>
                                      </p:to>
                                    </p:set>
                                    <p:anim calcmode="lin" valueType="num">
                                      <p:cBhvr additive="base">
                                        <p:cTn id="30" dur="500" fill="hold"/>
                                        <p:tgtEl>
                                          <p:spTgt spid="269318">
                                            <p:bg/>
                                          </p:spTgt>
                                        </p:tgtEl>
                                        <p:attrNameLst>
                                          <p:attrName>ppt_x</p:attrName>
                                        </p:attrNameLst>
                                      </p:cBhvr>
                                      <p:tavLst>
                                        <p:tav tm="0">
                                          <p:val>
                                            <p:strVal val="0-#ppt_w/2"/>
                                          </p:val>
                                        </p:tav>
                                        <p:tav tm="100000">
                                          <p:val>
                                            <p:strVal val="#ppt_x"/>
                                          </p:val>
                                        </p:tav>
                                      </p:tavLst>
                                    </p:anim>
                                    <p:anim calcmode="lin" valueType="num">
                                      <p:cBhvr additive="base">
                                        <p:cTn id="31" dur="500" fill="hold"/>
                                        <p:tgtEl>
                                          <p:spTgt spid="269318">
                                            <p:bg/>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69318">
                                            <p:txEl>
                                              <p:pRg st="0" end="0"/>
                                            </p:txEl>
                                          </p:spTgt>
                                        </p:tgtEl>
                                        <p:attrNameLst>
                                          <p:attrName>style.visibility</p:attrName>
                                        </p:attrNameLst>
                                      </p:cBhvr>
                                      <p:to>
                                        <p:strVal val="visible"/>
                                      </p:to>
                                    </p:set>
                                    <p:anim calcmode="lin" valueType="num">
                                      <p:cBhvr additive="base">
                                        <p:cTn id="36" dur="500" fill="hold"/>
                                        <p:tgtEl>
                                          <p:spTgt spid="269318">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693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69318">
                                            <p:txEl>
                                              <p:pRg st="1" end="1"/>
                                            </p:txEl>
                                          </p:spTgt>
                                        </p:tgtEl>
                                        <p:attrNameLst>
                                          <p:attrName>style.visibility</p:attrName>
                                        </p:attrNameLst>
                                      </p:cBhvr>
                                      <p:to>
                                        <p:strVal val="visible"/>
                                      </p:to>
                                    </p:set>
                                    <p:anim calcmode="lin" valueType="num">
                                      <p:cBhvr additive="base">
                                        <p:cTn id="42" dur="500" fill="hold"/>
                                        <p:tgtEl>
                                          <p:spTgt spid="269318">
                                            <p:txEl>
                                              <p:pRg st="1" end="1"/>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693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69318">
                                            <p:txEl>
                                              <p:pRg st="2" end="2"/>
                                            </p:txEl>
                                          </p:spTgt>
                                        </p:tgtEl>
                                        <p:attrNameLst>
                                          <p:attrName>style.visibility</p:attrName>
                                        </p:attrNameLst>
                                      </p:cBhvr>
                                      <p:to>
                                        <p:strVal val="visible"/>
                                      </p:to>
                                    </p:set>
                                    <p:anim calcmode="lin" valueType="num">
                                      <p:cBhvr additive="base">
                                        <p:cTn id="48" dur="500" fill="hold"/>
                                        <p:tgtEl>
                                          <p:spTgt spid="269318">
                                            <p:txEl>
                                              <p:pRg st="2" end="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693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69318">
                                            <p:txEl>
                                              <p:pRg st="3" end="3"/>
                                            </p:txEl>
                                          </p:spTgt>
                                        </p:tgtEl>
                                        <p:attrNameLst>
                                          <p:attrName>style.visibility</p:attrName>
                                        </p:attrNameLst>
                                      </p:cBhvr>
                                      <p:to>
                                        <p:strVal val="visible"/>
                                      </p:to>
                                    </p:set>
                                    <p:anim calcmode="lin" valueType="num">
                                      <p:cBhvr additive="base">
                                        <p:cTn id="54" dur="500" fill="hold"/>
                                        <p:tgtEl>
                                          <p:spTgt spid="269318">
                                            <p:txEl>
                                              <p:pRg st="3" end="3"/>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693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269316"/>
                                        </p:tgtEl>
                                        <p:attrNameLst>
                                          <p:attrName>style.visibility</p:attrName>
                                        </p:attrNameLst>
                                      </p:cBhvr>
                                      <p:to>
                                        <p:strVal val="visible"/>
                                      </p:to>
                                    </p:set>
                                    <p:anim calcmode="lin" valueType="num">
                                      <p:cBhvr additive="base">
                                        <p:cTn id="60" dur="500" fill="hold"/>
                                        <p:tgtEl>
                                          <p:spTgt spid="269316"/>
                                        </p:tgtEl>
                                        <p:attrNameLst>
                                          <p:attrName>ppt_x</p:attrName>
                                        </p:attrNameLst>
                                      </p:cBhvr>
                                      <p:tavLst>
                                        <p:tav tm="0">
                                          <p:val>
                                            <p:strVal val="#ppt_x"/>
                                          </p:val>
                                        </p:tav>
                                        <p:tav tm="100000">
                                          <p:val>
                                            <p:strVal val="#ppt_x"/>
                                          </p:val>
                                        </p:tav>
                                      </p:tavLst>
                                    </p:anim>
                                    <p:anim calcmode="lin" valueType="num">
                                      <p:cBhvr additive="base">
                                        <p:cTn id="61" dur="500" fill="hold"/>
                                        <p:tgtEl>
                                          <p:spTgt spid="269316"/>
                                        </p:tgtEl>
                                        <p:attrNameLst>
                                          <p:attrName>ppt_y</p:attrName>
                                        </p:attrNameLst>
                                      </p:cBhvr>
                                      <p:tavLst>
                                        <p:tav tm="0">
                                          <p:val>
                                            <p:strVal val="0-#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269317"/>
                                        </p:tgtEl>
                                        <p:attrNameLst>
                                          <p:attrName>style.visibility</p:attrName>
                                        </p:attrNameLst>
                                      </p:cBhvr>
                                      <p:to>
                                        <p:strVal val="visible"/>
                                      </p:to>
                                    </p:set>
                                    <p:anim calcmode="lin" valueType="num">
                                      <p:cBhvr additive="base">
                                        <p:cTn id="66" dur="500" fill="hold"/>
                                        <p:tgtEl>
                                          <p:spTgt spid="269317"/>
                                        </p:tgtEl>
                                        <p:attrNameLst>
                                          <p:attrName>ppt_x</p:attrName>
                                        </p:attrNameLst>
                                      </p:cBhvr>
                                      <p:tavLst>
                                        <p:tav tm="0">
                                          <p:val>
                                            <p:strVal val="1+#ppt_w/2"/>
                                          </p:val>
                                        </p:tav>
                                        <p:tav tm="100000">
                                          <p:val>
                                            <p:strVal val="#ppt_x"/>
                                          </p:val>
                                        </p:tav>
                                      </p:tavLst>
                                    </p:anim>
                                    <p:anim calcmode="lin" valueType="num">
                                      <p:cBhvr additive="base">
                                        <p:cTn id="67" dur="500" fill="hold"/>
                                        <p:tgtEl>
                                          <p:spTgt spid="269317"/>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69314"/>
                                        </p:tgtEl>
                                        <p:attrNameLst>
                                          <p:attrName>style.visibility</p:attrName>
                                        </p:attrNameLst>
                                      </p:cBhvr>
                                      <p:to>
                                        <p:strVal val="visible"/>
                                      </p:to>
                                    </p:set>
                                    <p:animEffect transition="in" filter="dissolve">
                                      <p:cBhvr>
                                        <p:cTn id="72" dur="500"/>
                                        <p:tgtEl>
                                          <p:spTgt spid="26931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269329"/>
                                        </p:tgtEl>
                                        <p:attrNameLst>
                                          <p:attrName>style.visibility</p:attrName>
                                        </p:attrNameLst>
                                      </p:cBhvr>
                                      <p:to>
                                        <p:strVal val="visible"/>
                                      </p:to>
                                    </p:set>
                                    <p:animEffect transition="in" filter="box(out)">
                                      <p:cBhvr>
                                        <p:cTn id="77" dur="500"/>
                                        <p:tgtEl>
                                          <p:spTgt spid="26932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5" fill="hold" grpId="0" nodeType="clickEffect">
                                  <p:stCondLst>
                                    <p:cond delay="0"/>
                                  </p:stCondLst>
                                  <p:childTnLst>
                                    <p:set>
                                      <p:cBhvr>
                                        <p:cTn id="81" dur="1" fill="hold">
                                          <p:stCondLst>
                                            <p:cond delay="0"/>
                                          </p:stCondLst>
                                        </p:cTn>
                                        <p:tgtEl>
                                          <p:spTgt spid="269330"/>
                                        </p:tgtEl>
                                        <p:attrNameLst>
                                          <p:attrName>style.visibility</p:attrName>
                                        </p:attrNameLst>
                                      </p:cBhvr>
                                      <p:to>
                                        <p:strVal val="visible"/>
                                      </p:to>
                                    </p:set>
                                    <p:animEffect transition="in" filter="blinds(vertical)">
                                      <p:cBhvr>
                                        <p:cTn id="82" dur="500"/>
                                        <p:tgtEl>
                                          <p:spTgt spid="26933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69320">
                                            <p:bg/>
                                          </p:spTgt>
                                        </p:tgtEl>
                                        <p:attrNameLst>
                                          <p:attrName>style.visibility</p:attrName>
                                        </p:attrNameLst>
                                      </p:cBhvr>
                                      <p:to>
                                        <p:strVal val="visible"/>
                                      </p:to>
                                    </p:set>
                                    <p:anim calcmode="lin" valueType="num">
                                      <p:cBhvr additive="base">
                                        <p:cTn id="87" dur="500" fill="hold"/>
                                        <p:tgtEl>
                                          <p:spTgt spid="269320">
                                            <p:bg/>
                                          </p:spTgt>
                                        </p:tgtEl>
                                        <p:attrNameLst>
                                          <p:attrName>ppt_x</p:attrName>
                                        </p:attrNameLst>
                                      </p:cBhvr>
                                      <p:tavLst>
                                        <p:tav tm="0">
                                          <p:val>
                                            <p:strVal val="#ppt_x"/>
                                          </p:val>
                                        </p:tav>
                                        <p:tav tm="100000">
                                          <p:val>
                                            <p:strVal val="#ppt_x"/>
                                          </p:val>
                                        </p:tav>
                                      </p:tavLst>
                                    </p:anim>
                                    <p:anim calcmode="lin" valueType="num">
                                      <p:cBhvr additive="base">
                                        <p:cTn id="88" dur="500" fill="hold"/>
                                        <p:tgtEl>
                                          <p:spTgt spid="269320">
                                            <p:bg/>
                                          </p:spTgt>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69320">
                                            <p:txEl>
                                              <p:pRg st="0" end="0"/>
                                            </p:txEl>
                                          </p:spTgt>
                                        </p:tgtEl>
                                        <p:attrNameLst>
                                          <p:attrName>style.visibility</p:attrName>
                                        </p:attrNameLst>
                                      </p:cBhvr>
                                      <p:to>
                                        <p:strVal val="visible"/>
                                      </p:to>
                                    </p:set>
                                    <p:anim calcmode="lin" valueType="num">
                                      <p:cBhvr additive="base">
                                        <p:cTn id="93" dur="500" fill="hold"/>
                                        <p:tgtEl>
                                          <p:spTgt spid="269320">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693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69320">
                                            <p:txEl>
                                              <p:pRg st="1" end="1"/>
                                            </p:txEl>
                                          </p:spTgt>
                                        </p:tgtEl>
                                        <p:attrNameLst>
                                          <p:attrName>style.visibility</p:attrName>
                                        </p:attrNameLst>
                                      </p:cBhvr>
                                      <p:to>
                                        <p:strVal val="visible"/>
                                      </p:to>
                                    </p:set>
                                    <p:anim calcmode="lin" valueType="num">
                                      <p:cBhvr additive="base">
                                        <p:cTn id="99" dur="500" fill="hold"/>
                                        <p:tgtEl>
                                          <p:spTgt spid="269320">
                                            <p:txEl>
                                              <p:pRg st="1" end="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693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9" presetClass="entr" presetSubtype="10" fill="hold" grpId="0" nodeType="clickEffect">
                                  <p:stCondLst>
                                    <p:cond delay="0"/>
                                  </p:stCondLst>
                                  <p:childTnLst>
                                    <p:set>
                                      <p:cBhvr>
                                        <p:cTn id="104" dur="1" fill="hold">
                                          <p:stCondLst>
                                            <p:cond delay="0"/>
                                          </p:stCondLst>
                                        </p:cTn>
                                        <p:tgtEl>
                                          <p:spTgt spid="269321"/>
                                        </p:tgtEl>
                                        <p:attrNameLst>
                                          <p:attrName>style.visibility</p:attrName>
                                        </p:attrNameLst>
                                      </p:cBhvr>
                                      <p:to>
                                        <p:strVal val="visible"/>
                                      </p:to>
                                    </p:set>
                                    <p:anim calcmode="lin" valueType="num">
                                      <p:cBhvr additive="base">
                                        <p:cTn id="105" dur="5000" fill="hold"/>
                                        <p:tgtEl>
                                          <p:spTgt spid="269321"/>
                                        </p:tgtEl>
                                        <p:attrNameLst>
                                          <p:attrName>ppt_w</p:attrName>
                                        </p:attrNameLst>
                                      </p:cBhvr>
                                      <p:tavLst>
                                        <p:tav tm="0" fmla="#ppt_w*sin(2.5*pi*$)">
                                          <p:val>
                                            <p:fltVal val="0"/>
                                          </p:val>
                                        </p:tav>
                                        <p:tav tm="100000">
                                          <p:val>
                                            <p:fltVal val="1"/>
                                          </p:val>
                                        </p:tav>
                                      </p:tavLst>
                                    </p:anim>
                                    <p:anim calcmode="lin" valueType="num">
                                      <p:cBhvr additive="base">
                                        <p:cTn id="106" dur="5000" fill="hold"/>
                                        <p:tgtEl>
                                          <p:spTgt spid="269321"/>
                                        </p:tgtEl>
                                        <p:attrNameLst>
                                          <p:attrName>ppt_h</p:attrName>
                                        </p:attrNameLst>
                                      </p:cBhvr>
                                      <p:tavLst>
                                        <p:tav tm="0">
                                          <p:val>
                                            <p:strVal val="#ppt_h"/>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8" presetClass="entr" presetSubtype="12" fill="hold" nodeType="clickEffect">
                                  <p:stCondLst>
                                    <p:cond delay="0"/>
                                  </p:stCondLst>
                                  <p:childTnLst>
                                    <p:set>
                                      <p:cBhvr>
                                        <p:cTn id="110" dur="1" fill="hold">
                                          <p:stCondLst>
                                            <p:cond delay="0"/>
                                          </p:stCondLst>
                                        </p:cTn>
                                        <p:tgtEl>
                                          <p:spTgt spid="269322"/>
                                        </p:tgtEl>
                                        <p:attrNameLst>
                                          <p:attrName>style.visibility</p:attrName>
                                        </p:attrNameLst>
                                      </p:cBhvr>
                                      <p:to>
                                        <p:strVal val="visible"/>
                                      </p:to>
                                    </p:set>
                                    <p:animEffect transition="in" filter="strips(downLeft)">
                                      <p:cBhvr>
                                        <p:cTn id="111" dur="500"/>
                                        <p:tgtEl>
                                          <p:spTgt spid="26932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2" fill="hold" nodeType="clickEffect">
                                  <p:stCondLst>
                                    <p:cond delay="0"/>
                                  </p:stCondLst>
                                  <p:childTnLst>
                                    <p:set>
                                      <p:cBhvr>
                                        <p:cTn id="115" dur="1" fill="hold">
                                          <p:stCondLst>
                                            <p:cond delay="0"/>
                                          </p:stCondLst>
                                        </p:cTn>
                                        <p:tgtEl>
                                          <p:spTgt spid="269325"/>
                                        </p:tgtEl>
                                        <p:attrNameLst>
                                          <p:attrName>style.visibility</p:attrName>
                                        </p:attrNameLst>
                                      </p:cBhvr>
                                      <p:to>
                                        <p:strVal val="visible"/>
                                      </p:to>
                                    </p:set>
                                    <p:anim calcmode="lin" valueType="num">
                                      <p:cBhvr additive="base">
                                        <p:cTn id="116" dur="500" fill="hold"/>
                                        <p:tgtEl>
                                          <p:spTgt spid="269325"/>
                                        </p:tgtEl>
                                        <p:attrNameLst>
                                          <p:attrName>ppt_x</p:attrName>
                                        </p:attrNameLst>
                                      </p:cBhvr>
                                      <p:tavLst>
                                        <p:tav tm="0">
                                          <p:val>
                                            <p:strVal val="1+#ppt_w/2"/>
                                          </p:val>
                                        </p:tav>
                                        <p:tav tm="100000">
                                          <p:val>
                                            <p:strVal val="#ppt_x"/>
                                          </p:val>
                                        </p:tav>
                                      </p:tavLst>
                                    </p:anim>
                                    <p:anim calcmode="lin" valueType="num">
                                      <p:cBhvr additive="base">
                                        <p:cTn id="117" dur="500" fill="hold"/>
                                        <p:tgtEl>
                                          <p:spTgt spid="269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animBg="1"/>
      <p:bldP spid="269315" grpId="0" build="p" animBg="1" autoUpdateAnimBg="0"/>
      <p:bldP spid="269316" grpId="0" animBg="1"/>
      <p:bldP spid="269317" grpId="0" animBg="1" autoUpdateAnimBg="0"/>
      <p:bldP spid="269318" grpId="0" build="p" animBg="1" autoUpdateAnimBg="0"/>
      <p:bldP spid="269319" grpId="0" animBg="1" autoUpdateAnimBg="0"/>
      <p:bldP spid="269320" grpId="0" build="p" animBg="1" autoUpdateAnimBg="0"/>
      <p:bldP spid="269321" grpId="0" animBg="1" autoUpdateAnimBg="0"/>
      <p:bldP spid="269329" grpId="0" animBg="1"/>
      <p:bldP spid="269330" grpId="0" animBg="1"/>
      <p:bldP spid="26933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28BCBF99-5F62-4D11-ABD0-98F46EBEAB1E}" type="datetime1">
              <a:rPr lang="zh-CN" altLang="en-US" smtClean="0"/>
              <a:t>2016/5/10</a:t>
            </a:fld>
            <a:endParaRPr lang="en-US" altLang="zh-CN">
              <a:solidFill>
                <a:srgbClr val="FFFF00"/>
              </a:solidFill>
            </a:endParaRPr>
          </a:p>
        </p:txBody>
      </p:sp>
      <p:sp>
        <p:nvSpPr>
          <p:cNvPr id="8" name="页脚占位符 2"/>
          <p:cNvSpPr>
            <a:spLocks noGrp="1"/>
          </p:cNvSpPr>
          <p:nvPr>
            <p:ph type="ftr" sz="quarter" idx="11"/>
          </p:nvPr>
        </p:nvSpPr>
        <p:spPr/>
        <p:txBody>
          <a:bodyPr/>
          <a:lstStyle/>
          <a:p>
            <a:r>
              <a:rPr lang="zh-CN" altLang="en-US" smtClean="0"/>
              <a:t>数据库系统</a:t>
            </a:r>
            <a:endParaRPr lang="zh-CN" altLang="en-US"/>
          </a:p>
        </p:txBody>
      </p:sp>
      <p:sp>
        <p:nvSpPr>
          <p:cNvPr id="9" name="灯片编号占位符 3"/>
          <p:cNvSpPr>
            <a:spLocks noGrp="1"/>
          </p:cNvSpPr>
          <p:nvPr>
            <p:ph type="sldNum" sz="quarter" idx="12"/>
          </p:nvPr>
        </p:nvSpPr>
        <p:spPr/>
        <p:txBody>
          <a:bodyPr/>
          <a:lstStyle/>
          <a:p>
            <a:fld id="{FC6B30F1-1A2E-48B5-AB67-EF3D2E74D297}" type="slidenum">
              <a:rPr lang="zh-CN" altLang="en-US"/>
              <a:pPr/>
              <a:t>39</a:t>
            </a:fld>
            <a:endParaRPr lang="en-US" altLang="zh-CN">
              <a:solidFill>
                <a:srgbClr val="FFFF00"/>
              </a:solidFill>
            </a:endParaRPr>
          </a:p>
        </p:txBody>
      </p:sp>
      <p:sp>
        <p:nvSpPr>
          <p:cNvPr id="270338" name="Text Box 2"/>
          <p:cNvSpPr txBox="1">
            <a:spLocks noChangeArrowheads="1"/>
          </p:cNvSpPr>
          <p:nvPr/>
        </p:nvSpPr>
        <p:spPr bwMode="auto">
          <a:xfrm>
            <a:off x="2854326" y="990601"/>
            <a:ext cx="6681637"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        由例子可以看出，虽然</a:t>
            </a:r>
            <a:r>
              <a:rPr lang="en-US" altLang="zh-CN" sz="2400" b="1">
                <a:solidFill>
                  <a:srgbClr val="FFFF00"/>
                </a:solidFill>
              </a:rPr>
              <a:t>3NF</a:t>
            </a:r>
            <a:r>
              <a:rPr lang="zh-CN" altLang="en-US" sz="2400" b="1">
                <a:solidFill>
                  <a:srgbClr val="FFFF00"/>
                </a:solidFill>
              </a:rPr>
              <a:t>消除了一大类</a:t>
            </a:r>
          </a:p>
          <a:p>
            <a:pPr eaLnBrk="0" fontAlgn="base" hangingPunct="0">
              <a:lnSpc>
                <a:spcPct val="130000"/>
              </a:lnSpc>
              <a:spcBef>
                <a:spcPct val="0"/>
              </a:spcBef>
              <a:spcAft>
                <a:spcPct val="0"/>
              </a:spcAft>
            </a:pPr>
            <a:r>
              <a:rPr lang="zh-CN" altLang="en-US" sz="2400" b="1">
                <a:solidFill>
                  <a:srgbClr val="FFFF00"/>
                </a:solidFill>
              </a:rPr>
              <a:t>数据冗余问题（冗余也是产生异常操作的直接</a:t>
            </a:r>
          </a:p>
          <a:p>
            <a:pPr eaLnBrk="0" fontAlgn="base" hangingPunct="0">
              <a:lnSpc>
                <a:spcPct val="130000"/>
              </a:lnSpc>
              <a:spcBef>
                <a:spcPct val="0"/>
              </a:spcBef>
              <a:spcAft>
                <a:spcPct val="0"/>
              </a:spcAft>
            </a:pPr>
            <a:r>
              <a:rPr lang="zh-CN" altLang="en-US" sz="2400" b="1">
                <a:solidFill>
                  <a:srgbClr val="FFFF00"/>
                </a:solidFill>
              </a:rPr>
              <a:t>原因），但这种数据冗余是非主属性下的冗余。</a:t>
            </a:r>
          </a:p>
          <a:p>
            <a:pPr eaLnBrk="0" fontAlgn="base" hangingPunct="0">
              <a:lnSpc>
                <a:spcPct val="130000"/>
              </a:lnSpc>
              <a:spcBef>
                <a:spcPct val="0"/>
              </a:spcBef>
              <a:spcAft>
                <a:spcPct val="0"/>
              </a:spcAft>
            </a:pPr>
            <a:r>
              <a:rPr lang="en-US" altLang="zh-CN" sz="2400" b="1">
                <a:solidFill>
                  <a:srgbClr val="FFFFFF"/>
                </a:solidFill>
              </a:rPr>
              <a:t>3NF</a:t>
            </a:r>
            <a:r>
              <a:rPr lang="zh-CN" altLang="en-US" sz="2400" b="1">
                <a:solidFill>
                  <a:srgbClr val="FFFFFF"/>
                </a:solidFill>
              </a:rPr>
              <a:t>并没有涉及主属性下的数据冗余问题</a:t>
            </a:r>
            <a:r>
              <a:rPr lang="zh-CN" altLang="en-US" sz="2400" b="1">
                <a:solidFill>
                  <a:srgbClr val="FFFF00"/>
                </a:solidFill>
              </a:rPr>
              <a:t>。</a:t>
            </a:r>
          </a:p>
        </p:txBody>
      </p:sp>
      <p:graphicFrame>
        <p:nvGraphicFramePr>
          <p:cNvPr id="270339" name="Object 3"/>
          <p:cNvGraphicFramePr>
            <a:graphicFrameLocks noChangeAspect="1"/>
          </p:cNvGraphicFramePr>
          <p:nvPr/>
        </p:nvGraphicFramePr>
        <p:xfrm>
          <a:off x="7543801" y="3316289"/>
          <a:ext cx="2697163" cy="2962275"/>
        </p:xfrm>
        <a:graphic>
          <a:graphicData uri="http://schemas.openxmlformats.org/presentationml/2006/ole">
            <mc:AlternateContent xmlns:mc="http://schemas.openxmlformats.org/markup-compatibility/2006">
              <mc:Choice xmlns:v="urn:schemas-microsoft-com:vml" Requires="v">
                <p:oleObj spid="_x0000_s2053" r:id="rId3" imgW="3764280" imgH="3535680" progId="MS_ClipArt_Gallery.2">
                  <p:embed/>
                </p:oleObj>
              </mc:Choice>
              <mc:Fallback>
                <p:oleObj r:id="rId3" imgW="3764280" imgH="35356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1" y="3316289"/>
                        <a:ext cx="2697163" cy="296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0340" name="Group 4"/>
          <p:cNvGrpSpPr>
            <a:grpSpLocks/>
          </p:cNvGrpSpPr>
          <p:nvPr/>
        </p:nvGrpSpPr>
        <p:grpSpPr bwMode="auto">
          <a:xfrm>
            <a:off x="3048000" y="3962400"/>
            <a:ext cx="4191000" cy="1028700"/>
            <a:chOff x="0" y="0"/>
            <a:chExt cx="2640" cy="648"/>
          </a:xfrm>
        </p:grpSpPr>
        <p:sp>
          <p:nvSpPr>
            <p:cNvPr id="270341" name="Rectangle 5"/>
            <p:cNvSpPr>
              <a:spLocks noChangeArrowheads="1"/>
            </p:cNvSpPr>
            <p:nvPr/>
          </p:nvSpPr>
          <p:spPr bwMode="auto">
            <a:xfrm rot="21089572">
              <a:off x="0" y="144"/>
              <a:ext cx="2640" cy="384"/>
            </a:xfrm>
            <a:prstGeom prst="rect">
              <a:avLst/>
            </a:prstGeom>
            <a:solidFill>
              <a:schemeClr val="fo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0342" name="WordArt 6"/>
            <p:cNvSpPr>
              <a:spLocks noChangeArrowheads="1" noChangeShapeType="1"/>
            </p:cNvSpPr>
            <p:nvPr/>
          </p:nvSpPr>
          <p:spPr bwMode="auto">
            <a:xfrm>
              <a:off x="206" y="0"/>
              <a:ext cx="2304" cy="648"/>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eaLnBrk="0" fontAlgn="base" hangingPunct="0">
                <a:spcBef>
                  <a:spcPct val="0"/>
                </a:spcBef>
                <a:spcAft>
                  <a:spcPct val="0"/>
                </a:spcAft>
              </a:pPr>
              <a:r>
                <a:rPr lang="zh-CN" altLang="en-US" sz="3600" b="1">
                  <a:ln w="9525">
                    <a:solidFill>
                      <a:srgbClr val="000000"/>
                    </a:solidFill>
                    <a:round/>
                    <a:headEnd/>
                    <a:tailEnd/>
                  </a:ln>
                  <a:solidFill>
                    <a:srgbClr val="000000"/>
                  </a:solidFill>
                  <a:latin typeface="宋体" panose="02010600030101010101" pitchFamily="2" charset="-122"/>
                </a:rPr>
                <a:t>唉，还是有问题！</a:t>
              </a:r>
            </a:p>
          </p:txBody>
        </p:sp>
      </p:grpSp>
    </p:spTree>
    <p:extLst>
      <p:ext uri="{BB962C8B-B14F-4D97-AF65-F5344CB8AC3E}">
        <p14:creationId xmlns:p14="http://schemas.microsoft.com/office/powerpoint/2010/main" val="1425606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38">
                                            <p:bg/>
                                          </p:spTgt>
                                        </p:tgtEl>
                                        <p:attrNameLst>
                                          <p:attrName>style.visibility</p:attrName>
                                        </p:attrNameLst>
                                      </p:cBhvr>
                                      <p:to>
                                        <p:strVal val="visible"/>
                                      </p:to>
                                    </p:set>
                                    <p:anim calcmode="lin" valueType="num">
                                      <p:cBhvr additive="base">
                                        <p:cTn id="7" dur="500" fill="hold"/>
                                        <p:tgtEl>
                                          <p:spTgt spid="270338">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70338">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38">
                                            <p:txEl>
                                              <p:pRg st="0" end="0"/>
                                            </p:txEl>
                                          </p:spTgt>
                                        </p:tgtEl>
                                        <p:attrNameLst>
                                          <p:attrName>style.visibility</p:attrName>
                                        </p:attrNameLst>
                                      </p:cBhvr>
                                      <p:to>
                                        <p:strVal val="visible"/>
                                      </p:to>
                                    </p:set>
                                    <p:anim calcmode="lin" valueType="num">
                                      <p:cBhvr additive="base">
                                        <p:cTn id="13" dur="500" fill="hold"/>
                                        <p:tgtEl>
                                          <p:spTgt spid="27033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03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0338">
                                            <p:txEl>
                                              <p:pRg st="1" end="1"/>
                                            </p:txEl>
                                          </p:spTgt>
                                        </p:tgtEl>
                                        <p:attrNameLst>
                                          <p:attrName>style.visibility</p:attrName>
                                        </p:attrNameLst>
                                      </p:cBhvr>
                                      <p:to>
                                        <p:strVal val="visible"/>
                                      </p:to>
                                    </p:set>
                                    <p:anim calcmode="lin" valueType="num">
                                      <p:cBhvr additive="base">
                                        <p:cTn id="19" dur="500" fill="hold"/>
                                        <p:tgtEl>
                                          <p:spTgt spid="27033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03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0338">
                                            <p:txEl>
                                              <p:pRg st="2" end="2"/>
                                            </p:txEl>
                                          </p:spTgt>
                                        </p:tgtEl>
                                        <p:attrNameLst>
                                          <p:attrName>style.visibility</p:attrName>
                                        </p:attrNameLst>
                                      </p:cBhvr>
                                      <p:to>
                                        <p:strVal val="visible"/>
                                      </p:to>
                                    </p:set>
                                    <p:anim calcmode="lin" valueType="num">
                                      <p:cBhvr additive="base">
                                        <p:cTn id="25" dur="500" fill="hold"/>
                                        <p:tgtEl>
                                          <p:spTgt spid="27033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03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0338">
                                            <p:txEl>
                                              <p:pRg st="3" end="3"/>
                                            </p:txEl>
                                          </p:spTgt>
                                        </p:tgtEl>
                                        <p:attrNameLst>
                                          <p:attrName>style.visibility</p:attrName>
                                        </p:attrNameLst>
                                      </p:cBhvr>
                                      <p:to>
                                        <p:strVal val="visible"/>
                                      </p:to>
                                    </p:set>
                                    <p:anim calcmode="lin" valueType="num">
                                      <p:cBhvr additive="base">
                                        <p:cTn id="31" dur="500" fill="hold"/>
                                        <p:tgtEl>
                                          <p:spTgt spid="27033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03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270339"/>
                                        </p:tgtEl>
                                        <p:attrNameLst>
                                          <p:attrName>style.visibility</p:attrName>
                                        </p:attrNameLst>
                                      </p:cBhvr>
                                      <p:to>
                                        <p:strVal val="visible"/>
                                      </p:to>
                                    </p:set>
                                    <p:anim calcmode="lin" valueType="num">
                                      <p:cBhvr additive="base">
                                        <p:cTn id="37" dur="1000" fill="hold"/>
                                        <p:tgtEl>
                                          <p:spTgt spid="270339"/>
                                        </p:tgtEl>
                                        <p:attrNameLst>
                                          <p:attrName>ppt_w</p:attrName>
                                        </p:attrNameLst>
                                      </p:cBhvr>
                                      <p:tavLst>
                                        <p:tav tm="0">
                                          <p:val>
                                            <p:fltVal val="0"/>
                                          </p:val>
                                        </p:tav>
                                        <p:tav tm="100000">
                                          <p:val>
                                            <p:strVal val="#ppt_w"/>
                                          </p:val>
                                        </p:tav>
                                      </p:tavLst>
                                    </p:anim>
                                    <p:anim calcmode="lin" valueType="num">
                                      <p:cBhvr additive="base">
                                        <p:cTn id="38" dur="1000" fill="hold"/>
                                        <p:tgtEl>
                                          <p:spTgt spid="270339"/>
                                        </p:tgtEl>
                                        <p:attrNameLst>
                                          <p:attrName>ppt_h</p:attrName>
                                        </p:attrNameLst>
                                      </p:cBhvr>
                                      <p:tavLst>
                                        <p:tav tm="0">
                                          <p:val>
                                            <p:fltVal val="0"/>
                                          </p:val>
                                        </p:tav>
                                        <p:tav tm="100000">
                                          <p:val>
                                            <p:strVal val="#ppt_h"/>
                                          </p:val>
                                        </p:tav>
                                      </p:tavLst>
                                    </p:anim>
                                    <p:anim calcmode="lin" valueType="num">
                                      <p:cBhvr additive="base">
                                        <p:cTn id="39" dur="1000" fill="hold"/>
                                        <p:tgtEl>
                                          <p:spTgt spid="270339"/>
                                        </p:tgtEl>
                                        <p:attrNameLst>
                                          <p:attrName>ppt_x</p:attrName>
                                        </p:attrNameLst>
                                      </p:cBhvr>
                                      <p:tavLst>
                                        <p:tav tm="0" fmla="#ppt_x+(cos(-2*pi*(1-$))*-#ppt_x-sin(-2*pi*(1-$))*(1-#ppt_y))*(1-$)">
                                          <p:val>
                                            <p:fltVal val="0"/>
                                          </p:val>
                                        </p:tav>
                                        <p:tav tm="100000">
                                          <p:val>
                                            <p:fltVal val="1"/>
                                          </p:val>
                                        </p:tav>
                                      </p:tavLst>
                                    </p:anim>
                                    <p:anim calcmode="lin" valueType="num">
                                      <p:cBhvr additive="base">
                                        <p:cTn id="40" dur="1000" fill="hold"/>
                                        <p:tgtEl>
                                          <p:spTgt spid="270339"/>
                                        </p:tgtEl>
                                        <p:attrNameLst>
                                          <p:attrName>ppt_y</p:attrName>
                                        </p:attrNameLst>
                                      </p:cBhvr>
                                      <p:tavLst>
                                        <p:tav tm="0" fmla="#ppt_y+(sin(-2*pi*(1-$))*-#ppt_x+cos(-2*pi*(1-$))*(1-#ppt_y))*(1-$)">
                                          <p:val>
                                            <p:fltVal val="0"/>
                                          </p:val>
                                        </p:tav>
                                        <p:tav tm="100000">
                                          <p:val>
                                            <p:fltVal val="1"/>
                                          </p:val>
                                        </p:tav>
                                      </p:tavLst>
                                    </p:anim>
                                  </p:childTnLst>
                                </p:cTn>
                              </p:par>
                            </p:childTnLst>
                          </p:cTn>
                        </p:par>
                        <p:par>
                          <p:cTn id="41" fill="hold" nodeType="afterGroup">
                            <p:stCondLst>
                              <p:cond delay="1000"/>
                            </p:stCondLst>
                            <p:childTnLst>
                              <p:par>
                                <p:cTn id="42" presetID="7" presetClass="entr" presetSubtype="8" fill="hold" nodeType="afterEffect">
                                  <p:stCondLst>
                                    <p:cond delay="0"/>
                                  </p:stCondLst>
                                  <p:childTnLst>
                                    <p:set>
                                      <p:cBhvr>
                                        <p:cTn id="43" dur="1" fill="hold">
                                          <p:stCondLst>
                                            <p:cond delay="0"/>
                                          </p:stCondLst>
                                        </p:cTn>
                                        <p:tgtEl>
                                          <p:spTgt spid="270340"/>
                                        </p:tgtEl>
                                        <p:attrNameLst>
                                          <p:attrName>style.visibility</p:attrName>
                                        </p:attrNameLst>
                                      </p:cBhvr>
                                      <p:to>
                                        <p:strVal val="visible"/>
                                      </p:to>
                                    </p:set>
                                    <p:anim calcmode="lin" valueType="num">
                                      <p:cBhvr additive="base">
                                        <p:cTn id="44" dur="5000" fill="hold"/>
                                        <p:tgtEl>
                                          <p:spTgt spid="270340"/>
                                        </p:tgtEl>
                                        <p:attrNameLst>
                                          <p:attrName>ppt_x</p:attrName>
                                        </p:attrNameLst>
                                      </p:cBhvr>
                                      <p:tavLst>
                                        <p:tav tm="0">
                                          <p:val>
                                            <p:strVal val="0-#ppt_w/2"/>
                                          </p:val>
                                        </p:tav>
                                        <p:tav tm="100000">
                                          <p:val>
                                            <p:strVal val="#ppt_x"/>
                                          </p:val>
                                        </p:tav>
                                      </p:tavLst>
                                    </p:anim>
                                    <p:anim calcmode="lin" valueType="num">
                                      <p:cBhvr additive="base">
                                        <p:cTn id="45" dur="5000" fill="hold"/>
                                        <p:tgtEl>
                                          <p:spTgt spid="270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build="p"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p:cNvSpPr>
            <a:spLocks noGrp="1"/>
          </p:cNvSpPr>
          <p:nvPr>
            <p:ph type="dt" sz="half" idx="10"/>
          </p:nvPr>
        </p:nvSpPr>
        <p:spPr/>
        <p:txBody>
          <a:bodyPr/>
          <a:lstStyle/>
          <a:p>
            <a:fld id="{7C2518EE-A81E-491F-8910-12C7AFC68257}" type="datetime1">
              <a:rPr lang="zh-CN" altLang="en-US" smtClean="0"/>
              <a:t>2016/5/10</a:t>
            </a:fld>
            <a:endParaRPr lang="en-US" altLang="zh-CN">
              <a:solidFill>
                <a:srgbClr val="FFFF00"/>
              </a:solidFill>
            </a:endParaRPr>
          </a:p>
        </p:txBody>
      </p:sp>
      <p:sp>
        <p:nvSpPr>
          <p:cNvPr id="12" name="页脚占位符 2"/>
          <p:cNvSpPr>
            <a:spLocks noGrp="1"/>
          </p:cNvSpPr>
          <p:nvPr>
            <p:ph type="ftr" sz="quarter" idx="11"/>
          </p:nvPr>
        </p:nvSpPr>
        <p:spPr/>
        <p:txBody>
          <a:bodyPr/>
          <a:lstStyle/>
          <a:p>
            <a:r>
              <a:rPr lang="zh-CN" altLang="en-US" smtClean="0"/>
              <a:t>数据库系统</a:t>
            </a:r>
            <a:endParaRPr lang="zh-CN" altLang="en-US"/>
          </a:p>
        </p:txBody>
      </p:sp>
      <p:sp>
        <p:nvSpPr>
          <p:cNvPr id="13" name="灯片编号占位符 3"/>
          <p:cNvSpPr>
            <a:spLocks noGrp="1"/>
          </p:cNvSpPr>
          <p:nvPr>
            <p:ph type="sldNum" sz="quarter" idx="12"/>
          </p:nvPr>
        </p:nvSpPr>
        <p:spPr/>
        <p:txBody>
          <a:bodyPr/>
          <a:lstStyle/>
          <a:p>
            <a:fld id="{66A59472-547A-4E76-BB1F-EC3256046BB7}" type="slidenum">
              <a:rPr lang="zh-CN" altLang="en-US"/>
              <a:pPr/>
              <a:t>4</a:t>
            </a:fld>
            <a:endParaRPr lang="en-US" altLang="zh-CN">
              <a:solidFill>
                <a:srgbClr val="FFFF00"/>
              </a:solidFill>
            </a:endParaRPr>
          </a:p>
        </p:txBody>
      </p:sp>
      <p:sp>
        <p:nvSpPr>
          <p:cNvPr id="234498" name="Text Box 2"/>
          <p:cNvSpPr txBox="1">
            <a:spLocks noChangeArrowheads="1"/>
          </p:cNvSpPr>
          <p:nvPr/>
        </p:nvSpPr>
        <p:spPr bwMode="auto">
          <a:xfrm>
            <a:off x="1768475" y="415926"/>
            <a:ext cx="8917056"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例：假设车间考核职工完成生产定额的关系模式如下：</a:t>
            </a:r>
          </a:p>
          <a:p>
            <a:pPr eaLnBrk="0" fontAlgn="base" hangingPunct="0">
              <a:lnSpc>
                <a:spcPct val="120000"/>
              </a:lnSpc>
              <a:spcBef>
                <a:spcPct val="0"/>
              </a:spcBef>
              <a:spcAft>
                <a:spcPct val="0"/>
              </a:spcAft>
            </a:pPr>
            <a:r>
              <a:rPr lang="zh-CN" altLang="en-US" sz="2400" b="1">
                <a:solidFill>
                  <a:srgbClr val="FFFF00"/>
                </a:solidFill>
              </a:rPr>
              <a:t> </a:t>
            </a:r>
            <a:r>
              <a:rPr lang="en-US" altLang="zh-CN" sz="2400" b="1">
                <a:solidFill>
                  <a:srgbClr val="FFFFFF"/>
                </a:solidFill>
              </a:rPr>
              <a:t>W</a:t>
            </a:r>
            <a:r>
              <a:rPr lang="zh-CN" altLang="en-US" sz="2400" b="1">
                <a:solidFill>
                  <a:srgbClr val="FFFFFF"/>
                </a:solidFill>
              </a:rPr>
              <a:t>（工号，日期，姓名，工种，定额，超额，车间，车间主任）</a:t>
            </a:r>
            <a:endParaRPr lang="zh-CN" altLang="en-US" sz="2400" b="1">
              <a:solidFill>
                <a:srgbClr val="FFFF00"/>
              </a:solidFill>
            </a:endParaRPr>
          </a:p>
        </p:txBody>
      </p:sp>
      <p:sp>
        <p:nvSpPr>
          <p:cNvPr id="234499" name="Text Box 3"/>
          <p:cNvSpPr txBox="1">
            <a:spLocks noChangeArrowheads="1"/>
          </p:cNvSpPr>
          <p:nvPr/>
        </p:nvSpPr>
        <p:spPr bwMode="auto">
          <a:xfrm>
            <a:off x="1768476" y="1412875"/>
            <a:ext cx="8972969"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比如设某工号某年月超额完成定额的</a:t>
            </a:r>
            <a:r>
              <a:rPr lang="en-US" altLang="zh-CN" sz="2400" b="1">
                <a:solidFill>
                  <a:srgbClr val="FFFF00"/>
                </a:solidFill>
              </a:rPr>
              <a:t>20%</a:t>
            </a:r>
            <a:r>
              <a:rPr lang="zh-CN" altLang="en-US" sz="2400" b="1">
                <a:solidFill>
                  <a:srgbClr val="FFFF00"/>
                </a:solidFill>
              </a:rPr>
              <a:t>，其记录的内容为：</a:t>
            </a:r>
          </a:p>
          <a:p>
            <a:pPr eaLnBrk="0" fontAlgn="base" hangingPunct="0">
              <a:lnSpc>
                <a:spcPct val="130000"/>
              </a:lnSpc>
              <a:spcBef>
                <a:spcPct val="0"/>
              </a:spcBef>
              <a:spcAft>
                <a:spcPct val="0"/>
              </a:spcAft>
            </a:pPr>
            <a:r>
              <a:rPr lang="zh-CN" altLang="en-US" sz="2400" b="1">
                <a:solidFill>
                  <a:srgbClr val="FFFF00"/>
                </a:solidFill>
              </a:rPr>
              <a:t>（</a:t>
            </a:r>
            <a:r>
              <a:rPr lang="en-US" altLang="zh-CN" sz="2400" b="1">
                <a:solidFill>
                  <a:srgbClr val="FFFF00"/>
                </a:solidFill>
              </a:rPr>
              <a:t>1001</a:t>
            </a:r>
            <a:r>
              <a:rPr lang="zh-CN" altLang="en-US" sz="2400" b="1">
                <a:solidFill>
                  <a:srgbClr val="FFFF00"/>
                </a:solidFill>
              </a:rPr>
              <a:t>，</a:t>
            </a:r>
            <a:r>
              <a:rPr lang="en-US" altLang="zh-CN" sz="2400" b="1">
                <a:solidFill>
                  <a:srgbClr val="FFFF00"/>
                </a:solidFill>
              </a:rPr>
              <a:t>98</a:t>
            </a:r>
            <a:r>
              <a:rPr lang="zh-CN" altLang="en-US" sz="2400" b="1">
                <a:solidFill>
                  <a:srgbClr val="FFFF00"/>
                </a:solidFill>
              </a:rPr>
              <a:t>年</a:t>
            </a:r>
            <a:r>
              <a:rPr lang="en-US" altLang="zh-CN" sz="2400" b="1">
                <a:solidFill>
                  <a:srgbClr val="FFFF00"/>
                </a:solidFill>
              </a:rPr>
              <a:t>11</a:t>
            </a:r>
            <a:r>
              <a:rPr lang="zh-CN" altLang="en-US" sz="2400" b="1">
                <a:solidFill>
                  <a:srgbClr val="FFFF00"/>
                </a:solidFill>
              </a:rPr>
              <a:t>月，张三，车工，</a:t>
            </a:r>
            <a:r>
              <a:rPr lang="en-US" altLang="zh-CN" sz="2400" b="1">
                <a:solidFill>
                  <a:srgbClr val="FFFF00"/>
                </a:solidFill>
              </a:rPr>
              <a:t>180</a:t>
            </a:r>
            <a:r>
              <a:rPr lang="zh-CN" altLang="en-US" sz="2400" b="1">
                <a:solidFill>
                  <a:srgbClr val="FFFF00"/>
                </a:solidFill>
              </a:rPr>
              <a:t>，</a:t>
            </a:r>
            <a:r>
              <a:rPr lang="en-US" altLang="zh-CN" sz="2400" b="1">
                <a:solidFill>
                  <a:srgbClr val="FFFF00"/>
                </a:solidFill>
              </a:rPr>
              <a:t>20%</a:t>
            </a:r>
            <a:r>
              <a:rPr lang="zh-CN" altLang="en-US" sz="2400" b="1">
                <a:solidFill>
                  <a:srgbClr val="FFFF00"/>
                </a:solidFill>
              </a:rPr>
              <a:t>，金工车间，李四）</a:t>
            </a:r>
          </a:p>
        </p:txBody>
      </p:sp>
      <p:sp>
        <p:nvSpPr>
          <p:cNvPr id="234500" name="Text Box 4"/>
          <p:cNvSpPr txBox="1">
            <a:spLocks noChangeArrowheads="1"/>
          </p:cNvSpPr>
          <p:nvPr/>
        </p:nvSpPr>
        <p:spPr bwMode="auto">
          <a:xfrm>
            <a:off x="2927350" y="2386013"/>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该关系的主键为？</a:t>
            </a:r>
          </a:p>
        </p:txBody>
      </p:sp>
      <p:sp>
        <p:nvSpPr>
          <p:cNvPr id="234501" name="Text Box 5"/>
          <p:cNvSpPr txBox="1">
            <a:spLocks noChangeArrowheads="1"/>
          </p:cNvSpPr>
          <p:nvPr/>
        </p:nvSpPr>
        <p:spPr bwMode="auto">
          <a:xfrm>
            <a:off x="5578476" y="2389188"/>
            <a:ext cx="1736725"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工号 </a:t>
            </a:r>
            <a:r>
              <a:rPr lang="zh-CN" altLang="en-US" sz="2400" b="1">
                <a:solidFill>
                  <a:srgbClr val="000000"/>
                </a:solidFill>
                <a:sym typeface="Symbol" panose="05050102010706020507" pitchFamily="18" charset="2"/>
              </a:rPr>
              <a:t> 日期</a:t>
            </a:r>
            <a:endParaRPr lang="zh-CN" altLang="en-US" sz="2400" b="1">
              <a:solidFill>
                <a:srgbClr val="FFFF00"/>
              </a:solidFill>
            </a:endParaRPr>
          </a:p>
        </p:txBody>
      </p:sp>
      <p:sp>
        <p:nvSpPr>
          <p:cNvPr id="234502" name="Text Box 6"/>
          <p:cNvSpPr txBox="1">
            <a:spLocks noChangeArrowheads="1"/>
          </p:cNvSpPr>
          <p:nvPr/>
        </p:nvSpPr>
        <p:spPr bwMode="auto">
          <a:xfrm>
            <a:off x="1844675" y="2840038"/>
            <a:ext cx="509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该关系模式存在以下</a:t>
            </a:r>
            <a:r>
              <a:rPr lang="zh-CN" altLang="en-US" sz="2400" b="1">
                <a:solidFill>
                  <a:srgbClr val="FFFFFF"/>
                </a:solidFill>
              </a:rPr>
              <a:t>四个严重问题</a:t>
            </a:r>
            <a:r>
              <a:rPr lang="zh-CN" altLang="en-US" sz="2400" b="1">
                <a:solidFill>
                  <a:srgbClr val="FFFF00"/>
                </a:solidFill>
              </a:rPr>
              <a:t>：</a:t>
            </a:r>
          </a:p>
        </p:txBody>
      </p:sp>
      <p:sp>
        <p:nvSpPr>
          <p:cNvPr id="234503" name="Text Box 7"/>
          <p:cNvSpPr txBox="1">
            <a:spLocks noChangeArrowheads="1"/>
          </p:cNvSpPr>
          <p:nvPr/>
        </p:nvSpPr>
        <p:spPr bwMode="auto">
          <a:xfrm>
            <a:off x="1920876" y="3757613"/>
            <a:ext cx="8493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对同一个人来说，其姓名、工种、车间、车间主任等多次重复</a:t>
            </a:r>
          </a:p>
        </p:txBody>
      </p:sp>
      <p:sp>
        <p:nvSpPr>
          <p:cNvPr id="234504" name="Text Box 8"/>
          <p:cNvSpPr txBox="1">
            <a:spLocks noChangeArrowheads="1"/>
          </p:cNvSpPr>
          <p:nvPr/>
        </p:nvSpPr>
        <p:spPr bwMode="auto">
          <a:xfrm>
            <a:off x="1981200" y="4217989"/>
            <a:ext cx="8229600" cy="2200275"/>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eaLnBrk="0" fontAlgn="base" hangingPunct="0">
              <a:spcBef>
                <a:spcPct val="0"/>
              </a:spcBef>
              <a:spcAft>
                <a:spcPct val="0"/>
              </a:spcAft>
            </a:pPr>
            <a:r>
              <a:rPr lang="en-US" altLang="zh-CN" sz="2400" b="1">
                <a:solidFill>
                  <a:srgbClr val="FFFF00"/>
                </a:solidFill>
              </a:rPr>
              <a:t>……  ……</a:t>
            </a:r>
          </a:p>
          <a:p>
            <a:pPr eaLnBrk="0" fontAlgn="base" hangingPunct="0">
              <a:spcBef>
                <a:spcPct val="0"/>
              </a:spcBef>
              <a:spcAft>
                <a:spcPct val="0"/>
              </a:spcAft>
            </a:pPr>
            <a:r>
              <a:rPr lang="en-US" altLang="zh-CN" sz="2400" b="1">
                <a:solidFill>
                  <a:srgbClr val="FFFF00"/>
                </a:solidFill>
              </a:rPr>
              <a:t>1001</a:t>
            </a:r>
            <a:r>
              <a:rPr lang="zh-CN" altLang="en-US" sz="2400" b="1">
                <a:solidFill>
                  <a:srgbClr val="FFFF00"/>
                </a:solidFill>
              </a:rPr>
              <a:t>，</a:t>
            </a:r>
            <a:r>
              <a:rPr lang="en-US" altLang="zh-CN" sz="2400" b="1">
                <a:solidFill>
                  <a:srgbClr val="FFFF00"/>
                </a:solidFill>
              </a:rPr>
              <a:t>98</a:t>
            </a:r>
            <a:r>
              <a:rPr lang="zh-CN" altLang="en-US" sz="2400" b="1">
                <a:solidFill>
                  <a:srgbClr val="FFFF00"/>
                </a:solidFill>
              </a:rPr>
              <a:t>年</a:t>
            </a:r>
            <a:r>
              <a:rPr lang="en-US" altLang="zh-CN" sz="2400" b="1">
                <a:solidFill>
                  <a:srgbClr val="FFFF00"/>
                </a:solidFill>
              </a:rPr>
              <a:t>08</a:t>
            </a:r>
            <a:r>
              <a:rPr lang="zh-CN" altLang="en-US" sz="2400" b="1">
                <a:solidFill>
                  <a:srgbClr val="FFFF00"/>
                </a:solidFill>
              </a:rPr>
              <a:t>月，</a:t>
            </a:r>
            <a:r>
              <a:rPr lang="zh-CN" altLang="en-US" sz="2400" b="1">
                <a:solidFill>
                  <a:srgbClr val="FFFFFF"/>
                </a:solidFill>
              </a:rPr>
              <a:t>张三，车工，</a:t>
            </a:r>
            <a:r>
              <a:rPr lang="zh-CN" altLang="en-US" sz="2400" b="1">
                <a:solidFill>
                  <a:srgbClr val="FFFF00"/>
                </a:solidFill>
                <a:sym typeface="Symbol" panose="05050102010706020507" pitchFamily="18" charset="2"/>
              </a:rPr>
              <a:t>，</a:t>
            </a:r>
            <a:r>
              <a:rPr lang="zh-CN" altLang="en-US" sz="2400" b="1">
                <a:solidFill>
                  <a:srgbClr val="FFFF00"/>
                </a:solidFill>
              </a:rPr>
              <a:t>，</a:t>
            </a:r>
            <a:r>
              <a:rPr lang="zh-CN" altLang="en-US" sz="2400" b="1">
                <a:solidFill>
                  <a:srgbClr val="FFFFFF"/>
                </a:solidFill>
              </a:rPr>
              <a:t>金工车间，李四</a:t>
            </a:r>
            <a:endParaRPr lang="zh-CN" altLang="en-US" sz="2400" b="1">
              <a:solidFill>
                <a:srgbClr val="FFFF00"/>
              </a:solidFill>
            </a:endParaRPr>
          </a:p>
          <a:p>
            <a:pPr eaLnBrk="0" fontAlgn="base" hangingPunct="0">
              <a:spcBef>
                <a:spcPct val="0"/>
              </a:spcBef>
              <a:spcAft>
                <a:spcPct val="0"/>
              </a:spcAft>
            </a:pPr>
            <a:r>
              <a:rPr lang="en-US" altLang="zh-CN" sz="2400" b="1">
                <a:solidFill>
                  <a:srgbClr val="FFFF00"/>
                </a:solidFill>
              </a:rPr>
              <a:t>1001</a:t>
            </a:r>
            <a:r>
              <a:rPr lang="zh-CN" altLang="en-US" sz="2400" b="1">
                <a:solidFill>
                  <a:srgbClr val="FFFF00"/>
                </a:solidFill>
              </a:rPr>
              <a:t>，</a:t>
            </a:r>
            <a:r>
              <a:rPr lang="en-US" altLang="zh-CN" sz="2400" b="1">
                <a:solidFill>
                  <a:srgbClr val="FFFF00"/>
                </a:solidFill>
              </a:rPr>
              <a:t>98</a:t>
            </a:r>
            <a:r>
              <a:rPr lang="zh-CN" altLang="en-US" sz="2400" b="1">
                <a:solidFill>
                  <a:srgbClr val="FFFF00"/>
                </a:solidFill>
              </a:rPr>
              <a:t>年</a:t>
            </a:r>
            <a:r>
              <a:rPr lang="en-US" altLang="zh-CN" sz="2400" b="1">
                <a:solidFill>
                  <a:srgbClr val="FFFF00"/>
                </a:solidFill>
              </a:rPr>
              <a:t>09</a:t>
            </a:r>
            <a:r>
              <a:rPr lang="zh-CN" altLang="en-US" sz="2400" b="1">
                <a:solidFill>
                  <a:srgbClr val="FFFF00"/>
                </a:solidFill>
              </a:rPr>
              <a:t>月，</a:t>
            </a:r>
            <a:r>
              <a:rPr lang="zh-CN" altLang="en-US" sz="2400" b="1">
                <a:solidFill>
                  <a:srgbClr val="FFFFFF"/>
                </a:solidFill>
              </a:rPr>
              <a:t>张三，车工，</a:t>
            </a:r>
            <a:r>
              <a:rPr lang="zh-CN" altLang="en-US" sz="2400" b="1">
                <a:solidFill>
                  <a:srgbClr val="FFFF00"/>
                </a:solidFill>
                <a:sym typeface="Symbol" panose="05050102010706020507" pitchFamily="18" charset="2"/>
              </a:rPr>
              <a:t>，</a:t>
            </a:r>
            <a:r>
              <a:rPr lang="zh-CN" altLang="en-US" sz="2400" b="1">
                <a:solidFill>
                  <a:srgbClr val="FFFF00"/>
                </a:solidFill>
              </a:rPr>
              <a:t>，</a:t>
            </a:r>
            <a:r>
              <a:rPr lang="zh-CN" altLang="en-US" sz="2400" b="1">
                <a:solidFill>
                  <a:srgbClr val="FFFFFF"/>
                </a:solidFill>
              </a:rPr>
              <a:t>金工车间，李四</a:t>
            </a:r>
            <a:endParaRPr lang="zh-CN" altLang="en-US" sz="2400" b="1">
              <a:solidFill>
                <a:srgbClr val="FFFF00"/>
              </a:solidFill>
            </a:endParaRPr>
          </a:p>
          <a:p>
            <a:pPr eaLnBrk="0" fontAlgn="base" hangingPunct="0">
              <a:spcBef>
                <a:spcPct val="0"/>
              </a:spcBef>
              <a:spcAft>
                <a:spcPct val="0"/>
              </a:spcAft>
            </a:pPr>
            <a:r>
              <a:rPr lang="en-US" altLang="zh-CN" sz="2400" b="1">
                <a:solidFill>
                  <a:srgbClr val="FFFF00"/>
                </a:solidFill>
              </a:rPr>
              <a:t>1001</a:t>
            </a:r>
            <a:r>
              <a:rPr lang="zh-CN" altLang="en-US" sz="2400" b="1">
                <a:solidFill>
                  <a:srgbClr val="FFFF00"/>
                </a:solidFill>
              </a:rPr>
              <a:t>，</a:t>
            </a:r>
            <a:r>
              <a:rPr lang="en-US" altLang="zh-CN" sz="2400" b="1">
                <a:solidFill>
                  <a:srgbClr val="FFFF00"/>
                </a:solidFill>
              </a:rPr>
              <a:t>98</a:t>
            </a:r>
            <a:r>
              <a:rPr lang="zh-CN" altLang="en-US" sz="2400" b="1">
                <a:solidFill>
                  <a:srgbClr val="FFFF00"/>
                </a:solidFill>
              </a:rPr>
              <a:t>年</a:t>
            </a:r>
            <a:r>
              <a:rPr lang="en-US" altLang="zh-CN" sz="2400" b="1">
                <a:solidFill>
                  <a:srgbClr val="FFFF00"/>
                </a:solidFill>
              </a:rPr>
              <a:t>10</a:t>
            </a:r>
            <a:r>
              <a:rPr lang="zh-CN" altLang="en-US" sz="2400" b="1">
                <a:solidFill>
                  <a:srgbClr val="FFFF00"/>
                </a:solidFill>
              </a:rPr>
              <a:t>月，</a:t>
            </a:r>
            <a:r>
              <a:rPr lang="zh-CN" altLang="en-US" sz="2400" b="1">
                <a:solidFill>
                  <a:srgbClr val="FFFFFF"/>
                </a:solidFill>
              </a:rPr>
              <a:t>张三，车工，</a:t>
            </a:r>
            <a:r>
              <a:rPr lang="zh-CN" altLang="en-US" sz="2400" b="1">
                <a:solidFill>
                  <a:srgbClr val="FFFF00"/>
                </a:solidFill>
                <a:sym typeface="Symbol" panose="05050102010706020507" pitchFamily="18" charset="2"/>
              </a:rPr>
              <a:t>，</a:t>
            </a:r>
            <a:r>
              <a:rPr lang="zh-CN" altLang="en-US" sz="2400" b="1">
                <a:solidFill>
                  <a:srgbClr val="FFFF00"/>
                </a:solidFill>
              </a:rPr>
              <a:t>，</a:t>
            </a:r>
            <a:r>
              <a:rPr lang="zh-CN" altLang="en-US" sz="2400" b="1">
                <a:solidFill>
                  <a:srgbClr val="FFFFFF"/>
                </a:solidFill>
              </a:rPr>
              <a:t>金工车间，李四</a:t>
            </a:r>
            <a:endParaRPr lang="zh-CN" altLang="en-US" sz="2400" b="1">
              <a:solidFill>
                <a:srgbClr val="FFFF00"/>
              </a:solidFill>
            </a:endParaRPr>
          </a:p>
          <a:p>
            <a:pPr eaLnBrk="0" fontAlgn="base" hangingPunct="0">
              <a:spcBef>
                <a:spcPct val="0"/>
              </a:spcBef>
              <a:spcAft>
                <a:spcPct val="0"/>
              </a:spcAft>
            </a:pPr>
            <a:r>
              <a:rPr lang="en-US" altLang="zh-CN" sz="2400" b="1">
                <a:solidFill>
                  <a:srgbClr val="FFFF00"/>
                </a:solidFill>
              </a:rPr>
              <a:t>1001</a:t>
            </a:r>
            <a:r>
              <a:rPr lang="zh-CN" altLang="en-US" sz="2400" b="1">
                <a:solidFill>
                  <a:srgbClr val="FFFF00"/>
                </a:solidFill>
              </a:rPr>
              <a:t>，</a:t>
            </a:r>
            <a:r>
              <a:rPr lang="en-US" altLang="zh-CN" sz="2400" b="1">
                <a:solidFill>
                  <a:srgbClr val="FFFF00"/>
                </a:solidFill>
              </a:rPr>
              <a:t>98</a:t>
            </a:r>
            <a:r>
              <a:rPr lang="zh-CN" altLang="en-US" sz="2400" b="1">
                <a:solidFill>
                  <a:srgbClr val="FFFF00"/>
                </a:solidFill>
              </a:rPr>
              <a:t>年</a:t>
            </a:r>
            <a:r>
              <a:rPr lang="en-US" altLang="zh-CN" sz="2400" b="1">
                <a:solidFill>
                  <a:srgbClr val="FFFF00"/>
                </a:solidFill>
              </a:rPr>
              <a:t>11</a:t>
            </a:r>
            <a:r>
              <a:rPr lang="zh-CN" altLang="en-US" sz="2400" b="1">
                <a:solidFill>
                  <a:srgbClr val="FFFF00"/>
                </a:solidFill>
              </a:rPr>
              <a:t>月，</a:t>
            </a:r>
            <a:r>
              <a:rPr lang="zh-CN" altLang="en-US" sz="2400" b="1">
                <a:solidFill>
                  <a:srgbClr val="FFFFFF"/>
                </a:solidFill>
              </a:rPr>
              <a:t>张三，车工，</a:t>
            </a:r>
            <a:r>
              <a:rPr lang="zh-CN" altLang="en-US" sz="2400" b="1">
                <a:solidFill>
                  <a:srgbClr val="FFFF00"/>
                </a:solidFill>
                <a:sym typeface="Symbol" panose="05050102010706020507" pitchFamily="18" charset="2"/>
              </a:rPr>
              <a:t>，</a:t>
            </a:r>
            <a:r>
              <a:rPr lang="zh-CN" altLang="en-US" sz="2400" b="1">
                <a:solidFill>
                  <a:srgbClr val="FFFF00"/>
                </a:solidFill>
              </a:rPr>
              <a:t>，</a:t>
            </a:r>
            <a:r>
              <a:rPr lang="zh-CN" altLang="en-US" sz="2400" b="1">
                <a:solidFill>
                  <a:srgbClr val="FFFFFF"/>
                </a:solidFill>
              </a:rPr>
              <a:t>金工车间，李四</a:t>
            </a:r>
            <a:endParaRPr lang="zh-CN" altLang="en-US" sz="2400" b="1">
              <a:solidFill>
                <a:srgbClr val="FFFF00"/>
              </a:solidFill>
            </a:endParaRPr>
          </a:p>
          <a:p>
            <a:pPr eaLnBrk="0" fontAlgn="base" hangingPunct="0">
              <a:spcBef>
                <a:spcPct val="0"/>
              </a:spcBef>
              <a:spcAft>
                <a:spcPct val="0"/>
              </a:spcAft>
            </a:pPr>
            <a:r>
              <a:rPr lang="en-US" altLang="zh-CN" sz="2400" b="1">
                <a:solidFill>
                  <a:srgbClr val="FFFF00"/>
                </a:solidFill>
              </a:rPr>
              <a:t>……  ……</a:t>
            </a:r>
          </a:p>
        </p:txBody>
      </p:sp>
      <p:sp>
        <p:nvSpPr>
          <p:cNvPr id="234505" name="Text Box 9"/>
          <p:cNvSpPr txBox="1">
            <a:spLocks noChangeArrowheads="1"/>
          </p:cNvSpPr>
          <p:nvPr/>
        </p:nvSpPr>
        <p:spPr bwMode="auto">
          <a:xfrm>
            <a:off x="1676401" y="3317875"/>
            <a:ext cx="2486025" cy="45720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FFFFFF"/>
                </a:solidFill>
              </a:rPr>
              <a:t>（</a:t>
            </a:r>
            <a:r>
              <a:rPr lang="en-US" altLang="zh-CN" sz="2400" b="1">
                <a:solidFill>
                  <a:srgbClr val="FFFFFF"/>
                </a:solidFill>
              </a:rPr>
              <a:t>1</a:t>
            </a:r>
            <a:r>
              <a:rPr lang="zh-CN" altLang="en-US" sz="2400" b="1">
                <a:solidFill>
                  <a:srgbClr val="FFFFFF"/>
                </a:solidFill>
              </a:rPr>
              <a:t>）数据冗余大</a:t>
            </a:r>
            <a:endParaRPr lang="zh-CN" altLang="en-US" sz="2400" b="1">
              <a:solidFill>
                <a:srgbClr val="FFFF00"/>
              </a:solidFill>
            </a:endParaRPr>
          </a:p>
        </p:txBody>
      </p:sp>
      <p:sp>
        <p:nvSpPr>
          <p:cNvPr id="234506" name="Line 10"/>
          <p:cNvSpPr>
            <a:spLocks noChangeShapeType="1"/>
          </p:cNvSpPr>
          <p:nvPr/>
        </p:nvSpPr>
        <p:spPr bwMode="auto">
          <a:xfrm>
            <a:off x="2622550" y="1295400"/>
            <a:ext cx="129540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Tree>
    <p:extLst>
      <p:ext uri="{BB962C8B-B14F-4D97-AF65-F5344CB8AC3E}">
        <p14:creationId xmlns:p14="http://schemas.microsoft.com/office/powerpoint/2010/main" val="126857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4498">
                                            <p:bg/>
                                          </p:spTgt>
                                        </p:tgtEl>
                                        <p:attrNameLst>
                                          <p:attrName>style.visibility</p:attrName>
                                        </p:attrNameLst>
                                      </p:cBhvr>
                                      <p:to>
                                        <p:strVal val="visible"/>
                                      </p:to>
                                    </p:set>
                                    <p:anim calcmode="lin" valueType="num">
                                      <p:cBhvr additive="base">
                                        <p:cTn id="7" dur="500" fill="hold"/>
                                        <p:tgtEl>
                                          <p:spTgt spid="23449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34498">
                                            <p:bg/>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4498">
                                            <p:txEl>
                                              <p:pRg st="0" end="0"/>
                                            </p:txEl>
                                          </p:spTgt>
                                        </p:tgtEl>
                                        <p:attrNameLst>
                                          <p:attrName>style.visibility</p:attrName>
                                        </p:attrNameLst>
                                      </p:cBhvr>
                                      <p:to>
                                        <p:strVal val="visible"/>
                                      </p:to>
                                    </p:set>
                                    <p:anim calcmode="lin" valueType="num">
                                      <p:cBhvr additive="base">
                                        <p:cTn id="13" dur="500" fill="hold"/>
                                        <p:tgtEl>
                                          <p:spTgt spid="23449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449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34498">
                                            <p:txEl>
                                              <p:pRg st="1" end="1"/>
                                            </p:txEl>
                                          </p:spTgt>
                                        </p:tgtEl>
                                        <p:attrNameLst>
                                          <p:attrName>style.visibility</p:attrName>
                                        </p:attrNameLst>
                                      </p:cBhvr>
                                      <p:to>
                                        <p:strVal val="visible"/>
                                      </p:to>
                                    </p:set>
                                    <p:anim calcmode="lin" valueType="num">
                                      <p:cBhvr additive="base">
                                        <p:cTn id="19" dur="500" fill="hold"/>
                                        <p:tgtEl>
                                          <p:spTgt spid="23449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449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4499">
                                            <p:bg/>
                                          </p:spTgt>
                                        </p:tgtEl>
                                        <p:attrNameLst>
                                          <p:attrName>style.visibility</p:attrName>
                                        </p:attrNameLst>
                                      </p:cBhvr>
                                      <p:to>
                                        <p:strVal val="visible"/>
                                      </p:to>
                                    </p:set>
                                    <p:anim calcmode="lin" valueType="num">
                                      <p:cBhvr additive="base">
                                        <p:cTn id="25" dur="500" fill="hold"/>
                                        <p:tgtEl>
                                          <p:spTgt spid="234499">
                                            <p:bg/>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4499">
                                            <p:bg/>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4499">
                                            <p:txEl>
                                              <p:pRg st="0" end="0"/>
                                            </p:txEl>
                                          </p:spTgt>
                                        </p:tgtEl>
                                        <p:attrNameLst>
                                          <p:attrName>style.visibility</p:attrName>
                                        </p:attrNameLst>
                                      </p:cBhvr>
                                      <p:to>
                                        <p:strVal val="visible"/>
                                      </p:to>
                                    </p:set>
                                    <p:anim calcmode="lin" valueType="num">
                                      <p:cBhvr additive="base">
                                        <p:cTn id="31" dur="500" fill="hold"/>
                                        <p:tgtEl>
                                          <p:spTgt spid="23449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4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4499">
                                            <p:txEl>
                                              <p:pRg st="1" end="1"/>
                                            </p:txEl>
                                          </p:spTgt>
                                        </p:tgtEl>
                                        <p:attrNameLst>
                                          <p:attrName>style.visibility</p:attrName>
                                        </p:attrNameLst>
                                      </p:cBhvr>
                                      <p:to>
                                        <p:strVal val="visible"/>
                                      </p:to>
                                    </p:set>
                                    <p:anim calcmode="lin" valueType="num">
                                      <p:cBhvr additive="base">
                                        <p:cTn id="37" dur="500" fill="hold"/>
                                        <p:tgtEl>
                                          <p:spTgt spid="234499">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4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4500"/>
                                        </p:tgtEl>
                                        <p:attrNameLst>
                                          <p:attrName>style.visibility</p:attrName>
                                        </p:attrNameLst>
                                      </p:cBhvr>
                                      <p:to>
                                        <p:strVal val="visible"/>
                                      </p:to>
                                    </p:set>
                                    <p:anim calcmode="lin" valueType="num">
                                      <p:cBhvr additive="base">
                                        <p:cTn id="43" dur="500" fill="hold"/>
                                        <p:tgtEl>
                                          <p:spTgt spid="234500"/>
                                        </p:tgtEl>
                                        <p:attrNameLst>
                                          <p:attrName>ppt_x</p:attrName>
                                        </p:attrNameLst>
                                      </p:cBhvr>
                                      <p:tavLst>
                                        <p:tav tm="0">
                                          <p:val>
                                            <p:strVal val="0-#ppt_w/2"/>
                                          </p:val>
                                        </p:tav>
                                        <p:tav tm="100000">
                                          <p:val>
                                            <p:strVal val="#ppt_x"/>
                                          </p:val>
                                        </p:tav>
                                      </p:tavLst>
                                    </p:anim>
                                    <p:anim calcmode="lin" valueType="num">
                                      <p:cBhvr additive="base">
                                        <p:cTn id="44" dur="500" fill="hold"/>
                                        <p:tgtEl>
                                          <p:spTgt spid="23450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34506"/>
                                        </p:tgtEl>
                                        <p:attrNameLst>
                                          <p:attrName>style.visibility</p:attrName>
                                        </p:attrNameLst>
                                      </p:cBhvr>
                                      <p:to>
                                        <p:strVal val="visible"/>
                                      </p:to>
                                    </p:set>
                                    <p:animEffect transition="in" filter="wipe(left)">
                                      <p:cBhvr>
                                        <p:cTn id="49" dur="500"/>
                                        <p:tgtEl>
                                          <p:spTgt spid="234506"/>
                                        </p:tgtEl>
                                      </p:cBhvr>
                                    </p:animEffect>
                                  </p:childTnLst>
                                </p:cTn>
                              </p:par>
                            </p:childTnLst>
                          </p:cTn>
                        </p:par>
                        <p:par>
                          <p:cTn id="50" fill="hold" nodeType="afterGroup">
                            <p:stCondLst>
                              <p:cond delay="500"/>
                            </p:stCondLst>
                            <p:childTnLst>
                              <p:par>
                                <p:cTn id="51" presetID="2" presetClass="entr" presetSubtype="2" fill="hold" grpId="0" nodeType="afterEffect">
                                  <p:stCondLst>
                                    <p:cond delay="0"/>
                                  </p:stCondLst>
                                  <p:childTnLst>
                                    <p:set>
                                      <p:cBhvr>
                                        <p:cTn id="52" dur="1" fill="hold">
                                          <p:stCondLst>
                                            <p:cond delay="0"/>
                                          </p:stCondLst>
                                        </p:cTn>
                                        <p:tgtEl>
                                          <p:spTgt spid="234501"/>
                                        </p:tgtEl>
                                        <p:attrNameLst>
                                          <p:attrName>style.visibility</p:attrName>
                                        </p:attrNameLst>
                                      </p:cBhvr>
                                      <p:to>
                                        <p:strVal val="visible"/>
                                      </p:to>
                                    </p:set>
                                    <p:anim calcmode="lin" valueType="num">
                                      <p:cBhvr additive="base">
                                        <p:cTn id="53" dur="500" fill="hold"/>
                                        <p:tgtEl>
                                          <p:spTgt spid="234501"/>
                                        </p:tgtEl>
                                        <p:attrNameLst>
                                          <p:attrName>ppt_x</p:attrName>
                                        </p:attrNameLst>
                                      </p:cBhvr>
                                      <p:tavLst>
                                        <p:tav tm="0">
                                          <p:val>
                                            <p:strVal val="1+#ppt_w/2"/>
                                          </p:val>
                                        </p:tav>
                                        <p:tav tm="100000">
                                          <p:val>
                                            <p:strVal val="#ppt_x"/>
                                          </p:val>
                                        </p:tav>
                                      </p:tavLst>
                                    </p:anim>
                                    <p:anim calcmode="lin" valueType="num">
                                      <p:cBhvr additive="base">
                                        <p:cTn id="54" dur="500" fill="hold"/>
                                        <p:tgtEl>
                                          <p:spTgt spid="234501"/>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32" fill="hold" grpId="0" nodeType="clickEffect">
                                  <p:stCondLst>
                                    <p:cond delay="0"/>
                                  </p:stCondLst>
                                  <p:childTnLst>
                                    <p:set>
                                      <p:cBhvr>
                                        <p:cTn id="58" dur="1" fill="hold">
                                          <p:stCondLst>
                                            <p:cond delay="0"/>
                                          </p:stCondLst>
                                        </p:cTn>
                                        <p:tgtEl>
                                          <p:spTgt spid="234502"/>
                                        </p:tgtEl>
                                        <p:attrNameLst>
                                          <p:attrName>style.visibility</p:attrName>
                                        </p:attrNameLst>
                                      </p:cBhvr>
                                      <p:to>
                                        <p:strVal val="visible"/>
                                      </p:to>
                                    </p:set>
                                    <p:anim calcmode="lin" valueType="num">
                                      <p:cBhvr additive="base">
                                        <p:cTn id="59" dur="500" fill="hold"/>
                                        <p:tgtEl>
                                          <p:spTgt spid="234502"/>
                                        </p:tgtEl>
                                        <p:attrNameLst>
                                          <p:attrName>ppt_w</p:attrName>
                                        </p:attrNameLst>
                                      </p:cBhvr>
                                      <p:tavLst>
                                        <p:tav tm="0">
                                          <p:val>
                                            <p:strVal val="4*#ppt_w"/>
                                          </p:val>
                                        </p:tav>
                                        <p:tav tm="100000">
                                          <p:val>
                                            <p:strVal val="#ppt_w"/>
                                          </p:val>
                                        </p:tav>
                                      </p:tavLst>
                                    </p:anim>
                                    <p:anim calcmode="lin" valueType="num">
                                      <p:cBhvr additive="base">
                                        <p:cTn id="60" dur="500" fill="hold"/>
                                        <p:tgtEl>
                                          <p:spTgt spid="234502"/>
                                        </p:tgtEl>
                                        <p:attrNameLst>
                                          <p:attrName>ppt_h</p:attrName>
                                        </p:attrNameLst>
                                      </p:cBhvr>
                                      <p:tavLst>
                                        <p:tav tm="0">
                                          <p:val>
                                            <p:strVal val="4*#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7" presetClass="entr" presetSubtype="8" fill="hold" grpId="0" nodeType="clickEffect">
                                  <p:stCondLst>
                                    <p:cond delay="0"/>
                                  </p:stCondLst>
                                  <p:childTnLst>
                                    <p:set>
                                      <p:cBhvr>
                                        <p:cTn id="64" dur="1" fill="hold">
                                          <p:stCondLst>
                                            <p:cond delay="0"/>
                                          </p:stCondLst>
                                        </p:cTn>
                                        <p:tgtEl>
                                          <p:spTgt spid="234505"/>
                                        </p:tgtEl>
                                        <p:attrNameLst>
                                          <p:attrName>style.visibility</p:attrName>
                                        </p:attrNameLst>
                                      </p:cBhvr>
                                      <p:to>
                                        <p:strVal val="visible"/>
                                      </p:to>
                                    </p:set>
                                    <p:anim calcmode="lin" valueType="num">
                                      <p:cBhvr additive="base">
                                        <p:cTn id="65" dur="5000" fill="hold"/>
                                        <p:tgtEl>
                                          <p:spTgt spid="234505"/>
                                        </p:tgtEl>
                                        <p:attrNameLst>
                                          <p:attrName>ppt_x</p:attrName>
                                        </p:attrNameLst>
                                      </p:cBhvr>
                                      <p:tavLst>
                                        <p:tav tm="0">
                                          <p:val>
                                            <p:strVal val="0-#ppt_w/2"/>
                                          </p:val>
                                        </p:tav>
                                        <p:tav tm="100000">
                                          <p:val>
                                            <p:strVal val="#ppt_x"/>
                                          </p:val>
                                        </p:tav>
                                      </p:tavLst>
                                    </p:anim>
                                    <p:anim calcmode="lin" valueType="num">
                                      <p:cBhvr additive="base">
                                        <p:cTn id="66" dur="5000" fill="hold"/>
                                        <p:tgtEl>
                                          <p:spTgt spid="234505"/>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234503"/>
                                        </p:tgtEl>
                                        <p:attrNameLst>
                                          <p:attrName>style.visibility</p:attrName>
                                        </p:attrNameLst>
                                      </p:cBhvr>
                                      <p:to>
                                        <p:strVal val="visible"/>
                                      </p:to>
                                    </p:set>
                                    <p:anim calcmode="lin" valueType="num">
                                      <p:cBhvr additive="base">
                                        <p:cTn id="71" dur="500" fill="hold"/>
                                        <p:tgtEl>
                                          <p:spTgt spid="234503"/>
                                        </p:tgtEl>
                                        <p:attrNameLst>
                                          <p:attrName>ppt_x</p:attrName>
                                        </p:attrNameLst>
                                      </p:cBhvr>
                                      <p:tavLst>
                                        <p:tav tm="0">
                                          <p:val>
                                            <p:strVal val="0-#ppt_w/2"/>
                                          </p:val>
                                        </p:tav>
                                        <p:tav tm="100000">
                                          <p:val>
                                            <p:strVal val="#ppt_x"/>
                                          </p:val>
                                        </p:tav>
                                      </p:tavLst>
                                    </p:anim>
                                    <p:anim calcmode="lin" valueType="num">
                                      <p:cBhvr additive="base">
                                        <p:cTn id="72" dur="500" fill="hold"/>
                                        <p:tgtEl>
                                          <p:spTgt spid="23450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234504"/>
                                        </p:tgtEl>
                                        <p:attrNameLst>
                                          <p:attrName>style.visibility</p:attrName>
                                        </p:attrNameLst>
                                      </p:cBhvr>
                                      <p:to>
                                        <p:strVal val="visible"/>
                                      </p:to>
                                    </p:set>
                                    <p:anim calcmode="lin" valueType="num">
                                      <p:cBhvr additive="base">
                                        <p:cTn id="77" dur="500" fill="hold"/>
                                        <p:tgtEl>
                                          <p:spTgt spid="234504"/>
                                        </p:tgtEl>
                                        <p:attrNameLst>
                                          <p:attrName>ppt_x</p:attrName>
                                        </p:attrNameLst>
                                      </p:cBhvr>
                                      <p:tavLst>
                                        <p:tav tm="0">
                                          <p:val>
                                            <p:strVal val="#ppt_x-#ppt_w/2"/>
                                          </p:val>
                                        </p:tav>
                                        <p:tav tm="100000">
                                          <p:val>
                                            <p:strVal val="#ppt_x"/>
                                          </p:val>
                                        </p:tav>
                                      </p:tavLst>
                                    </p:anim>
                                    <p:anim calcmode="lin" valueType="num">
                                      <p:cBhvr additive="base">
                                        <p:cTn id="78" dur="500" fill="hold"/>
                                        <p:tgtEl>
                                          <p:spTgt spid="234504"/>
                                        </p:tgtEl>
                                        <p:attrNameLst>
                                          <p:attrName>ppt_y</p:attrName>
                                        </p:attrNameLst>
                                      </p:cBhvr>
                                      <p:tavLst>
                                        <p:tav tm="0">
                                          <p:val>
                                            <p:strVal val="#ppt_y"/>
                                          </p:val>
                                        </p:tav>
                                        <p:tav tm="100000">
                                          <p:val>
                                            <p:strVal val="#ppt_y"/>
                                          </p:val>
                                        </p:tav>
                                      </p:tavLst>
                                    </p:anim>
                                    <p:anim calcmode="lin" valueType="num">
                                      <p:cBhvr additive="base">
                                        <p:cTn id="79" dur="500" fill="hold"/>
                                        <p:tgtEl>
                                          <p:spTgt spid="234504"/>
                                        </p:tgtEl>
                                        <p:attrNameLst>
                                          <p:attrName>ppt_w</p:attrName>
                                        </p:attrNameLst>
                                      </p:cBhvr>
                                      <p:tavLst>
                                        <p:tav tm="0">
                                          <p:val>
                                            <p:fltVal val="0"/>
                                          </p:val>
                                        </p:tav>
                                        <p:tav tm="100000">
                                          <p:val>
                                            <p:strVal val="#ppt_w"/>
                                          </p:val>
                                        </p:tav>
                                      </p:tavLst>
                                    </p:anim>
                                    <p:anim calcmode="lin" valueType="num">
                                      <p:cBhvr additive="base">
                                        <p:cTn id="80" dur="500" fill="hold"/>
                                        <p:tgtEl>
                                          <p:spTgt spid="2345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build="p" animBg="1" autoUpdateAnimBg="0"/>
      <p:bldP spid="234499" grpId="0" build="p" animBg="1" autoUpdateAnimBg="0"/>
      <p:bldP spid="234500" grpId="0" animBg="1" autoUpdateAnimBg="0"/>
      <p:bldP spid="234501" grpId="0" animBg="1" autoUpdateAnimBg="0"/>
      <p:bldP spid="234502" grpId="0" animBg="1" autoUpdateAnimBg="0"/>
      <p:bldP spid="234503" grpId="0" animBg="1" autoUpdateAnimBg="0"/>
      <p:bldP spid="234504" grpId="0" animBg="1" autoUpdateAnimBg="0"/>
      <p:bldP spid="234505" grpId="0" animBg="1" autoUpdateAnimBg="0"/>
      <p:bldP spid="23450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p:cNvSpPr>
            <a:spLocks noGrp="1"/>
          </p:cNvSpPr>
          <p:nvPr>
            <p:ph type="dt" sz="half" idx="10"/>
          </p:nvPr>
        </p:nvSpPr>
        <p:spPr/>
        <p:txBody>
          <a:bodyPr/>
          <a:lstStyle/>
          <a:p>
            <a:fld id="{47117CE9-6B27-4F59-A693-F8D00FED32EB}" type="datetime1">
              <a:rPr lang="zh-CN" altLang="en-US" smtClean="0"/>
              <a:t>2016/5/10</a:t>
            </a:fld>
            <a:endParaRPr lang="en-US" altLang="zh-CN">
              <a:solidFill>
                <a:srgbClr val="FFFF00"/>
              </a:solidFill>
            </a:endParaRPr>
          </a:p>
        </p:txBody>
      </p:sp>
      <p:sp>
        <p:nvSpPr>
          <p:cNvPr id="17" name="页脚占位符 2"/>
          <p:cNvSpPr>
            <a:spLocks noGrp="1"/>
          </p:cNvSpPr>
          <p:nvPr>
            <p:ph type="ftr" sz="quarter" idx="11"/>
          </p:nvPr>
        </p:nvSpPr>
        <p:spPr/>
        <p:txBody>
          <a:bodyPr/>
          <a:lstStyle/>
          <a:p>
            <a:r>
              <a:rPr lang="zh-CN" altLang="en-US" smtClean="0"/>
              <a:t>数据库系统</a:t>
            </a:r>
            <a:endParaRPr lang="zh-CN" altLang="en-US"/>
          </a:p>
        </p:txBody>
      </p:sp>
      <p:sp>
        <p:nvSpPr>
          <p:cNvPr id="18" name="灯片编号占位符 3"/>
          <p:cNvSpPr>
            <a:spLocks noGrp="1"/>
          </p:cNvSpPr>
          <p:nvPr>
            <p:ph type="sldNum" sz="quarter" idx="12"/>
          </p:nvPr>
        </p:nvSpPr>
        <p:spPr/>
        <p:txBody>
          <a:bodyPr/>
          <a:lstStyle/>
          <a:p>
            <a:fld id="{395C6660-D53F-437F-95C7-EA4EA5A1975A}" type="slidenum">
              <a:rPr lang="zh-CN" altLang="en-US"/>
              <a:pPr/>
              <a:t>40</a:t>
            </a:fld>
            <a:endParaRPr lang="en-US" altLang="zh-CN">
              <a:solidFill>
                <a:srgbClr val="FFFF00"/>
              </a:solidFill>
            </a:endParaRPr>
          </a:p>
        </p:txBody>
      </p:sp>
      <p:sp>
        <p:nvSpPr>
          <p:cNvPr id="271362" name="Text Box 2"/>
          <p:cNvSpPr txBox="1">
            <a:spLocks noChangeArrowheads="1"/>
          </p:cNvSpPr>
          <p:nvPr/>
        </p:nvSpPr>
        <p:spPr bwMode="auto">
          <a:xfrm>
            <a:off x="1905000" y="398464"/>
            <a:ext cx="448712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五、</a:t>
            </a:r>
            <a:r>
              <a:rPr lang="en-US" altLang="zh-CN" sz="2400" b="1">
                <a:solidFill>
                  <a:srgbClr val="FFFF00"/>
                </a:solidFill>
              </a:rPr>
              <a:t>Boyce-Codd</a:t>
            </a:r>
            <a:r>
              <a:rPr lang="zh-CN" altLang="en-US" sz="2400" b="1">
                <a:solidFill>
                  <a:srgbClr val="FFFF00"/>
                </a:solidFill>
              </a:rPr>
              <a:t>范式（</a:t>
            </a:r>
            <a:r>
              <a:rPr lang="en-US" altLang="zh-CN" sz="2400" b="1">
                <a:solidFill>
                  <a:srgbClr val="FFFF00"/>
                </a:solidFill>
              </a:rPr>
              <a:t>BCNF</a:t>
            </a:r>
            <a:r>
              <a:rPr lang="zh-CN" altLang="en-US" sz="2400" b="1">
                <a:solidFill>
                  <a:srgbClr val="FFFF00"/>
                </a:solidFill>
              </a:rPr>
              <a:t>）</a:t>
            </a:r>
          </a:p>
        </p:txBody>
      </p:sp>
      <p:sp>
        <p:nvSpPr>
          <p:cNvPr id="271363" name="Text Box 3"/>
          <p:cNvSpPr txBox="1">
            <a:spLocks noChangeArrowheads="1"/>
          </p:cNvSpPr>
          <p:nvPr/>
        </p:nvSpPr>
        <p:spPr bwMode="auto">
          <a:xfrm>
            <a:off x="1905000" y="762001"/>
            <a:ext cx="83058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en-US" altLang="zh-CN" sz="2400" b="1">
                <a:solidFill>
                  <a:srgbClr val="FFFFFF"/>
                </a:solidFill>
              </a:rPr>
              <a:t>1</a:t>
            </a:r>
            <a:r>
              <a:rPr lang="zh-CN" altLang="en-US" sz="2400" b="1">
                <a:solidFill>
                  <a:srgbClr val="FFFFFF"/>
                </a:solidFill>
              </a:rPr>
              <a:t>、定义</a:t>
            </a:r>
            <a:r>
              <a:rPr lang="zh-CN" altLang="en-US" sz="2400" b="1">
                <a:solidFill>
                  <a:srgbClr val="FFFF00"/>
                </a:solidFill>
              </a:rPr>
              <a:t>：若</a:t>
            </a:r>
            <a:r>
              <a:rPr lang="en-US" altLang="zh-CN" sz="2400" b="1">
                <a:solidFill>
                  <a:srgbClr val="FFFF00"/>
                </a:solidFill>
              </a:rPr>
              <a:t>R </a:t>
            </a:r>
            <a:r>
              <a:rPr lang="en-US" altLang="zh-CN" sz="2400" b="1">
                <a:solidFill>
                  <a:srgbClr val="FFFF00"/>
                </a:solidFill>
                <a:sym typeface="Symbol" panose="05050102010706020507" pitchFamily="18" charset="2"/>
              </a:rPr>
              <a:t> 1NF</a:t>
            </a:r>
            <a:r>
              <a:rPr lang="zh-CN" altLang="en-US" sz="2400" b="1">
                <a:solidFill>
                  <a:srgbClr val="FFFF00"/>
                </a:solidFill>
                <a:sym typeface="Symbol" panose="05050102010706020507" pitchFamily="18" charset="2"/>
              </a:rPr>
              <a:t>，且对任何非平凡的函数依赖</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必包含码。则</a:t>
            </a:r>
            <a:r>
              <a:rPr lang="en-US" altLang="zh-CN" sz="2400" b="1">
                <a:solidFill>
                  <a:srgbClr val="FFFF00"/>
                </a:solidFill>
              </a:rPr>
              <a:t>R </a:t>
            </a:r>
            <a:r>
              <a:rPr lang="en-US" altLang="zh-CN" sz="2400" b="1">
                <a:solidFill>
                  <a:srgbClr val="FFFF00"/>
                </a:solidFill>
                <a:sym typeface="Symbol" panose="05050102010706020507" pitchFamily="18" charset="2"/>
              </a:rPr>
              <a:t> BCNF</a:t>
            </a:r>
            <a:r>
              <a:rPr lang="zh-CN" altLang="en-US" sz="2400" b="1">
                <a:solidFill>
                  <a:srgbClr val="FFFF00"/>
                </a:solidFill>
                <a:sym typeface="Symbol" panose="05050102010706020507" pitchFamily="18" charset="2"/>
              </a:rPr>
              <a:t>。</a:t>
            </a:r>
          </a:p>
        </p:txBody>
      </p:sp>
      <p:sp>
        <p:nvSpPr>
          <p:cNvPr id="271364" name="AutoShape 4"/>
          <p:cNvSpPr>
            <a:spLocks noChangeArrowheads="1"/>
          </p:cNvSpPr>
          <p:nvPr/>
        </p:nvSpPr>
        <p:spPr bwMode="auto">
          <a:xfrm>
            <a:off x="6324600" y="1828800"/>
            <a:ext cx="4191000" cy="762000"/>
          </a:xfrm>
          <a:prstGeom prst="cloudCallout">
            <a:avLst>
              <a:gd name="adj1" fmla="val -15569"/>
              <a:gd name="adj2" fmla="val -8395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lnSpc>
                <a:spcPct val="120000"/>
              </a:lnSpc>
              <a:spcBef>
                <a:spcPct val="0"/>
              </a:spcBef>
              <a:spcAft>
                <a:spcPct val="0"/>
              </a:spcAft>
            </a:pPr>
            <a:r>
              <a:rPr lang="zh-CN" altLang="en-US" sz="2400" b="1">
                <a:solidFill>
                  <a:srgbClr val="000000"/>
                </a:solidFill>
              </a:rPr>
              <a:t>即每一决定因素都包含码</a:t>
            </a:r>
            <a:endParaRPr lang="zh-CN" altLang="en-US" sz="2000" b="1">
              <a:solidFill>
                <a:srgbClr val="FFFF00"/>
              </a:solidFill>
            </a:endParaRPr>
          </a:p>
        </p:txBody>
      </p:sp>
      <p:sp>
        <p:nvSpPr>
          <p:cNvPr id="271365" name="Text Box 5"/>
          <p:cNvSpPr txBox="1">
            <a:spLocks noChangeArrowheads="1"/>
          </p:cNvSpPr>
          <p:nvPr/>
        </p:nvSpPr>
        <p:spPr bwMode="auto">
          <a:xfrm>
            <a:off x="1905000" y="1676400"/>
            <a:ext cx="83820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en-US" altLang="zh-CN" sz="2400" b="1">
                <a:solidFill>
                  <a:srgbClr val="FFFFFF"/>
                </a:solidFill>
              </a:rPr>
              <a:t>2</a:t>
            </a:r>
            <a:r>
              <a:rPr lang="zh-CN" altLang="en-US" sz="2400" b="1">
                <a:solidFill>
                  <a:srgbClr val="FFFFFF"/>
                </a:solidFill>
              </a:rPr>
              <a:t>、另一种等价的定义</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若 </a:t>
            </a:r>
            <a:r>
              <a:rPr lang="en-US" altLang="zh-CN" sz="2400" b="1">
                <a:solidFill>
                  <a:srgbClr val="FFFF00"/>
                </a:solidFill>
              </a:rPr>
              <a:t>R</a:t>
            </a:r>
            <a:r>
              <a:rPr lang="en-US" altLang="zh-CN" sz="2400" b="1">
                <a:solidFill>
                  <a:srgbClr val="FFFF00"/>
                </a:solidFill>
                <a:sym typeface="Symbol" panose="05050102010706020507" pitchFamily="18" charset="2"/>
              </a:rPr>
              <a:t>1NF</a:t>
            </a:r>
            <a:r>
              <a:rPr lang="zh-CN" altLang="en-US" sz="2400" b="1">
                <a:solidFill>
                  <a:srgbClr val="FFFF00"/>
                </a:solidFill>
                <a:sym typeface="Symbol" panose="05050102010706020507" pitchFamily="18" charset="2"/>
              </a:rPr>
              <a:t>，并且</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中不存</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      在</a:t>
            </a:r>
            <a:r>
              <a:rPr lang="zh-CN" altLang="en-US" sz="2400" b="1">
                <a:solidFill>
                  <a:srgbClr val="FFFFFF"/>
                </a:solidFill>
                <a:sym typeface="Symbol" panose="05050102010706020507" pitchFamily="18" charset="2"/>
              </a:rPr>
              <a:t>任何属性</a:t>
            </a:r>
            <a:r>
              <a:rPr lang="zh-CN" altLang="en-US" sz="2400" b="1">
                <a:solidFill>
                  <a:srgbClr val="FFFF00"/>
                </a:solidFill>
                <a:sym typeface="Symbol" panose="05050102010706020507" pitchFamily="18" charset="2"/>
              </a:rPr>
              <a:t>传递函数依赖于</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的某个码，则称</a:t>
            </a:r>
            <a:r>
              <a:rPr lang="en-US" altLang="zh-CN" sz="2400" b="1">
                <a:solidFill>
                  <a:srgbClr val="FFFF00"/>
                </a:solidFill>
              </a:rPr>
              <a:t>R</a:t>
            </a:r>
            <a:r>
              <a:rPr lang="en-US" altLang="zh-CN" sz="2400" b="1">
                <a:solidFill>
                  <a:srgbClr val="FFFF00"/>
                </a:solidFill>
                <a:sym typeface="Symbol" panose="05050102010706020507" pitchFamily="18" charset="2"/>
              </a:rPr>
              <a:t> BCNF</a:t>
            </a:r>
            <a:r>
              <a:rPr lang="zh-CN" altLang="en-US" sz="2400" b="1">
                <a:solidFill>
                  <a:srgbClr val="FFFF00"/>
                </a:solidFill>
                <a:sym typeface="Symbol" panose="05050102010706020507" pitchFamily="18" charset="2"/>
              </a:rPr>
              <a:t>。</a:t>
            </a:r>
          </a:p>
        </p:txBody>
      </p:sp>
      <p:sp>
        <p:nvSpPr>
          <p:cNvPr id="271366" name="Text Box 6"/>
          <p:cNvSpPr txBox="1">
            <a:spLocks noChangeArrowheads="1"/>
          </p:cNvSpPr>
          <p:nvPr/>
        </p:nvSpPr>
        <p:spPr bwMode="auto">
          <a:xfrm>
            <a:off x="1981201" y="3124201"/>
            <a:ext cx="803425" cy="535531"/>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000000"/>
                </a:solidFill>
              </a:rPr>
              <a:t>证明</a:t>
            </a:r>
            <a:endParaRPr lang="zh-CN" altLang="en-US" sz="2400" b="1">
              <a:solidFill>
                <a:srgbClr val="FFFF00"/>
              </a:solidFill>
            </a:endParaRPr>
          </a:p>
        </p:txBody>
      </p:sp>
      <p:sp>
        <p:nvSpPr>
          <p:cNvPr id="271367" name="Text Box 7"/>
          <p:cNvSpPr txBox="1">
            <a:spLocks noChangeArrowheads="1"/>
          </p:cNvSpPr>
          <p:nvPr/>
        </p:nvSpPr>
        <p:spPr bwMode="auto">
          <a:xfrm>
            <a:off x="2781301" y="3125789"/>
            <a:ext cx="3118161"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a:t>
            </a:r>
            <a:r>
              <a:rPr lang="en-US" altLang="zh-CN" sz="2400" b="1">
                <a:solidFill>
                  <a:srgbClr val="FFFF00"/>
                </a:solidFill>
              </a:rPr>
              <a:t>1</a:t>
            </a:r>
            <a:r>
              <a:rPr lang="zh-CN" altLang="en-US" sz="2400" b="1">
                <a:solidFill>
                  <a:srgbClr val="FFFF00"/>
                </a:solidFill>
              </a:rPr>
              <a:t>）</a:t>
            </a:r>
            <a:r>
              <a:rPr lang="zh-CN" altLang="en-US" sz="2400" b="1">
                <a:solidFill>
                  <a:srgbClr val="FFFFFF"/>
                </a:solidFill>
              </a:rPr>
              <a:t>定义</a:t>
            </a:r>
            <a:r>
              <a:rPr lang="zh-CN" altLang="en-US" sz="2400" b="1">
                <a:solidFill>
                  <a:srgbClr val="FFFFFF"/>
                </a:solidFill>
                <a:sym typeface="Symbol" panose="05050102010706020507" pitchFamily="18" charset="2"/>
              </a:rPr>
              <a:t>等价定义</a:t>
            </a:r>
            <a:endParaRPr lang="zh-CN" altLang="en-US" sz="2400" b="1">
              <a:solidFill>
                <a:srgbClr val="FFFF00"/>
              </a:solidFill>
            </a:endParaRPr>
          </a:p>
        </p:txBody>
      </p:sp>
      <p:sp>
        <p:nvSpPr>
          <p:cNvPr id="271368" name="Text Box 8"/>
          <p:cNvSpPr txBox="1">
            <a:spLocks noChangeArrowheads="1"/>
          </p:cNvSpPr>
          <p:nvPr/>
        </p:nvSpPr>
        <p:spPr bwMode="auto">
          <a:xfrm>
            <a:off x="2438400" y="4572001"/>
            <a:ext cx="7023076"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反证法：假设</a:t>
            </a:r>
            <a:r>
              <a:rPr lang="en-US" altLang="zh-CN" sz="2400" b="1">
                <a:solidFill>
                  <a:srgbClr val="FFFF00"/>
                </a:solidFill>
              </a:rPr>
              <a:t>R</a:t>
            </a:r>
            <a:r>
              <a:rPr lang="zh-CN" altLang="en-US" sz="2400" b="1">
                <a:solidFill>
                  <a:srgbClr val="FFFF00"/>
                </a:solidFill>
              </a:rPr>
              <a:t>中存在属性</a:t>
            </a:r>
            <a:r>
              <a:rPr lang="en-US" altLang="zh-CN" sz="2400" b="1">
                <a:solidFill>
                  <a:srgbClr val="FFFF00"/>
                </a:solidFill>
              </a:rPr>
              <a:t>Z</a:t>
            </a:r>
            <a:r>
              <a:rPr lang="zh-CN" altLang="en-US" sz="2400" b="1">
                <a:solidFill>
                  <a:srgbClr val="FFFF00"/>
                </a:solidFill>
              </a:rPr>
              <a:t>传递函数依赖于码</a:t>
            </a:r>
            <a:r>
              <a:rPr lang="en-US" altLang="zh-CN" sz="2400" b="1">
                <a:solidFill>
                  <a:srgbClr val="FFFF00"/>
                </a:solidFill>
              </a:rPr>
              <a:t>X</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则必存在属性组</a:t>
            </a:r>
            <a:r>
              <a:rPr lang="en-US" altLang="zh-CN" sz="2400" b="1">
                <a:solidFill>
                  <a:srgbClr val="FFFF00"/>
                </a:solidFill>
              </a:rPr>
              <a:t>Y</a:t>
            </a:r>
            <a:r>
              <a:rPr lang="zh-CN" altLang="en-US" sz="2400" b="1">
                <a:solidFill>
                  <a:srgbClr val="FFFF00"/>
                </a:solidFill>
              </a:rPr>
              <a:t>，使得</a:t>
            </a:r>
          </a:p>
        </p:txBody>
      </p:sp>
      <p:sp>
        <p:nvSpPr>
          <p:cNvPr id="271369" name="Text Box 9"/>
          <p:cNvSpPr txBox="1">
            <a:spLocks noChangeArrowheads="1"/>
          </p:cNvSpPr>
          <p:nvPr/>
        </p:nvSpPr>
        <p:spPr bwMode="auto">
          <a:xfrm>
            <a:off x="2133600" y="3629025"/>
            <a:ext cx="8358378"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00"/>
                </a:solidFill>
              </a:rPr>
              <a:t>即要证：</a:t>
            </a:r>
            <a:r>
              <a:rPr lang="zh-CN" altLang="en-US" sz="2400" b="1">
                <a:solidFill>
                  <a:srgbClr val="FFFF00"/>
                </a:solidFill>
                <a:sym typeface="Symbol" panose="05050102010706020507" pitchFamily="18" charset="2"/>
              </a:rPr>
              <a:t>若对任何非平凡的函数依赖</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必包含码，</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                则</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中不存在任何属性传递函数依赖于</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的某个码。</a:t>
            </a:r>
          </a:p>
        </p:txBody>
      </p:sp>
      <p:grpSp>
        <p:nvGrpSpPr>
          <p:cNvPr id="271370" name="Group 10"/>
          <p:cNvGrpSpPr>
            <a:grpSpLocks/>
          </p:cNvGrpSpPr>
          <p:nvPr/>
        </p:nvGrpSpPr>
        <p:grpSpPr bwMode="auto">
          <a:xfrm>
            <a:off x="4343401" y="5410200"/>
            <a:ext cx="4095751" cy="534988"/>
            <a:chOff x="0" y="0"/>
            <a:chExt cx="2580" cy="337"/>
          </a:xfrm>
        </p:grpSpPr>
        <p:sp>
          <p:nvSpPr>
            <p:cNvPr id="271371" name="Text Box 11"/>
            <p:cNvSpPr txBox="1">
              <a:spLocks noChangeArrowheads="1"/>
            </p:cNvSpPr>
            <p:nvPr/>
          </p:nvSpPr>
          <p:spPr bwMode="auto">
            <a:xfrm>
              <a:off x="0" y="0"/>
              <a:ext cx="2580"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00"/>
                  </a:solidFill>
                </a:rPr>
                <a:t>X </a:t>
              </a:r>
              <a:r>
                <a:rPr lang="en-US" altLang="zh-CN" sz="2400" b="1">
                  <a:solidFill>
                    <a:srgbClr val="FFFF00"/>
                  </a:solidFill>
                  <a:sym typeface="Symbol" panose="05050102010706020507" pitchFamily="18" charset="2"/>
                </a:rPr>
                <a:t>Y</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           X</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  Z</a:t>
              </a:r>
              <a:r>
                <a:rPr lang="zh-CN" altLang="en-US" sz="2400" b="1">
                  <a:solidFill>
                    <a:srgbClr val="FFFF00"/>
                  </a:solidFill>
                  <a:sym typeface="Symbol" panose="05050102010706020507" pitchFamily="18" charset="2"/>
                </a:rPr>
                <a:t>。</a:t>
              </a:r>
            </a:p>
          </p:txBody>
        </p:sp>
        <p:grpSp>
          <p:nvGrpSpPr>
            <p:cNvPr id="271372" name="Group 12"/>
            <p:cNvGrpSpPr>
              <a:grpSpLocks/>
            </p:cNvGrpSpPr>
            <p:nvPr/>
          </p:nvGrpSpPr>
          <p:grpSpPr bwMode="auto">
            <a:xfrm>
              <a:off x="960" y="117"/>
              <a:ext cx="336" cy="192"/>
              <a:chOff x="0" y="0"/>
              <a:chExt cx="336" cy="192"/>
            </a:xfrm>
          </p:grpSpPr>
          <p:sp>
            <p:nvSpPr>
              <p:cNvPr id="271373" name="Line 13"/>
              <p:cNvSpPr>
                <a:spLocks noChangeShapeType="1"/>
              </p:cNvSpPr>
              <p:nvPr/>
            </p:nvSpPr>
            <p:spPr bwMode="auto">
              <a:xfrm>
                <a:off x="0" y="96"/>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1374" name="Line 14"/>
              <p:cNvSpPr>
                <a:spLocks noChangeShapeType="1"/>
              </p:cNvSpPr>
              <p:nvPr/>
            </p:nvSpPr>
            <p:spPr bwMode="auto">
              <a:xfrm>
                <a:off x="96" y="0"/>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sp>
        <p:nvSpPr>
          <p:cNvPr id="271375" name="Text Box 15"/>
          <p:cNvSpPr txBox="1">
            <a:spLocks noChangeArrowheads="1"/>
          </p:cNvSpPr>
          <p:nvPr/>
        </p:nvSpPr>
        <p:spPr bwMode="auto">
          <a:xfrm>
            <a:off x="3108326" y="5819776"/>
            <a:ext cx="504817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显然</a:t>
            </a:r>
            <a:r>
              <a:rPr lang="en-US" altLang="zh-CN" sz="2400" b="1">
                <a:solidFill>
                  <a:srgbClr val="FFFF00"/>
                </a:solidFill>
              </a:rPr>
              <a:t>Y</a:t>
            </a:r>
            <a:r>
              <a:rPr lang="zh-CN" altLang="en-US" sz="2400" b="1">
                <a:solidFill>
                  <a:srgbClr val="FFFF00"/>
                </a:solidFill>
              </a:rPr>
              <a:t>不是码，也不包含码，矛盾。</a:t>
            </a:r>
          </a:p>
        </p:txBody>
      </p:sp>
    </p:spTree>
    <p:extLst>
      <p:ext uri="{BB962C8B-B14F-4D97-AF65-F5344CB8AC3E}">
        <p14:creationId xmlns:p14="http://schemas.microsoft.com/office/powerpoint/2010/main" val="4085307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271362"/>
                                        </p:tgtEl>
                                        <p:attrNameLst>
                                          <p:attrName>style.visibility</p:attrName>
                                        </p:attrNameLst>
                                      </p:cBhvr>
                                      <p:to>
                                        <p:strVal val="visible"/>
                                      </p:to>
                                    </p:set>
                                    <p:anim calcmode="lin" valueType="num">
                                      <p:cBhvr additive="base">
                                        <p:cTn id="7" dur="500" fill="hold"/>
                                        <p:tgtEl>
                                          <p:spTgt spid="271362"/>
                                        </p:tgtEl>
                                        <p:attrNameLst>
                                          <p:attrName>ppt_w</p:attrName>
                                        </p:attrNameLst>
                                      </p:cBhvr>
                                      <p:tavLst>
                                        <p:tav tm="0">
                                          <p:val>
                                            <p:strVal val="4/3*#ppt_w"/>
                                          </p:val>
                                        </p:tav>
                                        <p:tav tm="100000">
                                          <p:val>
                                            <p:strVal val="#ppt_w"/>
                                          </p:val>
                                        </p:tav>
                                      </p:tavLst>
                                    </p:anim>
                                    <p:anim calcmode="lin" valueType="num">
                                      <p:cBhvr additive="base">
                                        <p:cTn id="8" dur="500" fill="hold"/>
                                        <p:tgtEl>
                                          <p:spTgt spid="271362"/>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63"/>
                                        </p:tgtEl>
                                        <p:attrNameLst>
                                          <p:attrName>style.visibility</p:attrName>
                                        </p:attrNameLst>
                                      </p:cBhvr>
                                      <p:to>
                                        <p:strVal val="visible"/>
                                      </p:to>
                                    </p:set>
                                    <p:anim calcmode="lin" valueType="num">
                                      <p:cBhvr additive="base">
                                        <p:cTn id="13" dur="500" fill="hold"/>
                                        <p:tgtEl>
                                          <p:spTgt spid="271363"/>
                                        </p:tgtEl>
                                        <p:attrNameLst>
                                          <p:attrName>ppt_x</p:attrName>
                                        </p:attrNameLst>
                                      </p:cBhvr>
                                      <p:tavLst>
                                        <p:tav tm="0">
                                          <p:val>
                                            <p:strVal val="0-#ppt_w/2"/>
                                          </p:val>
                                        </p:tav>
                                        <p:tav tm="100000">
                                          <p:val>
                                            <p:strVal val="#ppt_x"/>
                                          </p:val>
                                        </p:tav>
                                      </p:tavLst>
                                    </p:anim>
                                    <p:anim calcmode="lin" valueType="num">
                                      <p:cBhvr additive="base">
                                        <p:cTn id="14" dur="500" fill="hold"/>
                                        <p:tgtEl>
                                          <p:spTgt spid="2713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271364"/>
                                        </p:tgtEl>
                                        <p:attrNameLst>
                                          <p:attrName>style.visibility</p:attrName>
                                        </p:attrNameLst>
                                      </p:cBhvr>
                                      <p:to>
                                        <p:strVal val="visible"/>
                                      </p:to>
                                    </p:set>
                                    <p:anim calcmode="lin" valueType="num">
                                      <p:cBhvr additive="base">
                                        <p:cTn id="19" dur="500" fill="hold"/>
                                        <p:tgtEl>
                                          <p:spTgt spid="271364"/>
                                        </p:tgtEl>
                                        <p:attrNameLst>
                                          <p:attrName>ppt_x</p:attrName>
                                        </p:attrNameLst>
                                      </p:cBhvr>
                                      <p:tavLst>
                                        <p:tav tm="0">
                                          <p:val>
                                            <p:strVal val="1+#ppt_w/2"/>
                                          </p:val>
                                        </p:tav>
                                        <p:tav tm="100000">
                                          <p:val>
                                            <p:strVal val="#ppt_x"/>
                                          </p:val>
                                        </p:tav>
                                      </p:tavLst>
                                    </p:anim>
                                    <p:anim calcmode="lin" valueType="num">
                                      <p:cBhvr additive="base">
                                        <p:cTn id="20" dur="500" fill="hold"/>
                                        <p:tgtEl>
                                          <p:spTgt spid="271364"/>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71365">
                                            <p:bg/>
                                          </p:spTgt>
                                        </p:tgtEl>
                                        <p:attrNameLst>
                                          <p:attrName>style.visibility</p:attrName>
                                        </p:attrNameLst>
                                      </p:cBhvr>
                                      <p:to>
                                        <p:strVal val="visible"/>
                                      </p:to>
                                    </p:set>
                                    <p:animEffect transition="in" filter="box(in)">
                                      <p:cBhvr>
                                        <p:cTn id="25" dur="500"/>
                                        <p:tgtEl>
                                          <p:spTgt spid="271365">
                                            <p:bg/>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71365">
                                            <p:txEl>
                                              <p:pRg st="0" end="0"/>
                                            </p:txEl>
                                          </p:spTgt>
                                        </p:tgtEl>
                                        <p:attrNameLst>
                                          <p:attrName>style.visibility</p:attrName>
                                        </p:attrNameLst>
                                      </p:cBhvr>
                                      <p:to>
                                        <p:strVal val="visible"/>
                                      </p:to>
                                    </p:set>
                                    <p:animEffect transition="in" filter="box(in)">
                                      <p:cBhvr>
                                        <p:cTn id="30" dur="500"/>
                                        <p:tgtEl>
                                          <p:spTgt spid="27136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71365">
                                            <p:txEl>
                                              <p:pRg st="1" end="1"/>
                                            </p:txEl>
                                          </p:spTgt>
                                        </p:tgtEl>
                                        <p:attrNameLst>
                                          <p:attrName>style.visibility</p:attrName>
                                        </p:attrNameLst>
                                      </p:cBhvr>
                                      <p:to>
                                        <p:strVal val="visible"/>
                                      </p:to>
                                    </p:set>
                                    <p:animEffect transition="in" filter="box(in)">
                                      <p:cBhvr>
                                        <p:cTn id="35" dur="500"/>
                                        <p:tgtEl>
                                          <p:spTgt spid="271365">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71365">
                                            <p:txEl>
                                              <p:pRg st="2" end="2"/>
                                            </p:txEl>
                                          </p:spTgt>
                                        </p:tgtEl>
                                        <p:attrNameLst>
                                          <p:attrName>style.visibility</p:attrName>
                                        </p:attrNameLst>
                                      </p:cBhvr>
                                      <p:to>
                                        <p:strVal val="visible"/>
                                      </p:to>
                                    </p:set>
                                    <p:animEffect transition="in" filter="box(in)">
                                      <p:cBhvr>
                                        <p:cTn id="40" dur="500"/>
                                        <p:tgtEl>
                                          <p:spTgt spid="271365">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271366"/>
                                        </p:tgtEl>
                                        <p:attrNameLst>
                                          <p:attrName>style.visibility</p:attrName>
                                        </p:attrNameLst>
                                      </p:cBhvr>
                                      <p:to>
                                        <p:strVal val="visible"/>
                                      </p:to>
                                    </p:set>
                                    <p:animEffect transition="in" filter="slide(fromLeft)">
                                      <p:cBhvr>
                                        <p:cTn id="45" dur="500"/>
                                        <p:tgtEl>
                                          <p:spTgt spid="27136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71367"/>
                                        </p:tgtEl>
                                        <p:attrNameLst>
                                          <p:attrName>style.visibility</p:attrName>
                                        </p:attrNameLst>
                                      </p:cBhvr>
                                      <p:to>
                                        <p:strVal val="visible"/>
                                      </p:to>
                                    </p:set>
                                    <p:anim calcmode="lin" valueType="num">
                                      <p:cBhvr additive="base">
                                        <p:cTn id="50" dur="500" fill="hold"/>
                                        <p:tgtEl>
                                          <p:spTgt spid="271367"/>
                                        </p:tgtEl>
                                        <p:attrNameLst>
                                          <p:attrName>ppt_x</p:attrName>
                                        </p:attrNameLst>
                                      </p:cBhvr>
                                      <p:tavLst>
                                        <p:tav tm="0">
                                          <p:val>
                                            <p:strVal val="0-#ppt_w/2"/>
                                          </p:val>
                                        </p:tav>
                                        <p:tav tm="100000">
                                          <p:val>
                                            <p:strVal val="#ppt_x"/>
                                          </p:val>
                                        </p:tav>
                                      </p:tavLst>
                                    </p:anim>
                                    <p:anim calcmode="lin" valueType="num">
                                      <p:cBhvr additive="base">
                                        <p:cTn id="51" dur="500" fill="hold"/>
                                        <p:tgtEl>
                                          <p:spTgt spid="271367"/>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71369">
                                            <p:bg/>
                                          </p:spTgt>
                                        </p:tgtEl>
                                        <p:attrNameLst>
                                          <p:attrName>style.visibility</p:attrName>
                                        </p:attrNameLst>
                                      </p:cBhvr>
                                      <p:to>
                                        <p:strVal val="visible"/>
                                      </p:to>
                                    </p:set>
                                    <p:animEffect transition="in" filter="box(in)">
                                      <p:cBhvr>
                                        <p:cTn id="56" dur="500"/>
                                        <p:tgtEl>
                                          <p:spTgt spid="271369">
                                            <p:bg/>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271369">
                                            <p:txEl>
                                              <p:pRg st="0" end="0"/>
                                            </p:txEl>
                                          </p:spTgt>
                                        </p:tgtEl>
                                        <p:attrNameLst>
                                          <p:attrName>style.visibility</p:attrName>
                                        </p:attrNameLst>
                                      </p:cBhvr>
                                      <p:to>
                                        <p:strVal val="visible"/>
                                      </p:to>
                                    </p:set>
                                    <p:animEffect transition="in" filter="box(in)">
                                      <p:cBhvr>
                                        <p:cTn id="61" dur="500"/>
                                        <p:tgtEl>
                                          <p:spTgt spid="271369">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71369">
                                            <p:txEl>
                                              <p:pRg st="1" end="1"/>
                                            </p:txEl>
                                          </p:spTgt>
                                        </p:tgtEl>
                                        <p:attrNameLst>
                                          <p:attrName>style.visibility</p:attrName>
                                        </p:attrNameLst>
                                      </p:cBhvr>
                                      <p:to>
                                        <p:strVal val="visible"/>
                                      </p:to>
                                    </p:set>
                                    <p:animEffect transition="in" filter="box(in)">
                                      <p:cBhvr>
                                        <p:cTn id="66" dur="500"/>
                                        <p:tgtEl>
                                          <p:spTgt spid="271369">
                                            <p:txEl>
                                              <p:pRg st="1" end="1"/>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71368"/>
                                        </p:tgtEl>
                                        <p:attrNameLst>
                                          <p:attrName>style.visibility</p:attrName>
                                        </p:attrNameLst>
                                      </p:cBhvr>
                                      <p:to>
                                        <p:strVal val="visible"/>
                                      </p:to>
                                    </p:set>
                                    <p:animEffect transition="in" filter="box(out)">
                                      <p:cBhvr>
                                        <p:cTn id="71" dur="500"/>
                                        <p:tgtEl>
                                          <p:spTgt spid="2713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nodeType="clickEffect">
                                  <p:stCondLst>
                                    <p:cond delay="0"/>
                                  </p:stCondLst>
                                  <p:childTnLst>
                                    <p:set>
                                      <p:cBhvr>
                                        <p:cTn id="75" dur="1" fill="hold">
                                          <p:stCondLst>
                                            <p:cond delay="0"/>
                                          </p:stCondLst>
                                        </p:cTn>
                                        <p:tgtEl>
                                          <p:spTgt spid="271370"/>
                                        </p:tgtEl>
                                        <p:attrNameLst>
                                          <p:attrName>style.visibility</p:attrName>
                                        </p:attrNameLst>
                                      </p:cBhvr>
                                      <p:to>
                                        <p:strVal val="visible"/>
                                      </p:to>
                                    </p:set>
                                    <p:anim calcmode="lin" valueType="num">
                                      <p:cBhvr additive="base">
                                        <p:cTn id="76" dur="500" fill="hold"/>
                                        <p:tgtEl>
                                          <p:spTgt spid="271370"/>
                                        </p:tgtEl>
                                        <p:attrNameLst>
                                          <p:attrName>ppt_x</p:attrName>
                                        </p:attrNameLst>
                                      </p:cBhvr>
                                      <p:tavLst>
                                        <p:tav tm="0">
                                          <p:val>
                                            <p:strVal val="0-#ppt_w/2"/>
                                          </p:val>
                                        </p:tav>
                                        <p:tav tm="100000">
                                          <p:val>
                                            <p:strVal val="#ppt_x"/>
                                          </p:val>
                                        </p:tav>
                                      </p:tavLst>
                                    </p:anim>
                                    <p:anim calcmode="lin" valueType="num">
                                      <p:cBhvr additive="base">
                                        <p:cTn id="77" dur="500" fill="hold"/>
                                        <p:tgtEl>
                                          <p:spTgt spid="271370"/>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271375"/>
                                        </p:tgtEl>
                                        <p:attrNameLst>
                                          <p:attrName>style.visibility</p:attrName>
                                        </p:attrNameLst>
                                      </p:cBhvr>
                                      <p:to>
                                        <p:strVal val="visible"/>
                                      </p:to>
                                    </p:set>
                                    <p:anim calcmode="lin" valueType="num">
                                      <p:cBhvr additive="base">
                                        <p:cTn id="82" dur="500" fill="hold"/>
                                        <p:tgtEl>
                                          <p:spTgt spid="271375"/>
                                        </p:tgtEl>
                                        <p:attrNameLst>
                                          <p:attrName>ppt_x</p:attrName>
                                        </p:attrNameLst>
                                      </p:cBhvr>
                                      <p:tavLst>
                                        <p:tav tm="0">
                                          <p:val>
                                            <p:strVal val="1+#ppt_w/2"/>
                                          </p:val>
                                        </p:tav>
                                        <p:tav tm="100000">
                                          <p:val>
                                            <p:strVal val="#ppt_x"/>
                                          </p:val>
                                        </p:tav>
                                      </p:tavLst>
                                    </p:anim>
                                    <p:anim calcmode="lin" valueType="num">
                                      <p:cBhvr additive="base">
                                        <p:cTn id="83" dur="500" fill="hold"/>
                                        <p:tgtEl>
                                          <p:spTgt spid="271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nimBg="1" autoUpdateAnimBg="0"/>
      <p:bldP spid="271363" grpId="0" animBg="1" autoUpdateAnimBg="0"/>
      <p:bldP spid="271364" grpId="0" animBg="1" autoUpdateAnimBg="0"/>
      <p:bldP spid="271365" grpId="0" build="p" animBg="1" autoUpdateAnimBg="0"/>
      <p:bldP spid="271366" grpId="0" animBg="1" autoUpdateAnimBg="0"/>
      <p:bldP spid="271367" grpId="0" animBg="1" autoUpdateAnimBg="0"/>
      <p:bldP spid="271368" grpId="0" animBg="1" autoUpdateAnimBg="0"/>
      <p:bldP spid="271369" grpId="0" build="p" animBg="1" autoUpdateAnimBg="0"/>
      <p:bldP spid="27137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p:cNvSpPr>
            <a:spLocks noGrp="1"/>
          </p:cNvSpPr>
          <p:nvPr>
            <p:ph type="dt" sz="half" idx="10"/>
          </p:nvPr>
        </p:nvSpPr>
        <p:spPr/>
        <p:txBody>
          <a:bodyPr/>
          <a:lstStyle/>
          <a:p>
            <a:fld id="{72043B74-1156-486B-94AF-1DD0B8C55E76}" type="datetime1">
              <a:rPr lang="zh-CN" altLang="en-US" smtClean="0"/>
              <a:t>2016/5/10</a:t>
            </a:fld>
            <a:endParaRPr lang="en-US" altLang="zh-CN">
              <a:solidFill>
                <a:srgbClr val="FFFF00"/>
              </a:solidFill>
            </a:endParaRPr>
          </a:p>
        </p:txBody>
      </p:sp>
      <p:sp>
        <p:nvSpPr>
          <p:cNvPr id="17" name="页脚占位符 2"/>
          <p:cNvSpPr>
            <a:spLocks noGrp="1"/>
          </p:cNvSpPr>
          <p:nvPr>
            <p:ph type="ftr" sz="quarter" idx="11"/>
          </p:nvPr>
        </p:nvSpPr>
        <p:spPr/>
        <p:txBody>
          <a:bodyPr/>
          <a:lstStyle/>
          <a:p>
            <a:r>
              <a:rPr lang="zh-CN" altLang="en-US" smtClean="0"/>
              <a:t>数据库系统</a:t>
            </a:r>
            <a:endParaRPr lang="zh-CN" altLang="en-US"/>
          </a:p>
        </p:txBody>
      </p:sp>
      <p:sp>
        <p:nvSpPr>
          <p:cNvPr id="18" name="灯片编号占位符 3"/>
          <p:cNvSpPr>
            <a:spLocks noGrp="1"/>
          </p:cNvSpPr>
          <p:nvPr>
            <p:ph type="sldNum" sz="quarter" idx="12"/>
          </p:nvPr>
        </p:nvSpPr>
        <p:spPr/>
        <p:txBody>
          <a:bodyPr/>
          <a:lstStyle/>
          <a:p>
            <a:fld id="{EAAC4141-6705-4DC4-94FC-36E66BCCB632}" type="slidenum">
              <a:rPr lang="zh-CN" altLang="en-US"/>
              <a:pPr/>
              <a:t>41</a:t>
            </a:fld>
            <a:endParaRPr lang="en-US" altLang="zh-CN">
              <a:solidFill>
                <a:srgbClr val="FFFF00"/>
              </a:solidFill>
            </a:endParaRPr>
          </a:p>
        </p:txBody>
      </p:sp>
      <p:sp>
        <p:nvSpPr>
          <p:cNvPr id="272386" name="Text Box 2"/>
          <p:cNvSpPr txBox="1">
            <a:spLocks noChangeArrowheads="1"/>
          </p:cNvSpPr>
          <p:nvPr/>
        </p:nvSpPr>
        <p:spPr bwMode="auto">
          <a:xfrm>
            <a:off x="1997076" y="549276"/>
            <a:ext cx="3118161"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a:t>
            </a:r>
            <a:r>
              <a:rPr lang="en-US" altLang="zh-CN" sz="2400" b="1">
                <a:solidFill>
                  <a:srgbClr val="FFFF00"/>
                </a:solidFill>
              </a:rPr>
              <a:t>2</a:t>
            </a:r>
            <a:r>
              <a:rPr lang="zh-CN" altLang="en-US" sz="2400" b="1">
                <a:solidFill>
                  <a:srgbClr val="FFFF00"/>
                </a:solidFill>
              </a:rPr>
              <a:t>）</a:t>
            </a:r>
            <a:r>
              <a:rPr lang="zh-CN" altLang="en-US" sz="2400" b="1">
                <a:solidFill>
                  <a:srgbClr val="FFFFFF"/>
                </a:solidFill>
              </a:rPr>
              <a:t>等价定义</a:t>
            </a:r>
            <a:r>
              <a:rPr lang="zh-CN" altLang="en-US" sz="2400" b="1">
                <a:solidFill>
                  <a:srgbClr val="FFFFFF"/>
                </a:solidFill>
                <a:sym typeface="Symbol" panose="05050102010706020507" pitchFamily="18" charset="2"/>
              </a:rPr>
              <a:t>定义</a:t>
            </a:r>
            <a:endParaRPr lang="zh-CN" altLang="en-US" sz="2400" b="1">
              <a:solidFill>
                <a:srgbClr val="FFFF00"/>
              </a:solidFill>
            </a:endParaRPr>
          </a:p>
        </p:txBody>
      </p:sp>
      <p:sp>
        <p:nvSpPr>
          <p:cNvPr id="272387" name="Text Box 3"/>
          <p:cNvSpPr txBox="1">
            <a:spLocks noChangeArrowheads="1"/>
          </p:cNvSpPr>
          <p:nvPr/>
        </p:nvSpPr>
        <p:spPr bwMode="auto">
          <a:xfrm>
            <a:off x="1997076" y="1006476"/>
            <a:ext cx="82734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rPr>
              <a:t>仍用反证法：假设存在非平凡函数依赖</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不包含码，</a:t>
            </a:r>
          </a:p>
        </p:txBody>
      </p:sp>
      <p:grpSp>
        <p:nvGrpSpPr>
          <p:cNvPr id="272388" name="Group 4"/>
          <p:cNvGrpSpPr>
            <a:grpSpLocks/>
          </p:cNvGrpSpPr>
          <p:nvPr/>
        </p:nvGrpSpPr>
        <p:grpSpPr bwMode="auto">
          <a:xfrm>
            <a:off x="1998663" y="1371600"/>
            <a:ext cx="8423274" cy="1114426"/>
            <a:chOff x="0" y="0"/>
            <a:chExt cx="5306" cy="702"/>
          </a:xfrm>
        </p:grpSpPr>
        <p:sp>
          <p:nvSpPr>
            <p:cNvPr id="272389" name="Text Box 5"/>
            <p:cNvSpPr txBox="1">
              <a:spLocks noChangeArrowheads="1"/>
            </p:cNvSpPr>
            <p:nvPr/>
          </p:nvSpPr>
          <p:spPr bwMode="auto">
            <a:xfrm>
              <a:off x="0" y="85"/>
              <a:ext cx="5306" cy="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设</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是一关键字，则</a:t>
              </a:r>
              <a:r>
                <a:rPr lang="en-US" altLang="zh-CN" sz="2400" b="1">
                  <a:solidFill>
                    <a:srgbClr val="FFFF00"/>
                  </a:solidFill>
                  <a:sym typeface="Symbol" panose="05050102010706020507" pitchFamily="18" charset="2"/>
                </a:rPr>
                <a:t>X’ X,   X          X’</a:t>
              </a:r>
              <a:r>
                <a:rPr lang="zh-CN" altLang="en-US" sz="2400" b="1">
                  <a:solidFill>
                    <a:srgbClr val="FFFF00"/>
                  </a:solidFill>
                  <a:sym typeface="Symbol" panose="05050102010706020507" pitchFamily="18" charset="2"/>
                </a:rPr>
                <a:t>，因此 </a:t>
              </a:r>
              <a:r>
                <a:rPr lang="en-US" altLang="zh-CN" sz="2400" b="1">
                  <a:solidFill>
                    <a:srgbClr val="FFFF00"/>
                  </a:solidFill>
                  <a:sym typeface="Symbol" panose="05050102010706020507" pitchFamily="18" charset="2"/>
                </a:rPr>
                <a:t>X’              Y</a:t>
              </a:r>
              <a:r>
                <a:rPr lang="zh-CN" altLang="en-US" sz="2400" b="1">
                  <a:solidFill>
                    <a:srgbClr val="FFFF00"/>
                  </a:solidFill>
                  <a:sym typeface="Symbol" panose="05050102010706020507" pitchFamily="18" charset="2"/>
                </a:rPr>
                <a:t>，</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矛盾。</a:t>
              </a:r>
              <a:endParaRPr lang="zh-CN" altLang="en-US" sz="2400" b="1">
                <a:solidFill>
                  <a:srgbClr val="FFFF00"/>
                </a:solidFill>
              </a:endParaRPr>
            </a:p>
          </p:txBody>
        </p:sp>
        <p:grpSp>
          <p:nvGrpSpPr>
            <p:cNvPr id="272390" name="Group 6"/>
            <p:cNvGrpSpPr>
              <a:grpSpLocks/>
            </p:cNvGrpSpPr>
            <p:nvPr/>
          </p:nvGrpSpPr>
          <p:grpSpPr bwMode="auto">
            <a:xfrm>
              <a:off x="2831" y="197"/>
              <a:ext cx="336" cy="192"/>
              <a:chOff x="0" y="0"/>
              <a:chExt cx="336" cy="192"/>
            </a:xfrm>
          </p:grpSpPr>
          <p:sp>
            <p:nvSpPr>
              <p:cNvPr id="272391" name="Line 7"/>
              <p:cNvSpPr>
                <a:spLocks noChangeShapeType="1"/>
              </p:cNvSpPr>
              <p:nvPr/>
            </p:nvSpPr>
            <p:spPr bwMode="auto">
              <a:xfrm>
                <a:off x="0" y="96"/>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2392" name="Line 8"/>
              <p:cNvSpPr>
                <a:spLocks noChangeShapeType="1"/>
              </p:cNvSpPr>
              <p:nvPr/>
            </p:nvSpPr>
            <p:spPr bwMode="auto">
              <a:xfrm>
                <a:off x="96" y="0"/>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72393" name="Group 9"/>
            <p:cNvGrpSpPr>
              <a:grpSpLocks/>
            </p:cNvGrpSpPr>
            <p:nvPr/>
          </p:nvGrpSpPr>
          <p:grpSpPr bwMode="auto">
            <a:xfrm>
              <a:off x="4319" y="0"/>
              <a:ext cx="544" cy="337"/>
              <a:chOff x="0" y="0"/>
              <a:chExt cx="544" cy="337"/>
            </a:xfrm>
          </p:grpSpPr>
          <p:sp>
            <p:nvSpPr>
              <p:cNvPr id="272394" name="Line 10"/>
              <p:cNvSpPr>
                <a:spLocks noChangeShapeType="1"/>
              </p:cNvSpPr>
              <p:nvPr/>
            </p:nvSpPr>
            <p:spPr bwMode="auto">
              <a:xfrm>
                <a:off x="0" y="319"/>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2395" name="Text Box 11"/>
              <p:cNvSpPr txBox="1">
                <a:spLocks noChangeArrowheads="1"/>
              </p:cNvSpPr>
              <p:nvPr/>
            </p:nvSpPr>
            <p:spPr bwMode="auto">
              <a:xfrm>
                <a:off x="38" y="0"/>
                <a:ext cx="50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FFFFFF"/>
                    </a:solidFill>
                  </a:rPr>
                  <a:t>传递</a:t>
                </a:r>
                <a:endParaRPr lang="zh-CN" altLang="en-US" sz="2400" b="1">
                  <a:solidFill>
                    <a:srgbClr val="FFFF00"/>
                  </a:solidFill>
                </a:endParaRPr>
              </a:p>
            </p:txBody>
          </p:sp>
        </p:grpSp>
      </p:grpSp>
      <p:sp>
        <p:nvSpPr>
          <p:cNvPr id="272396" name="Text Box 12"/>
          <p:cNvSpPr txBox="1">
            <a:spLocks noChangeArrowheads="1"/>
          </p:cNvSpPr>
          <p:nvPr/>
        </p:nvSpPr>
        <p:spPr bwMode="auto">
          <a:xfrm>
            <a:off x="2987675" y="2057400"/>
            <a:ext cx="800100" cy="4572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证毕</a:t>
            </a:r>
            <a:endParaRPr lang="zh-CN" altLang="en-US" sz="2400" b="1">
              <a:solidFill>
                <a:srgbClr val="FFFF00"/>
              </a:solidFill>
            </a:endParaRPr>
          </a:p>
        </p:txBody>
      </p:sp>
      <p:sp>
        <p:nvSpPr>
          <p:cNvPr id="272397" name="Text Box 13"/>
          <p:cNvSpPr txBox="1">
            <a:spLocks noChangeArrowheads="1"/>
          </p:cNvSpPr>
          <p:nvPr/>
        </p:nvSpPr>
        <p:spPr bwMode="auto">
          <a:xfrm>
            <a:off x="1803401" y="2590800"/>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3</a:t>
            </a:r>
            <a:r>
              <a:rPr lang="zh-CN" altLang="en-US" sz="2400" b="1">
                <a:solidFill>
                  <a:srgbClr val="FFFFFF"/>
                </a:solidFill>
              </a:rPr>
              <a:t>、说明</a:t>
            </a:r>
            <a:endParaRPr lang="zh-CN" altLang="en-US" sz="2400" b="1">
              <a:solidFill>
                <a:srgbClr val="FFFF00"/>
              </a:solidFill>
            </a:endParaRPr>
          </a:p>
        </p:txBody>
      </p:sp>
      <p:sp>
        <p:nvSpPr>
          <p:cNvPr id="272398" name="Text Box 14"/>
          <p:cNvSpPr txBox="1">
            <a:spLocks noChangeArrowheads="1"/>
          </p:cNvSpPr>
          <p:nvPr/>
        </p:nvSpPr>
        <p:spPr bwMode="auto">
          <a:xfrm>
            <a:off x="6035675" y="2660650"/>
            <a:ext cx="4191000" cy="122555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若 </a:t>
            </a:r>
            <a:r>
              <a:rPr lang="en-US" altLang="zh-CN" sz="2400" b="1">
                <a:solidFill>
                  <a:srgbClr val="FFFF00"/>
                </a:solidFill>
              </a:rPr>
              <a:t>R</a:t>
            </a:r>
            <a:r>
              <a:rPr lang="en-US" altLang="zh-CN" sz="2400" b="1">
                <a:solidFill>
                  <a:srgbClr val="FFFF00"/>
                </a:solidFill>
                <a:sym typeface="Symbol" panose="05050102010706020507" pitchFamily="18" charset="2"/>
              </a:rPr>
              <a:t>1NF</a:t>
            </a:r>
            <a:r>
              <a:rPr lang="zh-CN" altLang="en-US" sz="2400" b="1">
                <a:solidFill>
                  <a:srgbClr val="FFFF00"/>
                </a:solidFill>
                <a:sym typeface="Symbol" panose="05050102010706020507" pitchFamily="18" charset="2"/>
              </a:rPr>
              <a:t>，并且</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中不存在</a:t>
            </a:r>
            <a:r>
              <a:rPr lang="zh-CN" altLang="en-US" sz="2400" b="1">
                <a:solidFill>
                  <a:srgbClr val="FFFFFF"/>
                </a:solidFill>
                <a:sym typeface="Symbol" panose="05050102010706020507" pitchFamily="18" charset="2"/>
              </a:rPr>
              <a:t>任何非主属性</a:t>
            </a:r>
            <a:r>
              <a:rPr lang="zh-CN" altLang="en-US" sz="2400" b="1">
                <a:solidFill>
                  <a:srgbClr val="FFFF00"/>
                </a:solidFill>
                <a:sym typeface="Symbol" panose="05050102010706020507" pitchFamily="18" charset="2"/>
              </a:rPr>
              <a:t>传递函数依赖于</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的某个码，则称 </a:t>
            </a:r>
            <a:r>
              <a:rPr lang="en-US" altLang="zh-CN" sz="2400" b="1">
                <a:solidFill>
                  <a:srgbClr val="FFFF00"/>
                </a:solidFill>
              </a:rPr>
              <a:t>R</a:t>
            </a:r>
            <a:r>
              <a:rPr lang="en-US" altLang="zh-CN" sz="2400" b="1">
                <a:solidFill>
                  <a:srgbClr val="FFFF00"/>
                </a:solidFill>
                <a:sym typeface="Symbol" panose="05050102010706020507" pitchFamily="18" charset="2"/>
              </a:rPr>
              <a:t>3NF</a:t>
            </a:r>
            <a:r>
              <a:rPr lang="zh-CN" altLang="en-US" sz="2400" b="1">
                <a:solidFill>
                  <a:srgbClr val="FFFF00"/>
                </a:solidFill>
                <a:sym typeface="Symbol" panose="05050102010706020507" pitchFamily="18" charset="2"/>
              </a:rPr>
              <a:t>。</a:t>
            </a:r>
          </a:p>
        </p:txBody>
      </p:sp>
      <p:sp>
        <p:nvSpPr>
          <p:cNvPr id="272399" name="Text Box 15"/>
          <p:cNvSpPr txBox="1">
            <a:spLocks noChangeArrowheads="1"/>
          </p:cNvSpPr>
          <p:nvPr/>
        </p:nvSpPr>
        <p:spPr bwMode="auto">
          <a:xfrm>
            <a:off x="1752601" y="3019426"/>
            <a:ext cx="8892819"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spAutoFit/>
          </a:bodyPr>
          <a:lstStyle/>
          <a:p>
            <a:pPr eaLnBrk="0" fontAlgn="base" hangingPunct="0">
              <a:spcBef>
                <a:spcPct val="0"/>
              </a:spcBef>
              <a:spcAft>
                <a:spcPct val="0"/>
              </a:spcAft>
            </a:pPr>
            <a:r>
              <a:rPr lang="zh-CN" altLang="en-US" sz="2400" b="1">
                <a:solidFill>
                  <a:srgbClr val="FF0066"/>
                </a:solidFill>
                <a:sym typeface="Monotype Sorts" pitchFamily="2" charset="2"/>
              </a:rPr>
              <a:t>    </a:t>
            </a:r>
            <a:r>
              <a:rPr lang="zh-CN" altLang="en-US" sz="2400" b="1">
                <a:solidFill>
                  <a:srgbClr val="FFFF00"/>
                </a:solidFill>
              </a:rPr>
              <a:t>若</a:t>
            </a:r>
            <a:r>
              <a:rPr lang="en-US" altLang="zh-CN" sz="2400" b="1">
                <a:solidFill>
                  <a:srgbClr val="FFFF00"/>
                </a:solidFill>
              </a:rPr>
              <a:t>R</a:t>
            </a:r>
            <a:r>
              <a:rPr lang="en-US" altLang="zh-CN" sz="2400" b="1">
                <a:solidFill>
                  <a:srgbClr val="FFFF00"/>
                </a:solidFill>
                <a:sym typeface="Symbol" panose="05050102010706020507" pitchFamily="18" charset="2"/>
              </a:rPr>
              <a:t> BCNF</a:t>
            </a:r>
            <a:r>
              <a:rPr lang="zh-CN" altLang="en-US" sz="2400" b="1">
                <a:solidFill>
                  <a:srgbClr val="FFFF00"/>
                </a:solidFill>
                <a:sym typeface="Symbol" panose="05050102010706020507" pitchFamily="18" charset="2"/>
              </a:rPr>
              <a:t>，则</a:t>
            </a:r>
            <a:r>
              <a:rPr lang="en-US" altLang="zh-CN" sz="2400" b="1">
                <a:solidFill>
                  <a:srgbClr val="FFFF00"/>
                </a:solidFill>
              </a:rPr>
              <a:t>R</a:t>
            </a:r>
            <a:r>
              <a:rPr lang="en-US" altLang="zh-CN" sz="2400" b="1">
                <a:solidFill>
                  <a:srgbClr val="FFFF00"/>
                </a:solidFill>
                <a:sym typeface="Symbol" panose="05050102010706020507" pitchFamily="18" charset="2"/>
              </a:rPr>
              <a:t> 3NF</a:t>
            </a:r>
            <a:r>
              <a:rPr lang="zh-CN" altLang="en-US" sz="2400" b="1">
                <a:solidFill>
                  <a:srgbClr val="FFFF00"/>
                </a:solidFill>
                <a:sym typeface="Symbol" panose="05050102010706020507" pitchFamily="18" charset="2"/>
              </a:rPr>
              <a:t>。</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    （也称</a:t>
            </a:r>
            <a:r>
              <a:rPr lang="en-US" altLang="zh-CN" sz="2400" b="1">
                <a:solidFill>
                  <a:srgbClr val="FFFF00"/>
                </a:solidFill>
                <a:sym typeface="Symbol" panose="05050102010706020507" pitchFamily="18" charset="2"/>
              </a:rPr>
              <a:t>BCNF</a:t>
            </a:r>
            <a:r>
              <a:rPr lang="zh-CN" altLang="en-US" sz="2400" b="1">
                <a:solidFill>
                  <a:srgbClr val="FFFF00"/>
                </a:solidFill>
                <a:sym typeface="Symbol" panose="05050102010706020507" pitchFamily="18" charset="2"/>
              </a:rPr>
              <a:t>为</a:t>
            </a:r>
            <a:r>
              <a:rPr lang="zh-CN" altLang="en-US" sz="2400" b="1">
                <a:solidFill>
                  <a:srgbClr val="FFFFFF"/>
                </a:solidFill>
                <a:sym typeface="Symbol" panose="05050102010706020507" pitchFamily="18" charset="2"/>
              </a:rPr>
              <a:t>修正的</a:t>
            </a:r>
            <a:r>
              <a:rPr lang="en-US" altLang="zh-CN" sz="2400" b="1">
                <a:solidFill>
                  <a:srgbClr val="FFFFFF"/>
                </a:solidFill>
                <a:sym typeface="Symbol" panose="05050102010706020507" pitchFamily="18" charset="2"/>
              </a:rPr>
              <a:t>3NF</a:t>
            </a:r>
            <a:r>
              <a:rPr lang="zh-CN" altLang="en-US" sz="2400" b="1">
                <a:solidFill>
                  <a:srgbClr val="FFFF00"/>
                </a:solidFill>
                <a:sym typeface="Symbol" panose="05050102010706020507" pitchFamily="18" charset="2"/>
              </a:rPr>
              <a:t>）</a:t>
            </a:r>
          </a:p>
          <a:p>
            <a:pPr eaLnBrk="0" fontAlgn="base" hangingPunct="0">
              <a:lnSpc>
                <a:spcPct val="130000"/>
              </a:lnSpc>
              <a:spcBef>
                <a:spcPct val="0"/>
              </a:spcBef>
              <a:spcAft>
                <a:spcPct val="0"/>
              </a:spcAft>
            </a:pPr>
            <a:r>
              <a:rPr lang="zh-CN" altLang="en-US" sz="2400" b="1">
                <a:solidFill>
                  <a:srgbClr val="FF0066"/>
                </a:solidFill>
                <a:sym typeface="Monotype Sorts" pitchFamily="2" charset="2"/>
              </a:rPr>
              <a:t>    </a:t>
            </a:r>
            <a:r>
              <a:rPr lang="en-US" altLang="zh-CN" sz="2400" b="1">
                <a:solidFill>
                  <a:srgbClr val="FFFF00"/>
                </a:solidFill>
                <a:sym typeface="Symbol" panose="05050102010706020507" pitchFamily="18" charset="2"/>
              </a:rPr>
              <a:t>BCNF</a:t>
            </a:r>
            <a:r>
              <a:rPr lang="zh-CN" altLang="en-US" sz="2400" b="1">
                <a:solidFill>
                  <a:srgbClr val="FFFF00"/>
                </a:solidFill>
                <a:sym typeface="Symbol" panose="05050102010706020507" pitchFamily="18" charset="2"/>
              </a:rPr>
              <a:t>又消除了主属性对码的部分函数依赖和传递函数依赖。</a:t>
            </a:r>
          </a:p>
          <a:p>
            <a:pPr eaLnBrk="0" fontAlgn="base" hangingPunct="0">
              <a:lnSpc>
                <a:spcPct val="130000"/>
              </a:lnSpc>
              <a:spcBef>
                <a:spcPct val="0"/>
              </a:spcBef>
              <a:spcAft>
                <a:spcPct val="0"/>
              </a:spcAft>
            </a:pPr>
            <a:r>
              <a:rPr lang="zh-CN" altLang="en-US" sz="2400" b="1">
                <a:solidFill>
                  <a:srgbClr val="FF0066"/>
                </a:solidFill>
                <a:sym typeface="Monotype Sorts" pitchFamily="2" charset="2"/>
              </a:rPr>
              <a:t>   </a:t>
            </a:r>
            <a:r>
              <a:rPr lang="zh-CN" altLang="en-US" sz="2400" b="1">
                <a:solidFill>
                  <a:srgbClr val="FFFF00"/>
                </a:solidFill>
                <a:sym typeface="Symbol" panose="05050102010706020507" pitchFamily="18" charset="2"/>
              </a:rPr>
              <a:t>从完全函数依赖的观点看，属于</a:t>
            </a:r>
            <a:r>
              <a:rPr lang="en-US" altLang="zh-CN" sz="2400" b="1">
                <a:solidFill>
                  <a:srgbClr val="FFFF00"/>
                </a:solidFill>
                <a:sym typeface="Symbol" panose="05050102010706020507" pitchFamily="18" charset="2"/>
              </a:rPr>
              <a:t>BCNF</a:t>
            </a:r>
            <a:r>
              <a:rPr lang="zh-CN" altLang="en-US" sz="2400" b="1">
                <a:solidFill>
                  <a:srgbClr val="FFFF00"/>
                </a:solidFill>
                <a:sym typeface="Symbol" panose="05050102010706020507" pitchFamily="18" charset="2"/>
              </a:rPr>
              <a:t>的关系模式满足：</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          </a:t>
            </a:r>
            <a:r>
              <a:rPr lang="zh-CN" altLang="en-US" sz="2400" b="1">
                <a:solidFill>
                  <a:srgbClr val="00FFFF"/>
                </a:solidFill>
                <a:sym typeface="Monotype Sorts" pitchFamily="2" charset="2"/>
              </a:rPr>
              <a:t>  </a:t>
            </a:r>
            <a:r>
              <a:rPr lang="zh-CN" altLang="en-US" sz="2400" b="1">
                <a:solidFill>
                  <a:srgbClr val="FFFF00"/>
                </a:solidFill>
                <a:sym typeface="Symbol" panose="05050102010706020507" pitchFamily="18" charset="2"/>
              </a:rPr>
              <a:t>所有非主属性对每一个码都是完全函数依赖；</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          </a:t>
            </a:r>
            <a:r>
              <a:rPr lang="zh-CN" altLang="en-US" sz="2400" b="1">
                <a:solidFill>
                  <a:srgbClr val="00FFFF"/>
                </a:solidFill>
                <a:sym typeface="Monotype Sorts" pitchFamily="2" charset="2"/>
              </a:rPr>
              <a:t>  </a:t>
            </a:r>
            <a:r>
              <a:rPr lang="zh-CN" altLang="en-US" sz="2400" b="1">
                <a:solidFill>
                  <a:srgbClr val="FFFF00"/>
                </a:solidFill>
                <a:sym typeface="Symbol" panose="05050102010706020507" pitchFamily="18" charset="2"/>
              </a:rPr>
              <a:t>所有主属性对每一个不包含它的码也是完全函数依赖；</a:t>
            </a:r>
          </a:p>
          <a:p>
            <a:pPr eaLnBrk="0" fontAlgn="base" hangingPunct="0">
              <a:lnSpc>
                <a:spcPct val="130000"/>
              </a:lnSpc>
              <a:spcBef>
                <a:spcPct val="0"/>
              </a:spcBef>
              <a:spcAft>
                <a:spcPct val="0"/>
              </a:spcAft>
            </a:pPr>
            <a:r>
              <a:rPr lang="zh-CN" altLang="en-US" sz="2400" b="1">
                <a:solidFill>
                  <a:srgbClr val="FFFF00"/>
                </a:solidFill>
                <a:sym typeface="Symbol" panose="05050102010706020507" pitchFamily="18" charset="2"/>
              </a:rPr>
              <a:t>          </a:t>
            </a:r>
            <a:r>
              <a:rPr lang="zh-CN" altLang="en-US" sz="2400" b="1">
                <a:solidFill>
                  <a:srgbClr val="00FFFF"/>
                </a:solidFill>
                <a:sym typeface="Monotype Sorts" pitchFamily="2" charset="2"/>
              </a:rPr>
              <a:t>  </a:t>
            </a:r>
            <a:r>
              <a:rPr lang="zh-CN" altLang="en-US" sz="2400" b="1">
                <a:solidFill>
                  <a:srgbClr val="FFFF00"/>
                </a:solidFill>
                <a:sym typeface="Symbol" panose="05050102010706020507" pitchFamily="18" charset="2"/>
              </a:rPr>
              <a:t>没有任何属性完全函数依赖不是码的任何一组属性。</a:t>
            </a:r>
          </a:p>
        </p:txBody>
      </p:sp>
    </p:spTree>
    <p:extLst>
      <p:ext uri="{BB962C8B-B14F-4D97-AF65-F5344CB8AC3E}">
        <p14:creationId xmlns:p14="http://schemas.microsoft.com/office/powerpoint/2010/main" val="1105249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 calcmode="lin" valueType="num">
                                      <p:cBhvr additive="base">
                                        <p:cTn id="7" dur="500" fill="hold"/>
                                        <p:tgtEl>
                                          <p:spTgt spid="272386"/>
                                        </p:tgtEl>
                                        <p:attrNameLst>
                                          <p:attrName>ppt_x</p:attrName>
                                        </p:attrNameLst>
                                      </p:cBhvr>
                                      <p:tavLst>
                                        <p:tav tm="0">
                                          <p:val>
                                            <p:strVal val="0-#ppt_w/2"/>
                                          </p:val>
                                        </p:tav>
                                        <p:tav tm="100000">
                                          <p:val>
                                            <p:strVal val="#ppt_x"/>
                                          </p:val>
                                        </p:tav>
                                      </p:tavLst>
                                    </p:anim>
                                    <p:anim calcmode="lin" valueType="num">
                                      <p:cBhvr additive="base">
                                        <p:cTn id="8" dur="500" fill="hold"/>
                                        <p:tgtEl>
                                          <p:spTgt spid="2723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2387"/>
                                        </p:tgtEl>
                                        <p:attrNameLst>
                                          <p:attrName>style.visibility</p:attrName>
                                        </p:attrNameLst>
                                      </p:cBhvr>
                                      <p:to>
                                        <p:strVal val="visible"/>
                                      </p:to>
                                    </p:set>
                                    <p:animEffect transition="in" filter="blinds(horizontal)">
                                      <p:cBhvr>
                                        <p:cTn id="13" dur="500"/>
                                        <p:tgtEl>
                                          <p:spTgt spid="2723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272388"/>
                                        </p:tgtEl>
                                        <p:attrNameLst>
                                          <p:attrName>style.visibility</p:attrName>
                                        </p:attrNameLst>
                                      </p:cBhvr>
                                      <p:to>
                                        <p:strVal val="visible"/>
                                      </p:to>
                                    </p:set>
                                    <p:animEffect transition="in" filter="barn(inVertical)">
                                      <p:cBhvr>
                                        <p:cTn id="18" dur="500"/>
                                        <p:tgtEl>
                                          <p:spTgt spid="2723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72396"/>
                                        </p:tgtEl>
                                        <p:attrNameLst>
                                          <p:attrName>style.visibility</p:attrName>
                                        </p:attrNameLst>
                                      </p:cBhvr>
                                      <p:to>
                                        <p:strVal val="visible"/>
                                      </p:to>
                                    </p:set>
                                    <p:animEffect transition="in" filter="dissolve">
                                      <p:cBhvr>
                                        <p:cTn id="23" dur="500"/>
                                        <p:tgtEl>
                                          <p:spTgt spid="2723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72397"/>
                                        </p:tgtEl>
                                        <p:attrNameLst>
                                          <p:attrName>style.visibility</p:attrName>
                                        </p:attrNameLst>
                                      </p:cBhvr>
                                      <p:to>
                                        <p:strVal val="visible"/>
                                      </p:to>
                                    </p:set>
                                    <p:anim calcmode="lin" valueType="num">
                                      <p:cBhvr additive="base">
                                        <p:cTn id="28" dur="500" fill="hold"/>
                                        <p:tgtEl>
                                          <p:spTgt spid="272397"/>
                                        </p:tgtEl>
                                        <p:attrNameLst>
                                          <p:attrName>ppt_x</p:attrName>
                                        </p:attrNameLst>
                                      </p:cBhvr>
                                      <p:tavLst>
                                        <p:tav tm="0">
                                          <p:val>
                                            <p:strVal val="0-#ppt_w/2"/>
                                          </p:val>
                                        </p:tav>
                                        <p:tav tm="100000">
                                          <p:val>
                                            <p:strVal val="#ppt_x"/>
                                          </p:val>
                                        </p:tav>
                                      </p:tavLst>
                                    </p:anim>
                                    <p:anim calcmode="lin" valueType="num">
                                      <p:cBhvr additive="base">
                                        <p:cTn id="29" dur="500" fill="hold"/>
                                        <p:tgtEl>
                                          <p:spTgt spid="272397"/>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72398"/>
                                        </p:tgtEl>
                                        <p:attrNameLst>
                                          <p:attrName>style.visibility</p:attrName>
                                        </p:attrNameLst>
                                      </p:cBhvr>
                                      <p:to>
                                        <p:strVal val="visible"/>
                                      </p:to>
                                    </p:set>
                                    <p:anim calcmode="lin" valueType="num">
                                      <p:cBhvr additive="base">
                                        <p:cTn id="34" dur="500" fill="hold"/>
                                        <p:tgtEl>
                                          <p:spTgt spid="272398"/>
                                        </p:tgtEl>
                                        <p:attrNameLst>
                                          <p:attrName>ppt_x</p:attrName>
                                        </p:attrNameLst>
                                      </p:cBhvr>
                                      <p:tavLst>
                                        <p:tav tm="0">
                                          <p:val>
                                            <p:strVal val="1+#ppt_w/2"/>
                                          </p:val>
                                        </p:tav>
                                        <p:tav tm="100000">
                                          <p:val>
                                            <p:strVal val="#ppt_x"/>
                                          </p:val>
                                        </p:tav>
                                      </p:tavLst>
                                    </p:anim>
                                    <p:anim calcmode="lin" valueType="num">
                                      <p:cBhvr additive="base">
                                        <p:cTn id="35" dur="500" fill="hold"/>
                                        <p:tgtEl>
                                          <p:spTgt spid="272398"/>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272399">
                                            <p:bg/>
                                          </p:spTgt>
                                        </p:tgtEl>
                                        <p:attrNameLst>
                                          <p:attrName>style.visibility</p:attrName>
                                        </p:attrNameLst>
                                      </p:cBhvr>
                                      <p:to>
                                        <p:strVal val="visible"/>
                                      </p:to>
                                    </p:set>
                                    <p:animEffect transition="in" filter="fade">
                                      <p:cBhvr>
                                        <p:cTn id="40" dur="500"/>
                                        <p:tgtEl>
                                          <p:spTgt spid="272399">
                                            <p:bg/>
                                          </p:spTgt>
                                        </p:tgtEl>
                                      </p:cBhvr>
                                    </p:animEffect>
                                    <p:anim calcmode="lin" valueType="num">
                                      <p:cBhvr additive="base">
                                        <p:cTn id="41" dur="500" fill="hold"/>
                                        <p:tgtEl>
                                          <p:spTgt spid="272399">
                                            <p:bg/>
                                          </p:spTgt>
                                        </p:tgtEl>
                                        <p:attrNameLst>
                                          <p:attrName>ppt_w</p:attrName>
                                        </p:attrNameLst>
                                      </p:cBhvr>
                                      <p:tavLst>
                                        <p:tav tm="0">
                                          <p:val>
                                            <p:strVal val="#ppt_w*0.05"/>
                                          </p:val>
                                        </p:tav>
                                        <p:tav tm="100000">
                                          <p:val>
                                            <p:strVal val="#ppt_w"/>
                                          </p:val>
                                        </p:tav>
                                      </p:tavLst>
                                    </p:anim>
                                    <p:anim calcmode="lin" valueType="num">
                                      <p:cBhvr additive="base">
                                        <p:cTn id="42" dur="500" fill="hold"/>
                                        <p:tgtEl>
                                          <p:spTgt spid="272399">
                                            <p:bg/>
                                          </p:spTgt>
                                        </p:tgtEl>
                                        <p:attrNameLst>
                                          <p:attrName>ppt_h</p:attrName>
                                        </p:attrNameLst>
                                      </p:cBhvr>
                                      <p:tavLst>
                                        <p:tav tm="0">
                                          <p:val>
                                            <p:strVal val="#ppt_h"/>
                                          </p:val>
                                        </p:tav>
                                        <p:tav tm="100000">
                                          <p:val>
                                            <p:strVal val="#ppt_h"/>
                                          </p:val>
                                        </p:tav>
                                      </p:tavLst>
                                    </p:anim>
                                    <p:anim calcmode="lin" valueType="num">
                                      <p:cBhvr additive="base">
                                        <p:cTn id="43" dur="500" fill="hold"/>
                                        <p:tgtEl>
                                          <p:spTgt spid="272399">
                                            <p:bg/>
                                          </p:spTgt>
                                        </p:tgtEl>
                                        <p:attrNameLst>
                                          <p:attrName>ppt_x</p:attrName>
                                        </p:attrNameLst>
                                      </p:cBhvr>
                                      <p:tavLst>
                                        <p:tav tm="0">
                                          <p:val>
                                            <p:strVal val="#ppt_x-.2"/>
                                          </p:val>
                                        </p:tav>
                                        <p:tav tm="100000">
                                          <p:val>
                                            <p:strVal val="#ppt_x"/>
                                          </p:val>
                                        </p:tav>
                                      </p:tavLst>
                                    </p:anim>
                                    <p:anim calcmode="lin" valueType="num">
                                      <p:cBhvr additive="base">
                                        <p:cTn id="44" dur="500" fill="hold"/>
                                        <p:tgtEl>
                                          <p:spTgt spid="272399">
                                            <p:bg/>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4" presetClass="entr" presetSubtype="0" fill="hold" grpId="0" nodeType="clickEffect">
                                  <p:stCondLst>
                                    <p:cond delay="0"/>
                                  </p:stCondLst>
                                  <p:childTnLst>
                                    <p:set>
                                      <p:cBhvr>
                                        <p:cTn id="48" dur="1" fill="hold">
                                          <p:stCondLst>
                                            <p:cond delay="0"/>
                                          </p:stCondLst>
                                        </p:cTn>
                                        <p:tgtEl>
                                          <p:spTgt spid="272399">
                                            <p:txEl>
                                              <p:pRg st="0" end="0"/>
                                            </p:txEl>
                                          </p:spTgt>
                                        </p:tgtEl>
                                        <p:attrNameLst>
                                          <p:attrName>style.visibility</p:attrName>
                                        </p:attrNameLst>
                                      </p:cBhvr>
                                      <p:to>
                                        <p:strVal val="visible"/>
                                      </p:to>
                                    </p:set>
                                    <p:animEffect transition="in" filter="fade">
                                      <p:cBhvr>
                                        <p:cTn id="49" dur="500"/>
                                        <p:tgtEl>
                                          <p:spTgt spid="272399">
                                            <p:txEl>
                                              <p:pRg st="0" end="0"/>
                                            </p:txEl>
                                          </p:spTgt>
                                        </p:tgtEl>
                                      </p:cBhvr>
                                    </p:animEffect>
                                    <p:anim calcmode="lin" valueType="num">
                                      <p:cBhvr additive="base">
                                        <p:cTn id="50" dur="500" fill="hold"/>
                                        <p:tgtEl>
                                          <p:spTgt spid="272399">
                                            <p:txEl>
                                              <p:pRg st="0" end="0"/>
                                            </p:txEl>
                                          </p:spTgt>
                                        </p:tgtEl>
                                        <p:attrNameLst>
                                          <p:attrName>ppt_w</p:attrName>
                                        </p:attrNameLst>
                                      </p:cBhvr>
                                      <p:tavLst>
                                        <p:tav tm="0">
                                          <p:val>
                                            <p:strVal val="#ppt_w*0.05"/>
                                          </p:val>
                                        </p:tav>
                                        <p:tav tm="100000">
                                          <p:val>
                                            <p:strVal val="#ppt_w"/>
                                          </p:val>
                                        </p:tav>
                                      </p:tavLst>
                                    </p:anim>
                                    <p:anim calcmode="lin" valueType="num">
                                      <p:cBhvr additive="base">
                                        <p:cTn id="51" dur="500" fill="hold"/>
                                        <p:tgtEl>
                                          <p:spTgt spid="272399">
                                            <p:txEl>
                                              <p:pRg st="0" end="0"/>
                                            </p:txEl>
                                          </p:spTgt>
                                        </p:tgtEl>
                                        <p:attrNameLst>
                                          <p:attrName>ppt_h</p:attrName>
                                        </p:attrNameLst>
                                      </p:cBhvr>
                                      <p:tavLst>
                                        <p:tav tm="0">
                                          <p:val>
                                            <p:strVal val="#ppt_h"/>
                                          </p:val>
                                        </p:tav>
                                        <p:tav tm="100000">
                                          <p:val>
                                            <p:strVal val="#ppt_h"/>
                                          </p:val>
                                        </p:tav>
                                      </p:tavLst>
                                    </p:anim>
                                    <p:anim calcmode="lin" valueType="num">
                                      <p:cBhvr additive="base">
                                        <p:cTn id="52" dur="500" fill="hold"/>
                                        <p:tgtEl>
                                          <p:spTgt spid="272399">
                                            <p:txEl>
                                              <p:pRg st="0" end="0"/>
                                            </p:txEl>
                                          </p:spTgt>
                                        </p:tgtEl>
                                        <p:attrNameLst>
                                          <p:attrName>ppt_x</p:attrName>
                                        </p:attrNameLst>
                                      </p:cBhvr>
                                      <p:tavLst>
                                        <p:tav tm="0">
                                          <p:val>
                                            <p:strVal val="#ppt_x-.2"/>
                                          </p:val>
                                        </p:tav>
                                        <p:tav tm="100000">
                                          <p:val>
                                            <p:strVal val="#ppt_x"/>
                                          </p:val>
                                        </p:tav>
                                      </p:tavLst>
                                    </p:anim>
                                    <p:anim calcmode="lin" valueType="num">
                                      <p:cBhvr additive="base">
                                        <p:cTn id="53" dur="500" fill="hold"/>
                                        <p:tgtEl>
                                          <p:spTgt spid="2723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4" presetClass="entr" presetSubtype="0" fill="hold" grpId="0" nodeType="clickEffect">
                                  <p:stCondLst>
                                    <p:cond delay="0"/>
                                  </p:stCondLst>
                                  <p:childTnLst>
                                    <p:set>
                                      <p:cBhvr>
                                        <p:cTn id="57" dur="1" fill="hold">
                                          <p:stCondLst>
                                            <p:cond delay="0"/>
                                          </p:stCondLst>
                                        </p:cTn>
                                        <p:tgtEl>
                                          <p:spTgt spid="272399">
                                            <p:txEl>
                                              <p:pRg st="1" end="1"/>
                                            </p:txEl>
                                          </p:spTgt>
                                        </p:tgtEl>
                                        <p:attrNameLst>
                                          <p:attrName>style.visibility</p:attrName>
                                        </p:attrNameLst>
                                      </p:cBhvr>
                                      <p:to>
                                        <p:strVal val="visible"/>
                                      </p:to>
                                    </p:set>
                                    <p:animEffect transition="in" filter="fade">
                                      <p:cBhvr>
                                        <p:cTn id="58" dur="500"/>
                                        <p:tgtEl>
                                          <p:spTgt spid="272399">
                                            <p:txEl>
                                              <p:pRg st="1" end="1"/>
                                            </p:txEl>
                                          </p:spTgt>
                                        </p:tgtEl>
                                      </p:cBhvr>
                                    </p:animEffect>
                                    <p:anim calcmode="lin" valueType="num">
                                      <p:cBhvr additive="base">
                                        <p:cTn id="59" dur="500" fill="hold"/>
                                        <p:tgtEl>
                                          <p:spTgt spid="272399">
                                            <p:txEl>
                                              <p:pRg st="1" end="1"/>
                                            </p:txEl>
                                          </p:spTgt>
                                        </p:tgtEl>
                                        <p:attrNameLst>
                                          <p:attrName>ppt_w</p:attrName>
                                        </p:attrNameLst>
                                      </p:cBhvr>
                                      <p:tavLst>
                                        <p:tav tm="0">
                                          <p:val>
                                            <p:strVal val="#ppt_w*0.05"/>
                                          </p:val>
                                        </p:tav>
                                        <p:tav tm="100000">
                                          <p:val>
                                            <p:strVal val="#ppt_w"/>
                                          </p:val>
                                        </p:tav>
                                      </p:tavLst>
                                    </p:anim>
                                    <p:anim calcmode="lin" valueType="num">
                                      <p:cBhvr additive="base">
                                        <p:cTn id="60" dur="500" fill="hold"/>
                                        <p:tgtEl>
                                          <p:spTgt spid="272399">
                                            <p:txEl>
                                              <p:pRg st="1" end="1"/>
                                            </p:txEl>
                                          </p:spTgt>
                                        </p:tgtEl>
                                        <p:attrNameLst>
                                          <p:attrName>ppt_h</p:attrName>
                                        </p:attrNameLst>
                                      </p:cBhvr>
                                      <p:tavLst>
                                        <p:tav tm="0">
                                          <p:val>
                                            <p:strVal val="#ppt_h"/>
                                          </p:val>
                                        </p:tav>
                                        <p:tav tm="100000">
                                          <p:val>
                                            <p:strVal val="#ppt_h"/>
                                          </p:val>
                                        </p:tav>
                                      </p:tavLst>
                                    </p:anim>
                                    <p:anim calcmode="lin" valueType="num">
                                      <p:cBhvr additive="base">
                                        <p:cTn id="61" dur="500" fill="hold"/>
                                        <p:tgtEl>
                                          <p:spTgt spid="272399">
                                            <p:txEl>
                                              <p:pRg st="1" end="1"/>
                                            </p:txEl>
                                          </p:spTgt>
                                        </p:tgtEl>
                                        <p:attrNameLst>
                                          <p:attrName>ppt_x</p:attrName>
                                        </p:attrNameLst>
                                      </p:cBhvr>
                                      <p:tavLst>
                                        <p:tav tm="0">
                                          <p:val>
                                            <p:strVal val="#ppt_x-.2"/>
                                          </p:val>
                                        </p:tav>
                                        <p:tav tm="100000">
                                          <p:val>
                                            <p:strVal val="#ppt_x"/>
                                          </p:val>
                                        </p:tav>
                                      </p:tavLst>
                                    </p:anim>
                                    <p:anim calcmode="lin" valueType="num">
                                      <p:cBhvr additive="base">
                                        <p:cTn id="62" dur="500" fill="hold"/>
                                        <p:tgtEl>
                                          <p:spTgt spid="2723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4" presetClass="entr" presetSubtype="0" fill="hold" grpId="0" nodeType="clickEffect">
                                  <p:stCondLst>
                                    <p:cond delay="0"/>
                                  </p:stCondLst>
                                  <p:childTnLst>
                                    <p:set>
                                      <p:cBhvr>
                                        <p:cTn id="66" dur="1" fill="hold">
                                          <p:stCondLst>
                                            <p:cond delay="0"/>
                                          </p:stCondLst>
                                        </p:cTn>
                                        <p:tgtEl>
                                          <p:spTgt spid="272399">
                                            <p:txEl>
                                              <p:pRg st="2" end="2"/>
                                            </p:txEl>
                                          </p:spTgt>
                                        </p:tgtEl>
                                        <p:attrNameLst>
                                          <p:attrName>style.visibility</p:attrName>
                                        </p:attrNameLst>
                                      </p:cBhvr>
                                      <p:to>
                                        <p:strVal val="visible"/>
                                      </p:to>
                                    </p:set>
                                    <p:animEffect transition="in" filter="fade">
                                      <p:cBhvr>
                                        <p:cTn id="67" dur="500"/>
                                        <p:tgtEl>
                                          <p:spTgt spid="272399">
                                            <p:txEl>
                                              <p:pRg st="2" end="2"/>
                                            </p:txEl>
                                          </p:spTgt>
                                        </p:tgtEl>
                                      </p:cBhvr>
                                    </p:animEffect>
                                    <p:anim calcmode="lin" valueType="num">
                                      <p:cBhvr additive="base">
                                        <p:cTn id="68" dur="500" fill="hold"/>
                                        <p:tgtEl>
                                          <p:spTgt spid="272399">
                                            <p:txEl>
                                              <p:pRg st="2" end="2"/>
                                            </p:txEl>
                                          </p:spTgt>
                                        </p:tgtEl>
                                        <p:attrNameLst>
                                          <p:attrName>ppt_w</p:attrName>
                                        </p:attrNameLst>
                                      </p:cBhvr>
                                      <p:tavLst>
                                        <p:tav tm="0">
                                          <p:val>
                                            <p:strVal val="#ppt_w*0.05"/>
                                          </p:val>
                                        </p:tav>
                                        <p:tav tm="100000">
                                          <p:val>
                                            <p:strVal val="#ppt_w"/>
                                          </p:val>
                                        </p:tav>
                                      </p:tavLst>
                                    </p:anim>
                                    <p:anim calcmode="lin" valueType="num">
                                      <p:cBhvr additive="base">
                                        <p:cTn id="69" dur="500" fill="hold"/>
                                        <p:tgtEl>
                                          <p:spTgt spid="272399">
                                            <p:txEl>
                                              <p:pRg st="2" end="2"/>
                                            </p:txEl>
                                          </p:spTgt>
                                        </p:tgtEl>
                                        <p:attrNameLst>
                                          <p:attrName>ppt_h</p:attrName>
                                        </p:attrNameLst>
                                      </p:cBhvr>
                                      <p:tavLst>
                                        <p:tav tm="0">
                                          <p:val>
                                            <p:strVal val="#ppt_h"/>
                                          </p:val>
                                        </p:tav>
                                        <p:tav tm="100000">
                                          <p:val>
                                            <p:strVal val="#ppt_h"/>
                                          </p:val>
                                        </p:tav>
                                      </p:tavLst>
                                    </p:anim>
                                    <p:anim calcmode="lin" valueType="num">
                                      <p:cBhvr additive="base">
                                        <p:cTn id="70" dur="500" fill="hold"/>
                                        <p:tgtEl>
                                          <p:spTgt spid="272399">
                                            <p:txEl>
                                              <p:pRg st="2" end="2"/>
                                            </p:txEl>
                                          </p:spTgt>
                                        </p:tgtEl>
                                        <p:attrNameLst>
                                          <p:attrName>ppt_x</p:attrName>
                                        </p:attrNameLst>
                                      </p:cBhvr>
                                      <p:tavLst>
                                        <p:tav tm="0">
                                          <p:val>
                                            <p:strVal val="#ppt_x-.2"/>
                                          </p:val>
                                        </p:tav>
                                        <p:tav tm="100000">
                                          <p:val>
                                            <p:strVal val="#ppt_x"/>
                                          </p:val>
                                        </p:tav>
                                      </p:tavLst>
                                    </p:anim>
                                    <p:anim calcmode="lin" valueType="num">
                                      <p:cBhvr additive="base">
                                        <p:cTn id="71" dur="500" fill="hold"/>
                                        <p:tgtEl>
                                          <p:spTgt spid="2723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4" presetClass="entr" presetSubtype="0" fill="hold" grpId="0" nodeType="clickEffect">
                                  <p:stCondLst>
                                    <p:cond delay="0"/>
                                  </p:stCondLst>
                                  <p:childTnLst>
                                    <p:set>
                                      <p:cBhvr>
                                        <p:cTn id="75" dur="1" fill="hold">
                                          <p:stCondLst>
                                            <p:cond delay="0"/>
                                          </p:stCondLst>
                                        </p:cTn>
                                        <p:tgtEl>
                                          <p:spTgt spid="272399">
                                            <p:txEl>
                                              <p:pRg st="3" end="3"/>
                                            </p:txEl>
                                          </p:spTgt>
                                        </p:tgtEl>
                                        <p:attrNameLst>
                                          <p:attrName>style.visibility</p:attrName>
                                        </p:attrNameLst>
                                      </p:cBhvr>
                                      <p:to>
                                        <p:strVal val="visible"/>
                                      </p:to>
                                    </p:set>
                                    <p:animEffect transition="in" filter="fade">
                                      <p:cBhvr>
                                        <p:cTn id="76" dur="500"/>
                                        <p:tgtEl>
                                          <p:spTgt spid="272399">
                                            <p:txEl>
                                              <p:pRg st="3" end="3"/>
                                            </p:txEl>
                                          </p:spTgt>
                                        </p:tgtEl>
                                      </p:cBhvr>
                                    </p:animEffect>
                                    <p:anim calcmode="lin" valueType="num">
                                      <p:cBhvr additive="base">
                                        <p:cTn id="77" dur="500" fill="hold"/>
                                        <p:tgtEl>
                                          <p:spTgt spid="272399">
                                            <p:txEl>
                                              <p:pRg st="3" end="3"/>
                                            </p:txEl>
                                          </p:spTgt>
                                        </p:tgtEl>
                                        <p:attrNameLst>
                                          <p:attrName>ppt_w</p:attrName>
                                        </p:attrNameLst>
                                      </p:cBhvr>
                                      <p:tavLst>
                                        <p:tav tm="0">
                                          <p:val>
                                            <p:strVal val="#ppt_w*0.05"/>
                                          </p:val>
                                        </p:tav>
                                        <p:tav tm="100000">
                                          <p:val>
                                            <p:strVal val="#ppt_w"/>
                                          </p:val>
                                        </p:tav>
                                      </p:tavLst>
                                    </p:anim>
                                    <p:anim calcmode="lin" valueType="num">
                                      <p:cBhvr additive="base">
                                        <p:cTn id="78" dur="500" fill="hold"/>
                                        <p:tgtEl>
                                          <p:spTgt spid="272399">
                                            <p:txEl>
                                              <p:pRg st="3" end="3"/>
                                            </p:txEl>
                                          </p:spTgt>
                                        </p:tgtEl>
                                        <p:attrNameLst>
                                          <p:attrName>ppt_h</p:attrName>
                                        </p:attrNameLst>
                                      </p:cBhvr>
                                      <p:tavLst>
                                        <p:tav tm="0">
                                          <p:val>
                                            <p:strVal val="#ppt_h"/>
                                          </p:val>
                                        </p:tav>
                                        <p:tav tm="100000">
                                          <p:val>
                                            <p:strVal val="#ppt_h"/>
                                          </p:val>
                                        </p:tav>
                                      </p:tavLst>
                                    </p:anim>
                                    <p:anim calcmode="lin" valueType="num">
                                      <p:cBhvr additive="base">
                                        <p:cTn id="79" dur="500" fill="hold"/>
                                        <p:tgtEl>
                                          <p:spTgt spid="272399">
                                            <p:txEl>
                                              <p:pRg st="3" end="3"/>
                                            </p:txEl>
                                          </p:spTgt>
                                        </p:tgtEl>
                                        <p:attrNameLst>
                                          <p:attrName>ppt_x</p:attrName>
                                        </p:attrNameLst>
                                      </p:cBhvr>
                                      <p:tavLst>
                                        <p:tav tm="0">
                                          <p:val>
                                            <p:strVal val="#ppt_x-.2"/>
                                          </p:val>
                                        </p:tav>
                                        <p:tav tm="100000">
                                          <p:val>
                                            <p:strVal val="#ppt_x"/>
                                          </p:val>
                                        </p:tav>
                                      </p:tavLst>
                                    </p:anim>
                                    <p:anim calcmode="lin" valueType="num">
                                      <p:cBhvr additive="base">
                                        <p:cTn id="80" dur="500" fill="hold"/>
                                        <p:tgtEl>
                                          <p:spTgt spid="2723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4" presetClass="entr" presetSubtype="0" fill="hold" grpId="0" nodeType="clickEffect">
                                  <p:stCondLst>
                                    <p:cond delay="0"/>
                                  </p:stCondLst>
                                  <p:childTnLst>
                                    <p:set>
                                      <p:cBhvr>
                                        <p:cTn id="84" dur="1" fill="hold">
                                          <p:stCondLst>
                                            <p:cond delay="0"/>
                                          </p:stCondLst>
                                        </p:cTn>
                                        <p:tgtEl>
                                          <p:spTgt spid="272399">
                                            <p:txEl>
                                              <p:pRg st="4" end="4"/>
                                            </p:txEl>
                                          </p:spTgt>
                                        </p:tgtEl>
                                        <p:attrNameLst>
                                          <p:attrName>style.visibility</p:attrName>
                                        </p:attrNameLst>
                                      </p:cBhvr>
                                      <p:to>
                                        <p:strVal val="visible"/>
                                      </p:to>
                                    </p:set>
                                    <p:animEffect transition="in" filter="fade">
                                      <p:cBhvr>
                                        <p:cTn id="85" dur="500"/>
                                        <p:tgtEl>
                                          <p:spTgt spid="272399">
                                            <p:txEl>
                                              <p:pRg st="4" end="4"/>
                                            </p:txEl>
                                          </p:spTgt>
                                        </p:tgtEl>
                                      </p:cBhvr>
                                    </p:animEffect>
                                    <p:anim calcmode="lin" valueType="num">
                                      <p:cBhvr additive="base">
                                        <p:cTn id="86" dur="500" fill="hold"/>
                                        <p:tgtEl>
                                          <p:spTgt spid="272399">
                                            <p:txEl>
                                              <p:pRg st="4" end="4"/>
                                            </p:txEl>
                                          </p:spTgt>
                                        </p:tgtEl>
                                        <p:attrNameLst>
                                          <p:attrName>ppt_w</p:attrName>
                                        </p:attrNameLst>
                                      </p:cBhvr>
                                      <p:tavLst>
                                        <p:tav tm="0">
                                          <p:val>
                                            <p:strVal val="#ppt_w*0.05"/>
                                          </p:val>
                                        </p:tav>
                                        <p:tav tm="100000">
                                          <p:val>
                                            <p:strVal val="#ppt_w"/>
                                          </p:val>
                                        </p:tav>
                                      </p:tavLst>
                                    </p:anim>
                                    <p:anim calcmode="lin" valueType="num">
                                      <p:cBhvr additive="base">
                                        <p:cTn id="87" dur="500" fill="hold"/>
                                        <p:tgtEl>
                                          <p:spTgt spid="272399">
                                            <p:txEl>
                                              <p:pRg st="4" end="4"/>
                                            </p:txEl>
                                          </p:spTgt>
                                        </p:tgtEl>
                                        <p:attrNameLst>
                                          <p:attrName>ppt_h</p:attrName>
                                        </p:attrNameLst>
                                      </p:cBhvr>
                                      <p:tavLst>
                                        <p:tav tm="0">
                                          <p:val>
                                            <p:strVal val="#ppt_h"/>
                                          </p:val>
                                        </p:tav>
                                        <p:tav tm="100000">
                                          <p:val>
                                            <p:strVal val="#ppt_h"/>
                                          </p:val>
                                        </p:tav>
                                      </p:tavLst>
                                    </p:anim>
                                    <p:anim calcmode="lin" valueType="num">
                                      <p:cBhvr additive="base">
                                        <p:cTn id="88" dur="500" fill="hold"/>
                                        <p:tgtEl>
                                          <p:spTgt spid="272399">
                                            <p:txEl>
                                              <p:pRg st="4" end="4"/>
                                            </p:txEl>
                                          </p:spTgt>
                                        </p:tgtEl>
                                        <p:attrNameLst>
                                          <p:attrName>ppt_x</p:attrName>
                                        </p:attrNameLst>
                                      </p:cBhvr>
                                      <p:tavLst>
                                        <p:tav tm="0">
                                          <p:val>
                                            <p:strVal val="#ppt_x-.2"/>
                                          </p:val>
                                        </p:tav>
                                        <p:tav tm="100000">
                                          <p:val>
                                            <p:strVal val="#ppt_x"/>
                                          </p:val>
                                        </p:tav>
                                      </p:tavLst>
                                    </p:anim>
                                    <p:anim calcmode="lin" valueType="num">
                                      <p:cBhvr additive="base">
                                        <p:cTn id="89" dur="500" fill="hold"/>
                                        <p:tgtEl>
                                          <p:spTgt spid="2723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4" presetClass="entr" presetSubtype="0" fill="hold" grpId="0" nodeType="clickEffect">
                                  <p:stCondLst>
                                    <p:cond delay="0"/>
                                  </p:stCondLst>
                                  <p:childTnLst>
                                    <p:set>
                                      <p:cBhvr>
                                        <p:cTn id="93" dur="1" fill="hold">
                                          <p:stCondLst>
                                            <p:cond delay="0"/>
                                          </p:stCondLst>
                                        </p:cTn>
                                        <p:tgtEl>
                                          <p:spTgt spid="272399">
                                            <p:txEl>
                                              <p:pRg st="5" end="5"/>
                                            </p:txEl>
                                          </p:spTgt>
                                        </p:tgtEl>
                                        <p:attrNameLst>
                                          <p:attrName>style.visibility</p:attrName>
                                        </p:attrNameLst>
                                      </p:cBhvr>
                                      <p:to>
                                        <p:strVal val="visible"/>
                                      </p:to>
                                    </p:set>
                                    <p:animEffect transition="in" filter="fade">
                                      <p:cBhvr>
                                        <p:cTn id="94" dur="500"/>
                                        <p:tgtEl>
                                          <p:spTgt spid="272399">
                                            <p:txEl>
                                              <p:pRg st="5" end="5"/>
                                            </p:txEl>
                                          </p:spTgt>
                                        </p:tgtEl>
                                      </p:cBhvr>
                                    </p:animEffect>
                                    <p:anim calcmode="lin" valueType="num">
                                      <p:cBhvr additive="base">
                                        <p:cTn id="95" dur="500" fill="hold"/>
                                        <p:tgtEl>
                                          <p:spTgt spid="272399">
                                            <p:txEl>
                                              <p:pRg st="5" end="5"/>
                                            </p:txEl>
                                          </p:spTgt>
                                        </p:tgtEl>
                                        <p:attrNameLst>
                                          <p:attrName>ppt_w</p:attrName>
                                        </p:attrNameLst>
                                      </p:cBhvr>
                                      <p:tavLst>
                                        <p:tav tm="0">
                                          <p:val>
                                            <p:strVal val="#ppt_w*0.05"/>
                                          </p:val>
                                        </p:tav>
                                        <p:tav tm="100000">
                                          <p:val>
                                            <p:strVal val="#ppt_w"/>
                                          </p:val>
                                        </p:tav>
                                      </p:tavLst>
                                    </p:anim>
                                    <p:anim calcmode="lin" valueType="num">
                                      <p:cBhvr additive="base">
                                        <p:cTn id="96" dur="500" fill="hold"/>
                                        <p:tgtEl>
                                          <p:spTgt spid="272399">
                                            <p:txEl>
                                              <p:pRg st="5" end="5"/>
                                            </p:txEl>
                                          </p:spTgt>
                                        </p:tgtEl>
                                        <p:attrNameLst>
                                          <p:attrName>ppt_h</p:attrName>
                                        </p:attrNameLst>
                                      </p:cBhvr>
                                      <p:tavLst>
                                        <p:tav tm="0">
                                          <p:val>
                                            <p:strVal val="#ppt_h"/>
                                          </p:val>
                                        </p:tav>
                                        <p:tav tm="100000">
                                          <p:val>
                                            <p:strVal val="#ppt_h"/>
                                          </p:val>
                                        </p:tav>
                                      </p:tavLst>
                                    </p:anim>
                                    <p:anim calcmode="lin" valueType="num">
                                      <p:cBhvr additive="base">
                                        <p:cTn id="97" dur="500" fill="hold"/>
                                        <p:tgtEl>
                                          <p:spTgt spid="272399">
                                            <p:txEl>
                                              <p:pRg st="5" end="5"/>
                                            </p:txEl>
                                          </p:spTgt>
                                        </p:tgtEl>
                                        <p:attrNameLst>
                                          <p:attrName>ppt_x</p:attrName>
                                        </p:attrNameLst>
                                      </p:cBhvr>
                                      <p:tavLst>
                                        <p:tav tm="0">
                                          <p:val>
                                            <p:strVal val="#ppt_x-.2"/>
                                          </p:val>
                                        </p:tav>
                                        <p:tav tm="100000">
                                          <p:val>
                                            <p:strVal val="#ppt_x"/>
                                          </p:val>
                                        </p:tav>
                                      </p:tavLst>
                                    </p:anim>
                                    <p:anim calcmode="lin" valueType="num">
                                      <p:cBhvr additive="base">
                                        <p:cTn id="98" dur="500" fill="hold"/>
                                        <p:tgtEl>
                                          <p:spTgt spid="2723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4" presetClass="entr" presetSubtype="0" fill="hold" grpId="0" nodeType="clickEffect">
                                  <p:stCondLst>
                                    <p:cond delay="0"/>
                                  </p:stCondLst>
                                  <p:childTnLst>
                                    <p:set>
                                      <p:cBhvr>
                                        <p:cTn id="102" dur="1" fill="hold">
                                          <p:stCondLst>
                                            <p:cond delay="0"/>
                                          </p:stCondLst>
                                        </p:cTn>
                                        <p:tgtEl>
                                          <p:spTgt spid="272399">
                                            <p:txEl>
                                              <p:pRg st="6" end="6"/>
                                            </p:txEl>
                                          </p:spTgt>
                                        </p:tgtEl>
                                        <p:attrNameLst>
                                          <p:attrName>style.visibility</p:attrName>
                                        </p:attrNameLst>
                                      </p:cBhvr>
                                      <p:to>
                                        <p:strVal val="visible"/>
                                      </p:to>
                                    </p:set>
                                    <p:animEffect transition="in" filter="fade">
                                      <p:cBhvr>
                                        <p:cTn id="103" dur="500"/>
                                        <p:tgtEl>
                                          <p:spTgt spid="272399">
                                            <p:txEl>
                                              <p:pRg st="6" end="6"/>
                                            </p:txEl>
                                          </p:spTgt>
                                        </p:tgtEl>
                                      </p:cBhvr>
                                    </p:animEffect>
                                    <p:anim calcmode="lin" valueType="num">
                                      <p:cBhvr additive="base">
                                        <p:cTn id="104" dur="500" fill="hold"/>
                                        <p:tgtEl>
                                          <p:spTgt spid="272399">
                                            <p:txEl>
                                              <p:pRg st="6" end="6"/>
                                            </p:txEl>
                                          </p:spTgt>
                                        </p:tgtEl>
                                        <p:attrNameLst>
                                          <p:attrName>ppt_w</p:attrName>
                                        </p:attrNameLst>
                                      </p:cBhvr>
                                      <p:tavLst>
                                        <p:tav tm="0">
                                          <p:val>
                                            <p:strVal val="#ppt_w*0.05"/>
                                          </p:val>
                                        </p:tav>
                                        <p:tav tm="100000">
                                          <p:val>
                                            <p:strVal val="#ppt_w"/>
                                          </p:val>
                                        </p:tav>
                                      </p:tavLst>
                                    </p:anim>
                                    <p:anim calcmode="lin" valueType="num">
                                      <p:cBhvr additive="base">
                                        <p:cTn id="105" dur="500" fill="hold"/>
                                        <p:tgtEl>
                                          <p:spTgt spid="272399">
                                            <p:txEl>
                                              <p:pRg st="6" end="6"/>
                                            </p:txEl>
                                          </p:spTgt>
                                        </p:tgtEl>
                                        <p:attrNameLst>
                                          <p:attrName>ppt_h</p:attrName>
                                        </p:attrNameLst>
                                      </p:cBhvr>
                                      <p:tavLst>
                                        <p:tav tm="0">
                                          <p:val>
                                            <p:strVal val="#ppt_h"/>
                                          </p:val>
                                        </p:tav>
                                        <p:tav tm="100000">
                                          <p:val>
                                            <p:strVal val="#ppt_h"/>
                                          </p:val>
                                        </p:tav>
                                      </p:tavLst>
                                    </p:anim>
                                    <p:anim calcmode="lin" valueType="num">
                                      <p:cBhvr additive="base">
                                        <p:cTn id="106" dur="500" fill="hold"/>
                                        <p:tgtEl>
                                          <p:spTgt spid="272399">
                                            <p:txEl>
                                              <p:pRg st="6" end="6"/>
                                            </p:txEl>
                                          </p:spTgt>
                                        </p:tgtEl>
                                        <p:attrNameLst>
                                          <p:attrName>ppt_x</p:attrName>
                                        </p:attrNameLst>
                                      </p:cBhvr>
                                      <p:tavLst>
                                        <p:tav tm="0">
                                          <p:val>
                                            <p:strVal val="#ppt_x-.2"/>
                                          </p:val>
                                        </p:tav>
                                        <p:tav tm="100000">
                                          <p:val>
                                            <p:strVal val="#ppt_x"/>
                                          </p:val>
                                        </p:tav>
                                      </p:tavLst>
                                    </p:anim>
                                    <p:anim calcmode="lin" valueType="num">
                                      <p:cBhvr additive="base">
                                        <p:cTn id="107" dur="500" fill="hold"/>
                                        <p:tgtEl>
                                          <p:spTgt spid="2723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nimBg="1" autoUpdateAnimBg="0"/>
      <p:bldP spid="272387" grpId="0" animBg="1" autoUpdateAnimBg="0"/>
      <p:bldP spid="272396" grpId="0" animBg="1" autoUpdateAnimBg="0"/>
      <p:bldP spid="272397" grpId="0" animBg="1" autoUpdateAnimBg="0"/>
      <p:bldP spid="272398" grpId="0" animBg="1" autoUpdateAnimBg="0"/>
      <p:bldP spid="272399" grpId="0" build="p"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1F003F0-A647-4649-B365-1B6C19B000DE}" type="datetime1">
              <a:rPr lang="zh-CN" altLang="en-US" smtClean="0"/>
              <a:t>2016/5/10</a:t>
            </a:fld>
            <a:endParaRPr lang="en-US" altLang="zh-CN">
              <a:solidFill>
                <a:srgbClr val="FFFF00"/>
              </a:solidFill>
            </a:endParaRPr>
          </a:p>
        </p:txBody>
      </p:sp>
      <p:sp>
        <p:nvSpPr>
          <p:cNvPr id="8" name="页脚占位符 2"/>
          <p:cNvSpPr>
            <a:spLocks noGrp="1"/>
          </p:cNvSpPr>
          <p:nvPr>
            <p:ph type="ftr" sz="quarter" idx="11"/>
          </p:nvPr>
        </p:nvSpPr>
        <p:spPr/>
        <p:txBody>
          <a:bodyPr/>
          <a:lstStyle/>
          <a:p>
            <a:r>
              <a:rPr lang="zh-CN" altLang="en-US" smtClean="0"/>
              <a:t>数据库系统</a:t>
            </a:r>
            <a:endParaRPr lang="zh-CN" altLang="en-US"/>
          </a:p>
        </p:txBody>
      </p:sp>
      <p:sp>
        <p:nvSpPr>
          <p:cNvPr id="9" name="灯片编号占位符 3"/>
          <p:cNvSpPr>
            <a:spLocks noGrp="1"/>
          </p:cNvSpPr>
          <p:nvPr>
            <p:ph type="sldNum" sz="quarter" idx="12"/>
          </p:nvPr>
        </p:nvSpPr>
        <p:spPr/>
        <p:txBody>
          <a:bodyPr/>
          <a:lstStyle/>
          <a:p>
            <a:fld id="{7A4ACA8A-0CBF-4526-88DB-FEF0F83011CA}" type="slidenum">
              <a:rPr lang="zh-CN" altLang="en-US"/>
              <a:pPr/>
              <a:t>42</a:t>
            </a:fld>
            <a:endParaRPr lang="en-US" altLang="zh-CN">
              <a:solidFill>
                <a:srgbClr val="FFFF00"/>
              </a:solidFill>
            </a:endParaRPr>
          </a:p>
        </p:txBody>
      </p:sp>
      <p:sp>
        <p:nvSpPr>
          <p:cNvPr id="273410" name="Text Box 2"/>
          <p:cNvSpPr txBox="1">
            <a:spLocks noChangeArrowheads="1"/>
          </p:cNvSpPr>
          <p:nvPr/>
        </p:nvSpPr>
        <p:spPr bwMode="auto">
          <a:xfrm>
            <a:off x="1828800" y="609600"/>
            <a:ext cx="85344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0066"/>
                </a:solidFill>
                <a:sym typeface="Monotype Sorts" pitchFamily="2" charset="2"/>
              </a:rPr>
              <a:t>   </a:t>
            </a:r>
            <a:r>
              <a:rPr lang="zh-CN" altLang="en-US" sz="2400" b="1">
                <a:solidFill>
                  <a:srgbClr val="FFFF00"/>
                </a:solidFill>
                <a:sym typeface="Symbol" panose="05050102010706020507" pitchFamily="18" charset="2"/>
              </a:rPr>
              <a:t>在函数依赖的范畴内</a:t>
            </a:r>
            <a:r>
              <a:rPr lang="en-US" altLang="zh-CN" sz="2400" b="1">
                <a:solidFill>
                  <a:srgbClr val="FFFF00"/>
                </a:solidFill>
                <a:sym typeface="Symbol" panose="05050102010706020507" pitchFamily="18" charset="2"/>
              </a:rPr>
              <a:t>,BCNF</a:t>
            </a:r>
            <a:r>
              <a:rPr lang="zh-CN" altLang="en-US" sz="2400" b="1">
                <a:solidFill>
                  <a:srgbClr val="FFFF00"/>
                </a:solidFill>
                <a:sym typeface="Symbol" panose="05050102010706020507" pitchFamily="18" charset="2"/>
              </a:rPr>
              <a:t>已做到彻底的分离，消除了插</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      入异常、删除异常（</a:t>
            </a:r>
            <a:r>
              <a:rPr lang="en-US" altLang="zh-CN" sz="2400" b="1">
                <a:solidFill>
                  <a:srgbClr val="FFFF00"/>
                </a:solidFill>
                <a:sym typeface="Symbol" panose="05050102010706020507" pitchFamily="18" charset="2"/>
              </a:rPr>
              <a:t>3NF</a:t>
            </a:r>
            <a:r>
              <a:rPr lang="zh-CN" altLang="en-US" sz="2400" b="1">
                <a:solidFill>
                  <a:srgbClr val="FFFF00"/>
                </a:solidFill>
                <a:sym typeface="Symbol" panose="05050102010706020507" pitchFamily="18" charset="2"/>
              </a:rPr>
              <a:t>的“不彻底性”在于可能存在主 </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      属性对关键字的部分函数依赖和传递函数依赖）。</a:t>
            </a:r>
          </a:p>
        </p:txBody>
      </p:sp>
      <p:sp>
        <p:nvSpPr>
          <p:cNvPr id="273411" name="Text Box 3"/>
          <p:cNvSpPr txBox="1">
            <a:spLocks noChangeArrowheads="1"/>
          </p:cNvSpPr>
          <p:nvPr/>
        </p:nvSpPr>
        <p:spPr bwMode="auto">
          <a:xfrm>
            <a:off x="1905001" y="1905001"/>
            <a:ext cx="5144357"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en-US" altLang="zh-CN" sz="2400" b="1">
                <a:solidFill>
                  <a:srgbClr val="FFFFFF"/>
                </a:solidFill>
              </a:rPr>
              <a:t>4</a:t>
            </a:r>
            <a:r>
              <a:rPr lang="zh-CN" altLang="en-US" sz="2400" b="1">
                <a:solidFill>
                  <a:srgbClr val="FFFFFF"/>
                </a:solidFill>
              </a:rPr>
              <a:t>、属于</a:t>
            </a:r>
            <a:r>
              <a:rPr lang="en-US" altLang="zh-CN" sz="2400" b="1">
                <a:solidFill>
                  <a:srgbClr val="FFFFFF"/>
                </a:solidFill>
              </a:rPr>
              <a:t>3NF</a:t>
            </a:r>
            <a:r>
              <a:rPr lang="zh-CN" altLang="en-US" sz="2400" b="1">
                <a:solidFill>
                  <a:srgbClr val="FFFFFF"/>
                </a:solidFill>
              </a:rPr>
              <a:t>但不属于</a:t>
            </a:r>
            <a:r>
              <a:rPr lang="en-US" altLang="zh-CN" sz="2400" b="1">
                <a:solidFill>
                  <a:srgbClr val="FFFFFF"/>
                </a:solidFill>
              </a:rPr>
              <a:t>BCNF</a:t>
            </a:r>
            <a:r>
              <a:rPr lang="zh-CN" altLang="en-US" sz="2400" b="1">
                <a:solidFill>
                  <a:srgbClr val="FFFFFF"/>
                </a:solidFill>
              </a:rPr>
              <a:t>的例子</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  </a:t>
            </a:r>
            <a:r>
              <a:rPr lang="zh-CN" altLang="en-US" sz="2400" b="1">
                <a:solidFill>
                  <a:srgbClr val="FF0066"/>
                </a:solidFill>
                <a:sym typeface="Monotype Sorts" pitchFamily="2" charset="2"/>
              </a:rPr>
              <a:t></a:t>
            </a:r>
            <a:r>
              <a:rPr lang="zh-CN" altLang="en-US" sz="2400" b="1">
                <a:solidFill>
                  <a:srgbClr val="FFFF00"/>
                </a:solidFill>
              </a:rPr>
              <a:t>  关系模式 </a:t>
            </a:r>
            <a:r>
              <a:rPr lang="en-US" altLang="zh-CN" sz="2400" b="1">
                <a:solidFill>
                  <a:srgbClr val="FFFF00"/>
                </a:solidFill>
              </a:rPr>
              <a:t>R</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J</a:t>
            </a:r>
            <a:r>
              <a:rPr lang="zh-CN" altLang="en-US" sz="2400" b="1">
                <a:solidFill>
                  <a:srgbClr val="FFFF00"/>
                </a:solidFill>
              </a:rPr>
              <a:t>）</a:t>
            </a:r>
          </a:p>
        </p:txBody>
      </p:sp>
      <p:sp>
        <p:nvSpPr>
          <p:cNvPr id="273412" name="Text Box 4"/>
          <p:cNvSpPr txBox="1">
            <a:spLocks noChangeArrowheads="1"/>
          </p:cNvSpPr>
          <p:nvPr/>
        </p:nvSpPr>
        <p:spPr bwMode="auto">
          <a:xfrm>
            <a:off x="2438400" y="2774950"/>
            <a:ext cx="80010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码：（</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J</a:t>
            </a:r>
            <a:r>
              <a:rPr lang="zh-CN" altLang="en-US" sz="2400" b="1">
                <a:solidFill>
                  <a:srgbClr val="FFFF00"/>
                </a:solidFill>
              </a:rPr>
              <a:t>）</a:t>
            </a:r>
          </a:p>
          <a:p>
            <a:pPr eaLnBrk="0" fontAlgn="base" hangingPunct="0">
              <a:lnSpc>
                <a:spcPct val="120000"/>
              </a:lnSpc>
              <a:spcBef>
                <a:spcPct val="0"/>
              </a:spcBef>
              <a:spcAft>
                <a:spcPct val="0"/>
              </a:spcAft>
            </a:pPr>
            <a:r>
              <a:rPr lang="zh-CN" altLang="en-US" sz="2400" b="1">
                <a:solidFill>
                  <a:srgbClr val="FFFF00"/>
                </a:solidFill>
              </a:rPr>
              <a:t>函数依赖：（</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J</a:t>
            </a:r>
            <a:r>
              <a:rPr lang="zh-CN" altLang="en-US" sz="2400" b="1">
                <a:solidFill>
                  <a:srgbClr val="FFFF00"/>
                </a:solidFill>
              </a:rPr>
              <a:t>） </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T</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T</a:t>
            </a: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J</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T J</a:t>
            </a:r>
          </a:p>
          <a:p>
            <a:pPr eaLnBrk="0" fontAlgn="base" hangingPunct="0">
              <a:lnSpc>
                <a:spcPct val="120000"/>
              </a:lnSpc>
              <a:spcBef>
                <a:spcPct val="0"/>
              </a:spcBef>
              <a:spcAft>
                <a:spcPct val="0"/>
              </a:spcAft>
            </a:pPr>
            <a:r>
              <a:rPr lang="zh-CN" altLang="en-US" sz="2400" b="1">
                <a:solidFill>
                  <a:srgbClr val="FFFF00"/>
                </a:solidFill>
                <a:sym typeface="Symbol" panose="05050102010706020507" pitchFamily="18" charset="2"/>
              </a:rPr>
              <a:t>因为</a:t>
            </a:r>
            <a:r>
              <a:rPr lang="en-US" altLang="zh-CN" sz="2400" b="1">
                <a:solidFill>
                  <a:srgbClr val="FFFF00"/>
                </a:solidFill>
                <a:sym typeface="Symbol" panose="05050102010706020507" pitchFamily="18" charset="2"/>
              </a:rPr>
              <a:t>J</a:t>
            </a:r>
            <a:r>
              <a:rPr lang="zh-CN" altLang="en-US" sz="2400" b="1">
                <a:solidFill>
                  <a:srgbClr val="FFFF00"/>
                </a:solidFill>
                <a:sym typeface="Symbol" panose="05050102010706020507" pitchFamily="18" charset="2"/>
              </a:rPr>
              <a:t>部分函数依赖于码（</a:t>
            </a:r>
            <a:r>
              <a:rPr lang="en-US" altLang="zh-CN" sz="2400" b="1">
                <a:solidFill>
                  <a:srgbClr val="FFFF00"/>
                </a:solidFill>
                <a:sym typeface="Symbol" panose="05050102010706020507" pitchFamily="18" charset="2"/>
              </a:rPr>
              <a:t>S</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T</a:t>
            </a:r>
            <a:r>
              <a:rPr lang="zh-CN" altLang="en-US" sz="2400" b="1">
                <a:solidFill>
                  <a:srgbClr val="FFFF00"/>
                </a:solidFill>
                <a:sym typeface="Symbol" panose="05050102010706020507" pitchFamily="18" charset="2"/>
              </a:rPr>
              <a:t>），或</a:t>
            </a:r>
            <a:r>
              <a:rPr lang="en-US" altLang="zh-CN" sz="2400" b="1">
                <a:solidFill>
                  <a:srgbClr val="FFFF00"/>
                </a:solidFill>
                <a:sym typeface="Symbol" panose="05050102010706020507" pitchFamily="18" charset="2"/>
              </a:rPr>
              <a:t>T</a:t>
            </a:r>
            <a:r>
              <a:rPr lang="zh-CN" altLang="en-US" sz="2400" b="1">
                <a:solidFill>
                  <a:srgbClr val="FFFF00"/>
                </a:solidFill>
                <a:sym typeface="Symbol" panose="05050102010706020507" pitchFamily="18" charset="2"/>
              </a:rPr>
              <a:t>是决定因素，但</a:t>
            </a:r>
            <a:r>
              <a:rPr lang="en-US" altLang="zh-CN" sz="2400" b="1">
                <a:solidFill>
                  <a:srgbClr val="FFFF00"/>
                </a:solidFill>
                <a:sym typeface="Symbol" panose="05050102010706020507" pitchFamily="18" charset="2"/>
              </a:rPr>
              <a:t>T</a:t>
            </a:r>
            <a:r>
              <a:rPr lang="zh-CN" altLang="en-US" sz="2400" b="1">
                <a:solidFill>
                  <a:srgbClr val="FFFF00"/>
                </a:solidFill>
                <a:sym typeface="Symbol" panose="05050102010706020507" pitchFamily="18" charset="2"/>
              </a:rPr>
              <a:t>不包含码。故</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不属于</a:t>
            </a:r>
            <a:r>
              <a:rPr lang="en-US" altLang="zh-CN" sz="2400" b="1">
                <a:solidFill>
                  <a:srgbClr val="FFFF00"/>
                </a:solidFill>
                <a:sym typeface="Symbol" panose="05050102010706020507" pitchFamily="18" charset="2"/>
              </a:rPr>
              <a:t>BCNF</a:t>
            </a:r>
            <a:r>
              <a:rPr lang="zh-CN" altLang="en-US" sz="2400" b="1">
                <a:solidFill>
                  <a:srgbClr val="FFFF00"/>
                </a:solidFill>
                <a:sym typeface="Symbol" panose="05050102010706020507" pitchFamily="18" charset="2"/>
              </a:rPr>
              <a:t>。</a:t>
            </a:r>
          </a:p>
        </p:txBody>
      </p:sp>
      <p:sp>
        <p:nvSpPr>
          <p:cNvPr id="273413" name="Text Box 5"/>
          <p:cNvSpPr txBox="1">
            <a:spLocks noChangeArrowheads="1"/>
          </p:cNvSpPr>
          <p:nvPr/>
        </p:nvSpPr>
        <p:spPr bwMode="auto">
          <a:xfrm>
            <a:off x="1981200" y="4554538"/>
            <a:ext cx="8137164"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5</a:t>
            </a:r>
            <a:r>
              <a:rPr lang="zh-CN" altLang="en-US" sz="2400" b="1">
                <a:solidFill>
                  <a:srgbClr val="FFFFFF"/>
                </a:solidFill>
              </a:rPr>
              <a:t>、解决办法：用投影分解</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消除主属性对码的部分或传递函数依赖，转换为</a:t>
            </a:r>
            <a:r>
              <a:rPr lang="en-US" altLang="zh-CN" sz="2400" b="1">
                <a:solidFill>
                  <a:srgbClr val="FFFF00"/>
                </a:solidFill>
              </a:rPr>
              <a:t>BCNF</a:t>
            </a:r>
            <a:r>
              <a:rPr lang="zh-CN" altLang="en-US" sz="2400" b="1">
                <a:solidFill>
                  <a:srgbClr val="FFFF00"/>
                </a:solidFill>
              </a:rPr>
              <a:t>。</a:t>
            </a:r>
          </a:p>
        </p:txBody>
      </p:sp>
      <p:sp>
        <p:nvSpPr>
          <p:cNvPr id="273414" name="Text Box 6"/>
          <p:cNvSpPr txBox="1">
            <a:spLocks noChangeArrowheads="1"/>
          </p:cNvSpPr>
          <p:nvPr/>
        </p:nvSpPr>
        <p:spPr bwMode="auto">
          <a:xfrm>
            <a:off x="3505200" y="5427663"/>
            <a:ext cx="4724400" cy="969962"/>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将</a:t>
            </a:r>
            <a:r>
              <a:rPr lang="en-US" altLang="zh-CN" sz="2400" b="1">
                <a:solidFill>
                  <a:srgbClr val="FFFF00"/>
                </a:solidFill>
              </a:rPr>
              <a:t>R</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J</a:t>
            </a:r>
            <a:r>
              <a:rPr lang="zh-CN" altLang="en-US" sz="2400" b="1">
                <a:solidFill>
                  <a:srgbClr val="FFFF00"/>
                </a:solidFill>
              </a:rPr>
              <a:t>）分解为：</a:t>
            </a:r>
          </a:p>
          <a:p>
            <a:pPr eaLnBrk="0" fontAlgn="base" hangingPunct="0">
              <a:lnSpc>
                <a:spcPct val="130000"/>
              </a:lnSpc>
              <a:spcBef>
                <a:spcPct val="0"/>
              </a:spcBef>
              <a:spcAft>
                <a:spcPct val="0"/>
              </a:spcAft>
            </a:pPr>
            <a:r>
              <a:rPr lang="zh-CN" altLang="en-US" sz="2400" b="1">
                <a:solidFill>
                  <a:srgbClr val="FFFF00"/>
                </a:solidFill>
              </a:rPr>
              <a:t>      </a:t>
            </a:r>
            <a:r>
              <a:rPr lang="en-US" altLang="zh-CN" sz="2400" b="1">
                <a:solidFill>
                  <a:srgbClr val="FFFF00"/>
                </a:solidFill>
              </a:rPr>
              <a:t>R1</a:t>
            </a:r>
            <a:r>
              <a:rPr lang="zh-CN" altLang="en-US" sz="2400" b="1">
                <a:solidFill>
                  <a:srgbClr val="FFFF00"/>
                </a:solidFill>
              </a:rPr>
              <a:t>（</a:t>
            </a:r>
            <a:r>
              <a:rPr lang="en-US" altLang="zh-CN" sz="2400" b="1">
                <a:solidFill>
                  <a:srgbClr val="FFFF00"/>
                </a:solidFill>
              </a:rPr>
              <a:t>S</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      </a:t>
            </a:r>
            <a:r>
              <a:rPr lang="en-US" altLang="zh-CN" sz="2400" b="1">
                <a:solidFill>
                  <a:srgbClr val="FFFF00"/>
                </a:solidFill>
              </a:rPr>
              <a:t>R2</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J</a:t>
            </a:r>
            <a:r>
              <a:rPr lang="zh-CN" altLang="en-US" sz="2400" b="1">
                <a:solidFill>
                  <a:srgbClr val="FFFF00"/>
                </a:solidFill>
              </a:rPr>
              <a:t>）</a:t>
            </a:r>
          </a:p>
        </p:txBody>
      </p:sp>
    </p:spTree>
    <p:extLst>
      <p:ext uri="{BB962C8B-B14F-4D97-AF65-F5344CB8AC3E}">
        <p14:creationId xmlns:p14="http://schemas.microsoft.com/office/powerpoint/2010/main" val="3867823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3411">
                                            <p:bg/>
                                          </p:spTgt>
                                        </p:tgtEl>
                                        <p:attrNameLst>
                                          <p:attrName>style.visibility</p:attrName>
                                        </p:attrNameLst>
                                      </p:cBhvr>
                                      <p:to>
                                        <p:strVal val="visible"/>
                                      </p:to>
                                    </p:set>
                                    <p:anim calcmode="lin" valueType="num">
                                      <p:cBhvr additive="base">
                                        <p:cTn id="7" dur="500" fill="hold"/>
                                        <p:tgtEl>
                                          <p:spTgt spid="273411">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73411">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73411">
                                            <p:txEl>
                                              <p:pRg st="0" end="0"/>
                                            </p:txEl>
                                          </p:spTgt>
                                        </p:tgtEl>
                                        <p:attrNameLst>
                                          <p:attrName>style.visibility</p:attrName>
                                        </p:attrNameLst>
                                      </p:cBhvr>
                                      <p:to>
                                        <p:strVal val="visible"/>
                                      </p:to>
                                    </p:set>
                                    <p:anim calcmode="lin" valueType="num">
                                      <p:cBhvr additive="base">
                                        <p:cTn id="13" dur="500" fill="hold"/>
                                        <p:tgtEl>
                                          <p:spTgt spid="2734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3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73411">
                                            <p:txEl>
                                              <p:pRg st="1" end="1"/>
                                            </p:txEl>
                                          </p:spTgt>
                                        </p:tgtEl>
                                        <p:attrNameLst>
                                          <p:attrName>style.visibility</p:attrName>
                                        </p:attrNameLst>
                                      </p:cBhvr>
                                      <p:to>
                                        <p:strVal val="visible"/>
                                      </p:to>
                                    </p:set>
                                    <p:anim calcmode="lin" valueType="num">
                                      <p:cBhvr additive="base">
                                        <p:cTn id="19" dur="500" fill="hold"/>
                                        <p:tgtEl>
                                          <p:spTgt spid="2734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3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3412"/>
                                        </p:tgtEl>
                                        <p:attrNameLst>
                                          <p:attrName>style.visibility</p:attrName>
                                        </p:attrNameLst>
                                      </p:cBhvr>
                                      <p:to>
                                        <p:strVal val="visible"/>
                                      </p:to>
                                    </p:set>
                                    <p:anim calcmode="lin" valueType="num">
                                      <p:cBhvr additive="base">
                                        <p:cTn id="25" dur="500" fill="hold"/>
                                        <p:tgtEl>
                                          <p:spTgt spid="273412"/>
                                        </p:tgtEl>
                                        <p:attrNameLst>
                                          <p:attrName>ppt_x</p:attrName>
                                        </p:attrNameLst>
                                      </p:cBhvr>
                                      <p:tavLst>
                                        <p:tav tm="0">
                                          <p:val>
                                            <p:strVal val="0-#ppt_w/2"/>
                                          </p:val>
                                        </p:tav>
                                        <p:tav tm="100000">
                                          <p:val>
                                            <p:strVal val="#ppt_x"/>
                                          </p:val>
                                        </p:tav>
                                      </p:tavLst>
                                    </p:anim>
                                    <p:anim calcmode="lin" valueType="num">
                                      <p:cBhvr additive="base">
                                        <p:cTn id="26" dur="500" fill="hold"/>
                                        <p:tgtEl>
                                          <p:spTgt spid="2734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3413">
                                            <p:bg/>
                                          </p:spTgt>
                                        </p:tgtEl>
                                        <p:attrNameLst>
                                          <p:attrName>style.visibility</p:attrName>
                                        </p:attrNameLst>
                                      </p:cBhvr>
                                      <p:to>
                                        <p:strVal val="visible"/>
                                      </p:to>
                                    </p:set>
                                    <p:anim calcmode="lin" valueType="num">
                                      <p:cBhvr additive="base">
                                        <p:cTn id="31" dur="500" fill="hold"/>
                                        <p:tgtEl>
                                          <p:spTgt spid="273413">
                                            <p:bg/>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3413">
                                            <p:bg/>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3413">
                                            <p:txEl>
                                              <p:pRg st="0" end="0"/>
                                            </p:txEl>
                                          </p:spTgt>
                                        </p:tgtEl>
                                        <p:attrNameLst>
                                          <p:attrName>style.visibility</p:attrName>
                                        </p:attrNameLst>
                                      </p:cBhvr>
                                      <p:to>
                                        <p:strVal val="visible"/>
                                      </p:to>
                                    </p:set>
                                    <p:anim calcmode="lin" valueType="num">
                                      <p:cBhvr additive="base">
                                        <p:cTn id="37" dur="500" fill="hold"/>
                                        <p:tgtEl>
                                          <p:spTgt spid="273413">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34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3413">
                                            <p:txEl>
                                              <p:pRg st="1" end="1"/>
                                            </p:txEl>
                                          </p:spTgt>
                                        </p:tgtEl>
                                        <p:attrNameLst>
                                          <p:attrName>style.visibility</p:attrName>
                                        </p:attrNameLst>
                                      </p:cBhvr>
                                      <p:to>
                                        <p:strVal val="visible"/>
                                      </p:to>
                                    </p:set>
                                    <p:anim calcmode="lin" valueType="num">
                                      <p:cBhvr additive="base">
                                        <p:cTn id="43" dur="500" fill="hold"/>
                                        <p:tgtEl>
                                          <p:spTgt spid="273413">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34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273414"/>
                                        </p:tgtEl>
                                        <p:attrNameLst>
                                          <p:attrName>style.visibility</p:attrName>
                                        </p:attrNameLst>
                                      </p:cBhvr>
                                      <p:to>
                                        <p:strVal val="visible"/>
                                      </p:to>
                                    </p:set>
                                    <p:anim calcmode="lin" valueType="num">
                                      <p:cBhvr additive="base">
                                        <p:cTn id="49" dur="500" fill="hold"/>
                                        <p:tgtEl>
                                          <p:spTgt spid="273414"/>
                                        </p:tgtEl>
                                        <p:attrNameLst>
                                          <p:attrName>ppt_x</p:attrName>
                                        </p:attrNameLst>
                                      </p:cBhvr>
                                      <p:tavLst>
                                        <p:tav tm="0">
                                          <p:val>
                                            <p:strVal val="#ppt_x-#ppt_w/2"/>
                                          </p:val>
                                        </p:tav>
                                        <p:tav tm="100000">
                                          <p:val>
                                            <p:strVal val="#ppt_x"/>
                                          </p:val>
                                        </p:tav>
                                      </p:tavLst>
                                    </p:anim>
                                    <p:anim calcmode="lin" valueType="num">
                                      <p:cBhvr additive="base">
                                        <p:cTn id="50" dur="500" fill="hold"/>
                                        <p:tgtEl>
                                          <p:spTgt spid="273414"/>
                                        </p:tgtEl>
                                        <p:attrNameLst>
                                          <p:attrName>ppt_y</p:attrName>
                                        </p:attrNameLst>
                                      </p:cBhvr>
                                      <p:tavLst>
                                        <p:tav tm="0">
                                          <p:val>
                                            <p:strVal val="#ppt_y"/>
                                          </p:val>
                                        </p:tav>
                                        <p:tav tm="100000">
                                          <p:val>
                                            <p:strVal val="#ppt_y"/>
                                          </p:val>
                                        </p:tav>
                                      </p:tavLst>
                                    </p:anim>
                                    <p:anim calcmode="lin" valueType="num">
                                      <p:cBhvr additive="base">
                                        <p:cTn id="51" dur="500" fill="hold"/>
                                        <p:tgtEl>
                                          <p:spTgt spid="273414"/>
                                        </p:tgtEl>
                                        <p:attrNameLst>
                                          <p:attrName>ppt_w</p:attrName>
                                        </p:attrNameLst>
                                      </p:cBhvr>
                                      <p:tavLst>
                                        <p:tav tm="0">
                                          <p:val>
                                            <p:fltVal val="0"/>
                                          </p:val>
                                        </p:tav>
                                        <p:tav tm="100000">
                                          <p:val>
                                            <p:strVal val="#ppt_w"/>
                                          </p:val>
                                        </p:tav>
                                      </p:tavLst>
                                    </p:anim>
                                    <p:anim calcmode="lin" valueType="num">
                                      <p:cBhvr additive="base">
                                        <p:cTn id="52" dur="500" fill="hold"/>
                                        <p:tgtEl>
                                          <p:spTgt spid="2734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nimBg="1" autoUpdateAnimBg="0"/>
      <p:bldP spid="273412" grpId="0" animBg="1" autoUpdateAnimBg="0"/>
      <p:bldP spid="273413" grpId="0" build="p" animBg="1" autoUpdateAnimBg="0"/>
      <p:bldP spid="27341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
          <p:cNvSpPr>
            <a:spLocks noGrp="1"/>
          </p:cNvSpPr>
          <p:nvPr>
            <p:ph type="dt" sz="half" idx="10"/>
          </p:nvPr>
        </p:nvSpPr>
        <p:spPr/>
        <p:txBody>
          <a:bodyPr/>
          <a:lstStyle/>
          <a:p>
            <a:fld id="{460F3BEB-A536-4FAB-8F3F-03CD163F1D68}" type="datetime1">
              <a:rPr lang="zh-CN" altLang="en-US" smtClean="0"/>
              <a:t>2016/5/10</a:t>
            </a:fld>
            <a:endParaRPr lang="en-US" altLang="zh-CN">
              <a:solidFill>
                <a:srgbClr val="FFFF00"/>
              </a:solidFill>
            </a:endParaRPr>
          </a:p>
        </p:txBody>
      </p:sp>
      <p:sp>
        <p:nvSpPr>
          <p:cNvPr id="19" name="页脚占位符 2"/>
          <p:cNvSpPr>
            <a:spLocks noGrp="1"/>
          </p:cNvSpPr>
          <p:nvPr>
            <p:ph type="ftr" sz="quarter" idx="11"/>
          </p:nvPr>
        </p:nvSpPr>
        <p:spPr/>
        <p:txBody>
          <a:bodyPr/>
          <a:lstStyle/>
          <a:p>
            <a:r>
              <a:rPr lang="zh-CN" altLang="en-US" smtClean="0"/>
              <a:t>数据库系统</a:t>
            </a:r>
            <a:endParaRPr lang="zh-CN" altLang="en-US"/>
          </a:p>
        </p:txBody>
      </p:sp>
      <p:sp>
        <p:nvSpPr>
          <p:cNvPr id="20" name="灯片编号占位符 3"/>
          <p:cNvSpPr>
            <a:spLocks noGrp="1"/>
          </p:cNvSpPr>
          <p:nvPr>
            <p:ph type="sldNum" sz="quarter" idx="12"/>
          </p:nvPr>
        </p:nvSpPr>
        <p:spPr/>
        <p:txBody>
          <a:bodyPr/>
          <a:lstStyle/>
          <a:p>
            <a:fld id="{57802EAA-8ACA-4C9F-98BA-A700260DBF04}" type="slidenum">
              <a:rPr lang="zh-CN" altLang="en-US"/>
              <a:pPr/>
              <a:t>43</a:t>
            </a:fld>
            <a:endParaRPr lang="en-US" altLang="zh-CN">
              <a:solidFill>
                <a:srgbClr val="FFFF00"/>
              </a:solidFill>
            </a:endParaRPr>
          </a:p>
        </p:txBody>
      </p:sp>
      <p:sp>
        <p:nvSpPr>
          <p:cNvPr id="274434" name="Text Box 2"/>
          <p:cNvSpPr txBox="1">
            <a:spLocks noChangeArrowheads="1"/>
          </p:cNvSpPr>
          <p:nvPr/>
        </p:nvSpPr>
        <p:spPr bwMode="auto">
          <a:xfrm>
            <a:off x="1981201" y="471489"/>
            <a:ext cx="64363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6</a:t>
            </a:r>
            <a:r>
              <a:rPr lang="zh-CN" altLang="en-US" sz="2400" b="1">
                <a:solidFill>
                  <a:srgbClr val="FFFFFF"/>
                </a:solidFill>
              </a:rPr>
              <a:t>、仅属于</a:t>
            </a:r>
            <a:r>
              <a:rPr lang="en-US" altLang="zh-CN" sz="2400" b="1">
                <a:solidFill>
                  <a:srgbClr val="FFFFFF"/>
                </a:solidFill>
              </a:rPr>
              <a:t>BCNF</a:t>
            </a:r>
            <a:r>
              <a:rPr lang="zh-CN" altLang="en-US" sz="2400" b="1">
                <a:solidFill>
                  <a:srgbClr val="FFFFFF"/>
                </a:solidFill>
              </a:rPr>
              <a:t>的关系模式可能会产生的问题</a:t>
            </a:r>
          </a:p>
        </p:txBody>
      </p:sp>
      <p:sp>
        <p:nvSpPr>
          <p:cNvPr id="274435" name="Text Box 3"/>
          <p:cNvSpPr txBox="1">
            <a:spLocks noChangeArrowheads="1"/>
          </p:cNvSpPr>
          <p:nvPr/>
        </p:nvSpPr>
        <p:spPr bwMode="auto">
          <a:xfrm>
            <a:off x="2209801" y="914401"/>
            <a:ext cx="72435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以前面讨论过的关系模式 </a:t>
            </a:r>
            <a:r>
              <a:rPr lang="en-US" altLang="zh-CN" sz="2400" b="1">
                <a:solidFill>
                  <a:srgbClr val="FFFF00"/>
                </a:solidFill>
              </a:rPr>
              <a:t>TEACH</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B</a:t>
            </a:r>
            <a:r>
              <a:rPr lang="zh-CN" altLang="en-US" sz="2400" b="1">
                <a:solidFill>
                  <a:srgbClr val="FFFF00"/>
                </a:solidFill>
              </a:rPr>
              <a:t>）为例</a:t>
            </a:r>
          </a:p>
        </p:txBody>
      </p:sp>
      <p:grpSp>
        <p:nvGrpSpPr>
          <p:cNvPr id="274436" name="Group 4"/>
          <p:cNvGrpSpPr>
            <a:grpSpLocks/>
          </p:cNvGrpSpPr>
          <p:nvPr/>
        </p:nvGrpSpPr>
        <p:grpSpPr bwMode="auto">
          <a:xfrm>
            <a:off x="6664325" y="1344614"/>
            <a:ext cx="800100" cy="782637"/>
            <a:chOff x="0" y="0"/>
            <a:chExt cx="504" cy="493"/>
          </a:xfrm>
        </p:grpSpPr>
        <p:sp>
          <p:nvSpPr>
            <p:cNvPr id="274437" name="Text Box 5"/>
            <p:cNvSpPr txBox="1">
              <a:spLocks noChangeArrowheads="1"/>
            </p:cNvSpPr>
            <p:nvPr/>
          </p:nvSpPr>
          <p:spPr bwMode="auto">
            <a:xfrm>
              <a:off x="0" y="205"/>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课程</a:t>
              </a:r>
            </a:p>
          </p:txBody>
        </p:sp>
        <p:sp>
          <p:nvSpPr>
            <p:cNvPr id="274438" name="Line 6"/>
            <p:cNvSpPr>
              <a:spLocks noChangeShapeType="1"/>
            </p:cNvSpPr>
            <p:nvPr/>
          </p:nvSpPr>
          <p:spPr bwMode="auto">
            <a:xfrm flipV="1">
              <a:off x="202" y="0"/>
              <a:ext cx="192" cy="24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74439" name="Group 7"/>
          <p:cNvGrpSpPr>
            <a:grpSpLocks/>
          </p:cNvGrpSpPr>
          <p:nvPr/>
        </p:nvGrpSpPr>
        <p:grpSpPr bwMode="auto">
          <a:xfrm>
            <a:off x="7502525" y="1344614"/>
            <a:ext cx="800100" cy="782637"/>
            <a:chOff x="0" y="0"/>
            <a:chExt cx="504" cy="493"/>
          </a:xfrm>
        </p:grpSpPr>
        <p:sp>
          <p:nvSpPr>
            <p:cNvPr id="274440" name="Text Box 8"/>
            <p:cNvSpPr txBox="1">
              <a:spLocks noChangeArrowheads="1"/>
            </p:cNvSpPr>
            <p:nvPr/>
          </p:nvSpPr>
          <p:spPr bwMode="auto">
            <a:xfrm>
              <a:off x="0" y="205"/>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教员</a:t>
              </a:r>
            </a:p>
          </p:txBody>
        </p:sp>
        <p:sp>
          <p:nvSpPr>
            <p:cNvPr id="274441" name="Line 9"/>
            <p:cNvSpPr>
              <a:spLocks noChangeShapeType="1"/>
            </p:cNvSpPr>
            <p:nvPr/>
          </p:nvSpPr>
          <p:spPr bwMode="auto">
            <a:xfrm flipV="1">
              <a:off x="202" y="0"/>
              <a:ext cx="0" cy="24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74442" name="Group 10"/>
          <p:cNvGrpSpPr>
            <a:grpSpLocks/>
          </p:cNvGrpSpPr>
          <p:nvPr/>
        </p:nvGrpSpPr>
        <p:grpSpPr bwMode="auto">
          <a:xfrm>
            <a:off x="8280400" y="1344614"/>
            <a:ext cx="1168400" cy="782637"/>
            <a:chOff x="0" y="0"/>
            <a:chExt cx="736" cy="493"/>
          </a:xfrm>
        </p:grpSpPr>
        <p:sp>
          <p:nvSpPr>
            <p:cNvPr id="274443" name="Text Box 11"/>
            <p:cNvSpPr txBox="1">
              <a:spLocks noChangeArrowheads="1"/>
            </p:cNvSpPr>
            <p:nvPr/>
          </p:nvSpPr>
          <p:spPr bwMode="auto">
            <a:xfrm>
              <a:off x="38" y="205"/>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参考书</a:t>
              </a:r>
            </a:p>
          </p:txBody>
        </p:sp>
        <p:sp>
          <p:nvSpPr>
            <p:cNvPr id="274444" name="Line 12"/>
            <p:cNvSpPr>
              <a:spLocks noChangeShapeType="1"/>
            </p:cNvSpPr>
            <p:nvPr/>
          </p:nvSpPr>
          <p:spPr bwMode="auto">
            <a:xfrm flipH="1" flipV="1">
              <a:off x="0" y="0"/>
              <a:ext cx="288" cy="24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74445" name="Text Box 13"/>
          <p:cNvSpPr txBox="1">
            <a:spLocks noChangeArrowheads="1"/>
          </p:cNvSpPr>
          <p:nvPr/>
        </p:nvSpPr>
        <p:spPr bwMode="auto">
          <a:xfrm>
            <a:off x="2395538" y="1838325"/>
            <a:ext cx="3969356" cy="4413516"/>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90000"/>
              </a:lnSpc>
              <a:spcBef>
                <a:spcPct val="0"/>
              </a:spcBef>
              <a:spcAft>
                <a:spcPct val="0"/>
              </a:spcAft>
            </a:pPr>
            <a:r>
              <a:rPr lang="zh-CN" altLang="en-US" sz="2400" b="1">
                <a:solidFill>
                  <a:srgbClr val="FFFF00"/>
                </a:solidFill>
              </a:rPr>
              <a:t>物理    汪洋         普通物理学</a:t>
            </a:r>
          </a:p>
          <a:p>
            <a:pPr eaLnBrk="0" fontAlgn="base" hangingPunct="0">
              <a:lnSpc>
                <a:spcPct val="90000"/>
              </a:lnSpc>
              <a:spcBef>
                <a:spcPct val="0"/>
              </a:spcBef>
              <a:spcAft>
                <a:spcPct val="0"/>
              </a:spcAft>
            </a:pPr>
            <a:r>
              <a:rPr lang="zh-CN" altLang="en-US" sz="2400" b="1">
                <a:solidFill>
                  <a:srgbClr val="FFFF00"/>
                </a:solidFill>
              </a:rPr>
              <a:t>物理    汪洋         光学原理</a:t>
            </a:r>
          </a:p>
          <a:p>
            <a:pPr eaLnBrk="0" fontAlgn="base" hangingPunct="0">
              <a:lnSpc>
                <a:spcPct val="90000"/>
              </a:lnSpc>
              <a:spcBef>
                <a:spcPct val="0"/>
              </a:spcBef>
              <a:spcAft>
                <a:spcPct val="0"/>
              </a:spcAft>
            </a:pPr>
            <a:r>
              <a:rPr lang="zh-CN" altLang="en-US" sz="2400" b="1">
                <a:solidFill>
                  <a:srgbClr val="FFFF00"/>
                </a:solidFill>
              </a:rPr>
              <a:t>物理    汪洋         物理习题集</a:t>
            </a:r>
          </a:p>
          <a:p>
            <a:pPr eaLnBrk="0" fontAlgn="base" hangingPunct="0">
              <a:lnSpc>
                <a:spcPct val="90000"/>
              </a:lnSpc>
              <a:spcBef>
                <a:spcPct val="0"/>
              </a:spcBef>
              <a:spcAft>
                <a:spcPct val="0"/>
              </a:spcAft>
            </a:pPr>
            <a:r>
              <a:rPr lang="zh-CN" altLang="en-US" sz="2400" b="1">
                <a:solidFill>
                  <a:srgbClr val="FFFF00"/>
                </a:solidFill>
              </a:rPr>
              <a:t>物理    大海         普通物理学</a:t>
            </a:r>
          </a:p>
          <a:p>
            <a:pPr eaLnBrk="0" fontAlgn="base" hangingPunct="0">
              <a:lnSpc>
                <a:spcPct val="90000"/>
              </a:lnSpc>
              <a:spcBef>
                <a:spcPct val="0"/>
              </a:spcBef>
              <a:spcAft>
                <a:spcPct val="0"/>
              </a:spcAft>
            </a:pPr>
            <a:r>
              <a:rPr lang="zh-CN" altLang="en-US" sz="2400" b="1">
                <a:solidFill>
                  <a:srgbClr val="FFFF00"/>
                </a:solidFill>
              </a:rPr>
              <a:t>物理    大海         光学原理</a:t>
            </a:r>
          </a:p>
          <a:p>
            <a:pPr eaLnBrk="0" fontAlgn="base" hangingPunct="0">
              <a:lnSpc>
                <a:spcPct val="90000"/>
              </a:lnSpc>
              <a:spcBef>
                <a:spcPct val="0"/>
              </a:spcBef>
              <a:spcAft>
                <a:spcPct val="0"/>
              </a:spcAft>
            </a:pPr>
            <a:r>
              <a:rPr lang="zh-CN" altLang="en-US" sz="2400" b="1">
                <a:solidFill>
                  <a:srgbClr val="FFFF00"/>
                </a:solidFill>
              </a:rPr>
              <a:t>物理    大海         物理习题集</a:t>
            </a:r>
          </a:p>
          <a:p>
            <a:pPr eaLnBrk="0" fontAlgn="base" hangingPunct="0">
              <a:lnSpc>
                <a:spcPct val="90000"/>
              </a:lnSpc>
              <a:spcBef>
                <a:spcPct val="0"/>
              </a:spcBef>
              <a:spcAft>
                <a:spcPct val="0"/>
              </a:spcAft>
            </a:pPr>
            <a:r>
              <a:rPr lang="zh-CN" altLang="en-US" sz="2400" b="1">
                <a:solidFill>
                  <a:srgbClr val="FFFF00"/>
                </a:solidFill>
              </a:rPr>
              <a:t>数学    大海         数学分析</a:t>
            </a:r>
          </a:p>
          <a:p>
            <a:pPr eaLnBrk="0" fontAlgn="base" hangingPunct="0">
              <a:lnSpc>
                <a:spcPct val="90000"/>
              </a:lnSpc>
              <a:spcBef>
                <a:spcPct val="0"/>
              </a:spcBef>
              <a:spcAft>
                <a:spcPct val="0"/>
              </a:spcAft>
            </a:pPr>
            <a:r>
              <a:rPr lang="zh-CN" altLang="en-US" sz="2400" b="1">
                <a:solidFill>
                  <a:srgbClr val="FFFF00"/>
                </a:solidFill>
              </a:rPr>
              <a:t>数学    大海         微分方程</a:t>
            </a:r>
          </a:p>
          <a:p>
            <a:pPr eaLnBrk="0" fontAlgn="base" hangingPunct="0">
              <a:lnSpc>
                <a:spcPct val="90000"/>
              </a:lnSpc>
              <a:spcBef>
                <a:spcPct val="0"/>
              </a:spcBef>
              <a:spcAft>
                <a:spcPct val="0"/>
              </a:spcAft>
            </a:pPr>
            <a:r>
              <a:rPr lang="zh-CN" altLang="en-US" sz="2400" b="1">
                <a:solidFill>
                  <a:srgbClr val="FFFF00"/>
                </a:solidFill>
              </a:rPr>
              <a:t>数学    大海         高等代数</a:t>
            </a:r>
          </a:p>
          <a:p>
            <a:pPr eaLnBrk="0" fontAlgn="base" hangingPunct="0">
              <a:lnSpc>
                <a:spcPct val="90000"/>
              </a:lnSpc>
              <a:spcBef>
                <a:spcPct val="0"/>
              </a:spcBef>
              <a:spcAft>
                <a:spcPct val="0"/>
              </a:spcAft>
            </a:pPr>
            <a:r>
              <a:rPr lang="zh-CN" altLang="en-US" sz="2400" b="1">
                <a:solidFill>
                  <a:srgbClr val="FFFF00"/>
                </a:solidFill>
              </a:rPr>
              <a:t>数学    白云         数学分析</a:t>
            </a:r>
          </a:p>
          <a:p>
            <a:pPr eaLnBrk="0" fontAlgn="base" hangingPunct="0">
              <a:lnSpc>
                <a:spcPct val="90000"/>
              </a:lnSpc>
              <a:spcBef>
                <a:spcPct val="0"/>
              </a:spcBef>
              <a:spcAft>
                <a:spcPct val="0"/>
              </a:spcAft>
            </a:pPr>
            <a:r>
              <a:rPr lang="zh-CN" altLang="en-US" sz="2400" b="1">
                <a:solidFill>
                  <a:srgbClr val="FFFF00"/>
                </a:solidFill>
              </a:rPr>
              <a:t>数学    白云         微分方程</a:t>
            </a:r>
          </a:p>
          <a:p>
            <a:pPr eaLnBrk="0" fontAlgn="base" hangingPunct="0">
              <a:lnSpc>
                <a:spcPct val="90000"/>
              </a:lnSpc>
              <a:spcBef>
                <a:spcPct val="0"/>
              </a:spcBef>
              <a:spcAft>
                <a:spcPct val="0"/>
              </a:spcAft>
            </a:pPr>
            <a:r>
              <a:rPr lang="zh-CN" altLang="en-US" sz="2400" b="1">
                <a:solidFill>
                  <a:srgbClr val="FFFF00"/>
                </a:solidFill>
              </a:rPr>
              <a:t>数学    白云         高等代数</a:t>
            </a:r>
          </a:p>
          <a:p>
            <a:pPr eaLnBrk="0" fontAlgn="base" hangingPunct="0">
              <a:lnSpc>
                <a:spcPct val="90000"/>
              </a:lnSpc>
              <a:spcBef>
                <a:spcPct val="0"/>
              </a:spcBef>
              <a:spcAft>
                <a:spcPct val="0"/>
              </a:spcAft>
            </a:pPr>
            <a:r>
              <a:rPr lang="en-US" altLang="zh-CN" sz="2400" b="1">
                <a:solidFill>
                  <a:srgbClr val="FFFF00"/>
                </a:solidFill>
              </a:rPr>
              <a:t>……    ……             ……</a:t>
            </a:r>
          </a:p>
        </p:txBody>
      </p:sp>
      <p:sp>
        <p:nvSpPr>
          <p:cNvPr id="274446" name="Text Box 14"/>
          <p:cNvSpPr txBox="1">
            <a:spLocks noChangeArrowheads="1"/>
          </p:cNvSpPr>
          <p:nvPr/>
        </p:nvSpPr>
        <p:spPr bwMode="auto">
          <a:xfrm>
            <a:off x="2286000" y="1371600"/>
            <a:ext cx="3957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FF"/>
                </a:solidFill>
              </a:rPr>
              <a:t>课程</a:t>
            </a:r>
            <a:r>
              <a:rPr lang="en-US" altLang="zh-CN" sz="2400" b="1">
                <a:solidFill>
                  <a:srgbClr val="FFFFFF"/>
                </a:solidFill>
              </a:rPr>
              <a:t>C   </a:t>
            </a:r>
            <a:r>
              <a:rPr lang="zh-CN" altLang="en-US" sz="2400" b="1">
                <a:solidFill>
                  <a:srgbClr val="FFFFFF"/>
                </a:solidFill>
              </a:rPr>
              <a:t>教员</a:t>
            </a:r>
            <a:r>
              <a:rPr lang="en-US" altLang="zh-CN" sz="2400" b="1">
                <a:solidFill>
                  <a:srgbClr val="FFFFFF"/>
                </a:solidFill>
              </a:rPr>
              <a:t>T          </a:t>
            </a:r>
            <a:r>
              <a:rPr lang="zh-CN" altLang="en-US" sz="2400" b="1">
                <a:solidFill>
                  <a:srgbClr val="FFFFFF"/>
                </a:solidFill>
              </a:rPr>
              <a:t>参考书</a:t>
            </a:r>
            <a:r>
              <a:rPr lang="en-US" altLang="zh-CN" sz="2400" b="1">
                <a:solidFill>
                  <a:srgbClr val="FFFFFF"/>
                </a:solidFill>
              </a:rPr>
              <a:t>B</a:t>
            </a:r>
            <a:endParaRPr lang="en-US" altLang="zh-CN" sz="2400" b="1">
              <a:solidFill>
                <a:srgbClr val="FFFF00"/>
              </a:solidFill>
            </a:endParaRPr>
          </a:p>
        </p:txBody>
      </p:sp>
      <p:sp>
        <p:nvSpPr>
          <p:cNvPr id="274447" name="Text Box 15"/>
          <p:cNvSpPr txBox="1">
            <a:spLocks noChangeArrowheads="1"/>
          </p:cNvSpPr>
          <p:nvPr/>
        </p:nvSpPr>
        <p:spPr bwMode="auto">
          <a:xfrm>
            <a:off x="6858000" y="2520951"/>
            <a:ext cx="3602268" cy="120032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      </a:t>
            </a:r>
            <a:r>
              <a:rPr lang="en-US" altLang="zh-CN" sz="2400" b="1">
                <a:solidFill>
                  <a:srgbClr val="000000"/>
                </a:solidFill>
              </a:rPr>
              <a:t>TEACH</a:t>
            </a:r>
            <a:r>
              <a:rPr lang="zh-CN" altLang="en-US" sz="2400" b="1">
                <a:solidFill>
                  <a:srgbClr val="000000"/>
                </a:solidFill>
              </a:rPr>
              <a:t>的关键字是</a:t>
            </a:r>
          </a:p>
          <a:p>
            <a:pPr eaLnBrk="0" fontAlgn="base" hangingPunct="0">
              <a:spcBef>
                <a:spcPct val="0"/>
              </a:spcBef>
              <a:spcAft>
                <a:spcPct val="0"/>
              </a:spcAft>
            </a:pPr>
            <a:r>
              <a:rPr lang="zh-CN" altLang="en-US" sz="2400" b="1">
                <a:solidFill>
                  <a:srgbClr val="000000"/>
                </a:solidFill>
              </a:rPr>
              <a:t>（</a:t>
            </a:r>
            <a:r>
              <a:rPr lang="en-US" altLang="zh-CN" sz="2400" b="1">
                <a:solidFill>
                  <a:srgbClr val="000000"/>
                </a:solidFill>
              </a:rPr>
              <a:t>C</a:t>
            </a:r>
            <a:r>
              <a:rPr lang="zh-CN" altLang="en-US" sz="2400" b="1">
                <a:solidFill>
                  <a:srgbClr val="000000"/>
                </a:solidFill>
              </a:rPr>
              <a:t>，</a:t>
            </a:r>
            <a:r>
              <a:rPr lang="en-US" altLang="zh-CN" sz="2400" b="1">
                <a:solidFill>
                  <a:srgbClr val="000000"/>
                </a:solidFill>
              </a:rPr>
              <a:t>T</a:t>
            </a:r>
            <a:r>
              <a:rPr lang="zh-CN" altLang="en-US" sz="2400" b="1">
                <a:solidFill>
                  <a:srgbClr val="000000"/>
                </a:solidFill>
              </a:rPr>
              <a:t>，</a:t>
            </a:r>
            <a:r>
              <a:rPr lang="en-US" altLang="zh-CN" sz="2400" b="1">
                <a:solidFill>
                  <a:srgbClr val="000000"/>
                </a:solidFill>
              </a:rPr>
              <a:t>B</a:t>
            </a:r>
            <a:r>
              <a:rPr lang="zh-CN" altLang="en-US" sz="2400" b="1">
                <a:solidFill>
                  <a:srgbClr val="000000"/>
                </a:solidFill>
              </a:rPr>
              <a:t>），即全键。</a:t>
            </a:r>
          </a:p>
          <a:p>
            <a:pPr eaLnBrk="0" fontAlgn="base" hangingPunct="0">
              <a:spcBef>
                <a:spcPct val="0"/>
              </a:spcBef>
              <a:spcAft>
                <a:spcPct val="0"/>
              </a:spcAft>
            </a:pPr>
            <a:r>
              <a:rPr lang="zh-CN" altLang="en-US" sz="2400" b="1">
                <a:solidFill>
                  <a:srgbClr val="000000"/>
                </a:solidFill>
              </a:rPr>
              <a:t>因此 </a:t>
            </a:r>
            <a:r>
              <a:rPr lang="en-US" altLang="zh-CN" sz="2400" b="1">
                <a:solidFill>
                  <a:srgbClr val="000000"/>
                </a:solidFill>
              </a:rPr>
              <a:t>TEACH</a:t>
            </a:r>
            <a:r>
              <a:rPr lang="en-US" altLang="zh-CN" sz="2400" b="1">
                <a:solidFill>
                  <a:srgbClr val="000000"/>
                </a:solidFill>
                <a:sym typeface="Symbol" panose="05050102010706020507" pitchFamily="18" charset="2"/>
              </a:rPr>
              <a:t>BCNF</a:t>
            </a:r>
            <a:endParaRPr lang="en-US" altLang="zh-CN" sz="2400" b="1">
              <a:solidFill>
                <a:srgbClr val="FFFF00"/>
              </a:solidFill>
            </a:endParaRPr>
          </a:p>
        </p:txBody>
      </p:sp>
      <p:sp>
        <p:nvSpPr>
          <p:cNvPr id="274448" name="Text Box 16"/>
          <p:cNvSpPr txBox="1">
            <a:spLocks noChangeArrowheads="1"/>
          </p:cNvSpPr>
          <p:nvPr/>
        </p:nvSpPr>
        <p:spPr bwMode="auto">
          <a:xfrm>
            <a:off x="7239000" y="4117975"/>
            <a:ext cx="2654894" cy="941796"/>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问题：冗余大，</a:t>
            </a:r>
          </a:p>
          <a:p>
            <a:pPr eaLnBrk="0" fontAlgn="base" hangingPunct="0">
              <a:lnSpc>
                <a:spcPct val="130000"/>
              </a:lnSpc>
              <a:spcBef>
                <a:spcPct val="0"/>
              </a:spcBef>
              <a:spcAft>
                <a:spcPct val="0"/>
              </a:spcAft>
            </a:pPr>
            <a:r>
              <a:rPr lang="zh-CN" altLang="en-US" sz="2400" b="1">
                <a:solidFill>
                  <a:srgbClr val="000000"/>
                </a:solidFill>
              </a:rPr>
              <a:t>            增、删不便</a:t>
            </a:r>
            <a:endParaRPr lang="zh-CN" altLang="en-US" sz="2400" b="1">
              <a:solidFill>
                <a:srgbClr val="FFFF00"/>
              </a:solidFill>
            </a:endParaRPr>
          </a:p>
        </p:txBody>
      </p:sp>
      <p:sp>
        <p:nvSpPr>
          <p:cNvPr id="274449" name="Text Box 17"/>
          <p:cNvSpPr txBox="1">
            <a:spLocks noChangeArrowheads="1"/>
          </p:cNvSpPr>
          <p:nvPr/>
        </p:nvSpPr>
        <p:spPr bwMode="auto">
          <a:xfrm>
            <a:off x="7146926" y="5562600"/>
            <a:ext cx="2943225"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原因：存在多值依赖</a:t>
            </a:r>
          </a:p>
        </p:txBody>
      </p:sp>
    </p:spTree>
    <p:extLst>
      <p:ext uri="{BB962C8B-B14F-4D97-AF65-F5344CB8AC3E}">
        <p14:creationId xmlns:p14="http://schemas.microsoft.com/office/powerpoint/2010/main" val="3898681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anim calcmode="lin" valueType="num">
                                      <p:cBhvr additive="base">
                                        <p:cTn id="7" dur="500" fill="hold"/>
                                        <p:tgtEl>
                                          <p:spTgt spid="274434"/>
                                        </p:tgtEl>
                                        <p:attrNameLst>
                                          <p:attrName>ppt_x</p:attrName>
                                        </p:attrNameLst>
                                      </p:cBhvr>
                                      <p:tavLst>
                                        <p:tav tm="0">
                                          <p:val>
                                            <p:strVal val="1+#ppt_w/2"/>
                                          </p:val>
                                        </p:tav>
                                        <p:tav tm="100000">
                                          <p:val>
                                            <p:strVal val="#ppt_x"/>
                                          </p:val>
                                        </p:tav>
                                      </p:tavLst>
                                    </p:anim>
                                    <p:anim calcmode="lin" valueType="num">
                                      <p:cBhvr additive="base">
                                        <p:cTn id="8" dur="500" fill="hold"/>
                                        <p:tgtEl>
                                          <p:spTgt spid="2744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4435"/>
                                        </p:tgtEl>
                                        <p:attrNameLst>
                                          <p:attrName>style.visibility</p:attrName>
                                        </p:attrNameLst>
                                      </p:cBhvr>
                                      <p:to>
                                        <p:strVal val="visible"/>
                                      </p:to>
                                    </p:set>
                                    <p:anim calcmode="lin" valueType="num">
                                      <p:cBhvr additive="base">
                                        <p:cTn id="13" dur="500" fill="hold"/>
                                        <p:tgtEl>
                                          <p:spTgt spid="274435"/>
                                        </p:tgtEl>
                                        <p:attrNameLst>
                                          <p:attrName>ppt_x</p:attrName>
                                        </p:attrNameLst>
                                      </p:cBhvr>
                                      <p:tavLst>
                                        <p:tav tm="0">
                                          <p:val>
                                            <p:strVal val="0-#ppt_w/2"/>
                                          </p:val>
                                        </p:tav>
                                        <p:tav tm="100000">
                                          <p:val>
                                            <p:strVal val="#ppt_x"/>
                                          </p:val>
                                        </p:tav>
                                      </p:tavLst>
                                    </p:anim>
                                    <p:anim calcmode="lin" valueType="num">
                                      <p:cBhvr additive="base">
                                        <p:cTn id="14" dur="500" fill="hold"/>
                                        <p:tgtEl>
                                          <p:spTgt spid="2744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p:cTn id="18" dur="1" fill="hold">
                                          <p:stCondLst>
                                            <p:cond delay="0"/>
                                          </p:stCondLst>
                                        </p:cTn>
                                        <p:tgtEl>
                                          <p:spTgt spid="274436"/>
                                        </p:tgtEl>
                                        <p:attrNameLst>
                                          <p:attrName>style.visibility</p:attrName>
                                        </p:attrNameLst>
                                      </p:cBhvr>
                                      <p:to>
                                        <p:strVal val="visible"/>
                                      </p:to>
                                    </p:set>
                                    <p:anim calcmode="lin" valueType="num">
                                      <p:cBhvr additive="base">
                                        <p:cTn id="19" dur="500" fill="hold"/>
                                        <p:tgtEl>
                                          <p:spTgt spid="274436"/>
                                        </p:tgtEl>
                                        <p:attrNameLst>
                                          <p:attrName>ppt_x</p:attrName>
                                        </p:attrNameLst>
                                      </p:cBhvr>
                                      <p:tavLst>
                                        <p:tav tm="0">
                                          <p:val>
                                            <p:strVal val="0-#ppt_w/2"/>
                                          </p:val>
                                        </p:tav>
                                        <p:tav tm="100000">
                                          <p:val>
                                            <p:strVal val="#ppt_x"/>
                                          </p:val>
                                        </p:tav>
                                      </p:tavLst>
                                    </p:anim>
                                    <p:anim calcmode="lin" valueType="num">
                                      <p:cBhvr additive="base">
                                        <p:cTn id="20" dur="500" fill="hold"/>
                                        <p:tgtEl>
                                          <p:spTgt spid="27443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4439"/>
                                        </p:tgtEl>
                                        <p:attrNameLst>
                                          <p:attrName>style.visibility</p:attrName>
                                        </p:attrNameLst>
                                      </p:cBhvr>
                                      <p:to>
                                        <p:strVal val="visible"/>
                                      </p:to>
                                    </p:set>
                                    <p:anim calcmode="lin" valueType="num">
                                      <p:cBhvr additive="base">
                                        <p:cTn id="25" dur="500" fill="hold"/>
                                        <p:tgtEl>
                                          <p:spTgt spid="274439"/>
                                        </p:tgtEl>
                                        <p:attrNameLst>
                                          <p:attrName>ppt_x</p:attrName>
                                        </p:attrNameLst>
                                      </p:cBhvr>
                                      <p:tavLst>
                                        <p:tav tm="0">
                                          <p:val>
                                            <p:strVal val="#ppt_x"/>
                                          </p:val>
                                        </p:tav>
                                        <p:tav tm="100000">
                                          <p:val>
                                            <p:strVal val="#ppt_x"/>
                                          </p:val>
                                        </p:tav>
                                      </p:tavLst>
                                    </p:anim>
                                    <p:anim calcmode="lin" valueType="num">
                                      <p:cBhvr additive="base">
                                        <p:cTn id="26" dur="500" fill="hold"/>
                                        <p:tgtEl>
                                          <p:spTgt spid="27443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nodeType="clickEffect">
                                  <p:stCondLst>
                                    <p:cond delay="0"/>
                                  </p:stCondLst>
                                  <p:childTnLst>
                                    <p:set>
                                      <p:cBhvr>
                                        <p:cTn id="30" dur="1" fill="hold">
                                          <p:stCondLst>
                                            <p:cond delay="0"/>
                                          </p:stCondLst>
                                        </p:cTn>
                                        <p:tgtEl>
                                          <p:spTgt spid="274442"/>
                                        </p:tgtEl>
                                        <p:attrNameLst>
                                          <p:attrName>style.visibility</p:attrName>
                                        </p:attrNameLst>
                                      </p:cBhvr>
                                      <p:to>
                                        <p:strVal val="visible"/>
                                      </p:to>
                                    </p:set>
                                    <p:anim calcmode="lin" valueType="num">
                                      <p:cBhvr additive="base">
                                        <p:cTn id="31" dur="500" fill="hold"/>
                                        <p:tgtEl>
                                          <p:spTgt spid="274442"/>
                                        </p:tgtEl>
                                        <p:attrNameLst>
                                          <p:attrName>ppt_x</p:attrName>
                                        </p:attrNameLst>
                                      </p:cBhvr>
                                      <p:tavLst>
                                        <p:tav tm="0">
                                          <p:val>
                                            <p:strVal val="1+#ppt_w/2"/>
                                          </p:val>
                                        </p:tav>
                                        <p:tav tm="100000">
                                          <p:val>
                                            <p:strVal val="#ppt_x"/>
                                          </p:val>
                                        </p:tav>
                                      </p:tavLst>
                                    </p:anim>
                                    <p:anim calcmode="lin" valueType="num">
                                      <p:cBhvr additive="base">
                                        <p:cTn id="32" dur="500" fill="hold"/>
                                        <p:tgtEl>
                                          <p:spTgt spid="27444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4446"/>
                                        </p:tgtEl>
                                        <p:attrNameLst>
                                          <p:attrName>style.visibility</p:attrName>
                                        </p:attrNameLst>
                                      </p:cBhvr>
                                      <p:to>
                                        <p:strVal val="visible"/>
                                      </p:to>
                                    </p:set>
                                    <p:anim calcmode="lin" valueType="num">
                                      <p:cBhvr additive="base">
                                        <p:cTn id="37" dur="500" fill="hold"/>
                                        <p:tgtEl>
                                          <p:spTgt spid="274446"/>
                                        </p:tgtEl>
                                        <p:attrNameLst>
                                          <p:attrName>ppt_x</p:attrName>
                                        </p:attrNameLst>
                                      </p:cBhvr>
                                      <p:tavLst>
                                        <p:tav tm="0">
                                          <p:val>
                                            <p:strVal val="0-#ppt_w/2"/>
                                          </p:val>
                                        </p:tav>
                                        <p:tav tm="100000">
                                          <p:val>
                                            <p:strVal val="#ppt_x"/>
                                          </p:val>
                                        </p:tav>
                                      </p:tavLst>
                                    </p:anim>
                                    <p:anim calcmode="lin" valueType="num">
                                      <p:cBhvr additive="base">
                                        <p:cTn id="38" dur="500" fill="hold"/>
                                        <p:tgtEl>
                                          <p:spTgt spid="27444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74445"/>
                                        </p:tgtEl>
                                        <p:attrNameLst>
                                          <p:attrName>style.visibility</p:attrName>
                                        </p:attrNameLst>
                                      </p:cBhvr>
                                      <p:to>
                                        <p:strVal val="visible"/>
                                      </p:to>
                                    </p:set>
                                    <p:animEffect transition="in" filter="wipe(up)">
                                      <p:cBhvr>
                                        <p:cTn id="43" dur="500"/>
                                        <p:tgtEl>
                                          <p:spTgt spid="2744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74447"/>
                                        </p:tgtEl>
                                        <p:attrNameLst>
                                          <p:attrName>style.visibility</p:attrName>
                                        </p:attrNameLst>
                                      </p:cBhvr>
                                      <p:to>
                                        <p:strVal val="visible"/>
                                      </p:to>
                                    </p:set>
                                    <p:animEffect transition="in" filter="blinds(horizontal)">
                                      <p:cBhvr>
                                        <p:cTn id="48" dur="500"/>
                                        <p:tgtEl>
                                          <p:spTgt spid="27444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5" fill="hold" grpId="0" nodeType="clickEffect">
                                  <p:stCondLst>
                                    <p:cond delay="0"/>
                                  </p:stCondLst>
                                  <p:childTnLst>
                                    <p:set>
                                      <p:cBhvr>
                                        <p:cTn id="52" dur="1" fill="hold">
                                          <p:stCondLst>
                                            <p:cond delay="0"/>
                                          </p:stCondLst>
                                        </p:cTn>
                                        <p:tgtEl>
                                          <p:spTgt spid="274448"/>
                                        </p:tgtEl>
                                        <p:attrNameLst>
                                          <p:attrName>style.visibility</p:attrName>
                                        </p:attrNameLst>
                                      </p:cBhvr>
                                      <p:to>
                                        <p:strVal val="visible"/>
                                      </p:to>
                                    </p:set>
                                    <p:animEffect transition="in" filter="blinds(vertical)">
                                      <p:cBhvr>
                                        <p:cTn id="53" dur="500"/>
                                        <p:tgtEl>
                                          <p:spTgt spid="27444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274449"/>
                                        </p:tgtEl>
                                        <p:attrNameLst>
                                          <p:attrName>style.visibility</p:attrName>
                                        </p:attrNameLst>
                                      </p:cBhvr>
                                      <p:to>
                                        <p:strVal val="visible"/>
                                      </p:to>
                                    </p:set>
                                    <p:anim calcmode="lin" valueType="num">
                                      <p:cBhvr additive="base">
                                        <p:cTn id="58" dur="500" fill="hold"/>
                                        <p:tgtEl>
                                          <p:spTgt spid="274449"/>
                                        </p:tgtEl>
                                        <p:attrNameLst>
                                          <p:attrName>ppt_x</p:attrName>
                                        </p:attrNameLst>
                                      </p:cBhvr>
                                      <p:tavLst>
                                        <p:tav tm="0">
                                          <p:val>
                                            <p:strVal val="1+#ppt_w/2"/>
                                          </p:val>
                                        </p:tav>
                                        <p:tav tm="100000">
                                          <p:val>
                                            <p:strVal val="#ppt_x"/>
                                          </p:val>
                                        </p:tav>
                                      </p:tavLst>
                                    </p:anim>
                                    <p:anim calcmode="lin" valueType="num">
                                      <p:cBhvr additive="base">
                                        <p:cTn id="59" dur="500" fill="hold"/>
                                        <p:tgtEl>
                                          <p:spTgt spid="2744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autoUpdateAnimBg="0"/>
      <p:bldP spid="274435" grpId="0" animBg="1" autoUpdateAnimBg="0"/>
      <p:bldP spid="274445" grpId="0" animBg="1" autoUpdateAnimBg="0"/>
      <p:bldP spid="274446" grpId="0" animBg="1" autoUpdateAnimBg="0"/>
      <p:bldP spid="274447" grpId="0" animBg="1" autoUpdateAnimBg="0"/>
      <p:bldP spid="274448" grpId="0" animBg="1" autoUpdateAnimBg="0"/>
      <p:bldP spid="27444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p:cNvSpPr>
            <a:spLocks noGrp="1"/>
          </p:cNvSpPr>
          <p:nvPr>
            <p:ph type="dt" sz="half" idx="10"/>
          </p:nvPr>
        </p:nvSpPr>
        <p:spPr/>
        <p:txBody>
          <a:bodyPr/>
          <a:lstStyle/>
          <a:p>
            <a:fld id="{3E2CA993-7BA5-40F6-A858-FEAEFECAD05D}" type="datetime1">
              <a:rPr lang="zh-CN" altLang="en-US" smtClean="0"/>
              <a:t>2016/5/10</a:t>
            </a:fld>
            <a:endParaRPr lang="en-US" altLang="zh-CN">
              <a:solidFill>
                <a:srgbClr val="FFFF00"/>
              </a:solidFill>
            </a:endParaRPr>
          </a:p>
        </p:txBody>
      </p:sp>
      <p:sp>
        <p:nvSpPr>
          <p:cNvPr id="10" name="页脚占位符 2"/>
          <p:cNvSpPr>
            <a:spLocks noGrp="1"/>
          </p:cNvSpPr>
          <p:nvPr>
            <p:ph type="ftr" sz="quarter" idx="11"/>
          </p:nvPr>
        </p:nvSpPr>
        <p:spPr/>
        <p:txBody>
          <a:bodyPr/>
          <a:lstStyle/>
          <a:p>
            <a:r>
              <a:rPr lang="zh-CN" altLang="en-US" smtClean="0"/>
              <a:t>数据库系统</a:t>
            </a:r>
            <a:endParaRPr lang="zh-CN" altLang="en-US"/>
          </a:p>
        </p:txBody>
      </p:sp>
      <p:sp>
        <p:nvSpPr>
          <p:cNvPr id="11" name="灯片编号占位符 3"/>
          <p:cNvSpPr>
            <a:spLocks noGrp="1"/>
          </p:cNvSpPr>
          <p:nvPr>
            <p:ph type="sldNum" sz="quarter" idx="12"/>
          </p:nvPr>
        </p:nvSpPr>
        <p:spPr/>
        <p:txBody>
          <a:bodyPr/>
          <a:lstStyle/>
          <a:p>
            <a:fld id="{37BB29AC-9B47-4BFE-B38C-2BB3F13BECDD}" type="slidenum">
              <a:rPr lang="zh-CN" altLang="en-US"/>
              <a:pPr/>
              <a:t>44</a:t>
            </a:fld>
            <a:endParaRPr lang="en-US" altLang="zh-CN">
              <a:solidFill>
                <a:srgbClr val="FFFF00"/>
              </a:solidFill>
            </a:endParaRPr>
          </a:p>
        </p:txBody>
      </p:sp>
      <p:sp>
        <p:nvSpPr>
          <p:cNvPr id="275458" name="Text Box 2"/>
          <p:cNvSpPr txBox="1">
            <a:spLocks noChangeArrowheads="1"/>
          </p:cNvSpPr>
          <p:nvPr/>
        </p:nvSpPr>
        <p:spPr bwMode="auto">
          <a:xfrm>
            <a:off x="1905000" y="457200"/>
            <a:ext cx="320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六、第四范式（</a:t>
            </a:r>
            <a:r>
              <a:rPr lang="en-US" altLang="zh-CN" sz="2400" b="1">
                <a:solidFill>
                  <a:srgbClr val="FFFF00"/>
                </a:solidFill>
              </a:rPr>
              <a:t>4NF</a:t>
            </a:r>
            <a:r>
              <a:rPr lang="zh-CN" altLang="en-US" sz="2400" b="1">
                <a:solidFill>
                  <a:srgbClr val="FFFF00"/>
                </a:solidFill>
              </a:rPr>
              <a:t>）</a:t>
            </a:r>
          </a:p>
        </p:txBody>
      </p:sp>
      <p:sp>
        <p:nvSpPr>
          <p:cNvPr id="275459" name="Text Box 3"/>
          <p:cNvSpPr txBox="1">
            <a:spLocks noChangeArrowheads="1"/>
          </p:cNvSpPr>
          <p:nvPr/>
        </p:nvSpPr>
        <p:spPr bwMode="auto">
          <a:xfrm>
            <a:off x="1981201" y="865189"/>
            <a:ext cx="83978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1</a:t>
            </a:r>
            <a:r>
              <a:rPr lang="zh-CN" altLang="en-US" sz="2400" b="1">
                <a:solidFill>
                  <a:srgbClr val="FFFFFF"/>
                </a:solidFill>
              </a:rPr>
              <a:t>、定义</a:t>
            </a:r>
            <a:r>
              <a:rPr lang="zh-CN" altLang="en-US" sz="2400" b="1">
                <a:solidFill>
                  <a:srgbClr val="FFFF00"/>
                </a:solidFill>
              </a:rPr>
              <a:t>：设</a:t>
            </a:r>
            <a:r>
              <a:rPr lang="en-US" altLang="zh-CN" sz="2400" b="1">
                <a:solidFill>
                  <a:srgbClr val="FFFF00"/>
                </a:solidFill>
              </a:rPr>
              <a:t>R </a:t>
            </a:r>
            <a:r>
              <a:rPr lang="en-US" altLang="zh-CN" sz="2400" b="1">
                <a:solidFill>
                  <a:srgbClr val="FFFF00"/>
                </a:solidFill>
                <a:sym typeface="Symbol" panose="05050102010706020507" pitchFamily="18" charset="2"/>
              </a:rPr>
              <a:t> 1NF</a:t>
            </a:r>
            <a:r>
              <a:rPr lang="zh-CN" altLang="en-US" sz="2400" b="1">
                <a:solidFill>
                  <a:srgbClr val="FFFF00"/>
                </a:solidFill>
                <a:sym typeface="Symbol" panose="05050102010706020507" pitchFamily="18" charset="2"/>
              </a:rPr>
              <a:t>，若对于</a:t>
            </a:r>
            <a:r>
              <a:rPr lang="en-US" altLang="zh-CN" sz="2400" b="1">
                <a:solidFill>
                  <a:srgbClr val="FFFF00"/>
                </a:solidFill>
                <a:sym typeface="Symbol" panose="05050102010706020507" pitchFamily="18" charset="2"/>
              </a:rPr>
              <a:t>R</a:t>
            </a:r>
            <a:r>
              <a:rPr lang="zh-CN" altLang="en-US" sz="2400" b="1">
                <a:solidFill>
                  <a:srgbClr val="FFFF00"/>
                </a:solidFill>
                <a:sym typeface="Symbol" panose="05050102010706020507" pitchFamily="18" charset="2"/>
              </a:rPr>
              <a:t>的每个非平凡的多值依赖</a:t>
            </a:r>
          </a:p>
          <a:p>
            <a:pPr eaLnBrk="0" fontAlgn="base" hangingPunct="0">
              <a:spcBef>
                <a:spcPct val="0"/>
              </a:spcBef>
              <a:spcAft>
                <a:spcPct val="0"/>
              </a:spcAft>
            </a:pPr>
            <a:r>
              <a:rPr lang="zh-CN" altLang="en-US" sz="2400" b="1">
                <a:solidFill>
                  <a:srgbClr val="FFFF00"/>
                </a:solidFill>
                <a:sym typeface="Symbol" panose="05050102010706020507" pitchFamily="18" charset="2"/>
              </a:rPr>
              <a:t>                  </a:t>
            </a:r>
            <a:r>
              <a:rPr lang="en-US" altLang="zh-CN" sz="2400" b="1">
                <a:solidFill>
                  <a:srgbClr val="FFFF00"/>
                </a:solidFill>
                <a:sym typeface="Symbol" panose="05050102010706020507" pitchFamily="18" charset="2"/>
              </a:rPr>
              <a:t>XY</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Y X</a:t>
            </a:r>
            <a:r>
              <a:rPr lang="zh-CN" altLang="en-US" sz="2400" b="1">
                <a:solidFill>
                  <a:srgbClr val="FFFF00"/>
                </a:solidFill>
                <a:sym typeface="Symbol" panose="05050102010706020507" pitchFamily="18" charset="2"/>
              </a:rPr>
              <a:t>），</a:t>
            </a:r>
            <a:r>
              <a:rPr lang="en-US" altLang="zh-CN" sz="2400" b="1">
                <a:solidFill>
                  <a:srgbClr val="FFFF00"/>
                </a:solidFill>
                <a:sym typeface="Symbol" panose="05050102010706020507" pitchFamily="18" charset="2"/>
              </a:rPr>
              <a:t>X</a:t>
            </a:r>
            <a:r>
              <a:rPr lang="zh-CN" altLang="en-US" sz="2400" b="1">
                <a:solidFill>
                  <a:srgbClr val="FFFF00"/>
                </a:solidFill>
                <a:sym typeface="Symbol" panose="05050102010706020507" pitchFamily="18" charset="2"/>
              </a:rPr>
              <a:t>都包含码，那么称 </a:t>
            </a:r>
            <a:r>
              <a:rPr lang="en-US" altLang="zh-CN" sz="2400" b="1">
                <a:solidFill>
                  <a:srgbClr val="FFFF00"/>
                </a:solidFill>
                <a:sym typeface="Symbol" panose="05050102010706020507" pitchFamily="18" charset="2"/>
              </a:rPr>
              <a:t>R  4NF</a:t>
            </a:r>
            <a:r>
              <a:rPr lang="zh-CN" altLang="en-US" sz="2400" b="1">
                <a:solidFill>
                  <a:srgbClr val="FFFF00"/>
                </a:solidFill>
                <a:sym typeface="Symbol" panose="05050102010706020507" pitchFamily="18" charset="2"/>
              </a:rPr>
              <a:t>。</a:t>
            </a:r>
          </a:p>
        </p:txBody>
      </p:sp>
      <p:sp>
        <p:nvSpPr>
          <p:cNvPr id="275460" name="Text Box 4"/>
          <p:cNvSpPr txBox="1">
            <a:spLocks noChangeArrowheads="1"/>
          </p:cNvSpPr>
          <p:nvPr/>
        </p:nvSpPr>
        <p:spPr bwMode="auto">
          <a:xfrm>
            <a:off x="1981201" y="1711326"/>
            <a:ext cx="55627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2</a:t>
            </a:r>
            <a:r>
              <a:rPr lang="zh-CN" altLang="en-US" sz="2400" b="1">
                <a:solidFill>
                  <a:srgbClr val="FFFFFF"/>
                </a:solidFill>
              </a:rPr>
              <a:t>、定理</a:t>
            </a:r>
            <a:r>
              <a:rPr lang="zh-CN" altLang="en-US" sz="2400" b="1">
                <a:solidFill>
                  <a:srgbClr val="FFFF00"/>
                </a:solidFill>
              </a:rPr>
              <a:t>：若 </a:t>
            </a:r>
            <a:r>
              <a:rPr lang="en-US" altLang="zh-CN" sz="2400" b="1">
                <a:solidFill>
                  <a:srgbClr val="FFFF00"/>
                </a:solidFill>
                <a:sym typeface="Symbol" panose="05050102010706020507" pitchFamily="18" charset="2"/>
              </a:rPr>
              <a:t>R  4NF</a:t>
            </a:r>
            <a:r>
              <a:rPr lang="zh-CN" altLang="en-US" sz="2400" b="1">
                <a:solidFill>
                  <a:srgbClr val="FFFF00"/>
                </a:solidFill>
                <a:sym typeface="Symbol" panose="05050102010706020507" pitchFamily="18" charset="2"/>
              </a:rPr>
              <a:t>，则 </a:t>
            </a:r>
            <a:r>
              <a:rPr lang="en-US" altLang="zh-CN" sz="2400" b="1">
                <a:solidFill>
                  <a:srgbClr val="FFFF00"/>
                </a:solidFill>
                <a:sym typeface="Symbol" panose="05050102010706020507" pitchFamily="18" charset="2"/>
              </a:rPr>
              <a:t>R  BCNF</a:t>
            </a:r>
            <a:r>
              <a:rPr lang="zh-CN" altLang="en-US" sz="2400" b="1">
                <a:solidFill>
                  <a:srgbClr val="FFFF00"/>
                </a:solidFill>
                <a:sym typeface="Symbol" panose="05050102010706020507" pitchFamily="18" charset="2"/>
              </a:rPr>
              <a:t>。</a:t>
            </a:r>
          </a:p>
        </p:txBody>
      </p:sp>
      <p:sp>
        <p:nvSpPr>
          <p:cNvPr id="275461" name="Text Box 5"/>
          <p:cNvSpPr txBox="1">
            <a:spLocks noChangeArrowheads="1"/>
          </p:cNvSpPr>
          <p:nvPr/>
        </p:nvSpPr>
        <p:spPr bwMode="auto">
          <a:xfrm>
            <a:off x="1981200" y="2286000"/>
            <a:ext cx="7936788"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3</a:t>
            </a:r>
            <a:r>
              <a:rPr lang="zh-CN" altLang="en-US" sz="2400" b="1">
                <a:solidFill>
                  <a:srgbClr val="FFFFFF"/>
                </a:solidFill>
              </a:rPr>
              <a:t>、属于</a:t>
            </a:r>
            <a:r>
              <a:rPr lang="en-US" altLang="zh-CN" sz="2400" b="1">
                <a:solidFill>
                  <a:srgbClr val="FFFFFF"/>
                </a:solidFill>
              </a:rPr>
              <a:t>BCNF</a:t>
            </a:r>
            <a:r>
              <a:rPr lang="zh-CN" altLang="en-US" sz="2400" b="1">
                <a:solidFill>
                  <a:srgbClr val="FFFFFF"/>
                </a:solidFill>
              </a:rPr>
              <a:t>但不属于</a:t>
            </a:r>
            <a:r>
              <a:rPr lang="en-US" altLang="zh-CN" sz="2400" b="1">
                <a:solidFill>
                  <a:srgbClr val="FFFFFF"/>
                </a:solidFill>
              </a:rPr>
              <a:t>4NF</a:t>
            </a:r>
            <a:r>
              <a:rPr lang="zh-CN" altLang="en-US" sz="2400" b="1">
                <a:solidFill>
                  <a:srgbClr val="FFFFFF"/>
                </a:solidFill>
              </a:rPr>
              <a:t>的例子</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  </a:t>
            </a:r>
            <a:r>
              <a:rPr lang="zh-CN" altLang="en-US" sz="2400" b="1">
                <a:solidFill>
                  <a:srgbClr val="FF0066"/>
                </a:solidFill>
                <a:sym typeface="Monotype Sorts" pitchFamily="2" charset="2"/>
              </a:rPr>
              <a:t></a:t>
            </a:r>
            <a:r>
              <a:rPr lang="zh-CN" altLang="en-US" sz="2400" b="1">
                <a:solidFill>
                  <a:srgbClr val="FFFF00"/>
                </a:solidFill>
              </a:rPr>
              <a:t>  关系模式 </a:t>
            </a:r>
            <a:r>
              <a:rPr lang="en-US" altLang="zh-CN" sz="2400" b="1">
                <a:solidFill>
                  <a:srgbClr val="FFFF00"/>
                </a:solidFill>
              </a:rPr>
              <a:t>TEACH</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B</a:t>
            </a:r>
            <a:r>
              <a:rPr lang="zh-CN" altLang="en-US" sz="2400" b="1">
                <a:solidFill>
                  <a:srgbClr val="FFFF00"/>
                </a:solidFill>
              </a:rPr>
              <a:t>）</a:t>
            </a:r>
          </a:p>
          <a:p>
            <a:pPr eaLnBrk="0" fontAlgn="base" hangingPunct="0">
              <a:lnSpc>
                <a:spcPct val="130000"/>
              </a:lnSpc>
              <a:spcBef>
                <a:spcPct val="0"/>
              </a:spcBef>
              <a:spcAft>
                <a:spcPct val="0"/>
              </a:spcAft>
            </a:pPr>
            <a:r>
              <a:rPr lang="zh-CN" altLang="en-US" sz="2400" b="1">
                <a:solidFill>
                  <a:srgbClr val="FFFF00"/>
                </a:solidFill>
              </a:rPr>
              <a:t>            （存在非平凡多值依赖</a:t>
            </a:r>
            <a:r>
              <a:rPr lang="en-US" altLang="zh-CN" sz="2400" b="1">
                <a:solidFill>
                  <a:srgbClr val="FFFF00"/>
                </a:solidFill>
              </a:rPr>
              <a:t>C</a:t>
            </a:r>
            <a:r>
              <a:rPr lang="en-US" altLang="zh-CN" sz="2400" b="1">
                <a:solidFill>
                  <a:srgbClr val="FFFF00"/>
                </a:solidFill>
                <a:sym typeface="Symbol" panose="05050102010706020507" pitchFamily="18" charset="2"/>
              </a:rPr>
              <a:t>T</a:t>
            </a:r>
            <a:r>
              <a:rPr lang="zh-CN" altLang="en-US" sz="2400" b="1">
                <a:solidFill>
                  <a:srgbClr val="FFFF00"/>
                </a:solidFill>
                <a:sym typeface="Symbol" panose="05050102010706020507" pitchFamily="18" charset="2"/>
              </a:rPr>
              <a:t>，而</a:t>
            </a:r>
            <a:r>
              <a:rPr lang="en-US" altLang="zh-CN" sz="2400" b="1">
                <a:solidFill>
                  <a:srgbClr val="FFFF00"/>
                </a:solidFill>
                <a:sym typeface="Symbol" panose="05050102010706020507" pitchFamily="18" charset="2"/>
              </a:rPr>
              <a:t>C</a:t>
            </a:r>
            <a:r>
              <a:rPr lang="zh-CN" altLang="en-US" sz="2400" b="1">
                <a:solidFill>
                  <a:srgbClr val="FFFF00"/>
                </a:solidFill>
                <a:sym typeface="Symbol" panose="05050102010706020507" pitchFamily="18" charset="2"/>
              </a:rPr>
              <a:t>不是关键字）</a:t>
            </a:r>
            <a:endParaRPr lang="zh-CN" altLang="en-US" sz="2400" b="1">
              <a:solidFill>
                <a:srgbClr val="FFFF00"/>
              </a:solidFill>
            </a:endParaRPr>
          </a:p>
        </p:txBody>
      </p:sp>
      <p:sp>
        <p:nvSpPr>
          <p:cNvPr id="275462" name="Text Box 6"/>
          <p:cNvSpPr txBox="1">
            <a:spLocks noChangeArrowheads="1"/>
          </p:cNvSpPr>
          <p:nvPr/>
        </p:nvSpPr>
        <p:spPr bwMode="auto">
          <a:xfrm>
            <a:off x="7924800" y="2482851"/>
            <a:ext cx="838200" cy="461665"/>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zh-CN" altLang="en-US" sz="2400" b="1">
                <a:solidFill>
                  <a:srgbClr val="FFFF00"/>
                </a:solidFill>
              </a:rPr>
              <a:t>全码</a:t>
            </a:r>
          </a:p>
        </p:txBody>
      </p:sp>
      <p:sp>
        <p:nvSpPr>
          <p:cNvPr id="275463" name="Text Box 7"/>
          <p:cNvSpPr txBox="1">
            <a:spLocks noChangeArrowheads="1"/>
          </p:cNvSpPr>
          <p:nvPr/>
        </p:nvSpPr>
        <p:spPr bwMode="auto">
          <a:xfrm>
            <a:off x="1905001" y="3657600"/>
            <a:ext cx="5388013"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4</a:t>
            </a:r>
            <a:r>
              <a:rPr lang="zh-CN" altLang="en-US" sz="2400" b="1">
                <a:solidFill>
                  <a:srgbClr val="FFFFFF"/>
                </a:solidFill>
              </a:rPr>
              <a:t>、解决办法：用投影分解</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消除不合适的多值依赖，转换为</a:t>
            </a:r>
            <a:r>
              <a:rPr lang="en-US" altLang="zh-CN" sz="2400" b="1">
                <a:solidFill>
                  <a:srgbClr val="FFFF00"/>
                </a:solidFill>
              </a:rPr>
              <a:t>4NF</a:t>
            </a:r>
          </a:p>
        </p:txBody>
      </p:sp>
      <p:sp>
        <p:nvSpPr>
          <p:cNvPr id="275464" name="Text Box 8"/>
          <p:cNvSpPr txBox="1">
            <a:spLocks noChangeArrowheads="1"/>
          </p:cNvSpPr>
          <p:nvPr/>
        </p:nvSpPr>
        <p:spPr bwMode="auto">
          <a:xfrm>
            <a:off x="2879726" y="4586288"/>
            <a:ext cx="4968875" cy="1225550"/>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对于</a:t>
            </a:r>
            <a:r>
              <a:rPr lang="en-US" altLang="zh-CN" sz="2400" b="1">
                <a:solidFill>
                  <a:srgbClr val="FFFF00"/>
                </a:solidFill>
              </a:rPr>
              <a:t>TEACH</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r>
              <a:rPr lang="en-US" altLang="zh-CN" sz="2400" b="1">
                <a:solidFill>
                  <a:srgbClr val="FFFF00"/>
                </a:solidFill>
              </a:rPr>
              <a:t>B</a:t>
            </a:r>
            <a:r>
              <a:rPr lang="zh-CN" altLang="en-US" sz="2400" b="1">
                <a:solidFill>
                  <a:srgbClr val="FFFF00"/>
                </a:solidFill>
              </a:rPr>
              <a:t>）分解为：</a:t>
            </a:r>
          </a:p>
          <a:p>
            <a:pPr eaLnBrk="0" fontAlgn="base" hangingPunct="0">
              <a:spcBef>
                <a:spcPct val="0"/>
              </a:spcBef>
              <a:spcAft>
                <a:spcPct val="0"/>
              </a:spcAft>
            </a:pPr>
            <a:r>
              <a:rPr lang="zh-CN" altLang="en-US" sz="2400" b="1">
                <a:solidFill>
                  <a:srgbClr val="FFFF00"/>
                </a:solidFill>
              </a:rPr>
              <a:t>                </a:t>
            </a:r>
            <a:r>
              <a:rPr lang="en-US" altLang="zh-CN" sz="2400" b="1">
                <a:solidFill>
                  <a:srgbClr val="FFFF00"/>
                </a:solidFill>
              </a:rPr>
              <a:t>C-T</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r>
              <a:rPr lang="en-US" altLang="zh-CN" sz="2400" b="1">
                <a:solidFill>
                  <a:srgbClr val="FFFF00"/>
                </a:solidFill>
              </a:rPr>
              <a:t>T</a:t>
            </a:r>
            <a:r>
              <a:rPr lang="zh-CN" altLang="en-US" sz="2400" b="1">
                <a:solidFill>
                  <a:srgbClr val="FFFF00"/>
                </a:solidFill>
              </a:rPr>
              <a:t>）</a:t>
            </a:r>
          </a:p>
          <a:p>
            <a:pPr eaLnBrk="0" fontAlgn="base" hangingPunct="0">
              <a:spcBef>
                <a:spcPct val="0"/>
              </a:spcBef>
              <a:spcAft>
                <a:spcPct val="0"/>
              </a:spcAft>
            </a:pPr>
            <a:r>
              <a:rPr lang="zh-CN" altLang="en-US" sz="2400" b="1">
                <a:solidFill>
                  <a:srgbClr val="FFFF00"/>
                </a:solidFill>
              </a:rPr>
              <a:t>                </a:t>
            </a:r>
            <a:r>
              <a:rPr lang="en-US" altLang="zh-CN" sz="2400" b="1">
                <a:solidFill>
                  <a:srgbClr val="FFFF00"/>
                </a:solidFill>
              </a:rPr>
              <a:t>C-B</a:t>
            </a:r>
            <a:r>
              <a:rPr lang="zh-CN" altLang="en-US" sz="2400" b="1">
                <a:solidFill>
                  <a:srgbClr val="FFFF00"/>
                </a:solidFill>
              </a:rPr>
              <a:t>（</a:t>
            </a:r>
            <a:r>
              <a:rPr lang="en-US" altLang="zh-CN" sz="2400" b="1">
                <a:solidFill>
                  <a:srgbClr val="FFFF00"/>
                </a:solidFill>
              </a:rPr>
              <a:t>C</a:t>
            </a:r>
            <a:r>
              <a:rPr lang="zh-CN" altLang="en-US" sz="2400" b="1">
                <a:solidFill>
                  <a:srgbClr val="FFFF00"/>
                </a:solidFill>
              </a:rPr>
              <a:t>，</a:t>
            </a:r>
            <a:r>
              <a:rPr lang="en-US" altLang="zh-CN" sz="2400" b="1">
                <a:solidFill>
                  <a:srgbClr val="FFFF00"/>
                </a:solidFill>
              </a:rPr>
              <a:t>B</a:t>
            </a:r>
            <a:r>
              <a:rPr lang="zh-CN" altLang="en-US" sz="2400" b="1">
                <a:solidFill>
                  <a:srgbClr val="FFFF00"/>
                </a:solidFill>
              </a:rPr>
              <a:t>）</a:t>
            </a:r>
          </a:p>
        </p:txBody>
      </p:sp>
    </p:spTree>
    <p:extLst>
      <p:ext uri="{BB962C8B-B14F-4D97-AF65-F5344CB8AC3E}">
        <p14:creationId xmlns:p14="http://schemas.microsoft.com/office/powerpoint/2010/main" val="3453487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458"/>
                                        </p:tgtEl>
                                        <p:attrNameLst>
                                          <p:attrName>style.visibility</p:attrName>
                                        </p:attrNameLst>
                                      </p:cBhvr>
                                      <p:to>
                                        <p:strVal val="visible"/>
                                      </p:to>
                                    </p:set>
                                    <p:anim calcmode="lin" valueType="num">
                                      <p:cBhvr additive="base">
                                        <p:cTn id="7" dur="500" fill="hold"/>
                                        <p:tgtEl>
                                          <p:spTgt spid="275458"/>
                                        </p:tgtEl>
                                        <p:attrNameLst>
                                          <p:attrName>ppt_x</p:attrName>
                                        </p:attrNameLst>
                                      </p:cBhvr>
                                      <p:tavLst>
                                        <p:tav tm="0">
                                          <p:val>
                                            <p:strVal val="0-#ppt_w/2"/>
                                          </p:val>
                                        </p:tav>
                                        <p:tav tm="100000">
                                          <p:val>
                                            <p:strVal val="#ppt_x"/>
                                          </p:val>
                                        </p:tav>
                                      </p:tavLst>
                                    </p:anim>
                                    <p:anim calcmode="lin" valueType="num">
                                      <p:cBhvr additive="base">
                                        <p:cTn id="8" dur="500" fill="hold"/>
                                        <p:tgtEl>
                                          <p:spTgt spid="2754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5459"/>
                                        </p:tgtEl>
                                        <p:attrNameLst>
                                          <p:attrName>style.visibility</p:attrName>
                                        </p:attrNameLst>
                                      </p:cBhvr>
                                      <p:to>
                                        <p:strVal val="visible"/>
                                      </p:to>
                                    </p:set>
                                    <p:anim calcmode="lin" valueType="num">
                                      <p:cBhvr additive="base">
                                        <p:cTn id="13" dur="500" fill="hold"/>
                                        <p:tgtEl>
                                          <p:spTgt spid="275459"/>
                                        </p:tgtEl>
                                        <p:attrNameLst>
                                          <p:attrName>ppt_x</p:attrName>
                                        </p:attrNameLst>
                                      </p:cBhvr>
                                      <p:tavLst>
                                        <p:tav tm="0">
                                          <p:val>
                                            <p:strVal val="0-#ppt_w/2"/>
                                          </p:val>
                                        </p:tav>
                                        <p:tav tm="100000">
                                          <p:val>
                                            <p:strVal val="#ppt_x"/>
                                          </p:val>
                                        </p:tav>
                                      </p:tavLst>
                                    </p:anim>
                                    <p:anim calcmode="lin" valueType="num">
                                      <p:cBhvr additive="base">
                                        <p:cTn id="14" dur="500" fill="hold"/>
                                        <p:tgtEl>
                                          <p:spTgt spid="2754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5460"/>
                                        </p:tgtEl>
                                        <p:attrNameLst>
                                          <p:attrName>style.visibility</p:attrName>
                                        </p:attrNameLst>
                                      </p:cBhvr>
                                      <p:to>
                                        <p:strVal val="visible"/>
                                      </p:to>
                                    </p:set>
                                    <p:anim calcmode="lin" valueType="num">
                                      <p:cBhvr additive="base">
                                        <p:cTn id="19" dur="500" fill="hold"/>
                                        <p:tgtEl>
                                          <p:spTgt spid="275460"/>
                                        </p:tgtEl>
                                        <p:attrNameLst>
                                          <p:attrName>ppt_x</p:attrName>
                                        </p:attrNameLst>
                                      </p:cBhvr>
                                      <p:tavLst>
                                        <p:tav tm="0">
                                          <p:val>
                                            <p:strVal val="0-#ppt_w/2"/>
                                          </p:val>
                                        </p:tav>
                                        <p:tav tm="100000">
                                          <p:val>
                                            <p:strVal val="#ppt_x"/>
                                          </p:val>
                                        </p:tav>
                                      </p:tavLst>
                                    </p:anim>
                                    <p:anim calcmode="lin" valueType="num">
                                      <p:cBhvr additive="base">
                                        <p:cTn id="20" dur="500" fill="hold"/>
                                        <p:tgtEl>
                                          <p:spTgt spid="2754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5461">
                                            <p:bg/>
                                          </p:spTgt>
                                        </p:tgtEl>
                                        <p:attrNameLst>
                                          <p:attrName>style.visibility</p:attrName>
                                        </p:attrNameLst>
                                      </p:cBhvr>
                                      <p:to>
                                        <p:strVal val="visible"/>
                                      </p:to>
                                    </p:set>
                                    <p:anim calcmode="lin" valueType="num">
                                      <p:cBhvr additive="base">
                                        <p:cTn id="25" dur="500" fill="hold"/>
                                        <p:tgtEl>
                                          <p:spTgt spid="275461">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275461">
                                            <p:bg/>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5461">
                                            <p:txEl>
                                              <p:pRg st="0" end="0"/>
                                            </p:txEl>
                                          </p:spTgt>
                                        </p:tgtEl>
                                        <p:attrNameLst>
                                          <p:attrName>style.visibility</p:attrName>
                                        </p:attrNameLst>
                                      </p:cBhvr>
                                      <p:to>
                                        <p:strVal val="visible"/>
                                      </p:to>
                                    </p:set>
                                    <p:anim calcmode="lin" valueType="num">
                                      <p:cBhvr additive="base">
                                        <p:cTn id="31" dur="500" fill="hold"/>
                                        <p:tgtEl>
                                          <p:spTgt spid="27546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54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5461">
                                            <p:txEl>
                                              <p:pRg st="1" end="1"/>
                                            </p:txEl>
                                          </p:spTgt>
                                        </p:tgtEl>
                                        <p:attrNameLst>
                                          <p:attrName>style.visibility</p:attrName>
                                        </p:attrNameLst>
                                      </p:cBhvr>
                                      <p:to>
                                        <p:strVal val="visible"/>
                                      </p:to>
                                    </p:set>
                                    <p:anim calcmode="lin" valueType="num">
                                      <p:cBhvr additive="base">
                                        <p:cTn id="37" dur="500" fill="hold"/>
                                        <p:tgtEl>
                                          <p:spTgt spid="275461">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54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5461">
                                            <p:txEl>
                                              <p:pRg st="2" end="2"/>
                                            </p:txEl>
                                          </p:spTgt>
                                        </p:tgtEl>
                                        <p:attrNameLst>
                                          <p:attrName>style.visibility</p:attrName>
                                        </p:attrNameLst>
                                      </p:cBhvr>
                                      <p:to>
                                        <p:strVal val="visible"/>
                                      </p:to>
                                    </p:set>
                                    <p:anim calcmode="lin" valueType="num">
                                      <p:cBhvr additive="base">
                                        <p:cTn id="43" dur="500" fill="hold"/>
                                        <p:tgtEl>
                                          <p:spTgt spid="275461">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54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5462"/>
                                        </p:tgtEl>
                                        <p:attrNameLst>
                                          <p:attrName>style.visibility</p:attrName>
                                        </p:attrNameLst>
                                      </p:cBhvr>
                                      <p:to>
                                        <p:strVal val="visible"/>
                                      </p:to>
                                    </p:set>
                                    <p:anim calcmode="lin" valueType="num">
                                      <p:cBhvr additive="base">
                                        <p:cTn id="49" dur="500" fill="hold"/>
                                        <p:tgtEl>
                                          <p:spTgt spid="275462"/>
                                        </p:tgtEl>
                                        <p:attrNameLst>
                                          <p:attrName>ppt_x</p:attrName>
                                        </p:attrNameLst>
                                      </p:cBhvr>
                                      <p:tavLst>
                                        <p:tav tm="0">
                                          <p:val>
                                            <p:strVal val="1+#ppt_w/2"/>
                                          </p:val>
                                        </p:tav>
                                        <p:tav tm="100000">
                                          <p:val>
                                            <p:strVal val="#ppt_x"/>
                                          </p:val>
                                        </p:tav>
                                      </p:tavLst>
                                    </p:anim>
                                    <p:anim calcmode="lin" valueType="num">
                                      <p:cBhvr additive="base">
                                        <p:cTn id="50" dur="500" fill="hold"/>
                                        <p:tgtEl>
                                          <p:spTgt spid="27546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5463">
                                            <p:bg/>
                                          </p:spTgt>
                                        </p:tgtEl>
                                        <p:attrNameLst>
                                          <p:attrName>style.visibility</p:attrName>
                                        </p:attrNameLst>
                                      </p:cBhvr>
                                      <p:to>
                                        <p:strVal val="visible"/>
                                      </p:to>
                                    </p:set>
                                    <p:anim calcmode="lin" valueType="num">
                                      <p:cBhvr additive="base">
                                        <p:cTn id="55" dur="500" fill="hold"/>
                                        <p:tgtEl>
                                          <p:spTgt spid="275463">
                                            <p:bg/>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5463">
                                            <p:bg/>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75463">
                                            <p:txEl>
                                              <p:pRg st="0" end="0"/>
                                            </p:txEl>
                                          </p:spTgt>
                                        </p:tgtEl>
                                        <p:attrNameLst>
                                          <p:attrName>style.visibility</p:attrName>
                                        </p:attrNameLst>
                                      </p:cBhvr>
                                      <p:to>
                                        <p:strVal val="visible"/>
                                      </p:to>
                                    </p:set>
                                    <p:anim calcmode="lin" valueType="num">
                                      <p:cBhvr additive="base">
                                        <p:cTn id="61" dur="500" fill="hold"/>
                                        <p:tgtEl>
                                          <p:spTgt spid="275463">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754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75463">
                                            <p:txEl>
                                              <p:pRg st="1" end="1"/>
                                            </p:txEl>
                                          </p:spTgt>
                                        </p:tgtEl>
                                        <p:attrNameLst>
                                          <p:attrName>style.visibility</p:attrName>
                                        </p:attrNameLst>
                                      </p:cBhvr>
                                      <p:to>
                                        <p:strVal val="visible"/>
                                      </p:to>
                                    </p:set>
                                    <p:anim calcmode="lin" valueType="num">
                                      <p:cBhvr additive="base">
                                        <p:cTn id="67" dur="500" fill="hold"/>
                                        <p:tgtEl>
                                          <p:spTgt spid="275463">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754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75464"/>
                                        </p:tgtEl>
                                        <p:attrNameLst>
                                          <p:attrName>style.visibility</p:attrName>
                                        </p:attrNameLst>
                                      </p:cBhvr>
                                      <p:to>
                                        <p:strVal val="visible"/>
                                      </p:to>
                                    </p:set>
                                    <p:animEffect transition="in" filter="wipe(right)">
                                      <p:cBhvr>
                                        <p:cTn id="73" dur="500"/>
                                        <p:tgtEl>
                                          <p:spTgt spid="275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animBg="1" autoUpdateAnimBg="0"/>
      <p:bldP spid="275459" grpId="0" animBg="1" autoUpdateAnimBg="0"/>
      <p:bldP spid="275460" grpId="0" animBg="1" autoUpdateAnimBg="0"/>
      <p:bldP spid="275461" grpId="0" build="p" animBg="1" autoUpdateAnimBg="0"/>
      <p:bldP spid="275462" grpId="0" animBg="1" autoUpdateAnimBg="0"/>
      <p:bldP spid="275463" grpId="0" build="p" animBg="1" autoUpdateAnimBg="0"/>
      <p:bldP spid="27546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nvPr>
        </p:nvSpPr>
        <p:spPr/>
        <p:txBody>
          <a:bodyPr/>
          <a:lstStyle/>
          <a:p>
            <a:fld id="{44D797AE-B9C8-42E3-8631-6DF000B1949B}" type="datetime1">
              <a:rPr lang="zh-CN" altLang="en-US" smtClean="0"/>
              <a:t>2016/5/10</a:t>
            </a:fld>
            <a:endParaRPr lang="en-US" altLang="zh-CN">
              <a:solidFill>
                <a:srgbClr val="FFFF00"/>
              </a:solidFill>
            </a:endParaRPr>
          </a:p>
        </p:txBody>
      </p:sp>
      <p:sp>
        <p:nvSpPr>
          <p:cNvPr id="7" name="页脚占位符 2"/>
          <p:cNvSpPr>
            <a:spLocks noGrp="1"/>
          </p:cNvSpPr>
          <p:nvPr>
            <p:ph type="ftr" sz="quarter" idx="11"/>
          </p:nvPr>
        </p:nvSpPr>
        <p:spPr/>
        <p:txBody>
          <a:bodyPr/>
          <a:lstStyle/>
          <a:p>
            <a:r>
              <a:rPr lang="zh-CN" altLang="en-US" smtClean="0"/>
              <a:t>数据库系统</a:t>
            </a:r>
            <a:endParaRPr lang="zh-CN" altLang="en-US"/>
          </a:p>
        </p:txBody>
      </p:sp>
      <p:sp>
        <p:nvSpPr>
          <p:cNvPr id="8" name="灯片编号占位符 3"/>
          <p:cNvSpPr>
            <a:spLocks noGrp="1"/>
          </p:cNvSpPr>
          <p:nvPr>
            <p:ph type="sldNum" sz="quarter" idx="12"/>
          </p:nvPr>
        </p:nvSpPr>
        <p:spPr/>
        <p:txBody>
          <a:bodyPr/>
          <a:lstStyle/>
          <a:p>
            <a:fld id="{8BF02ECD-AA85-42D1-9D03-D4676F36064F}" type="slidenum">
              <a:rPr lang="zh-CN" altLang="en-US"/>
              <a:pPr/>
              <a:t>45</a:t>
            </a:fld>
            <a:endParaRPr lang="en-US" altLang="zh-CN">
              <a:solidFill>
                <a:srgbClr val="FFFF00"/>
              </a:solidFill>
            </a:endParaRPr>
          </a:p>
        </p:txBody>
      </p:sp>
      <p:sp>
        <p:nvSpPr>
          <p:cNvPr id="276482" name="Rectangle 2"/>
          <p:cNvSpPr>
            <a:spLocks noChangeArrowheads="1"/>
          </p:cNvSpPr>
          <p:nvPr/>
        </p:nvSpPr>
        <p:spPr bwMode="auto">
          <a:xfrm>
            <a:off x="3200400" y="1600200"/>
            <a:ext cx="58674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6483" name="Text Box 3"/>
          <p:cNvSpPr txBox="1">
            <a:spLocks noChangeArrowheads="1"/>
          </p:cNvSpPr>
          <p:nvPr/>
        </p:nvSpPr>
        <p:spPr bwMode="auto">
          <a:xfrm>
            <a:off x="2205038" y="1017589"/>
            <a:ext cx="7994496"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1</a:t>
            </a:r>
            <a:r>
              <a:rPr lang="zh-CN" altLang="en-US" sz="2400" b="1">
                <a:solidFill>
                  <a:srgbClr val="FFFFFF"/>
                </a:solidFill>
              </a:rPr>
              <a:t>、规范化的目的</a:t>
            </a:r>
          </a:p>
          <a:p>
            <a:pPr eaLnBrk="0" fontAlgn="base" hangingPunct="0">
              <a:lnSpc>
                <a:spcPct val="170000"/>
              </a:lnSpc>
              <a:spcBef>
                <a:spcPct val="0"/>
              </a:spcBef>
              <a:spcAft>
                <a:spcPct val="0"/>
              </a:spcAft>
            </a:pPr>
            <a:r>
              <a:rPr lang="zh-CN" altLang="en-US" sz="2400" b="1">
                <a:solidFill>
                  <a:srgbClr val="FFFF00"/>
                </a:solidFill>
              </a:rPr>
              <a:t>   解决 </a:t>
            </a:r>
            <a:r>
              <a:rPr lang="zh-CN" altLang="en-US" sz="2400" b="1">
                <a:solidFill>
                  <a:srgbClr val="000000"/>
                </a:solidFill>
              </a:rPr>
              <a:t>数据冗余、插入异常、删除异常、修改困难 </a:t>
            </a:r>
            <a:r>
              <a:rPr lang="zh-CN" altLang="en-US" sz="2400" b="1">
                <a:solidFill>
                  <a:srgbClr val="FFFF00"/>
                </a:solidFill>
              </a:rPr>
              <a:t>等问题</a:t>
            </a:r>
          </a:p>
        </p:txBody>
      </p:sp>
      <p:sp>
        <p:nvSpPr>
          <p:cNvPr id="276484" name="Text Box 4"/>
          <p:cNvSpPr txBox="1">
            <a:spLocks noChangeArrowheads="1"/>
          </p:cNvSpPr>
          <p:nvPr/>
        </p:nvSpPr>
        <p:spPr bwMode="auto">
          <a:xfrm>
            <a:off x="1752601" y="457201"/>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七、范式小结</a:t>
            </a:r>
          </a:p>
        </p:txBody>
      </p:sp>
      <p:sp>
        <p:nvSpPr>
          <p:cNvPr id="276485" name="Text Box 5"/>
          <p:cNvSpPr txBox="1">
            <a:spLocks noChangeArrowheads="1"/>
          </p:cNvSpPr>
          <p:nvPr/>
        </p:nvSpPr>
        <p:spPr bwMode="auto">
          <a:xfrm>
            <a:off x="2209800" y="1935164"/>
            <a:ext cx="81534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en-US" altLang="zh-CN" sz="2400" b="1">
                <a:solidFill>
                  <a:srgbClr val="FFFFFF"/>
                </a:solidFill>
              </a:rPr>
              <a:t>2</a:t>
            </a:r>
            <a:r>
              <a:rPr lang="zh-CN" altLang="en-US" sz="2400" b="1">
                <a:solidFill>
                  <a:srgbClr val="FFFFFF"/>
                </a:solidFill>
              </a:rPr>
              <a:t>、规范化的基本思想</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逐步消除不合适的数据依赖，让一个关系描述一个概念、一个实体或实体间的一种联系。即“一事一地”的模式设计原则。</a:t>
            </a:r>
          </a:p>
        </p:txBody>
      </p:sp>
    </p:spTree>
    <p:extLst>
      <p:ext uri="{BB962C8B-B14F-4D97-AF65-F5344CB8AC3E}">
        <p14:creationId xmlns:p14="http://schemas.microsoft.com/office/powerpoint/2010/main" val="1771025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484"/>
                                        </p:tgtEl>
                                        <p:attrNameLst>
                                          <p:attrName>style.visibility</p:attrName>
                                        </p:attrNameLst>
                                      </p:cBhvr>
                                      <p:to>
                                        <p:strVal val="visible"/>
                                      </p:to>
                                    </p:set>
                                    <p:anim calcmode="lin" valueType="num">
                                      <p:cBhvr additive="base">
                                        <p:cTn id="7" dur="500" fill="hold"/>
                                        <p:tgtEl>
                                          <p:spTgt spid="276484"/>
                                        </p:tgtEl>
                                        <p:attrNameLst>
                                          <p:attrName>ppt_x</p:attrName>
                                        </p:attrNameLst>
                                      </p:cBhvr>
                                      <p:tavLst>
                                        <p:tav tm="0">
                                          <p:val>
                                            <p:strVal val="0-#ppt_w/2"/>
                                          </p:val>
                                        </p:tav>
                                        <p:tav tm="100000">
                                          <p:val>
                                            <p:strVal val="#ppt_x"/>
                                          </p:val>
                                        </p:tav>
                                      </p:tavLst>
                                    </p:anim>
                                    <p:anim calcmode="lin" valueType="num">
                                      <p:cBhvr additive="base">
                                        <p:cTn id="8" dur="500" fill="hold"/>
                                        <p:tgtEl>
                                          <p:spTgt spid="2764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276483">
                                            <p:bg/>
                                          </p:spTgt>
                                        </p:tgtEl>
                                        <p:attrNameLst>
                                          <p:attrName>style.visibility</p:attrName>
                                        </p:attrNameLst>
                                      </p:cBhvr>
                                      <p:to>
                                        <p:strVal val="visible"/>
                                      </p:to>
                                    </p:set>
                                    <p:animEffect transition="in" filter="fade">
                                      <p:cBhvr>
                                        <p:cTn id="13" dur="500"/>
                                        <p:tgtEl>
                                          <p:spTgt spid="276483">
                                            <p:bg/>
                                          </p:spTgt>
                                        </p:tgtEl>
                                      </p:cBhvr>
                                    </p:animEffect>
                                    <p:anim calcmode="lin" valueType="num">
                                      <p:cBhvr additive="base">
                                        <p:cTn id="14" dur="500" fill="hold"/>
                                        <p:tgtEl>
                                          <p:spTgt spid="276483">
                                            <p:bg/>
                                          </p:spTgt>
                                        </p:tgtEl>
                                        <p:attrNameLst>
                                          <p:attrName>ppt_w</p:attrName>
                                        </p:attrNameLst>
                                      </p:cBhvr>
                                      <p:tavLst>
                                        <p:tav tm="0">
                                          <p:val>
                                            <p:strVal val="#ppt_w*0.05"/>
                                          </p:val>
                                        </p:tav>
                                        <p:tav tm="100000">
                                          <p:val>
                                            <p:strVal val="#ppt_w"/>
                                          </p:val>
                                        </p:tav>
                                      </p:tavLst>
                                    </p:anim>
                                    <p:anim calcmode="lin" valueType="num">
                                      <p:cBhvr additive="base">
                                        <p:cTn id="15" dur="500" fill="hold"/>
                                        <p:tgtEl>
                                          <p:spTgt spid="276483">
                                            <p:bg/>
                                          </p:spTgt>
                                        </p:tgtEl>
                                        <p:attrNameLst>
                                          <p:attrName>ppt_h</p:attrName>
                                        </p:attrNameLst>
                                      </p:cBhvr>
                                      <p:tavLst>
                                        <p:tav tm="0">
                                          <p:val>
                                            <p:strVal val="#ppt_h"/>
                                          </p:val>
                                        </p:tav>
                                        <p:tav tm="100000">
                                          <p:val>
                                            <p:strVal val="#ppt_h"/>
                                          </p:val>
                                        </p:tav>
                                      </p:tavLst>
                                    </p:anim>
                                    <p:anim calcmode="lin" valueType="num">
                                      <p:cBhvr additive="base">
                                        <p:cTn id="16" dur="500" fill="hold"/>
                                        <p:tgtEl>
                                          <p:spTgt spid="276483">
                                            <p:bg/>
                                          </p:spTgt>
                                        </p:tgtEl>
                                        <p:attrNameLst>
                                          <p:attrName>ppt_x</p:attrName>
                                        </p:attrNameLst>
                                      </p:cBhvr>
                                      <p:tavLst>
                                        <p:tav tm="0">
                                          <p:val>
                                            <p:strVal val="#ppt_x-.2"/>
                                          </p:val>
                                        </p:tav>
                                        <p:tav tm="100000">
                                          <p:val>
                                            <p:strVal val="#ppt_x"/>
                                          </p:val>
                                        </p:tav>
                                      </p:tavLst>
                                    </p:anim>
                                    <p:anim calcmode="lin" valueType="num">
                                      <p:cBhvr additive="base">
                                        <p:cTn id="17" dur="500" fill="hold"/>
                                        <p:tgtEl>
                                          <p:spTgt spid="276483">
                                            <p:bg/>
                                          </p:spTgt>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76483">
                                            <p:txEl>
                                              <p:pRg st="0" end="0"/>
                                            </p:txEl>
                                          </p:spTgt>
                                        </p:tgtEl>
                                        <p:attrNameLst>
                                          <p:attrName>style.visibility</p:attrName>
                                        </p:attrNameLst>
                                      </p:cBhvr>
                                      <p:to>
                                        <p:strVal val="visible"/>
                                      </p:to>
                                    </p:set>
                                    <p:animEffect transition="in" filter="fade">
                                      <p:cBhvr>
                                        <p:cTn id="22" dur="500"/>
                                        <p:tgtEl>
                                          <p:spTgt spid="276483">
                                            <p:txEl>
                                              <p:pRg st="0" end="0"/>
                                            </p:txEl>
                                          </p:spTgt>
                                        </p:tgtEl>
                                      </p:cBhvr>
                                    </p:animEffect>
                                    <p:anim calcmode="lin" valueType="num">
                                      <p:cBhvr additive="base">
                                        <p:cTn id="23" dur="500" fill="hold"/>
                                        <p:tgtEl>
                                          <p:spTgt spid="276483">
                                            <p:txEl>
                                              <p:pRg st="0" end="0"/>
                                            </p:txEl>
                                          </p:spTgt>
                                        </p:tgtEl>
                                        <p:attrNameLst>
                                          <p:attrName>ppt_w</p:attrName>
                                        </p:attrNameLst>
                                      </p:cBhvr>
                                      <p:tavLst>
                                        <p:tav tm="0">
                                          <p:val>
                                            <p:strVal val="#ppt_w*0.05"/>
                                          </p:val>
                                        </p:tav>
                                        <p:tav tm="100000">
                                          <p:val>
                                            <p:strVal val="#ppt_w"/>
                                          </p:val>
                                        </p:tav>
                                      </p:tavLst>
                                    </p:anim>
                                    <p:anim calcmode="lin" valueType="num">
                                      <p:cBhvr additive="base">
                                        <p:cTn id="24" dur="500" fill="hold"/>
                                        <p:tgtEl>
                                          <p:spTgt spid="276483">
                                            <p:txEl>
                                              <p:pRg st="0" end="0"/>
                                            </p:txEl>
                                          </p:spTgt>
                                        </p:tgtEl>
                                        <p:attrNameLst>
                                          <p:attrName>ppt_h</p:attrName>
                                        </p:attrNameLst>
                                      </p:cBhvr>
                                      <p:tavLst>
                                        <p:tav tm="0">
                                          <p:val>
                                            <p:strVal val="#ppt_h"/>
                                          </p:val>
                                        </p:tav>
                                        <p:tav tm="100000">
                                          <p:val>
                                            <p:strVal val="#ppt_h"/>
                                          </p:val>
                                        </p:tav>
                                      </p:tavLst>
                                    </p:anim>
                                    <p:anim calcmode="lin" valueType="num">
                                      <p:cBhvr additive="base">
                                        <p:cTn id="25" dur="500" fill="hold"/>
                                        <p:tgtEl>
                                          <p:spTgt spid="276483">
                                            <p:txEl>
                                              <p:pRg st="0" end="0"/>
                                            </p:txEl>
                                          </p:spTgt>
                                        </p:tgtEl>
                                        <p:attrNameLst>
                                          <p:attrName>ppt_x</p:attrName>
                                        </p:attrNameLst>
                                      </p:cBhvr>
                                      <p:tavLst>
                                        <p:tav tm="0">
                                          <p:val>
                                            <p:strVal val="#ppt_x-.2"/>
                                          </p:val>
                                        </p:tav>
                                        <p:tav tm="100000">
                                          <p:val>
                                            <p:strVal val="#ppt_x"/>
                                          </p:val>
                                        </p:tav>
                                      </p:tavLst>
                                    </p:anim>
                                    <p:anim calcmode="lin" valueType="num">
                                      <p:cBhvr additive="base">
                                        <p:cTn id="26" dur="500" fill="hold"/>
                                        <p:tgtEl>
                                          <p:spTgt spid="276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276483">
                                            <p:txEl>
                                              <p:pRg st="1" end="1"/>
                                            </p:txEl>
                                          </p:spTgt>
                                        </p:tgtEl>
                                        <p:attrNameLst>
                                          <p:attrName>style.visibility</p:attrName>
                                        </p:attrNameLst>
                                      </p:cBhvr>
                                      <p:to>
                                        <p:strVal val="visible"/>
                                      </p:to>
                                    </p:set>
                                    <p:animEffect transition="in" filter="fade">
                                      <p:cBhvr>
                                        <p:cTn id="31" dur="500"/>
                                        <p:tgtEl>
                                          <p:spTgt spid="276483">
                                            <p:txEl>
                                              <p:pRg st="1" end="1"/>
                                            </p:txEl>
                                          </p:spTgt>
                                        </p:tgtEl>
                                      </p:cBhvr>
                                    </p:animEffect>
                                    <p:anim calcmode="lin" valueType="num">
                                      <p:cBhvr additive="base">
                                        <p:cTn id="32" dur="500" fill="hold"/>
                                        <p:tgtEl>
                                          <p:spTgt spid="276483">
                                            <p:txEl>
                                              <p:pRg st="1" end="1"/>
                                            </p:txEl>
                                          </p:spTgt>
                                        </p:tgtEl>
                                        <p:attrNameLst>
                                          <p:attrName>ppt_w</p:attrName>
                                        </p:attrNameLst>
                                      </p:cBhvr>
                                      <p:tavLst>
                                        <p:tav tm="0">
                                          <p:val>
                                            <p:strVal val="#ppt_w*0.05"/>
                                          </p:val>
                                        </p:tav>
                                        <p:tav tm="100000">
                                          <p:val>
                                            <p:strVal val="#ppt_w"/>
                                          </p:val>
                                        </p:tav>
                                      </p:tavLst>
                                    </p:anim>
                                    <p:anim calcmode="lin" valueType="num">
                                      <p:cBhvr additive="base">
                                        <p:cTn id="33" dur="500" fill="hold"/>
                                        <p:tgtEl>
                                          <p:spTgt spid="276483">
                                            <p:txEl>
                                              <p:pRg st="1" end="1"/>
                                            </p:txEl>
                                          </p:spTgt>
                                        </p:tgtEl>
                                        <p:attrNameLst>
                                          <p:attrName>ppt_h</p:attrName>
                                        </p:attrNameLst>
                                      </p:cBhvr>
                                      <p:tavLst>
                                        <p:tav tm="0">
                                          <p:val>
                                            <p:strVal val="#ppt_h"/>
                                          </p:val>
                                        </p:tav>
                                        <p:tav tm="100000">
                                          <p:val>
                                            <p:strVal val="#ppt_h"/>
                                          </p:val>
                                        </p:tav>
                                      </p:tavLst>
                                    </p:anim>
                                    <p:anim calcmode="lin" valueType="num">
                                      <p:cBhvr additive="base">
                                        <p:cTn id="34" dur="500" fill="hold"/>
                                        <p:tgtEl>
                                          <p:spTgt spid="276483">
                                            <p:txEl>
                                              <p:pRg st="1" end="1"/>
                                            </p:txEl>
                                          </p:spTgt>
                                        </p:tgtEl>
                                        <p:attrNameLst>
                                          <p:attrName>ppt_x</p:attrName>
                                        </p:attrNameLst>
                                      </p:cBhvr>
                                      <p:tavLst>
                                        <p:tav tm="0">
                                          <p:val>
                                            <p:strVal val="#ppt_x-.2"/>
                                          </p:val>
                                        </p:tav>
                                        <p:tav tm="100000">
                                          <p:val>
                                            <p:strVal val="#ppt_x"/>
                                          </p:val>
                                        </p:tav>
                                      </p:tavLst>
                                    </p:anim>
                                    <p:anim calcmode="lin" valueType="num">
                                      <p:cBhvr additive="base">
                                        <p:cTn id="35" dur="500" fill="hold"/>
                                        <p:tgtEl>
                                          <p:spTgt spid="276483">
                                            <p:txEl>
                                              <p:pRg st="1" end="1"/>
                                            </p:txEl>
                                          </p:spTgt>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76482"/>
                                        </p:tgtEl>
                                        <p:attrNameLst>
                                          <p:attrName>style.visibility</p:attrName>
                                        </p:attrNameLst>
                                      </p:cBhvr>
                                      <p:to>
                                        <p:strVal val="visible"/>
                                      </p:to>
                                    </p:set>
                                    <p:animEffect transition="in" filter="wipe(left)">
                                      <p:cBhvr>
                                        <p:cTn id="39" dur="500"/>
                                        <p:tgtEl>
                                          <p:spTgt spid="27648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76485">
                                            <p:bg/>
                                          </p:spTgt>
                                        </p:tgtEl>
                                        <p:attrNameLst>
                                          <p:attrName>style.visibility</p:attrName>
                                        </p:attrNameLst>
                                      </p:cBhvr>
                                      <p:to>
                                        <p:strVal val="visible"/>
                                      </p:to>
                                    </p:set>
                                    <p:anim calcmode="lin" valueType="num">
                                      <p:cBhvr additive="base">
                                        <p:cTn id="44" dur="500" fill="hold"/>
                                        <p:tgtEl>
                                          <p:spTgt spid="276485">
                                            <p:bg/>
                                          </p:spTgt>
                                        </p:tgtEl>
                                        <p:attrNameLst>
                                          <p:attrName>ppt_x</p:attrName>
                                        </p:attrNameLst>
                                      </p:cBhvr>
                                      <p:tavLst>
                                        <p:tav tm="0">
                                          <p:val>
                                            <p:strVal val="#ppt_x"/>
                                          </p:val>
                                        </p:tav>
                                        <p:tav tm="100000">
                                          <p:val>
                                            <p:strVal val="#ppt_x"/>
                                          </p:val>
                                        </p:tav>
                                      </p:tavLst>
                                    </p:anim>
                                    <p:anim calcmode="lin" valueType="num">
                                      <p:cBhvr additive="base">
                                        <p:cTn id="45" dur="500" fill="hold"/>
                                        <p:tgtEl>
                                          <p:spTgt spid="276485">
                                            <p:bg/>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76485">
                                            <p:txEl>
                                              <p:pRg st="0" end="0"/>
                                            </p:txEl>
                                          </p:spTgt>
                                        </p:tgtEl>
                                        <p:attrNameLst>
                                          <p:attrName>style.visibility</p:attrName>
                                        </p:attrNameLst>
                                      </p:cBhvr>
                                      <p:to>
                                        <p:strVal val="visible"/>
                                      </p:to>
                                    </p:set>
                                    <p:anim calcmode="lin" valueType="num">
                                      <p:cBhvr additive="base">
                                        <p:cTn id="50" dur="500" fill="hold"/>
                                        <p:tgtEl>
                                          <p:spTgt spid="27648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764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76485">
                                            <p:txEl>
                                              <p:pRg st="1" end="1"/>
                                            </p:txEl>
                                          </p:spTgt>
                                        </p:tgtEl>
                                        <p:attrNameLst>
                                          <p:attrName>style.visibility</p:attrName>
                                        </p:attrNameLst>
                                      </p:cBhvr>
                                      <p:to>
                                        <p:strVal val="visible"/>
                                      </p:to>
                                    </p:set>
                                    <p:anim calcmode="lin" valueType="num">
                                      <p:cBhvr additive="base">
                                        <p:cTn id="56" dur="500" fill="hold"/>
                                        <p:tgtEl>
                                          <p:spTgt spid="276485">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7648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animBg="1"/>
      <p:bldP spid="276483" grpId="0" build="p" animBg="1" autoUpdateAnimBg="0"/>
      <p:bldP spid="276484" grpId="0" animBg="1" autoUpdateAnimBg="0"/>
      <p:bldP spid="276485" grpId="0" build="p"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p:cNvSpPr>
            <a:spLocks noGrp="1"/>
          </p:cNvSpPr>
          <p:nvPr>
            <p:ph type="dt" sz="half" idx="10"/>
          </p:nvPr>
        </p:nvSpPr>
        <p:spPr/>
        <p:txBody>
          <a:bodyPr/>
          <a:lstStyle/>
          <a:p>
            <a:fld id="{570F38AF-AAEC-46B3-A572-1BE7C9001571}" type="datetime1">
              <a:rPr lang="zh-CN" altLang="en-US" smtClean="0"/>
              <a:t>2016/5/10</a:t>
            </a:fld>
            <a:endParaRPr lang="en-US" altLang="zh-CN">
              <a:solidFill>
                <a:srgbClr val="FFFF00"/>
              </a:solidFill>
            </a:endParaRPr>
          </a:p>
        </p:txBody>
      </p:sp>
      <p:sp>
        <p:nvSpPr>
          <p:cNvPr id="30" name="页脚占位符 2"/>
          <p:cNvSpPr>
            <a:spLocks noGrp="1"/>
          </p:cNvSpPr>
          <p:nvPr>
            <p:ph type="ftr" sz="quarter" idx="11"/>
          </p:nvPr>
        </p:nvSpPr>
        <p:spPr/>
        <p:txBody>
          <a:bodyPr/>
          <a:lstStyle/>
          <a:p>
            <a:r>
              <a:rPr lang="zh-CN" altLang="en-US" smtClean="0"/>
              <a:t>数据库系统</a:t>
            </a:r>
            <a:endParaRPr lang="zh-CN" altLang="en-US"/>
          </a:p>
        </p:txBody>
      </p:sp>
      <p:sp>
        <p:nvSpPr>
          <p:cNvPr id="31" name="灯片编号占位符 3"/>
          <p:cNvSpPr>
            <a:spLocks noGrp="1"/>
          </p:cNvSpPr>
          <p:nvPr>
            <p:ph type="sldNum" sz="quarter" idx="12"/>
          </p:nvPr>
        </p:nvSpPr>
        <p:spPr/>
        <p:txBody>
          <a:bodyPr/>
          <a:lstStyle/>
          <a:p>
            <a:fld id="{3666FD4E-DAF1-42D6-9DD2-A9E0866055D4}" type="slidenum">
              <a:rPr lang="zh-CN" altLang="en-US"/>
              <a:pPr/>
              <a:t>46</a:t>
            </a:fld>
            <a:endParaRPr lang="en-US" altLang="zh-CN">
              <a:solidFill>
                <a:srgbClr val="FFFF00"/>
              </a:solidFill>
            </a:endParaRPr>
          </a:p>
        </p:txBody>
      </p:sp>
      <p:sp>
        <p:nvSpPr>
          <p:cNvPr id="277506" name="Text Box 2"/>
          <p:cNvSpPr txBox="1">
            <a:spLocks noChangeArrowheads="1"/>
          </p:cNvSpPr>
          <p:nvPr/>
        </p:nvSpPr>
        <p:spPr bwMode="auto">
          <a:xfrm>
            <a:off x="2270126" y="498476"/>
            <a:ext cx="12666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3</a:t>
            </a:r>
            <a:r>
              <a:rPr lang="zh-CN" altLang="en-US" sz="2400" b="1">
                <a:solidFill>
                  <a:srgbClr val="FFFFFF"/>
                </a:solidFill>
              </a:rPr>
              <a:t>、范式</a:t>
            </a:r>
          </a:p>
        </p:txBody>
      </p:sp>
      <p:sp>
        <p:nvSpPr>
          <p:cNvPr id="277507" name="Text Box 3"/>
          <p:cNvSpPr txBox="1">
            <a:spLocks noChangeArrowheads="1"/>
          </p:cNvSpPr>
          <p:nvPr/>
        </p:nvSpPr>
        <p:spPr bwMode="auto">
          <a:xfrm>
            <a:off x="3581400" y="1017588"/>
            <a:ext cx="74295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1NF</a:t>
            </a:r>
            <a:endParaRPr lang="en-US" altLang="zh-CN" sz="2400" b="1">
              <a:solidFill>
                <a:srgbClr val="FFFF00"/>
              </a:solidFill>
            </a:endParaRPr>
          </a:p>
        </p:txBody>
      </p:sp>
      <p:sp>
        <p:nvSpPr>
          <p:cNvPr id="277508" name="Line 4"/>
          <p:cNvSpPr>
            <a:spLocks noChangeShapeType="1"/>
          </p:cNvSpPr>
          <p:nvPr/>
        </p:nvSpPr>
        <p:spPr bwMode="auto">
          <a:xfrm>
            <a:off x="3886200" y="1447800"/>
            <a:ext cx="0" cy="4572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7509" name="Text Box 5"/>
          <p:cNvSpPr txBox="1">
            <a:spLocks noChangeArrowheads="1"/>
          </p:cNvSpPr>
          <p:nvPr/>
        </p:nvSpPr>
        <p:spPr bwMode="auto">
          <a:xfrm>
            <a:off x="3581400" y="1855788"/>
            <a:ext cx="74295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2NF</a:t>
            </a:r>
            <a:endParaRPr lang="en-US" altLang="zh-CN" sz="2400" b="1">
              <a:solidFill>
                <a:srgbClr val="FFFF00"/>
              </a:solidFill>
            </a:endParaRPr>
          </a:p>
        </p:txBody>
      </p:sp>
      <p:sp>
        <p:nvSpPr>
          <p:cNvPr id="277510" name="Line 6"/>
          <p:cNvSpPr>
            <a:spLocks noChangeShapeType="1"/>
          </p:cNvSpPr>
          <p:nvPr/>
        </p:nvSpPr>
        <p:spPr bwMode="auto">
          <a:xfrm>
            <a:off x="3886200" y="2286000"/>
            <a:ext cx="0" cy="4572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7511" name="Text Box 7"/>
          <p:cNvSpPr txBox="1">
            <a:spLocks noChangeArrowheads="1"/>
          </p:cNvSpPr>
          <p:nvPr/>
        </p:nvSpPr>
        <p:spPr bwMode="auto">
          <a:xfrm>
            <a:off x="3581400" y="2693988"/>
            <a:ext cx="74295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3NF</a:t>
            </a:r>
            <a:endParaRPr lang="en-US" altLang="zh-CN" sz="2400" b="1">
              <a:solidFill>
                <a:srgbClr val="FFFF00"/>
              </a:solidFill>
            </a:endParaRPr>
          </a:p>
        </p:txBody>
      </p:sp>
      <p:sp>
        <p:nvSpPr>
          <p:cNvPr id="277512" name="Line 8"/>
          <p:cNvSpPr>
            <a:spLocks noChangeShapeType="1"/>
          </p:cNvSpPr>
          <p:nvPr/>
        </p:nvSpPr>
        <p:spPr bwMode="auto">
          <a:xfrm>
            <a:off x="3886200" y="3124200"/>
            <a:ext cx="0" cy="4572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7513" name="Text Box 9"/>
          <p:cNvSpPr txBox="1">
            <a:spLocks noChangeArrowheads="1"/>
          </p:cNvSpPr>
          <p:nvPr/>
        </p:nvSpPr>
        <p:spPr bwMode="auto">
          <a:xfrm>
            <a:off x="3429001" y="3532188"/>
            <a:ext cx="1014413"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BCNF</a:t>
            </a:r>
            <a:endParaRPr lang="en-US" altLang="zh-CN" sz="2400" b="1">
              <a:solidFill>
                <a:srgbClr val="FFFF00"/>
              </a:solidFill>
            </a:endParaRPr>
          </a:p>
        </p:txBody>
      </p:sp>
      <p:sp>
        <p:nvSpPr>
          <p:cNvPr id="277514" name="Line 10"/>
          <p:cNvSpPr>
            <a:spLocks noChangeShapeType="1"/>
          </p:cNvSpPr>
          <p:nvPr/>
        </p:nvSpPr>
        <p:spPr bwMode="auto">
          <a:xfrm>
            <a:off x="3886200" y="3962400"/>
            <a:ext cx="0" cy="4572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7515" name="Text Box 11"/>
          <p:cNvSpPr txBox="1">
            <a:spLocks noChangeArrowheads="1"/>
          </p:cNvSpPr>
          <p:nvPr/>
        </p:nvSpPr>
        <p:spPr bwMode="auto">
          <a:xfrm>
            <a:off x="3581400" y="4370388"/>
            <a:ext cx="742950" cy="457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000000"/>
                </a:solidFill>
              </a:rPr>
              <a:t>4NF</a:t>
            </a:r>
            <a:endParaRPr lang="en-US" altLang="zh-CN" sz="2400" b="1">
              <a:solidFill>
                <a:srgbClr val="FFFF00"/>
              </a:solidFill>
            </a:endParaRPr>
          </a:p>
        </p:txBody>
      </p:sp>
      <p:sp>
        <p:nvSpPr>
          <p:cNvPr id="277516" name="Line 12"/>
          <p:cNvSpPr>
            <a:spLocks noChangeShapeType="1"/>
          </p:cNvSpPr>
          <p:nvPr/>
        </p:nvSpPr>
        <p:spPr bwMode="auto">
          <a:xfrm>
            <a:off x="3886200" y="4800600"/>
            <a:ext cx="0" cy="4572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7517" name="Text Box 13"/>
          <p:cNvSpPr txBox="1">
            <a:spLocks noChangeArrowheads="1"/>
          </p:cNvSpPr>
          <p:nvPr/>
        </p:nvSpPr>
        <p:spPr bwMode="auto">
          <a:xfrm>
            <a:off x="3686215" y="5334000"/>
            <a:ext cx="55399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eaLnBrk="0" fontAlgn="base" hangingPunct="0">
              <a:spcBef>
                <a:spcPct val="0"/>
              </a:spcBef>
              <a:spcAft>
                <a:spcPct val="0"/>
              </a:spcAft>
            </a:pPr>
            <a:r>
              <a:rPr lang="en-US" altLang="zh-CN" sz="2400" b="1">
                <a:solidFill>
                  <a:srgbClr val="FFFF00"/>
                </a:solidFill>
              </a:rPr>
              <a:t>……</a:t>
            </a:r>
          </a:p>
        </p:txBody>
      </p:sp>
      <p:grpSp>
        <p:nvGrpSpPr>
          <p:cNvPr id="277518" name="Group 14"/>
          <p:cNvGrpSpPr>
            <a:grpSpLocks/>
          </p:cNvGrpSpPr>
          <p:nvPr/>
        </p:nvGrpSpPr>
        <p:grpSpPr bwMode="auto">
          <a:xfrm>
            <a:off x="3962400" y="1379539"/>
            <a:ext cx="5359400" cy="461963"/>
            <a:chOff x="0" y="0"/>
            <a:chExt cx="3376" cy="291"/>
          </a:xfrm>
        </p:grpSpPr>
        <p:sp>
          <p:nvSpPr>
            <p:cNvPr id="277519" name="Text Box 15"/>
            <p:cNvSpPr txBox="1">
              <a:spLocks noChangeArrowheads="1"/>
            </p:cNvSpPr>
            <p:nvPr/>
          </p:nvSpPr>
          <p:spPr bwMode="auto">
            <a:xfrm>
              <a:off x="336" y="0"/>
              <a:ext cx="30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消除</a:t>
              </a:r>
              <a:r>
                <a:rPr lang="zh-CN" altLang="en-US" sz="2400" b="1">
                  <a:solidFill>
                    <a:srgbClr val="FFFFFF"/>
                  </a:solidFill>
                </a:rPr>
                <a:t>非主属性</a:t>
              </a:r>
              <a:r>
                <a:rPr lang="zh-CN" altLang="en-US" sz="2400" b="1">
                  <a:solidFill>
                    <a:srgbClr val="FFFF00"/>
                  </a:solidFill>
                </a:rPr>
                <a:t>对码的</a:t>
              </a:r>
              <a:r>
                <a:rPr lang="zh-CN" altLang="en-US" sz="2400" b="1">
                  <a:solidFill>
                    <a:srgbClr val="FFFFFF"/>
                  </a:solidFill>
                </a:rPr>
                <a:t>部分</a:t>
              </a:r>
              <a:r>
                <a:rPr lang="zh-CN" altLang="en-US" sz="2400" b="1">
                  <a:solidFill>
                    <a:srgbClr val="FFFF00"/>
                  </a:solidFill>
                </a:rPr>
                <a:t>函数依赖</a:t>
              </a:r>
            </a:p>
          </p:txBody>
        </p:sp>
        <p:sp>
          <p:nvSpPr>
            <p:cNvPr id="277520" name="Line 16"/>
            <p:cNvSpPr>
              <a:spLocks noChangeShapeType="1"/>
            </p:cNvSpPr>
            <p:nvPr/>
          </p:nvSpPr>
          <p:spPr bwMode="auto">
            <a:xfrm flipH="1">
              <a:off x="0" y="177"/>
              <a:ext cx="336"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77521" name="Group 17"/>
          <p:cNvGrpSpPr>
            <a:grpSpLocks/>
          </p:cNvGrpSpPr>
          <p:nvPr/>
        </p:nvGrpSpPr>
        <p:grpSpPr bwMode="auto">
          <a:xfrm>
            <a:off x="3962400" y="2217739"/>
            <a:ext cx="5359400" cy="461963"/>
            <a:chOff x="0" y="0"/>
            <a:chExt cx="3376" cy="291"/>
          </a:xfrm>
        </p:grpSpPr>
        <p:sp>
          <p:nvSpPr>
            <p:cNvPr id="277522" name="Text Box 18"/>
            <p:cNvSpPr txBox="1">
              <a:spLocks noChangeArrowheads="1"/>
            </p:cNvSpPr>
            <p:nvPr/>
          </p:nvSpPr>
          <p:spPr bwMode="auto">
            <a:xfrm>
              <a:off x="336" y="0"/>
              <a:ext cx="30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消除</a:t>
              </a:r>
              <a:r>
                <a:rPr lang="zh-CN" altLang="en-US" sz="2400" b="1">
                  <a:solidFill>
                    <a:srgbClr val="FFFFFF"/>
                  </a:solidFill>
                </a:rPr>
                <a:t>非主属性</a:t>
              </a:r>
              <a:r>
                <a:rPr lang="zh-CN" altLang="en-US" sz="2400" b="1">
                  <a:solidFill>
                    <a:srgbClr val="FFFF00"/>
                  </a:solidFill>
                </a:rPr>
                <a:t>对码的</a:t>
              </a:r>
              <a:r>
                <a:rPr lang="zh-CN" altLang="en-US" sz="2400" b="1">
                  <a:solidFill>
                    <a:srgbClr val="FFFFFF"/>
                  </a:solidFill>
                </a:rPr>
                <a:t>传递</a:t>
              </a:r>
              <a:r>
                <a:rPr lang="zh-CN" altLang="en-US" sz="2400" b="1">
                  <a:solidFill>
                    <a:srgbClr val="FFFF00"/>
                  </a:solidFill>
                </a:rPr>
                <a:t>函数依赖</a:t>
              </a:r>
            </a:p>
          </p:txBody>
        </p:sp>
        <p:sp>
          <p:nvSpPr>
            <p:cNvPr id="277523" name="Line 19"/>
            <p:cNvSpPr>
              <a:spLocks noChangeShapeType="1"/>
            </p:cNvSpPr>
            <p:nvPr/>
          </p:nvSpPr>
          <p:spPr bwMode="auto">
            <a:xfrm flipH="1">
              <a:off x="0" y="177"/>
              <a:ext cx="336"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77524" name="Group 20"/>
          <p:cNvGrpSpPr>
            <a:grpSpLocks/>
          </p:cNvGrpSpPr>
          <p:nvPr/>
        </p:nvGrpSpPr>
        <p:grpSpPr bwMode="auto">
          <a:xfrm>
            <a:off x="3962400" y="3071814"/>
            <a:ext cx="5976938" cy="461963"/>
            <a:chOff x="0" y="0"/>
            <a:chExt cx="3765" cy="291"/>
          </a:xfrm>
        </p:grpSpPr>
        <p:sp>
          <p:nvSpPr>
            <p:cNvPr id="277525" name="Text Box 21"/>
            <p:cNvSpPr txBox="1">
              <a:spLocks noChangeArrowheads="1"/>
            </p:cNvSpPr>
            <p:nvPr/>
          </p:nvSpPr>
          <p:spPr bwMode="auto">
            <a:xfrm>
              <a:off x="336" y="0"/>
              <a:ext cx="34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消除</a:t>
              </a:r>
              <a:r>
                <a:rPr lang="zh-CN" altLang="en-US" sz="2400" b="1">
                  <a:solidFill>
                    <a:srgbClr val="FFFFFF"/>
                  </a:solidFill>
                </a:rPr>
                <a:t>主属性</a:t>
              </a:r>
              <a:r>
                <a:rPr lang="zh-CN" altLang="en-US" sz="2400" b="1">
                  <a:solidFill>
                    <a:srgbClr val="FFFF00"/>
                  </a:solidFill>
                </a:rPr>
                <a:t>对码的</a:t>
              </a:r>
              <a:r>
                <a:rPr lang="zh-CN" altLang="en-US" sz="2400" b="1">
                  <a:solidFill>
                    <a:srgbClr val="FFFFFF"/>
                  </a:solidFill>
                </a:rPr>
                <a:t>部分和传递</a:t>
              </a:r>
              <a:r>
                <a:rPr lang="zh-CN" altLang="en-US" sz="2400" b="1">
                  <a:solidFill>
                    <a:srgbClr val="FFFF00"/>
                  </a:solidFill>
                </a:rPr>
                <a:t>函数依赖</a:t>
              </a:r>
            </a:p>
          </p:txBody>
        </p:sp>
        <p:sp>
          <p:nvSpPr>
            <p:cNvPr id="277526" name="Line 22"/>
            <p:cNvSpPr>
              <a:spLocks noChangeShapeType="1"/>
            </p:cNvSpPr>
            <p:nvPr/>
          </p:nvSpPr>
          <p:spPr bwMode="auto">
            <a:xfrm flipH="1">
              <a:off x="0" y="177"/>
              <a:ext cx="336"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grpSp>
        <p:nvGrpSpPr>
          <p:cNvPr id="277527" name="Group 23"/>
          <p:cNvGrpSpPr>
            <a:grpSpLocks/>
          </p:cNvGrpSpPr>
          <p:nvPr/>
        </p:nvGrpSpPr>
        <p:grpSpPr bwMode="auto">
          <a:xfrm>
            <a:off x="3962401" y="3910014"/>
            <a:ext cx="5667375" cy="461963"/>
            <a:chOff x="0" y="0"/>
            <a:chExt cx="3570" cy="291"/>
          </a:xfrm>
        </p:grpSpPr>
        <p:sp>
          <p:nvSpPr>
            <p:cNvPr id="277528" name="Text Box 24"/>
            <p:cNvSpPr txBox="1">
              <a:spLocks noChangeArrowheads="1"/>
            </p:cNvSpPr>
            <p:nvPr/>
          </p:nvSpPr>
          <p:spPr bwMode="auto">
            <a:xfrm>
              <a:off x="336" y="0"/>
              <a:ext cx="3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消除非平凡且非函数依赖的多值依赖</a:t>
              </a:r>
            </a:p>
          </p:txBody>
        </p:sp>
        <p:sp>
          <p:nvSpPr>
            <p:cNvPr id="277529" name="Line 25"/>
            <p:cNvSpPr>
              <a:spLocks noChangeShapeType="1"/>
            </p:cNvSpPr>
            <p:nvPr/>
          </p:nvSpPr>
          <p:spPr bwMode="auto">
            <a:xfrm flipH="1">
              <a:off x="0" y="177"/>
              <a:ext cx="336" cy="0"/>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grpSp>
      <p:sp>
        <p:nvSpPr>
          <p:cNvPr id="277530" name="Line 26"/>
          <p:cNvSpPr>
            <a:spLocks noChangeShapeType="1"/>
          </p:cNvSpPr>
          <p:nvPr/>
        </p:nvSpPr>
        <p:spPr bwMode="auto">
          <a:xfrm>
            <a:off x="3200400" y="1143000"/>
            <a:ext cx="0" cy="3505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7531" name="Text Box 27"/>
          <p:cNvSpPr txBox="1">
            <a:spLocks noChangeArrowheads="1"/>
          </p:cNvSpPr>
          <p:nvPr/>
        </p:nvSpPr>
        <p:spPr bwMode="auto">
          <a:xfrm>
            <a:off x="1803400" y="1547814"/>
            <a:ext cx="1244600" cy="2320925"/>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00"/>
                </a:solidFill>
              </a:rPr>
              <a:t>消除决定因素非码的非平凡函数依赖</a:t>
            </a:r>
          </a:p>
        </p:txBody>
      </p:sp>
      <p:graphicFrame>
        <p:nvGraphicFramePr>
          <p:cNvPr id="277532" name="Object 28"/>
          <p:cNvGraphicFramePr>
            <a:graphicFrameLocks noChangeAspect="1"/>
          </p:cNvGraphicFramePr>
          <p:nvPr/>
        </p:nvGraphicFramePr>
        <p:xfrm>
          <a:off x="7543800" y="4572001"/>
          <a:ext cx="1181100" cy="1662113"/>
        </p:xfrm>
        <a:graphic>
          <a:graphicData uri="http://schemas.openxmlformats.org/presentationml/2006/ole">
            <mc:AlternateContent xmlns:mc="http://schemas.openxmlformats.org/markup-compatibility/2006">
              <mc:Choice xmlns:v="urn:schemas-microsoft-com:vml" Requires="v">
                <p:oleObj spid="_x0000_s3077" r:id="rId3" imgW="2256155" imgH="3173730" progId="MS_ClipArt_Gallery.2">
                  <p:embed/>
                </p:oleObj>
              </mc:Choice>
              <mc:Fallback>
                <p:oleObj r:id="rId3" imgW="2256155" imgH="317373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4572001"/>
                        <a:ext cx="1181100" cy="166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59651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77506"/>
                                        </p:tgtEl>
                                        <p:attrNameLst>
                                          <p:attrName>style.visibility</p:attrName>
                                        </p:attrNameLst>
                                      </p:cBhvr>
                                      <p:to>
                                        <p:strVal val="visible"/>
                                      </p:to>
                                    </p:set>
                                    <p:anim calcmode="lin" valueType="num">
                                      <p:cBhvr additive="base">
                                        <p:cTn id="7" dur="500" fill="hold"/>
                                        <p:tgtEl>
                                          <p:spTgt spid="277506"/>
                                        </p:tgtEl>
                                        <p:attrNameLst>
                                          <p:attrName>ppt_x</p:attrName>
                                        </p:attrNameLst>
                                      </p:cBhvr>
                                      <p:tavLst>
                                        <p:tav tm="0">
                                          <p:val>
                                            <p:strVal val="0-#ppt_w/2"/>
                                          </p:val>
                                        </p:tav>
                                        <p:tav tm="100000">
                                          <p:val>
                                            <p:strVal val="#ppt_x"/>
                                          </p:val>
                                        </p:tav>
                                      </p:tavLst>
                                    </p:anim>
                                    <p:anim calcmode="lin" valueType="num">
                                      <p:cBhvr additive="base">
                                        <p:cTn id="8" dur="500" fill="hold"/>
                                        <p:tgtEl>
                                          <p:spTgt spid="27750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77507"/>
                                        </p:tgtEl>
                                        <p:attrNameLst>
                                          <p:attrName>style.visibility</p:attrName>
                                        </p:attrNameLst>
                                      </p:cBhvr>
                                      <p:to>
                                        <p:strVal val="visible"/>
                                      </p:to>
                                    </p:set>
                                    <p:animEffect transition="in" filter="wipe(up)">
                                      <p:cBhvr>
                                        <p:cTn id="13" dur="500"/>
                                        <p:tgtEl>
                                          <p:spTgt spid="2775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77508"/>
                                        </p:tgtEl>
                                        <p:attrNameLst>
                                          <p:attrName>style.visibility</p:attrName>
                                        </p:attrNameLst>
                                      </p:cBhvr>
                                      <p:to>
                                        <p:strVal val="visible"/>
                                      </p:to>
                                    </p:set>
                                    <p:animEffect transition="in" filter="wipe(up)">
                                      <p:cBhvr>
                                        <p:cTn id="18" dur="500"/>
                                        <p:tgtEl>
                                          <p:spTgt spid="277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277518"/>
                                        </p:tgtEl>
                                        <p:attrNameLst>
                                          <p:attrName>style.visibility</p:attrName>
                                        </p:attrNameLst>
                                      </p:cBhvr>
                                      <p:to>
                                        <p:strVal val="visible"/>
                                      </p:to>
                                    </p:set>
                                    <p:anim calcmode="lin" valueType="num">
                                      <p:cBhvr additive="base">
                                        <p:cTn id="23" dur="500" fill="hold"/>
                                        <p:tgtEl>
                                          <p:spTgt spid="277518"/>
                                        </p:tgtEl>
                                        <p:attrNameLst>
                                          <p:attrName>ppt_x</p:attrName>
                                        </p:attrNameLst>
                                      </p:cBhvr>
                                      <p:tavLst>
                                        <p:tav tm="0">
                                          <p:val>
                                            <p:strVal val="1+#ppt_w/2"/>
                                          </p:val>
                                        </p:tav>
                                        <p:tav tm="100000">
                                          <p:val>
                                            <p:strVal val="#ppt_x"/>
                                          </p:val>
                                        </p:tav>
                                      </p:tavLst>
                                    </p:anim>
                                    <p:anim calcmode="lin" valueType="num">
                                      <p:cBhvr additive="base">
                                        <p:cTn id="24" dur="500" fill="hold"/>
                                        <p:tgtEl>
                                          <p:spTgt spid="27751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77509"/>
                                        </p:tgtEl>
                                        <p:attrNameLst>
                                          <p:attrName>style.visibility</p:attrName>
                                        </p:attrNameLst>
                                      </p:cBhvr>
                                      <p:to>
                                        <p:strVal val="visible"/>
                                      </p:to>
                                    </p:set>
                                    <p:animEffect transition="in" filter="wipe(up)">
                                      <p:cBhvr>
                                        <p:cTn id="29" dur="500"/>
                                        <p:tgtEl>
                                          <p:spTgt spid="27750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77510"/>
                                        </p:tgtEl>
                                        <p:attrNameLst>
                                          <p:attrName>style.visibility</p:attrName>
                                        </p:attrNameLst>
                                      </p:cBhvr>
                                      <p:to>
                                        <p:strVal val="visible"/>
                                      </p:to>
                                    </p:set>
                                    <p:animEffect transition="in" filter="wipe(up)">
                                      <p:cBhvr>
                                        <p:cTn id="34" dur="500"/>
                                        <p:tgtEl>
                                          <p:spTgt spid="2775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277521"/>
                                        </p:tgtEl>
                                        <p:attrNameLst>
                                          <p:attrName>style.visibility</p:attrName>
                                        </p:attrNameLst>
                                      </p:cBhvr>
                                      <p:to>
                                        <p:strVal val="visible"/>
                                      </p:to>
                                    </p:set>
                                    <p:anim calcmode="lin" valueType="num">
                                      <p:cBhvr additive="base">
                                        <p:cTn id="39" dur="500" fill="hold"/>
                                        <p:tgtEl>
                                          <p:spTgt spid="277521"/>
                                        </p:tgtEl>
                                        <p:attrNameLst>
                                          <p:attrName>ppt_x</p:attrName>
                                        </p:attrNameLst>
                                      </p:cBhvr>
                                      <p:tavLst>
                                        <p:tav tm="0">
                                          <p:val>
                                            <p:strVal val="1+#ppt_w/2"/>
                                          </p:val>
                                        </p:tav>
                                        <p:tav tm="100000">
                                          <p:val>
                                            <p:strVal val="#ppt_x"/>
                                          </p:val>
                                        </p:tav>
                                      </p:tavLst>
                                    </p:anim>
                                    <p:anim calcmode="lin" valueType="num">
                                      <p:cBhvr additive="base">
                                        <p:cTn id="40" dur="500" fill="hold"/>
                                        <p:tgtEl>
                                          <p:spTgt spid="27752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77511"/>
                                        </p:tgtEl>
                                        <p:attrNameLst>
                                          <p:attrName>style.visibility</p:attrName>
                                        </p:attrNameLst>
                                      </p:cBhvr>
                                      <p:to>
                                        <p:strVal val="visible"/>
                                      </p:to>
                                    </p:set>
                                    <p:animEffect transition="in" filter="wipe(up)">
                                      <p:cBhvr>
                                        <p:cTn id="45" dur="500"/>
                                        <p:tgtEl>
                                          <p:spTgt spid="2775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77512"/>
                                        </p:tgtEl>
                                        <p:attrNameLst>
                                          <p:attrName>style.visibility</p:attrName>
                                        </p:attrNameLst>
                                      </p:cBhvr>
                                      <p:to>
                                        <p:strVal val="visible"/>
                                      </p:to>
                                    </p:set>
                                    <p:animEffect transition="in" filter="wipe(up)">
                                      <p:cBhvr>
                                        <p:cTn id="50" dur="500"/>
                                        <p:tgtEl>
                                          <p:spTgt spid="2775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277524"/>
                                        </p:tgtEl>
                                        <p:attrNameLst>
                                          <p:attrName>style.visibility</p:attrName>
                                        </p:attrNameLst>
                                      </p:cBhvr>
                                      <p:to>
                                        <p:strVal val="visible"/>
                                      </p:to>
                                    </p:set>
                                    <p:anim calcmode="lin" valueType="num">
                                      <p:cBhvr additive="base">
                                        <p:cTn id="55" dur="500" fill="hold"/>
                                        <p:tgtEl>
                                          <p:spTgt spid="277524"/>
                                        </p:tgtEl>
                                        <p:attrNameLst>
                                          <p:attrName>ppt_x</p:attrName>
                                        </p:attrNameLst>
                                      </p:cBhvr>
                                      <p:tavLst>
                                        <p:tav tm="0">
                                          <p:val>
                                            <p:strVal val="1+#ppt_w/2"/>
                                          </p:val>
                                        </p:tav>
                                        <p:tav tm="100000">
                                          <p:val>
                                            <p:strVal val="#ppt_x"/>
                                          </p:val>
                                        </p:tav>
                                      </p:tavLst>
                                    </p:anim>
                                    <p:anim calcmode="lin" valueType="num">
                                      <p:cBhvr additive="base">
                                        <p:cTn id="56" dur="500" fill="hold"/>
                                        <p:tgtEl>
                                          <p:spTgt spid="27752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77513"/>
                                        </p:tgtEl>
                                        <p:attrNameLst>
                                          <p:attrName>style.visibility</p:attrName>
                                        </p:attrNameLst>
                                      </p:cBhvr>
                                      <p:to>
                                        <p:strVal val="visible"/>
                                      </p:to>
                                    </p:set>
                                    <p:animEffect transition="in" filter="wipe(up)">
                                      <p:cBhvr>
                                        <p:cTn id="61" dur="500"/>
                                        <p:tgtEl>
                                          <p:spTgt spid="27751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77514"/>
                                        </p:tgtEl>
                                        <p:attrNameLst>
                                          <p:attrName>style.visibility</p:attrName>
                                        </p:attrNameLst>
                                      </p:cBhvr>
                                      <p:to>
                                        <p:strVal val="visible"/>
                                      </p:to>
                                    </p:set>
                                    <p:animEffect transition="in" filter="wipe(up)">
                                      <p:cBhvr>
                                        <p:cTn id="66" dur="500"/>
                                        <p:tgtEl>
                                          <p:spTgt spid="27751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277527"/>
                                        </p:tgtEl>
                                        <p:attrNameLst>
                                          <p:attrName>style.visibility</p:attrName>
                                        </p:attrNameLst>
                                      </p:cBhvr>
                                      <p:to>
                                        <p:strVal val="visible"/>
                                      </p:to>
                                    </p:set>
                                    <p:anim calcmode="lin" valueType="num">
                                      <p:cBhvr additive="base">
                                        <p:cTn id="71" dur="500" fill="hold"/>
                                        <p:tgtEl>
                                          <p:spTgt spid="277527"/>
                                        </p:tgtEl>
                                        <p:attrNameLst>
                                          <p:attrName>ppt_x</p:attrName>
                                        </p:attrNameLst>
                                      </p:cBhvr>
                                      <p:tavLst>
                                        <p:tav tm="0">
                                          <p:val>
                                            <p:strVal val="1+#ppt_w/2"/>
                                          </p:val>
                                        </p:tav>
                                        <p:tav tm="100000">
                                          <p:val>
                                            <p:strVal val="#ppt_x"/>
                                          </p:val>
                                        </p:tav>
                                      </p:tavLst>
                                    </p:anim>
                                    <p:anim calcmode="lin" valueType="num">
                                      <p:cBhvr additive="base">
                                        <p:cTn id="72" dur="500" fill="hold"/>
                                        <p:tgtEl>
                                          <p:spTgt spid="277527"/>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77515"/>
                                        </p:tgtEl>
                                        <p:attrNameLst>
                                          <p:attrName>style.visibility</p:attrName>
                                        </p:attrNameLst>
                                      </p:cBhvr>
                                      <p:to>
                                        <p:strVal val="visible"/>
                                      </p:to>
                                    </p:set>
                                    <p:animEffect transition="in" filter="wipe(up)">
                                      <p:cBhvr>
                                        <p:cTn id="77" dur="500"/>
                                        <p:tgtEl>
                                          <p:spTgt spid="27751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77516"/>
                                        </p:tgtEl>
                                        <p:attrNameLst>
                                          <p:attrName>style.visibility</p:attrName>
                                        </p:attrNameLst>
                                      </p:cBhvr>
                                      <p:to>
                                        <p:strVal val="visible"/>
                                      </p:to>
                                    </p:set>
                                    <p:animEffect transition="in" filter="wipe(up)">
                                      <p:cBhvr>
                                        <p:cTn id="82" dur="500"/>
                                        <p:tgtEl>
                                          <p:spTgt spid="27751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77517"/>
                                        </p:tgtEl>
                                        <p:attrNameLst>
                                          <p:attrName>style.visibility</p:attrName>
                                        </p:attrNameLst>
                                      </p:cBhvr>
                                      <p:to>
                                        <p:strVal val="visible"/>
                                      </p:to>
                                    </p:set>
                                    <p:animEffect transition="in" filter="wipe(up)">
                                      <p:cBhvr>
                                        <p:cTn id="87" dur="500"/>
                                        <p:tgtEl>
                                          <p:spTgt spid="27751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77530"/>
                                        </p:tgtEl>
                                        <p:attrNameLst>
                                          <p:attrName>style.visibility</p:attrName>
                                        </p:attrNameLst>
                                      </p:cBhvr>
                                      <p:to>
                                        <p:strVal val="visible"/>
                                      </p:to>
                                    </p:set>
                                    <p:animEffect transition="in" filter="wipe(up)">
                                      <p:cBhvr>
                                        <p:cTn id="92" dur="500"/>
                                        <p:tgtEl>
                                          <p:spTgt spid="27753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77531"/>
                                        </p:tgtEl>
                                        <p:attrNameLst>
                                          <p:attrName>style.visibility</p:attrName>
                                        </p:attrNameLst>
                                      </p:cBhvr>
                                      <p:to>
                                        <p:strVal val="visible"/>
                                      </p:to>
                                    </p:set>
                                    <p:anim calcmode="lin" valueType="num">
                                      <p:cBhvr additive="base">
                                        <p:cTn id="97" dur="500" fill="hold"/>
                                        <p:tgtEl>
                                          <p:spTgt spid="277531"/>
                                        </p:tgtEl>
                                        <p:attrNameLst>
                                          <p:attrName>ppt_x</p:attrName>
                                        </p:attrNameLst>
                                      </p:cBhvr>
                                      <p:tavLst>
                                        <p:tav tm="0">
                                          <p:val>
                                            <p:strVal val="#ppt_x"/>
                                          </p:val>
                                        </p:tav>
                                        <p:tav tm="100000">
                                          <p:val>
                                            <p:strVal val="#ppt_x"/>
                                          </p:val>
                                        </p:tav>
                                      </p:tavLst>
                                    </p:anim>
                                    <p:anim calcmode="lin" valueType="num">
                                      <p:cBhvr additive="base">
                                        <p:cTn id="98" dur="500" fill="hold"/>
                                        <p:tgtEl>
                                          <p:spTgt spid="277531"/>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7" presetClass="entr" presetSubtype="1" fill="hold" nodeType="clickEffect">
                                  <p:stCondLst>
                                    <p:cond delay="0"/>
                                  </p:stCondLst>
                                  <p:childTnLst>
                                    <p:set>
                                      <p:cBhvr>
                                        <p:cTn id="102" dur="1" fill="hold">
                                          <p:stCondLst>
                                            <p:cond delay="0"/>
                                          </p:stCondLst>
                                        </p:cTn>
                                        <p:tgtEl>
                                          <p:spTgt spid="277532"/>
                                        </p:tgtEl>
                                        <p:attrNameLst>
                                          <p:attrName>style.visibility</p:attrName>
                                        </p:attrNameLst>
                                      </p:cBhvr>
                                      <p:to>
                                        <p:strVal val="visible"/>
                                      </p:to>
                                    </p:set>
                                    <p:anim calcmode="lin" valueType="num">
                                      <p:cBhvr additive="base">
                                        <p:cTn id="103" dur="5000" fill="hold"/>
                                        <p:tgtEl>
                                          <p:spTgt spid="277532"/>
                                        </p:tgtEl>
                                        <p:attrNameLst>
                                          <p:attrName>ppt_x</p:attrName>
                                        </p:attrNameLst>
                                      </p:cBhvr>
                                      <p:tavLst>
                                        <p:tav tm="0">
                                          <p:val>
                                            <p:strVal val="#ppt_x"/>
                                          </p:val>
                                        </p:tav>
                                        <p:tav tm="100000">
                                          <p:val>
                                            <p:strVal val="#ppt_x"/>
                                          </p:val>
                                        </p:tav>
                                      </p:tavLst>
                                    </p:anim>
                                    <p:anim calcmode="lin" valueType="num">
                                      <p:cBhvr additive="base">
                                        <p:cTn id="104" dur="5000" fill="hold"/>
                                        <p:tgtEl>
                                          <p:spTgt spid="2775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animBg="1" autoUpdateAnimBg="0"/>
      <p:bldP spid="277507" grpId="0" animBg="1" autoUpdateAnimBg="0"/>
      <p:bldP spid="277508" grpId="0" animBg="1"/>
      <p:bldP spid="277509" grpId="0" animBg="1" autoUpdateAnimBg="0"/>
      <p:bldP spid="277510" grpId="0" animBg="1"/>
      <p:bldP spid="277511" grpId="0" animBg="1" autoUpdateAnimBg="0"/>
      <p:bldP spid="277512" grpId="0" animBg="1"/>
      <p:bldP spid="277513" grpId="0" animBg="1" autoUpdateAnimBg="0"/>
      <p:bldP spid="277514" grpId="0" animBg="1"/>
      <p:bldP spid="277515" grpId="0" animBg="1" autoUpdateAnimBg="0"/>
      <p:bldP spid="277516" grpId="0" animBg="1"/>
      <p:bldP spid="277517" grpId="0" animBg="1" autoUpdateAnimBg="0"/>
      <p:bldP spid="277530" grpId="0" animBg="1"/>
      <p:bldP spid="27753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1"/>
          <p:cNvSpPr>
            <a:spLocks noGrp="1"/>
          </p:cNvSpPr>
          <p:nvPr>
            <p:ph type="dt" sz="half" idx="10"/>
          </p:nvPr>
        </p:nvSpPr>
        <p:spPr/>
        <p:txBody>
          <a:bodyPr/>
          <a:lstStyle/>
          <a:p>
            <a:fld id="{C278F313-49FA-45BC-B217-DB158A55701E}" type="datetime1">
              <a:rPr lang="zh-CN" altLang="en-US" smtClean="0"/>
              <a:t>2016/5/10</a:t>
            </a:fld>
            <a:endParaRPr lang="en-US" altLang="zh-CN">
              <a:solidFill>
                <a:srgbClr val="FFFF00"/>
              </a:solidFill>
            </a:endParaRPr>
          </a:p>
        </p:txBody>
      </p:sp>
      <p:sp>
        <p:nvSpPr>
          <p:cNvPr id="21" name="页脚占位符 2"/>
          <p:cNvSpPr>
            <a:spLocks noGrp="1"/>
          </p:cNvSpPr>
          <p:nvPr>
            <p:ph type="ftr" sz="quarter" idx="11"/>
          </p:nvPr>
        </p:nvSpPr>
        <p:spPr/>
        <p:txBody>
          <a:bodyPr/>
          <a:lstStyle/>
          <a:p>
            <a:r>
              <a:rPr lang="zh-CN" altLang="en-US" smtClean="0"/>
              <a:t>数据库系统</a:t>
            </a:r>
            <a:endParaRPr lang="zh-CN" altLang="en-US"/>
          </a:p>
        </p:txBody>
      </p:sp>
      <p:sp>
        <p:nvSpPr>
          <p:cNvPr id="22" name="灯片编号占位符 3"/>
          <p:cNvSpPr>
            <a:spLocks noGrp="1"/>
          </p:cNvSpPr>
          <p:nvPr>
            <p:ph type="sldNum" sz="quarter" idx="12"/>
          </p:nvPr>
        </p:nvSpPr>
        <p:spPr/>
        <p:txBody>
          <a:bodyPr/>
          <a:lstStyle/>
          <a:p>
            <a:fld id="{3AA118F9-738F-4040-A215-6FB4C0DE34DC}" type="slidenum">
              <a:rPr lang="zh-CN" altLang="en-US"/>
              <a:pPr/>
              <a:t>47</a:t>
            </a:fld>
            <a:endParaRPr lang="en-US" altLang="zh-CN">
              <a:solidFill>
                <a:srgbClr val="FFFF00"/>
              </a:solidFill>
            </a:endParaRPr>
          </a:p>
        </p:txBody>
      </p:sp>
      <p:sp>
        <p:nvSpPr>
          <p:cNvPr id="278530" name="Text Box 2"/>
          <p:cNvSpPr txBox="1">
            <a:spLocks noChangeArrowheads="1"/>
          </p:cNvSpPr>
          <p:nvPr/>
        </p:nvSpPr>
        <p:spPr bwMode="auto">
          <a:xfrm>
            <a:off x="2438401" y="633414"/>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范式间的关系：</a:t>
            </a:r>
          </a:p>
        </p:txBody>
      </p:sp>
      <p:sp>
        <p:nvSpPr>
          <p:cNvPr id="278531" name="Oval 3"/>
          <p:cNvSpPr>
            <a:spLocks noChangeArrowheads="1"/>
          </p:cNvSpPr>
          <p:nvPr/>
        </p:nvSpPr>
        <p:spPr bwMode="auto">
          <a:xfrm>
            <a:off x="2286000" y="1219200"/>
            <a:ext cx="4038600" cy="4038600"/>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zh-CN" altLang="en-US" sz="2000" b="1">
              <a:solidFill>
                <a:srgbClr val="FFFF00"/>
              </a:solidFill>
            </a:endParaRPr>
          </a:p>
        </p:txBody>
      </p:sp>
      <p:sp>
        <p:nvSpPr>
          <p:cNvPr id="278532" name="Text Box 4"/>
          <p:cNvSpPr txBox="1">
            <a:spLocks noChangeArrowheads="1"/>
          </p:cNvSpPr>
          <p:nvPr/>
        </p:nvSpPr>
        <p:spPr bwMode="auto">
          <a:xfrm>
            <a:off x="3997326" y="1203326"/>
            <a:ext cx="650875" cy="39687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rPr>
              <a:t>1NF</a:t>
            </a:r>
            <a:endParaRPr lang="en-US" altLang="zh-CN" sz="2000" b="1">
              <a:solidFill>
                <a:srgbClr val="FFFF00"/>
              </a:solidFill>
            </a:endParaRPr>
          </a:p>
        </p:txBody>
      </p:sp>
      <p:sp>
        <p:nvSpPr>
          <p:cNvPr id="278533" name="Oval 5"/>
          <p:cNvSpPr>
            <a:spLocks noChangeArrowheads="1"/>
          </p:cNvSpPr>
          <p:nvPr/>
        </p:nvSpPr>
        <p:spPr bwMode="auto">
          <a:xfrm>
            <a:off x="2590800" y="1524000"/>
            <a:ext cx="3429000" cy="3352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8534" name="Text Box 6"/>
          <p:cNvSpPr txBox="1">
            <a:spLocks noChangeArrowheads="1"/>
          </p:cNvSpPr>
          <p:nvPr/>
        </p:nvSpPr>
        <p:spPr bwMode="auto">
          <a:xfrm>
            <a:off x="3962401" y="1447801"/>
            <a:ext cx="650875"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rPr>
              <a:t>2NF</a:t>
            </a:r>
            <a:endParaRPr lang="en-US" altLang="zh-CN" sz="2000" b="1">
              <a:solidFill>
                <a:srgbClr val="FFFF00"/>
              </a:solidFill>
            </a:endParaRPr>
          </a:p>
        </p:txBody>
      </p:sp>
      <p:sp>
        <p:nvSpPr>
          <p:cNvPr id="278535" name="Oval 7"/>
          <p:cNvSpPr>
            <a:spLocks noChangeArrowheads="1"/>
          </p:cNvSpPr>
          <p:nvPr/>
        </p:nvSpPr>
        <p:spPr bwMode="auto">
          <a:xfrm>
            <a:off x="2819400" y="1752600"/>
            <a:ext cx="2895600" cy="2895600"/>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8536" name="Text Box 8"/>
          <p:cNvSpPr txBox="1">
            <a:spLocks noChangeArrowheads="1"/>
          </p:cNvSpPr>
          <p:nvPr/>
        </p:nvSpPr>
        <p:spPr bwMode="auto">
          <a:xfrm>
            <a:off x="3962401" y="1736726"/>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rPr>
              <a:t>3NF</a:t>
            </a:r>
            <a:endParaRPr lang="en-US" altLang="zh-CN" sz="2000" b="1">
              <a:solidFill>
                <a:srgbClr val="FFFF00"/>
              </a:solidFill>
            </a:endParaRPr>
          </a:p>
        </p:txBody>
      </p:sp>
      <p:sp>
        <p:nvSpPr>
          <p:cNvPr id="278537" name="Oval 9"/>
          <p:cNvSpPr>
            <a:spLocks noChangeArrowheads="1"/>
          </p:cNvSpPr>
          <p:nvPr/>
        </p:nvSpPr>
        <p:spPr bwMode="auto">
          <a:xfrm>
            <a:off x="3124200" y="2057400"/>
            <a:ext cx="2286000" cy="22860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8538" name="Text Box 10"/>
          <p:cNvSpPr txBox="1">
            <a:spLocks noChangeArrowheads="1"/>
          </p:cNvSpPr>
          <p:nvPr/>
        </p:nvSpPr>
        <p:spPr bwMode="auto">
          <a:xfrm>
            <a:off x="3886200" y="2057401"/>
            <a:ext cx="877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rPr>
              <a:t>BCNF</a:t>
            </a:r>
            <a:endParaRPr lang="en-US" altLang="zh-CN" sz="2000" b="1">
              <a:solidFill>
                <a:srgbClr val="FFFF00"/>
              </a:solidFill>
            </a:endParaRPr>
          </a:p>
        </p:txBody>
      </p:sp>
      <p:sp>
        <p:nvSpPr>
          <p:cNvPr id="278539" name="Oval 11"/>
          <p:cNvSpPr>
            <a:spLocks noChangeArrowheads="1"/>
          </p:cNvSpPr>
          <p:nvPr/>
        </p:nvSpPr>
        <p:spPr bwMode="auto">
          <a:xfrm>
            <a:off x="3429000" y="2362200"/>
            <a:ext cx="1676400" cy="1676400"/>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8540" name="Text Box 12"/>
          <p:cNvSpPr txBox="1">
            <a:spLocks noChangeArrowheads="1"/>
          </p:cNvSpPr>
          <p:nvPr/>
        </p:nvSpPr>
        <p:spPr bwMode="auto">
          <a:xfrm>
            <a:off x="3962401" y="2362201"/>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rPr>
              <a:t>4NF</a:t>
            </a:r>
            <a:endParaRPr lang="en-US" altLang="zh-CN" sz="2000" b="1">
              <a:solidFill>
                <a:srgbClr val="FFFF00"/>
              </a:solidFill>
            </a:endParaRPr>
          </a:p>
        </p:txBody>
      </p:sp>
      <p:sp>
        <p:nvSpPr>
          <p:cNvPr id="278541" name="Oval 13"/>
          <p:cNvSpPr>
            <a:spLocks noChangeArrowheads="1"/>
          </p:cNvSpPr>
          <p:nvPr/>
        </p:nvSpPr>
        <p:spPr bwMode="auto">
          <a:xfrm>
            <a:off x="3733800" y="2667000"/>
            <a:ext cx="1143000" cy="10668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78542" name="Text Box 14"/>
          <p:cNvSpPr txBox="1">
            <a:spLocks noChangeArrowheads="1"/>
          </p:cNvSpPr>
          <p:nvPr/>
        </p:nvSpPr>
        <p:spPr bwMode="auto">
          <a:xfrm>
            <a:off x="3962401" y="2971801"/>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00"/>
                </a:solidFill>
              </a:rPr>
              <a:t>5NF</a:t>
            </a:r>
            <a:endParaRPr lang="en-US" altLang="zh-CN" sz="2000" b="1">
              <a:solidFill>
                <a:srgbClr val="FFFF00"/>
              </a:solidFill>
            </a:endParaRPr>
          </a:p>
        </p:txBody>
      </p:sp>
      <p:sp>
        <p:nvSpPr>
          <p:cNvPr id="278543" name="Text Box 15"/>
          <p:cNvSpPr txBox="1">
            <a:spLocks noChangeArrowheads="1"/>
          </p:cNvSpPr>
          <p:nvPr/>
        </p:nvSpPr>
        <p:spPr bwMode="auto">
          <a:xfrm>
            <a:off x="6705600" y="941388"/>
            <a:ext cx="3657600" cy="2393950"/>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4</a:t>
            </a:r>
            <a:r>
              <a:rPr lang="zh-CN" altLang="en-US" sz="2400" b="1">
                <a:solidFill>
                  <a:srgbClr val="FFFFFF"/>
                </a:solidFill>
              </a:rPr>
              <a:t>、规范化的过程</a:t>
            </a:r>
          </a:p>
          <a:p>
            <a:pPr eaLnBrk="0" fontAlgn="base" hangingPunct="0">
              <a:lnSpc>
                <a:spcPct val="130000"/>
              </a:lnSpc>
              <a:spcBef>
                <a:spcPct val="0"/>
              </a:spcBef>
              <a:spcAft>
                <a:spcPct val="0"/>
              </a:spcAft>
            </a:pPr>
            <a:r>
              <a:rPr lang="zh-CN" altLang="en-US" sz="2400" b="1">
                <a:solidFill>
                  <a:srgbClr val="FFFF00"/>
                </a:solidFill>
              </a:rPr>
              <a:t>        对关系模式分解，把一个低一级关系模式分解成若干个高一级的关系模式。</a:t>
            </a:r>
          </a:p>
        </p:txBody>
      </p:sp>
      <p:sp>
        <p:nvSpPr>
          <p:cNvPr id="278544" name="Text Box 16"/>
          <p:cNvSpPr txBox="1">
            <a:spLocks noChangeArrowheads="1"/>
          </p:cNvSpPr>
          <p:nvPr/>
        </p:nvSpPr>
        <p:spPr bwMode="auto">
          <a:xfrm>
            <a:off x="6705600" y="3455989"/>
            <a:ext cx="3657600" cy="1444625"/>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5</a:t>
            </a:r>
            <a:r>
              <a:rPr lang="zh-CN" altLang="en-US" sz="2400" b="1">
                <a:solidFill>
                  <a:srgbClr val="FFFFFF"/>
                </a:solidFill>
              </a:rPr>
              <a:t>、规范化与操作效率</a:t>
            </a:r>
            <a:endParaRPr lang="zh-CN" altLang="en-US" sz="2400" b="1">
              <a:solidFill>
                <a:srgbClr val="FFFF00"/>
              </a:solidFill>
            </a:endParaRPr>
          </a:p>
          <a:p>
            <a:pPr eaLnBrk="0" fontAlgn="base" hangingPunct="0">
              <a:lnSpc>
                <a:spcPct val="130000"/>
              </a:lnSpc>
              <a:spcBef>
                <a:spcPct val="0"/>
              </a:spcBef>
              <a:spcAft>
                <a:spcPct val="0"/>
              </a:spcAft>
            </a:pPr>
            <a:r>
              <a:rPr lang="zh-CN" altLang="en-US" sz="2400" b="1">
                <a:solidFill>
                  <a:srgbClr val="FFFF00"/>
                </a:solidFill>
              </a:rPr>
              <a:t>    片面追求高级的模式，会使数据库操作效率降低</a:t>
            </a:r>
          </a:p>
        </p:txBody>
      </p:sp>
      <p:sp>
        <p:nvSpPr>
          <p:cNvPr id="278545" name="AutoShape 17">
            <a:hlinkClick r:id="rId2" action="ppaction://hlinksldjump" highlightClick="1"/>
          </p:cNvPr>
          <p:cNvSpPr>
            <a:spLocks noChangeArrowheads="1"/>
          </p:cNvSpPr>
          <p:nvPr/>
        </p:nvSpPr>
        <p:spPr bwMode="auto">
          <a:xfrm>
            <a:off x="2895600" y="5562600"/>
            <a:ext cx="1600200" cy="762000"/>
          </a:xfrm>
          <a:prstGeom prst="actionButtonBackPrevious">
            <a:avLst/>
          </a:prstGeom>
          <a:solidFill>
            <a:srgbClr val="CDCD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dirty="0">
                <a:solidFill>
                  <a:srgbClr val="0000FF"/>
                </a:solidFill>
              </a:rPr>
              <a:t>本节开头</a:t>
            </a:r>
            <a:endParaRPr lang="zh-CN" altLang="en-US" sz="2000" b="1" dirty="0">
              <a:solidFill>
                <a:srgbClr val="FFFF00"/>
              </a:solidFill>
            </a:endParaRPr>
          </a:p>
        </p:txBody>
      </p:sp>
      <p:sp>
        <p:nvSpPr>
          <p:cNvPr id="278546" name="AutoShape 18">
            <a:hlinkClick r:id="" action="ppaction://hlinkshowjump?jump=nextslide" highlightClick="1"/>
          </p:cNvPr>
          <p:cNvSpPr>
            <a:spLocks noChangeArrowheads="1"/>
          </p:cNvSpPr>
          <p:nvPr/>
        </p:nvSpPr>
        <p:spPr bwMode="auto">
          <a:xfrm>
            <a:off x="7924800" y="5562600"/>
            <a:ext cx="1600200" cy="762000"/>
          </a:xfrm>
          <a:prstGeom prst="actionButtonForwardNext">
            <a:avLst/>
          </a:prstGeom>
          <a:solidFill>
            <a:srgbClr val="CDCD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FF"/>
                </a:solidFill>
              </a:rPr>
              <a:t>下一节</a:t>
            </a:r>
            <a:endParaRPr lang="zh-CN" altLang="en-US" sz="2000" b="1">
              <a:solidFill>
                <a:srgbClr val="FFFF00"/>
              </a:solidFill>
            </a:endParaRPr>
          </a:p>
        </p:txBody>
      </p:sp>
      <p:sp>
        <p:nvSpPr>
          <p:cNvPr id="278547" name="AutoShape 19">
            <a:hlinkClick r:id="" action="ppaction://hlinkshowjump?jump=firstslide" highlightClick="1"/>
          </p:cNvPr>
          <p:cNvSpPr>
            <a:spLocks noChangeArrowheads="1"/>
          </p:cNvSpPr>
          <p:nvPr/>
        </p:nvSpPr>
        <p:spPr bwMode="auto">
          <a:xfrm>
            <a:off x="5410200" y="5562600"/>
            <a:ext cx="1600200" cy="762000"/>
          </a:xfrm>
          <a:prstGeom prst="actionButtonHome">
            <a:avLst/>
          </a:prstGeom>
          <a:solidFill>
            <a:srgbClr val="CDCD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FF"/>
                </a:solidFill>
              </a:rPr>
              <a:t>本章开头</a:t>
            </a:r>
            <a:endParaRPr lang="zh-CN" altLang="en-US" sz="2000" b="1">
              <a:solidFill>
                <a:srgbClr val="9933FF"/>
              </a:solidFill>
            </a:endParaRPr>
          </a:p>
        </p:txBody>
      </p:sp>
    </p:spTree>
    <p:extLst>
      <p:ext uri="{BB962C8B-B14F-4D97-AF65-F5344CB8AC3E}">
        <p14:creationId xmlns:p14="http://schemas.microsoft.com/office/powerpoint/2010/main" val="2296043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 calcmode="lin" valueType="num">
                                      <p:cBhvr additive="base">
                                        <p:cTn id="7" dur="500" fill="hold"/>
                                        <p:tgtEl>
                                          <p:spTgt spid="278530"/>
                                        </p:tgtEl>
                                        <p:attrNameLst>
                                          <p:attrName>ppt_x</p:attrName>
                                        </p:attrNameLst>
                                      </p:cBhvr>
                                      <p:tavLst>
                                        <p:tav tm="0">
                                          <p:val>
                                            <p:strVal val="#ppt_x"/>
                                          </p:val>
                                        </p:tav>
                                        <p:tav tm="100000">
                                          <p:val>
                                            <p:strVal val="#ppt_x"/>
                                          </p:val>
                                        </p:tav>
                                      </p:tavLst>
                                    </p:anim>
                                    <p:anim calcmode="lin" valueType="num">
                                      <p:cBhvr additive="base">
                                        <p:cTn id="8" dur="500" fill="hold"/>
                                        <p:tgtEl>
                                          <p:spTgt spid="27853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278531"/>
                                        </p:tgtEl>
                                        <p:attrNameLst>
                                          <p:attrName>style.visibility</p:attrName>
                                        </p:attrNameLst>
                                      </p:cBhvr>
                                      <p:to>
                                        <p:strVal val="visible"/>
                                      </p:to>
                                    </p:set>
                                    <p:anim calcmode="lin" valueType="num">
                                      <p:cBhvr additive="base">
                                        <p:cTn id="13" dur="500" fill="hold"/>
                                        <p:tgtEl>
                                          <p:spTgt spid="278531"/>
                                        </p:tgtEl>
                                        <p:attrNameLst>
                                          <p:attrName>ppt_w</p:attrName>
                                        </p:attrNameLst>
                                      </p:cBhvr>
                                      <p:tavLst>
                                        <p:tav tm="0">
                                          <p:val>
                                            <p:strVal val="4/3*#ppt_w"/>
                                          </p:val>
                                        </p:tav>
                                        <p:tav tm="100000">
                                          <p:val>
                                            <p:strVal val="#ppt_w"/>
                                          </p:val>
                                        </p:tav>
                                      </p:tavLst>
                                    </p:anim>
                                    <p:anim calcmode="lin" valueType="num">
                                      <p:cBhvr additive="base">
                                        <p:cTn id="14" dur="500" fill="hold"/>
                                        <p:tgtEl>
                                          <p:spTgt spid="278531"/>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278532"/>
                                        </p:tgtEl>
                                        <p:attrNameLst>
                                          <p:attrName>style.visibility</p:attrName>
                                        </p:attrNameLst>
                                      </p:cBhvr>
                                      <p:to>
                                        <p:strVal val="visible"/>
                                      </p:to>
                                    </p:set>
                                    <p:anim calcmode="lin" valueType="num">
                                      <p:cBhvr additive="base">
                                        <p:cTn id="19" dur="1000" fill="hold"/>
                                        <p:tgtEl>
                                          <p:spTgt spid="278532"/>
                                        </p:tgtEl>
                                        <p:attrNameLst>
                                          <p:attrName>ppt_w</p:attrName>
                                        </p:attrNameLst>
                                      </p:cBhvr>
                                      <p:tavLst>
                                        <p:tav tm="0">
                                          <p:val>
                                            <p:fltVal val="0"/>
                                          </p:val>
                                        </p:tav>
                                        <p:tav tm="100000">
                                          <p:val>
                                            <p:strVal val="#ppt_w"/>
                                          </p:val>
                                        </p:tav>
                                      </p:tavLst>
                                    </p:anim>
                                    <p:anim calcmode="lin" valueType="num">
                                      <p:cBhvr additive="base">
                                        <p:cTn id="20" dur="1000" fill="hold"/>
                                        <p:tgtEl>
                                          <p:spTgt spid="278532"/>
                                        </p:tgtEl>
                                        <p:attrNameLst>
                                          <p:attrName>ppt_h</p:attrName>
                                        </p:attrNameLst>
                                      </p:cBhvr>
                                      <p:tavLst>
                                        <p:tav tm="0">
                                          <p:val>
                                            <p:fltVal val="0"/>
                                          </p:val>
                                        </p:tav>
                                        <p:tav tm="100000">
                                          <p:val>
                                            <p:strVal val="#ppt_h"/>
                                          </p:val>
                                        </p:tav>
                                      </p:tavLst>
                                    </p:anim>
                                    <p:anim calcmode="lin" valueType="num">
                                      <p:cBhvr additive="base">
                                        <p:cTn id="21" dur="1000" fill="hold"/>
                                        <p:tgtEl>
                                          <p:spTgt spid="278532"/>
                                        </p:tgtEl>
                                        <p:attrNameLst>
                                          <p:attrName>ppt_x</p:attrName>
                                        </p:attrNameLst>
                                      </p:cBhvr>
                                      <p:tavLst>
                                        <p:tav tm="0" fmla="#ppt_x+(cos(-2*pi*(1-$))*-#ppt_x-sin(-2*pi*(1-$))*(1-#ppt_y))*(1-$)">
                                          <p:val>
                                            <p:fltVal val="0"/>
                                          </p:val>
                                        </p:tav>
                                        <p:tav tm="100000">
                                          <p:val>
                                            <p:fltVal val="1"/>
                                          </p:val>
                                        </p:tav>
                                      </p:tavLst>
                                    </p:anim>
                                    <p:anim calcmode="lin" valueType="num">
                                      <p:cBhvr additive="base">
                                        <p:cTn id="22" dur="1000" fill="hold"/>
                                        <p:tgtEl>
                                          <p:spTgt spid="2785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278533"/>
                                        </p:tgtEl>
                                        <p:attrNameLst>
                                          <p:attrName>style.visibility</p:attrName>
                                        </p:attrNameLst>
                                      </p:cBhvr>
                                      <p:to>
                                        <p:strVal val="visible"/>
                                      </p:to>
                                    </p:set>
                                    <p:anim calcmode="lin" valueType="num">
                                      <p:cBhvr additive="base">
                                        <p:cTn id="27" dur="500" fill="hold"/>
                                        <p:tgtEl>
                                          <p:spTgt spid="278533"/>
                                        </p:tgtEl>
                                        <p:attrNameLst>
                                          <p:attrName>ppt_w</p:attrName>
                                        </p:attrNameLst>
                                      </p:cBhvr>
                                      <p:tavLst>
                                        <p:tav tm="0">
                                          <p:val>
                                            <p:strVal val="4/3*#ppt_w"/>
                                          </p:val>
                                        </p:tav>
                                        <p:tav tm="100000">
                                          <p:val>
                                            <p:strVal val="#ppt_w"/>
                                          </p:val>
                                        </p:tav>
                                      </p:tavLst>
                                    </p:anim>
                                    <p:anim calcmode="lin" valueType="num">
                                      <p:cBhvr additive="base">
                                        <p:cTn id="28" dur="500" fill="hold"/>
                                        <p:tgtEl>
                                          <p:spTgt spid="278533"/>
                                        </p:tgtEl>
                                        <p:attrNameLst>
                                          <p:attrName>ppt_h</p:attrName>
                                        </p:attrNameLst>
                                      </p:cBhvr>
                                      <p:tavLst>
                                        <p:tav tm="0">
                                          <p:val>
                                            <p:strVal val="4/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278534"/>
                                        </p:tgtEl>
                                        <p:attrNameLst>
                                          <p:attrName>style.visibility</p:attrName>
                                        </p:attrNameLst>
                                      </p:cBhvr>
                                      <p:to>
                                        <p:strVal val="visible"/>
                                      </p:to>
                                    </p:set>
                                    <p:anim calcmode="lin" valueType="num">
                                      <p:cBhvr additive="base">
                                        <p:cTn id="33" dur="1000" fill="hold"/>
                                        <p:tgtEl>
                                          <p:spTgt spid="278534"/>
                                        </p:tgtEl>
                                        <p:attrNameLst>
                                          <p:attrName>ppt_w</p:attrName>
                                        </p:attrNameLst>
                                      </p:cBhvr>
                                      <p:tavLst>
                                        <p:tav tm="0">
                                          <p:val>
                                            <p:fltVal val="0"/>
                                          </p:val>
                                        </p:tav>
                                        <p:tav tm="100000">
                                          <p:val>
                                            <p:strVal val="#ppt_w"/>
                                          </p:val>
                                        </p:tav>
                                      </p:tavLst>
                                    </p:anim>
                                    <p:anim calcmode="lin" valueType="num">
                                      <p:cBhvr additive="base">
                                        <p:cTn id="34" dur="1000" fill="hold"/>
                                        <p:tgtEl>
                                          <p:spTgt spid="278534"/>
                                        </p:tgtEl>
                                        <p:attrNameLst>
                                          <p:attrName>ppt_h</p:attrName>
                                        </p:attrNameLst>
                                      </p:cBhvr>
                                      <p:tavLst>
                                        <p:tav tm="0">
                                          <p:val>
                                            <p:fltVal val="0"/>
                                          </p:val>
                                        </p:tav>
                                        <p:tav tm="100000">
                                          <p:val>
                                            <p:strVal val="#ppt_h"/>
                                          </p:val>
                                        </p:tav>
                                      </p:tavLst>
                                    </p:anim>
                                    <p:anim calcmode="lin" valueType="num">
                                      <p:cBhvr additive="base">
                                        <p:cTn id="35" dur="1000" fill="hold"/>
                                        <p:tgtEl>
                                          <p:spTgt spid="278534"/>
                                        </p:tgtEl>
                                        <p:attrNameLst>
                                          <p:attrName>ppt_x</p:attrName>
                                        </p:attrNameLst>
                                      </p:cBhvr>
                                      <p:tavLst>
                                        <p:tav tm="0" fmla="#ppt_x+(cos(-2*pi*(1-$))*-#ppt_x-sin(-2*pi*(1-$))*(1-#ppt_y))*(1-$)">
                                          <p:val>
                                            <p:fltVal val="0"/>
                                          </p:val>
                                        </p:tav>
                                        <p:tav tm="100000">
                                          <p:val>
                                            <p:fltVal val="1"/>
                                          </p:val>
                                        </p:tav>
                                      </p:tavLst>
                                    </p:anim>
                                    <p:anim calcmode="lin" valueType="num">
                                      <p:cBhvr additive="base">
                                        <p:cTn id="36" dur="1000" fill="hold"/>
                                        <p:tgtEl>
                                          <p:spTgt spid="2785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288" fill="hold" grpId="0" nodeType="clickEffect">
                                  <p:stCondLst>
                                    <p:cond delay="0"/>
                                  </p:stCondLst>
                                  <p:childTnLst>
                                    <p:set>
                                      <p:cBhvr>
                                        <p:cTn id="40" dur="1" fill="hold">
                                          <p:stCondLst>
                                            <p:cond delay="0"/>
                                          </p:stCondLst>
                                        </p:cTn>
                                        <p:tgtEl>
                                          <p:spTgt spid="278535"/>
                                        </p:tgtEl>
                                        <p:attrNameLst>
                                          <p:attrName>style.visibility</p:attrName>
                                        </p:attrNameLst>
                                      </p:cBhvr>
                                      <p:to>
                                        <p:strVal val="visible"/>
                                      </p:to>
                                    </p:set>
                                    <p:anim calcmode="lin" valueType="num">
                                      <p:cBhvr additive="base">
                                        <p:cTn id="41" dur="500" fill="hold"/>
                                        <p:tgtEl>
                                          <p:spTgt spid="278535"/>
                                        </p:tgtEl>
                                        <p:attrNameLst>
                                          <p:attrName>ppt_w</p:attrName>
                                        </p:attrNameLst>
                                      </p:cBhvr>
                                      <p:tavLst>
                                        <p:tav tm="0">
                                          <p:val>
                                            <p:strVal val="4/3*#ppt_w"/>
                                          </p:val>
                                        </p:tav>
                                        <p:tav tm="100000">
                                          <p:val>
                                            <p:strVal val="#ppt_w"/>
                                          </p:val>
                                        </p:tav>
                                      </p:tavLst>
                                    </p:anim>
                                    <p:anim calcmode="lin" valueType="num">
                                      <p:cBhvr additive="base">
                                        <p:cTn id="42" dur="500" fill="hold"/>
                                        <p:tgtEl>
                                          <p:spTgt spid="278535"/>
                                        </p:tgtEl>
                                        <p:attrNameLst>
                                          <p:attrName>ppt_h</p:attrName>
                                        </p:attrNameLst>
                                      </p:cBhvr>
                                      <p:tavLst>
                                        <p:tav tm="0">
                                          <p:val>
                                            <p:strVal val="4/3*#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78536"/>
                                        </p:tgtEl>
                                        <p:attrNameLst>
                                          <p:attrName>style.visibility</p:attrName>
                                        </p:attrNameLst>
                                      </p:cBhvr>
                                      <p:to>
                                        <p:strVal val="visible"/>
                                      </p:to>
                                    </p:set>
                                    <p:anim calcmode="lin" valueType="num">
                                      <p:cBhvr additive="base">
                                        <p:cTn id="47" dur="1000" fill="hold"/>
                                        <p:tgtEl>
                                          <p:spTgt spid="278536"/>
                                        </p:tgtEl>
                                        <p:attrNameLst>
                                          <p:attrName>ppt_w</p:attrName>
                                        </p:attrNameLst>
                                      </p:cBhvr>
                                      <p:tavLst>
                                        <p:tav tm="0">
                                          <p:val>
                                            <p:fltVal val="0"/>
                                          </p:val>
                                        </p:tav>
                                        <p:tav tm="100000">
                                          <p:val>
                                            <p:strVal val="#ppt_w"/>
                                          </p:val>
                                        </p:tav>
                                      </p:tavLst>
                                    </p:anim>
                                    <p:anim calcmode="lin" valueType="num">
                                      <p:cBhvr additive="base">
                                        <p:cTn id="48" dur="1000" fill="hold"/>
                                        <p:tgtEl>
                                          <p:spTgt spid="278536"/>
                                        </p:tgtEl>
                                        <p:attrNameLst>
                                          <p:attrName>ppt_h</p:attrName>
                                        </p:attrNameLst>
                                      </p:cBhvr>
                                      <p:tavLst>
                                        <p:tav tm="0">
                                          <p:val>
                                            <p:fltVal val="0"/>
                                          </p:val>
                                        </p:tav>
                                        <p:tav tm="100000">
                                          <p:val>
                                            <p:strVal val="#ppt_h"/>
                                          </p:val>
                                        </p:tav>
                                      </p:tavLst>
                                    </p:anim>
                                    <p:anim calcmode="lin" valueType="num">
                                      <p:cBhvr additive="base">
                                        <p:cTn id="49" dur="1000" fill="hold"/>
                                        <p:tgtEl>
                                          <p:spTgt spid="278536"/>
                                        </p:tgtEl>
                                        <p:attrNameLst>
                                          <p:attrName>ppt_x</p:attrName>
                                        </p:attrNameLst>
                                      </p:cBhvr>
                                      <p:tavLst>
                                        <p:tav tm="0" fmla="#ppt_x+(cos(-2*pi*(1-$))*-#ppt_x-sin(-2*pi*(1-$))*(1-#ppt_y))*(1-$)">
                                          <p:val>
                                            <p:fltVal val="0"/>
                                          </p:val>
                                        </p:tav>
                                        <p:tav tm="100000">
                                          <p:val>
                                            <p:fltVal val="1"/>
                                          </p:val>
                                        </p:tav>
                                      </p:tavLst>
                                    </p:anim>
                                    <p:anim calcmode="lin" valueType="num">
                                      <p:cBhvr additive="base">
                                        <p:cTn id="50" dur="1000" fill="hold"/>
                                        <p:tgtEl>
                                          <p:spTgt spid="2785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288" fill="hold" grpId="0" nodeType="clickEffect">
                                  <p:stCondLst>
                                    <p:cond delay="0"/>
                                  </p:stCondLst>
                                  <p:childTnLst>
                                    <p:set>
                                      <p:cBhvr>
                                        <p:cTn id="54" dur="1" fill="hold">
                                          <p:stCondLst>
                                            <p:cond delay="0"/>
                                          </p:stCondLst>
                                        </p:cTn>
                                        <p:tgtEl>
                                          <p:spTgt spid="278537"/>
                                        </p:tgtEl>
                                        <p:attrNameLst>
                                          <p:attrName>style.visibility</p:attrName>
                                        </p:attrNameLst>
                                      </p:cBhvr>
                                      <p:to>
                                        <p:strVal val="visible"/>
                                      </p:to>
                                    </p:set>
                                    <p:anim calcmode="lin" valueType="num">
                                      <p:cBhvr additive="base">
                                        <p:cTn id="55" dur="500" fill="hold"/>
                                        <p:tgtEl>
                                          <p:spTgt spid="278537"/>
                                        </p:tgtEl>
                                        <p:attrNameLst>
                                          <p:attrName>ppt_w</p:attrName>
                                        </p:attrNameLst>
                                      </p:cBhvr>
                                      <p:tavLst>
                                        <p:tav tm="0">
                                          <p:val>
                                            <p:strVal val="4/3*#ppt_w"/>
                                          </p:val>
                                        </p:tav>
                                        <p:tav tm="100000">
                                          <p:val>
                                            <p:strVal val="#ppt_w"/>
                                          </p:val>
                                        </p:tav>
                                      </p:tavLst>
                                    </p:anim>
                                    <p:anim calcmode="lin" valueType="num">
                                      <p:cBhvr additive="base">
                                        <p:cTn id="56" dur="500" fill="hold"/>
                                        <p:tgtEl>
                                          <p:spTgt spid="278537"/>
                                        </p:tgtEl>
                                        <p:attrNameLst>
                                          <p:attrName>ppt_h</p:attrName>
                                        </p:attrNameLst>
                                      </p:cBhvr>
                                      <p:tavLst>
                                        <p:tav tm="0">
                                          <p:val>
                                            <p:strVal val="4/3*#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5" presetClass="entr" presetSubtype="0" fill="hold" grpId="0" nodeType="clickEffect">
                                  <p:stCondLst>
                                    <p:cond delay="0"/>
                                  </p:stCondLst>
                                  <p:childTnLst>
                                    <p:set>
                                      <p:cBhvr>
                                        <p:cTn id="60" dur="1" fill="hold">
                                          <p:stCondLst>
                                            <p:cond delay="0"/>
                                          </p:stCondLst>
                                        </p:cTn>
                                        <p:tgtEl>
                                          <p:spTgt spid="278538"/>
                                        </p:tgtEl>
                                        <p:attrNameLst>
                                          <p:attrName>style.visibility</p:attrName>
                                        </p:attrNameLst>
                                      </p:cBhvr>
                                      <p:to>
                                        <p:strVal val="visible"/>
                                      </p:to>
                                    </p:set>
                                    <p:anim calcmode="lin" valueType="num">
                                      <p:cBhvr additive="base">
                                        <p:cTn id="61" dur="1000" fill="hold"/>
                                        <p:tgtEl>
                                          <p:spTgt spid="278538"/>
                                        </p:tgtEl>
                                        <p:attrNameLst>
                                          <p:attrName>ppt_w</p:attrName>
                                        </p:attrNameLst>
                                      </p:cBhvr>
                                      <p:tavLst>
                                        <p:tav tm="0">
                                          <p:val>
                                            <p:fltVal val="0"/>
                                          </p:val>
                                        </p:tav>
                                        <p:tav tm="100000">
                                          <p:val>
                                            <p:strVal val="#ppt_w"/>
                                          </p:val>
                                        </p:tav>
                                      </p:tavLst>
                                    </p:anim>
                                    <p:anim calcmode="lin" valueType="num">
                                      <p:cBhvr additive="base">
                                        <p:cTn id="62" dur="1000" fill="hold"/>
                                        <p:tgtEl>
                                          <p:spTgt spid="278538"/>
                                        </p:tgtEl>
                                        <p:attrNameLst>
                                          <p:attrName>ppt_h</p:attrName>
                                        </p:attrNameLst>
                                      </p:cBhvr>
                                      <p:tavLst>
                                        <p:tav tm="0">
                                          <p:val>
                                            <p:fltVal val="0"/>
                                          </p:val>
                                        </p:tav>
                                        <p:tav tm="100000">
                                          <p:val>
                                            <p:strVal val="#ppt_h"/>
                                          </p:val>
                                        </p:tav>
                                      </p:tavLst>
                                    </p:anim>
                                    <p:anim calcmode="lin" valueType="num">
                                      <p:cBhvr additive="base">
                                        <p:cTn id="63" dur="1000" fill="hold"/>
                                        <p:tgtEl>
                                          <p:spTgt spid="278538"/>
                                        </p:tgtEl>
                                        <p:attrNameLst>
                                          <p:attrName>ppt_x</p:attrName>
                                        </p:attrNameLst>
                                      </p:cBhvr>
                                      <p:tavLst>
                                        <p:tav tm="0" fmla="#ppt_x+(cos(-2*pi*(1-$))*-#ppt_x-sin(-2*pi*(1-$))*(1-#ppt_y))*(1-$)">
                                          <p:val>
                                            <p:fltVal val="0"/>
                                          </p:val>
                                        </p:tav>
                                        <p:tav tm="100000">
                                          <p:val>
                                            <p:fltVal val="1"/>
                                          </p:val>
                                        </p:tav>
                                      </p:tavLst>
                                    </p:anim>
                                    <p:anim calcmode="lin" valueType="num">
                                      <p:cBhvr additive="base">
                                        <p:cTn id="64" dur="1000" fill="hold"/>
                                        <p:tgtEl>
                                          <p:spTgt spid="2785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88" fill="hold" grpId="0" nodeType="clickEffect">
                                  <p:stCondLst>
                                    <p:cond delay="0"/>
                                  </p:stCondLst>
                                  <p:childTnLst>
                                    <p:set>
                                      <p:cBhvr>
                                        <p:cTn id="68" dur="1" fill="hold">
                                          <p:stCondLst>
                                            <p:cond delay="0"/>
                                          </p:stCondLst>
                                        </p:cTn>
                                        <p:tgtEl>
                                          <p:spTgt spid="278539"/>
                                        </p:tgtEl>
                                        <p:attrNameLst>
                                          <p:attrName>style.visibility</p:attrName>
                                        </p:attrNameLst>
                                      </p:cBhvr>
                                      <p:to>
                                        <p:strVal val="visible"/>
                                      </p:to>
                                    </p:set>
                                    <p:anim calcmode="lin" valueType="num">
                                      <p:cBhvr additive="base">
                                        <p:cTn id="69" dur="500" fill="hold"/>
                                        <p:tgtEl>
                                          <p:spTgt spid="278539"/>
                                        </p:tgtEl>
                                        <p:attrNameLst>
                                          <p:attrName>ppt_w</p:attrName>
                                        </p:attrNameLst>
                                      </p:cBhvr>
                                      <p:tavLst>
                                        <p:tav tm="0">
                                          <p:val>
                                            <p:strVal val="4/3*#ppt_w"/>
                                          </p:val>
                                        </p:tav>
                                        <p:tav tm="100000">
                                          <p:val>
                                            <p:strVal val="#ppt_w"/>
                                          </p:val>
                                        </p:tav>
                                      </p:tavLst>
                                    </p:anim>
                                    <p:anim calcmode="lin" valueType="num">
                                      <p:cBhvr additive="base">
                                        <p:cTn id="70" dur="500" fill="hold"/>
                                        <p:tgtEl>
                                          <p:spTgt spid="278539"/>
                                        </p:tgtEl>
                                        <p:attrNameLst>
                                          <p:attrName>ppt_h</p:attrName>
                                        </p:attrNameLst>
                                      </p:cBhvr>
                                      <p:tavLst>
                                        <p:tav tm="0">
                                          <p:val>
                                            <p:strVal val="4/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5" presetClass="entr" presetSubtype="0" fill="hold" grpId="0" nodeType="clickEffect">
                                  <p:stCondLst>
                                    <p:cond delay="0"/>
                                  </p:stCondLst>
                                  <p:childTnLst>
                                    <p:set>
                                      <p:cBhvr>
                                        <p:cTn id="74" dur="1" fill="hold">
                                          <p:stCondLst>
                                            <p:cond delay="0"/>
                                          </p:stCondLst>
                                        </p:cTn>
                                        <p:tgtEl>
                                          <p:spTgt spid="278540"/>
                                        </p:tgtEl>
                                        <p:attrNameLst>
                                          <p:attrName>style.visibility</p:attrName>
                                        </p:attrNameLst>
                                      </p:cBhvr>
                                      <p:to>
                                        <p:strVal val="visible"/>
                                      </p:to>
                                    </p:set>
                                    <p:anim calcmode="lin" valueType="num">
                                      <p:cBhvr additive="base">
                                        <p:cTn id="75" dur="1000" fill="hold"/>
                                        <p:tgtEl>
                                          <p:spTgt spid="278540"/>
                                        </p:tgtEl>
                                        <p:attrNameLst>
                                          <p:attrName>ppt_w</p:attrName>
                                        </p:attrNameLst>
                                      </p:cBhvr>
                                      <p:tavLst>
                                        <p:tav tm="0">
                                          <p:val>
                                            <p:fltVal val="0"/>
                                          </p:val>
                                        </p:tav>
                                        <p:tav tm="100000">
                                          <p:val>
                                            <p:strVal val="#ppt_w"/>
                                          </p:val>
                                        </p:tav>
                                      </p:tavLst>
                                    </p:anim>
                                    <p:anim calcmode="lin" valueType="num">
                                      <p:cBhvr additive="base">
                                        <p:cTn id="76" dur="1000" fill="hold"/>
                                        <p:tgtEl>
                                          <p:spTgt spid="278540"/>
                                        </p:tgtEl>
                                        <p:attrNameLst>
                                          <p:attrName>ppt_h</p:attrName>
                                        </p:attrNameLst>
                                      </p:cBhvr>
                                      <p:tavLst>
                                        <p:tav tm="0">
                                          <p:val>
                                            <p:fltVal val="0"/>
                                          </p:val>
                                        </p:tav>
                                        <p:tav tm="100000">
                                          <p:val>
                                            <p:strVal val="#ppt_h"/>
                                          </p:val>
                                        </p:tav>
                                      </p:tavLst>
                                    </p:anim>
                                    <p:anim calcmode="lin" valueType="num">
                                      <p:cBhvr additive="base">
                                        <p:cTn id="77" dur="1000" fill="hold"/>
                                        <p:tgtEl>
                                          <p:spTgt spid="278540"/>
                                        </p:tgtEl>
                                        <p:attrNameLst>
                                          <p:attrName>ppt_x</p:attrName>
                                        </p:attrNameLst>
                                      </p:cBhvr>
                                      <p:tavLst>
                                        <p:tav tm="0" fmla="#ppt_x+(cos(-2*pi*(1-$))*-#ppt_x-sin(-2*pi*(1-$))*(1-#ppt_y))*(1-$)">
                                          <p:val>
                                            <p:fltVal val="0"/>
                                          </p:val>
                                        </p:tav>
                                        <p:tav tm="100000">
                                          <p:val>
                                            <p:fltVal val="1"/>
                                          </p:val>
                                        </p:tav>
                                      </p:tavLst>
                                    </p:anim>
                                    <p:anim calcmode="lin" valueType="num">
                                      <p:cBhvr additive="base">
                                        <p:cTn id="78" dur="1000" fill="hold"/>
                                        <p:tgtEl>
                                          <p:spTgt spid="2785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288" fill="hold" grpId="0" nodeType="clickEffect">
                                  <p:stCondLst>
                                    <p:cond delay="0"/>
                                  </p:stCondLst>
                                  <p:childTnLst>
                                    <p:set>
                                      <p:cBhvr>
                                        <p:cTn id="82" dur="1" fill="hold">
                                          <p:stCondLst>
                                            <p:cond delay="0"/>
                                          </p:stCondLst>
                                        </p:cTn>
                                        <p:tgtEl>
                                          <p:spTgt spid="278541"/>
                                        </p:tgtEl>
                                        <p:attrNameLst>
                                          <p:attrName>style.visibility</p:attrName>
                                        </p:attrNameLst>
                                      </p:cBhvr>
                                      <p:to>
                                        <p:strVal val="visible"/>
                                      </p:to>
                                    </p:set>
                                    <p:anim calcmode="lin" valueType="num">
                                      <p:cBhvr additive="base">
                                        <p:cTn id="83" dur="500" fill="hold"/>
                                        <p:tgtEl>
                                          <p:spTgt spid="278541"/>
                                        </p:tgtEl>
                                        <p:attrNameLst>
                                          <p:attrName>ppt_w</p:attrName>
                                        </p:attrNameLst>
                                      </p:cBhvr>
                                      <p:tavLst>
                                        <p:tav tm="0">
                                          <p:val>
                                            <p:strVal val="4/3*#ppt_w"/>
                                          </p:val>
                                        </p:tav>
                                        <p:tav tm="100000">
                                          <p:val>
                                            <p:strVal val="#ppt_w"/>
                                          </p:val>
                                        </p:tav>
                                      </p:tavLst>
                                    </p:anim>
                                    <p:anim calcmode="lin" valueType="num">
                                      <p:cBhvr additive="base">
                                        <p:cTn id="84" dur="500" fill="hold"/>
                                        <p:tgtEl>
                                          <p:spTgt spid="278541"/>
                                        </p:tgtEl>
                                        <p:attrNameLst>
                                          <p:attrName>ppt_h</p:attrName>
                                        </p:attrNameLst>
                                      </p:cBhvr>
                                      <p:tavLst>
                                        <p:tav tm="0">
                                          <p:val>
                                            <p:strVal val="4/3*#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5" presetClass="entr" presetSubtype="0" fill="hold" grpId="0" nodeType="clickEffect">
                                  <p:stCondLst>
                                    <p:cond delay="0"/>
                                  </p:stCondLst>
                                  <p:childTnLst>
                                    <p:set>
                                      <p:cBhvr>
                                        <p:cTn id="88" dur="1" fill="hold">
                                          <p:stCondLst>
                                            <p:cond delay="0"/>
                                          </p:stCondLst>
                                        </p:cTn>
                                        <p:tgtEl>
                                          <p:spTgt spid="278542"/>
                                        </p:tgtEl>
                                        <p:attrNameLst>
                                          <p:attrName>style.visibility</p:attrName>
                                        </p:attrNameLst>
                                      </p:cBhvr>
                                      <p:to>
                                        <p:strVal val="visible"/>
                                      </p:to>
                                    </p:set>
                                    <p:anim calcmode="lin" valueType="num">
                                      <p:cBhvr additive="base">
                                        <p:cTn id="89" dur="1000" fill="hold"/>
                                        <p:tgtEl>
                                          <p:spTgt spid="278542"/>
                                        </p:tgtEl>
                                        <p:attrNameLst>
                                          <p:attrName>ppt_w</p:attrName>
                                        </p:attrNameLst>
                                      </p:cBhvr>
                                      <p:tavLst>
                                        <p:tav tm="0">
                                          <p:val>
                                            <p:fltVal val="0"/>
                                          </p:val>
                                        </p:tav>
                                        <p:tav tm="100000">
                                          <p:val>
                                            <p:strVal val="#ppt_w"/>
                                          </p:val>
                                        </p:tav>
                                      </p:tavLst>
                                    </p:anim>
                                    <p:anim calcmode="lin" valueType="num">
                                      <p:cBhvr additive="base">
                                        <p:cTn id="90" dur="1000" fill="hold"/>
                                        <p:tgtEl>
                                          <p:spTgt spid="278542"/>
                                        </p:tgtEl>
                                        <p:attrNameLst>
                                          <p:attrName>ppt_h</p:attrName>
                                        </p:attrNameLst>
                                      </p:cBhvr>
                                      <p:tavLst>
                                        <p:tav tm="0">
                                          <p:val>
                                            <p:fltVal val="0"/>
                                          </p:val>
                                        </p:tav>
                                        <p:tav tm="100000">
                                          <p:val>
                                            <p:strVal val="#ppt_h"/>
                                          </p:val>
                                        </p:tav>
                                      </p:tavLst>
                                    </p:anim>
                                    <p:anim calcmode="lin" valueType="num">
                                      <p:cBhvr additive="base">
                                        <p:cTn id="91" dur="1000" fill="hold"/>
                                        <p:tgtEl>
                                          <p:spTgt spid="278542"/>
                                        </p:tgtEl>
                                        <p:attrNameLst>
                                          <p:attrName>ppt_x</p:attrName>
                                        </p:attrNameLst>
                                      </p:cBhvr>
                                      <p:tavLst>
                                        <p:tav tm="0" fmla="#ppt_x+(cos(-2*pi*(1-$))*-#ppt_x-sin(-2*pi*(1-$))*(1-#ppt_y))*(1-$)">
                                          <p:val>
                                            <p:fltVal val="0"/>
                                          </p:val>
                                        </p:tav>
                                        <p:tav tm="100000">
                                          <p:val>
                                            <p:fltVal val="1"/>
                                          </p:val>
                                        </p:tav>
                                      </p:tavLst>
                                    </p:anim>
                                    <p:anim calcmode="lin" valueType="num">
                                      <p:cBhvr additive="base">
                                        <p:cTn id="92" dur="1000" fill="hold"/>
                                        <p:tgtEl>
                                          <p:spTgt spid="2785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3" fill="hold" grpId="0" nodeType="clickEffect">
                                  <p:stCondLst>
                                    <p:cond delay="0"/>
                                  </p:stCondLst>
                                  <p:childTnLst>
                                    <p:set>
                                      <p:cBhvr>
                                        <p:cTn id="96" dur="1" fill="hold">
                                          <p:stCondLst>
                                            <p:cond delay="0"/>
                                          </p:stCondLst>
                                        </p:cTn>
                                        <p:tgtEl>
                                          <p:spTgt spid="278543">
                                            <p:bg/>
                                          </p:spTgt>
                                        </p:tgtEl>
                                        <p:attrNameLst>
                                          <p:attrName>style.visibility</p:attrName>
                                        </p:attrNameLst>
                                      </p:cBhvr>
                                      <p:to>
                                        <p:strVal val="visible"/>
                                      </p:to>
                                    </p:set>
                                    <p:anim calcmode="lin" valueType="num">
                                      <p:cBhvr additive="base">
                                        <p:cTn id="97" dur="500" fill="hold"/>
                                        <p:tgtEl>
                                          <p:spTgt spid="278543">
                                            <p:bg/>
                                          </p:spTgt>
                                        </p:tgtEl>
                                        <p:attrNameLst>
                                          <p:attrName>ppt_x</p:attrName>
                                        </p:attrNameLst>
                                      </p:cBhvr>
                                      <p:tavLst>
                                        <p:tav tm="0">
                                          <p:val>
                                            <p:strVal val="1+#ppt_w/2"/>
                                          </p:val>
                                        </p:tav>
                                        <p:tav tm="100000">
                                          <p:val>
                                            <p:strVal val="#ppt_x"/>
                                          </p:val>
                                        </p:tav>
                                      </p:tavLst>
                                    </p:anim>
                                    <p:anim calcmode="lin" valueType="num">
                                      <p:cBhvr additive="base">
                                        <p:cTn id="98" dur="500" fill="hold"/>
                                        <p:tgtEl>
                                          <p:spTgt spid="278543">
                                            <p:bg/>
                                          </p:spTgt>
                                        </p:tgtEl>
                                        <p:attrNameLst>
                                          <p:attrName>ppt_y</p:attrName>
                                        </p:attrNameLst>
                                      </p:cBhvr>
                                      <p:tavLst>
                                        <p:tav tm="0">
                                          <p:val>
                                            <p:strVal val="0-#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3" fill="hold" grpId="0" nodeType="clickEffect">
                                  <p:stCondLst>
                                    <p:cond delay="0"/>
                                  </p:stCondLst>
                                  <p:childTnLst>
                                    <p:set>
                                      <p:cBhvr>
                                        <p:cTn id="102" dur="1" fill="hold">
                                          <p:stCondLst>
                                            <p:cond delay="0"/>
                                          </p:stCondLst>
                                        </p:cTn>
                                        <p:tgtEl>
                                          <p:spTgt spid="278543">
                                            <p:txEl>
                                              <p:pRg st="0" end="0"/>
                                            </p:txEl>
                                          </p:spTgt>
                                        </p:tgtEl>
                                        <p:attrNameLst>
                                          <p:attrName>style.visibility</p:attrName>
                                        </p:attrNameLst>
                                      </p:cBhvr>
                                      <p:to>
                                        <p:strVal val="visible"/>
                                      </p:to>
                                    </p:set>
                                    <p:anim calcmode="lin" valueType="num">
                                      <p:cBhvr additive="base">
                                        <p:cTn id="103" dur="500" fill="hold"/>
                                        <p:tgtEl>
                                          <p:spTgt spid="278543">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27854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3" fill="hold" grpId="0" nodeType="clickEffect">
                                  <p:stCondLst>
                                    <p:cond delay="0"/>
                                  </p:stCondLst>
                                  <p:childTnLst>
                                    <p:set>
                                      <p:cBhvr>
                                        <p:cTn id="108" dur="1" fill="hold">
                                          <p:stCondLst>
                                            <p:cond delay="0"/>
                                          </p:stCondLst>
                                        </p:cTn>
                                        <p:tgtEl>
                                          <p:spTgt spid="278543">
                                            <p:txEl>
                                              <p:pRg st="1" end="1"/>
                                            </p:txEl>
                                          </p:spTgt>
                                        </p:tgtEl>
                                        <p:attrNameLst>
                                          <p:attrName>style.visibility</p:attrName>
                                        </p:attrNameLst>
                                      </p:cBhvr>
                                      <p:to>
                                        <p:strVal val="visible"/>
                                      </p:to>
                                    </p:set>
                                    <p:anim calcmode="lin" valueType="num">
                                      <p:cBhvr additive="base">
                                        <p:cTn id="109" dur="500" fill="hold"/>
                                        <p:tgtEl>
                                          <p:spTgt spid="278543">
                                            <p:txEl>
                                              <p:pRg st="1" end="1"/>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27854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6" fill="hold" grpId="0" nodeType="clickEffect">
                                  <p:stCondLst>
                                    <p:cond delay="0"/>
                                  </p:stCondLst>
                                  <p:childTnLst>
                                    <p:set>
                                      <p:cBhvr>
                                        <p:cTn id="114" dur="1" fill="hold">
                                          <p:stCondLst>
                                            <p:cond delay="0"/>
                                          </p:stCondLst>
                                        </p:cTn>
                                        <p:tgtEl>
                                          <p:spTgt spid="278544">
                                            <p:bg/>
                                          </p:spTgt>
                                        </p:tgtEl>
                                        <p:attrNameLst>
                                          <p:attrName>style.visibility</p:attrName>
                                        </p:attrNameLst>
                                      </p:cBhvr>
                                      <p:to>
                                        <p:strVal val="visible"/>
                                      </p:to>
                                    </p:set>
                                    <p:anim calcmode="lin" valueType="num">
                                      <p:cBhvr additive="base">
                                        <p:cTn id="115" dur="500" fill="hold"/>
                                        <p:tgtEl>
                                          <p:spTgt spid="278544">
                                            <p:bg/>
                                          </p:spTgt>
                                        </p:tgtEl>
                                        <p:attrNameLst>
                                          <p:attrName>ppt_x</p:attrName>
                                        </p:attrNameLst>
                                      </p:cBhvr>
                                      <p:tavLst>
                                        <p:tav tm="0">
                                          <p:val>
                                            <p:strVal val="1+#ppt_w/2"/>
                                          </p:val>
                                        </p:tav>
                                        <p:tav tm="100000">
                                          <p:val>
                                            <p:strVal val="#ppt_x"/>
                                          </p:val>
                                        </p:tav>
                                      </p:tavLst>
                                    </p:anim>
                                    <p:anim calcmode="lin" valueType="num">
                                      <p:cBhvr additive="base">
                                        <p:cTn id="116" dur="500" fill="hold"/>
                                        <p:tgtEl>
                                          <p:spTgt spid="278544">
                                            <p:bg/>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6" fill="hold" grpId="0" nodeType="clickEffect">
                                  <p:stCondLst>
                                    <p:cond delay="0"/>
                                  </p:stCondLst>
                                  <p:childTnLst>
                                    <p:set>
                                      <p:cBhvr>
                                        <p:cTn id="120" dur="1" fill="hold">
                                          <p:stCondLst>
                                            <p:cond delay="0"/>
                                          </p:stCondLst>
                                        </p:cTn>
                                        <p:tgtEl>
                                          <p:spTgt spid="278544">
                                            <p:txEl>
                                              <p:pRg st="0" end="0"/>
                                            </p:txEl>
                                          </p:spTgt>
                                        </p:tgtEl>
                                        <p:attrNameLst>
                                          <p:attrName>style.visibility</p:attrName>
                                        </p:attrNameLst>
                                      </p:cBhvr>
                                      <p:to>
                                        <p:strVal val="visible"/>
                                      </p:to>
                                    </p:set>
                                    <p:anim calcmode="lin" valueType="num">
                                      <p:cBhvr additive="base">
                                        <p:cTn id="121" dur="500" fill="hold"/>
                                        <p:tgtEl>
                                          <p:spTgt spid="278544">
                                            <p:txEl>
                                              <p:pRg st="0" end="0"/>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2785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6" fill="hold" grpId="0" nodeType="clickEffect">
                                  <p:stCondLst>
                                    <p:cond delay="0"/>
                                  </p:stCondLst>
                                  <p:childTnLst>
                                    <p:set>
                                      <p:cBhvr>
                                        <p:cTn id="126" dur="1" fill="hold">
                                          <p:stCondLst>
                                            <p:cond delay="0"/>
                                          </p:stCondLst>
                                        </p:cTn>
                                        <p:tgtEl>
                                          <p:spTgt spid="278544">
                                            <p:txEl>
                                              <p:pRg st="1" end="1"/>
                                            </p:txEl>
                                          </p:spTgt>
                                        </p:tgtEl>
                                        <p:attrNameLst>
                                          <p:attrName>style.visibility</p:attrName>
                                        </p:attrNameLst>
                                      </p:cBhvr>
                                      <p:to>
                                        <p:strVal val="visible"/>
                                      </p:to>
                                    </p:set>
                                    <p:anim calcmode="lin" valueType="num">
                                      <p:cBhvr additive="base">
                                        <p:cTn id="127" dur="500" fill="hold"/>
                                        <p:tgtEl>
                                          <p:spTgt spid="278544">
                                            <p:txEl>
                                              <p:pRg st="1" end="1"/>
                                            </p:txEl>
                                          </p:spTgt>
                                        </p:tgtEl>
                                        <p:attrNameLst>
                                          <p:attrName>ppt_x</p:attrName>
                                        </p:attrNameLst>
                                      </p:cBhvr>
                                      <p:tavLst>
                                        <p:tav tm="0">
                                          <p:val>
                                            <p:strVal val="1+#ppt_w/2"/>
                                          </p:val>
                                        </p:tav>
                                        <p:tav tm="100000">
                                          <p:val>
                                            <p:strVal val="#ppt_x"/>
                                          </p:val>
                                        </p:tav>
                                      </p:tavLst>
                                    </p:anim>
                                    <p:anim calcmode="lin" valueType="num">
                                      <p:cBhvr additive="base">
                                        <p:cTn id="128" dur="500" fill="hold"/>
                                        <p:tgtEl>
                                          <p:spTgt spid="2785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4" presetClass="entr" presetSubtype="0" fill="hold" grpId="0" nodeType="clickEffect">
                                  <p:stCondLst>
                                    <p:cond delay="0"/>
                                  </p:stCondLst>
                                  <p:childTnLst>
                                    <p:set>
                                      <p:cBhvr>
                                        <p:cTn id="132" dur="1" fill="hold">
                                          <p:stCondLst>
                                            <p:cond delay="0"/>
                                          </p:stCondLst>
                                        </p:cTn>
                                        <p:tgtEl>
                                          <p:spTgt spid="278545"/>
                                        </p:tgtEl>
                                        <p:attrNameLst>
                                          <p:attrName>style.visibility</p:attrName>
                                        </p:attrNameLst>
                                      </p:cBhvr>
                                      <p:to>
                                        <p:strVal val="visible"/>
                                      </p:to>
                                    </p:set>
                                    <p:animEffect transition="in" filter="fade">
                                      <p:cBhvr>
                                        <p:cTn id="133" dur="500"/>
                                        <p:tgtEl>
                                          <p:spTgt spid="278545"/>
                                        </p:tgtEl>
                                      </p:cBhvr>
                                    </p:animEffect>
                                    <p:anim calcmode="lin" valueType="num">
                                      <p:cBhvr additive="base">
                                        <p:cTn id="134" dur="500" fill="hold"/>
                                        <p:tgtEl>
                                          <p:spTgt spid="278545"/>
                                        </p:tgtEl>
                                        <p:attrNameLst>
                                          <p:attrName>ppt_w</p:attrName>
                                        </p:attrNameLst>
                                      </p:cBhvr>
                                      <p:tavLst>
                                        <p:tav tm="0">
                                          <p:val>
                                            <p:strVal val="#ppt_w*0.05"/>
                                          </p:val>
                                        </p:tav>
                                        <p:tav tm="100000">
                                          <p:val>
                                            <p:strVal val="#ppt_w"/>
                                          </p:val>
                                        </p:tav>
                                      </p:tavLst>
                                    </p:anim>
                                    <p:anim calcmode="lin" valueType="num">
                                      <p:cBhvr additive="base">
                                        <p:cTn id="135" dur="500" fill="hold"/>
                                        <p:tgtEl>
                                          <p:spTgt spid="278545"/>
                                        </p:tgtEl>
                                        <p:attrNameLst>
                                          <p:attrName>ppt_h</p:attrName>
                                        </p:attrNameLst>
                                      </p:cBhvr>
                                      <p:tavLst>
                                        <p:tav tm="0">
                                          <p:val>
                                            <p:strVal val="#ppt_h"/>
                                          </p:val>
                                        </p:tav>
                                        <p:tav tm="100000">
                                          <p:val>
                                            <p:strVal val="#ppt_h"/>
                                          </p:val>
                                        </p:tav>
                                      </p:tavLst>
                                    </p:anim>
                                    <p:anim calcmode="lin" valueType="num">
                                      <p:cBhvr additive="base">
                                        <p:cTn id="136" dur="500" fill="hold"/>
                                        <p:tgtEl>
                                          <p:spTgt spid="278545"/>
                                        </p:tgtEl>
                                        <p:attrNameLst>
                                          <p:attrName>ppt_x</p:attrName>
                                        </p:attrNameLst>
                                      </p:cBhvr>
                                      <p:tavLst>
                                        <p:tav tm="0">
                                          <p:val>
                                            <p:strVal val="#ppt_x-.2"/>
                                          </p:val>
                                        </p:tav>
                                        <p:tav tm="100000">
                                          <p:val>
                                            <p:strVal val="#ppt_x"/>
                                          </p:val>
                                        </p:tav>
                                      </p:tavLst>
                                    </p:anim>
                                    <p:anim calcmode="lin" valueType="num">
                                      <p:cBhvr additive="base">
                                        <p:cTn id="137" dur="500" fill="hold"/>
                                        <p:tgtEl>
                                          <p:spTgt spid="278545"/>
                                        </p:tgtEl>
                                        <p:attrNameLst>
                                          <p:attrName>ppt_y</p:attrName>
                                        </p:attrNameLst>
                                      </p:cBhvr>
                                      <p:tavLst>
                                        <p:tav tm="0">
                                          <p:val>
                                            <p:strVal val="#ppt_y"/>
                                          </p:val>
                                        </p:tav>
                                        <p:tav tm="100000">
                                          <p:val>
                                            <p:strVal val="#ppt_y"/>
                                          </p:val>
                                        </p:tav>
                                      </p:tavLst>
                                    </p:anim>
                                  </p:childTnLst>
                                </p:cTn>
                              </p:par>
                            </p:childTnLst>
                          </p:cTn>
                        </p:par>
                        <p:par>
                          <p:cTn id="138" fill="hold" nodeType="afterGroup">
                            <p:stCondLst>
                              <p:cond delay="500"/>
                            </p:stCondLst>
                            <p:childTnLst>
                              <p:par>
                                <p:cTn id="139" presetID="24" presetClass="entr" presetSubtype="0" fill="hold" grpId="0" nodeType="afterEffect">
                                  <p:stCondLst>
                                    <p:cond delay="0"/>
                                  </p:stCondLst>
                                  <p:childTnLst>
                                    <p:set>
                                      <p:cBhvr>
                                        <p:cTn id="140" dur="1" fill="hold">
                                          <p:stCondLst>
                                            <p:cond delay="0"/>
                                          </p:stCondLst>
                                        </p:cTn>
                                        <p:tgtEl>
                                          <p:spTgt spid="278547"/>
                                        </p:tgtEl>
                                        <p:attrNameLst>
                                          <p:attrName>style.visibility</p:attrName>
                                        </p:attrNameLst>
                                      </p:cBhvr>
                                      <p:to>
                                        <p:strVal val="visible"/>
                                      </p:to>
                                    </p:set>
                                    <p:animEffect transition="in" filter="fade">
                                      <p:cBhvr>
                                        <p:cTn id="141" dur="500"/>
                                        <p:tgtEl>
                                          <p:spTgt spid="278547"/>
                                        </p:tgtEl>
                                      </p:cBhvr>
                                    </p:animEffect>
                                    <p:anim calcmode="lin" valueType="num">
                                      <p:cBhvr additive="base">
                                        <p:cTn id="142" dur="500" fill="hold"/>
                                        <p:tgtEl>
                                          <p:spTgt spid="278547"/>
                                        </p:tgtEl>
                                        <p:attrNameLst>
                                          <p:attrName>ppt_w</p:attrName>
                                        </p:attrNameLst>
                                      </p:cBhvr>
                                      <p:tavLst>
                                        <p:tav tm="0">
                                          <p:val>
                                            <p:strVal val="#ppt_w*0.05"/>
                                          </p:val>
                                        </p:tav>
                                        <p:tav tm="100000">
                                          <p:val>
                                            <p:strVal val="#ppt_w"/>
                                          </p:val>
                                        </p:tav>
                                      </p:tavLst>
                                    </p:anim>
                                    <p:anim calcmode="lin" valueType="num">
                                      <p:cBhvr additive="base">
                                        <p:cTn id="143" dur="500" fill="hold"/>
                                        <p:tgtEl>
                                          <p:spTgt spid="278547"/>
                                        </p:tgtEl>
                                        <p:attrNameLst>
                                          <p:attrName>ppt_h</p:attrName>
                                        </p:attrNameLst>
                                      </p:cBhvr>
                                      <p:tavLst>
                                        <p:tav tm="0">
                                          <p:val>
                                            <p:strVal val="#ppt_h"/>
                                          </p:val>
                                        </p:tav>
                                        <p:tav tm="100000">
                                          <p:val>
                                            <p:strVal val="#ppt_h"/>
                                          </p:val>
                                        </p:tav>
                                      </p:tavLst>
                                    </p:anim>
                                    <p:anim calcmode="lin" valueType="num">
                                      <p:cBhvr additive="base">
                                        <p:cTn id="144" dur="500" fill="hold"/>
                                        <p:tgtEl>
                                          <p:spTgt spid="278547"/>
                                        </p:tgtEl>
                                        <p:attrNameLst>
                                          <p:attrName>ppt_x</p:attrName>
                                        </p:attrNameLst>
                                      </p:cBhvr>
                                      <p:tavLst>
                                        <p:tav tm="0">
                                          <p:val>
                                            <p:strVal val="#ppt_x-.2"/>
                                          </p:val>
                                        </p:tav>
                                        <p:tav tm="100000">
                                          <p:val>
                                            <p:strVal val="#ppt_x"/>
                                          </p:val>
                                        </p:tav>
                                      </p:tavLst>
                                    </p:anim>
                                    <p:anim calcmode="lin" valueType="num">
                                      <p:cBhvr additive="base">
                                        <p:cTn id="145" dur="500" fill="hold"/>
                                        <p:tgtEl>
                                          <p:spTgt spid="278547"/>
                                        </p:tgtEl>
                                        <p:attrNameLst>
                                          <p:attrName>ppt_y</p:attrName>
                                        </p:attrNameLst>
                                      </p:cBhvr>
                                      <p:tavLst>
                                        <p:tav tm="0">
                                          <p:val>
                                            <p:strVal val="#ppt_y"/>
                                          </p:val>
                                        </p:tav>
                                        <p:tav tm="100000">
                                          <p:val>
                                            <p:strVal val="#ppt_y"/>
                                          </p:val>
                                        </p:tav>
                                      </p:tavLst>
                                    </p:anim>
                                  </p:childTnLst>
                                </p:cTn>
                              </p:par>
                            </p:childTnLst>
                          </p:cTn>
                        </p:par>
                        <p:par>
                          <p:cTn id="146" fill="hold" nodeType="afterGroup">
                            <p:stCondLst>
                              <p:cond delay="1000"/>
                            </p:stCondLst>
                            <p:childTnLst>
                              <p:par>
                                <p:cTn id="147" presetID="24" presetClass="entr" presetSubtype="0" fill="hold" grpId="0" nodeType="afterEffect">
                                  <p:stCondLst>
                                    <p:cond delay="0"/>
                                  </p:stCondLst>
                                  <p:childTnLst>
                                    <p:set>
                                      <p:cBhvr>
                                        <p:cTn id="148" dur="1" fill="hold">
                                          <p:stCondLst>
                                            <p:cond delay="0"/>
                                          </p:stCondLst>
                                        </p:cTn>
                                        <p:tgtEl>
                                          <p:spTgt spid="278546"/>
                                        </p:tgtEl>
                                        <p:attrNameLst>
                                          <p:attrName>style.visibility</p:attrName>
                                        </p:attrNameLst>
                                      </p:cBhvr>
                                      <p:to>
                                        <p:strVal val="visible"/>
                                      </p:to>
                                    </p:set>
                                    <p:animEffect transition="in" filter="fade">
                                      <p:cBhvr>
                                        <p:cTn id="149" dur="500"/>
                                        <p:tgtEl>
                                          <p:spTgt spid="278546"/>
                                        </p:tgtEl>
                                      </p:cBhvr>
                                    </p:animEffect>
                                    <p:anim calcmode="lin" valueType="num">
                                      <p:cBhvr additive="base">
                                        <p:cTn id="150" dur="500" fill="hold"/>
                                        <p:tgtEl>
                                          <p:spTgt spid="278546"/>
                                        </p:tgtEl>
                                        <p:attrNameLst>
                                          <p:attrName>ppt_w</p:attrName>
                                        </p:attrNameLst>
                                      </p:cBhvr>
                                      <p:tavLst>
                                        <p:tav tm="0">
                                          <p:val>
                                            <p:strVal val="#ppt_w*0.05"/>
                                          </p:val>
                                        </p:tav>
                                        <p:tav tm="100000">
                                          <p:val>
                                            <p:strVal val="#ppt_w"/>
                                          </p:val>
                                        </p:tav>
                                      </p:tavLst>
                                    </p:anim>
                                    <p:anim calcmode="lin" valueType="num">
                                      <p:cBhvr additive="base">
                                        <p:cTn id="151" dur="500" fill="hold"/>
                                        <p:tgtEl>
                                          <p:spTgt spid="278546"/>
                                        </p:tgtEl>
                                        <p:attrNameLst>
                                          <p:attrName>ppt_h</p:attrName>
                                        </p:attrNameLst>
                                      </p:cBhvr>
                                      <p:tavLst>
                                        <p:tav tm="0">
                                          <p:val>
                                            <p:strVal val="#ppt_h"/>
                                          </p:val>
                                        </p:tav>
                                        <p:tav tm="100000">
                                          <p:val>
                                            <p:strVal val="#ppt_h"/>
                                          </p:val>
                                        </p:tav>
                                      </p:tavLst>
                                    </p:anim>
                                    <p:anim calcmode="lin" valueType="num">
                                      <p:cBhvr additive="base">
                                        <p:cTn id="152" dur="500" fill="hold"/>
                                        <p:tgtEl>
                                          <p:spTgt spid="278546"/>
                                        </p:tgtEl>
                                        <p:attrNameLst>
                                          <p:attrName>ppt_x</p:attrName>
                                        </p:attrNameLst>
                                      </p:cBhvr>
                                      <p:tavLst>
                                        <p:tav tm="0">
                                          <p:val>
                                            <p:strVal val="#ppt_x-.2"/>
                                          </p:val>
                                        </p:tav>
                                        <p:tav tm="100000">
                                          <p:val>
                                            <p:strVal val="#ppt_x"/>
                                          </p:val>
                                        </p:tav>
                                      </p:tavLst>
                                    </p:anim>
                                    <p:anim calcmode="lin" valueType="num">
                                      <p:cBhvr additive="base">
                                        <p:cTn id="153" dur="500" fill="hold"/>
                                        <p:tgtEl>
                                          <p:spTgt spid="2785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nimBg="1" autoUpdateAnimBg="0"/>
      <p:bldP spid="278531" grpId="0" animBg="1" autoUpdateAnimBg="0"/>
      <p:bldP spid="278532" grpId="0" animBg="1" autoUpdateAnimBg="0"/>
      <p:bldP spid="278533" grpId="0" animBg="1"/>
      <p:bldP spid="278534" grpId="0" animBg="1" autoUpdateAnimBg="0"/>
      <p:bldP spid="278535" grpId="0" animBg="1"/>
      <p:bldP spid="278536" grpId="0" animBg="1" autoUpdateAnimBg="0"/>
      <p:bldP spid="278537" grpId="0" animBg="1"/>
      <p:bldP spid="278538" grpId="0" animBg="1" autoUpdateAnimBg="0"/>
      <p:bldP spid="278539" grpId="0" animBg="1"/>
      <p:bldP spid="278540" grpId="0" animBg="1" autoUpdateAnimBg="0"/>
      <p:bldP spid="278541" grpId="0" animBg="1"/>
      <p:bldP spid="278542" grpId="0" animBg="1" autoUpdateAnimBg="0"/>
      <p:bldP spid="278543" grpId="0" build="p" animBg="1" autoUpdateAnimBg="0"/>
      <p:bldP spid="278544" grpId="0" build="p" animBg="1" autoUpdateAnimBg="0"/>
      <p:bldP spid="278545" grpId="0" animBg="1" autoUpdateAnimBg="0"/>
      <p:bldP spid="278546" grpId="0" animBg="1" autoUpdateAnimBg="0"/>
      <p:bldP spid="27854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53BF948A-F293-4DE8-B2AA-D11C0907D8F2}" type="datetime1">
              <a:rPr lang="zh-CN" altLang="en-US" smtClean="0"/>
              <a:t>2016/5/10</a:t>
            </a:fld>
            <a:endParaRPr lang="en-US" altLang="zh-CN">
              <a:solidFill>
                <a:srgbClr val="FFFF00"/>
              </a:solidFill>
            </a:endParaRPr>
          </a:p>
        </p:txBody>
      </p:sp>
      <p:sp>
        <p:nvSpPr>
          <p:cNvPr id="11" name="页脚占位符 2"/>
          <p:cNvSpPr>
            <a:spLocks noGrp="1"/>
          </p:cNvSpPr>
          <p:nvPr>
            <p:ph type="ftr" sz="quarter" idx="11"/>
          </p:nvPr>
        </p:nvSpPr>
        <p:spPr/>
        <p:txBody>
          <a:bodyPr/>
          <a:lstStyle/>
          <a:p>
            <a:r>
              <a:rPr lang="zh-CN" altLang="en-US" smtClean="0"/>
              <a:t>数据库系统</a:t>
            </a:r>
            <a:endParaRPr lang="zh-CN" altLang="en-US"/>
          </a:p>
        </p:txBody>
      </p:sp>
      <p:sp>
        <p:nvSpPr>
          <p:cNvPr id="12" name="灯片编号占位符 3"/>
          <p:cNvSpPr>
            <a:spLocks noGrp="1"/>
          </p:cNvSpPr>
          <p:nvPr>
            <p:ph type="sldNum" sz="quarter" idx="12"/>
          </p:nvPr>
        </p:nvSpPr>
        <p:spPr/>
        <p:txBody>
          <a:bodyPr/>
          <a:lstStyle/>
          <a:p>
            <a:fld id="{CC9C596A-2352-400B-86CB-F07266C32DDA}" type="slidenum">
              <a:rPr lang="zh-CN" altLang="en-US"/>
              <a:pPr/>
              <a:t>5</a:t>
            </a:fld>
            <a:endParaRPr lang="en-US" altLang="zh-CN">
              <a:solidFill>
                <a:srgbClr val="FFFF00"/>
              </a:solidFill>
            </a:endParaRPr>
          </a:p>
        </p:txBody>
      </p:sp>
      <p:sp>
        <p:nvSpPr>
          <p:cNvPr id="235522" name="Text Box 2"/>
          <p:cNvSpPr txBox="1">
            <a:spLocks noChangeArrowheads="1"/>
          </p:cNvSpPr>
          <p:nvPr/>
        </p:nvSpPr>
        <p:spPr bwMode="auto">
          <a:xfrm>
            <a:off x="2057400" y="560388"/>
            <a:ext cx="2184400" cy="45720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FFFFFF"/>
                </a:solidFill>
              </a:rPr>
              <a:t>（</a:t>
            </a:r>
            <a:r>
              <a:rPr lang="en-US" altLang="zh-CN" sz="2400" b="1">
                <a:solidFill>
                  <a:srgbClr val="FFFFFF"/>
                </a:solidFill>
              </a:rPr>
              <a:t>2</a:t>
            </a:r>
            <a:r>
              <a:rPr lang="zh-CN" altLang="en-US" sz="2400" b="1">
                <a:solidFill>
                  <a:srgbClr val="FFFFFF"/>
                </a:solidFill>
              </a:rPr>
              <a:t>）插入异常</a:t>
            </a:r>
            <a:endParaRPr lang="zh-CN" altLang="en-US" sz="2400" b="1">
              <a:solidFill>
                <a:srgbClr val="FFFF00"/>
              </a:solidFill>
            </a:endParaRPr>
          </a:p>
        </p:txBody>
      </p:sp>
      <p:sp>
        <p:nvSpPr>
          <p:cNvPr id="235523" name="Text Box 3"/>
          <p:cNvSpPr txBox="1">
            <a:spLocks noChangeArrowheads="1"/>
          </p:cNvSpPr>
          <p:nvPr/>
        </p:nvSpPr>
        <p:spPr bwMode="auto">
          <a:xfrm>
            <a:off x="2057400" y="1187450"/>
            <a:ext cx="83820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        若新调来一个职工并将他分配到某个车间，根据上述关系模式，在对该职工统计工作之前，他的信息是装不进数据库中的。因为他的日期值是空值，而日期是主键的属性之一，不允许为空。</a:t>
            </a:r>
          </a:p>
        </p:txBody>
      </p:sp>
      <p:sp>
        <p:nvSpPr>
          <p:cNvPr id="235524" name="Text Box 4"/>
          <p:cNvSpPr txBox="1">
            <a:spLocks noChangeArrowheads="1"/>
          </p:cNvSpPr>
          <p:nvPr/>
        </p:nvSpPr>
        <p:spPr bwMode="auto">
          <a:xfrm>
            <a:off x="1600200" y="2971801"/>
            <a:ext cx="92464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a:t>
            </a:r>
            <a:r>
              <a:rPr lang="en-US" altLang="zh-CN" sz="2400" b="1">
                <a:solidFill>
                  <a:srgbClr val="FFFF00"/>
                </a:solidFill>
              </a:rPr>
              <a:t>1005</a:t>
            </a:r>
            <a:r>
              <a:rPr lang="zh-CN" altLang="en-US" sz="2400" b="1">
                <a:solidFill>
                  <a:srgbClr val="FFFF00"/>
                </a:solidFill>
              </a:rPr>
              <a:t>，</a:t>
            </a:r>
            <a:r>
              <a:rPr lang="en-US" altLang="zh-CN" sz="2400" b="1">
                <a:solidFill>
                  <a:srgbClr val="FFFFFF"/>
                </a:solidFill>
              </a:rPr>
              <a:t>NULL</a:t>
            </a:r>
            <a:r>
              <a:rPr lang="zh-CN" altLang="en-US" sz="2400" b="1">
                <a:solidFill>
                  <a:srgbClr val="FFFF00"/>
                </a:solidFill>
              </a:rPr>
              <a:t>，天然，车工，</a:t>
            </a:r>
            <a:r>
              <a:rPr lang="en-US" altLang="zh-CN" sz="2400" b="1">
                <a:solidFill>
                  <a:srgbClr val="FFFFFF"/>
                </a:solidFill>
              </a:rPr>
              <a:t>NULL</a:t>
            </a:r>
            <a:r>
              <a:rPr lang="zh-CN" altLang="en-US" sz="2400" b="1">
                <a:solidFill>
                  <a:srgbClr val="FFFF00"/>
                </a:solidFill>
              </a:rPr>
              <a:t>，</a:t>
            </a:r>
            <a:r>
              <a:rPr lang="en-US" altLang="zh-CN" sz="2400" b="1">
                <a:solidFill>
                  <a:srgbClr val="FFFFFF"/>
                </a:solidFill>
              </a:rPr>
              <a:t>NULL</a:t>
            </a:r>
            <a:r>
              <a:rPr lang="zh-CN" altLang="en-US" sz="2400" b="1">
                <a:solidFill>
                  <a:srgbClr val="FFFF00"/>
                </a:solidFill>
              </a:rPr>
              <a:t>，金工车间，李四）</a:t>
            </a:r>
          </a:p>
        </p:txBody>
      </p:sp>
      <p:sp>
        <p:nvSpPr>
          <p:cNvPr id="235525" name="Text Box 5"/>
          <p:cNvSpPr txBox="1">
            <a:spLocks noChangeArrowheads="1"/>
          </p:cNvSpPr>
          <p:nvPr/>
        </p:nvSpPr>
        <p:spPr bwMode="auto">
          <a:xfrm>
            <a:off x="4524375" y="554039"/>
            <a:ext cx="3587842" cy="46166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应该存储的信息无法存储</a:t>
            </a:r>
            <a:endParaRPr lang="zh-CN" altLang="en-US" sz="2400" b="1">
              <a:solidFill>
                <a:srgbClr val="FFFF00"/>
              </a:solidFill>
            </a:endParaRPr>
          </a:p>
        </p:txBody>
      </p:sp>
      <p:sp>
        <p:nvSpPr>
          <p:cNvPr id="235526" name="Text Box 6"/>
          <p:cNvSpPr txBox="1">
            <a:spLocks noChangeArrowheads="1"/>
          </p:cNvSpPr>
          <p:nvPr/>
        </p:nvSpPr>
        <p:spPr bwMode="auto">
          <a:xfrm>
            <a:off x="1997075" y="3505200"/>
            <a:ext cx="2184400" cy="457200"/>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zh-CN" altLang="en-US" sz="2400" b="1">
                <a:solidFill>
                  <a:srgbClr val="FFFFFF"/>
                </a:solidFill>
              </a:rPr>
              <a:t>（</a:t>
            </a:r>
            <a:r>
              <a:rPr lang="en-US" altLang="zh-CN" sz="2400" b="1">
                <a:solidFill>
                  <a:srgbClr val="FFFFFF"/>
                </a:solidFill>
              </a:rPr>
              <a:t>3</a:t>
            </a:r>
            <a:r>
              <a:rPr lang="zh-CN" altLang="en-US" sz="2400" b="1">
                <a:solidFill>
                  <a:srgbClr val="FFFFFF"/>
                </a:solidFill>
              </a:rPr>
              <a:t>）删除异常</a:t>
            </a:r>
            <a:endParaRPr lang="zh-CN" altLang="en-US" sz="2400" b="1">
              <a:solidFill>
                <a:srgbClr val="FFFF00"/>
              </a:solidFill>
            </a:endParaRPr>
          </a:p>
        </p:txBody>
      </p:sp>
      <p:sp>
        <p:nvSpPr>
          <p:cNvPr id="235527" name="Text Box 7"/>
          <p:cNvSpPr txBox="1">
            <a:spLocks noChangeArrowheads="1"/>
          </p:cNvSpPr>
          <p:nvPr/>
        </p:nvSpPr>
        <p:spPr bwMode="auto">
          <a:xfrm>
            <a:off x="4521200" y="3505200"/>
            <a:ext cx="3251200" cy="457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00"/>
                </a:solidFill>
              </a:rPr>
              <a:t>不该删除的信息被删除</a:t>
            </a:r>
            <a:endParaRPr lang="zh-CN" altLang="en-US" sz="2400" b="1">
              <a:solidFill>
                <a:srgbClr val="FFFF00"/>
              </a:solidFill>
            </a:endParaRPr>
          </a:p>
        </p:txBody>
      </p:sp>
      <p:sp>
        <p:nvSpPr>
          <p:cNvPr id="235528" name="Text Box 8"/>
          <p:cNvSpPr txBox="1">
            <a:spLocks noChangeArrowheads="1"/>
          </p:cNvSpPr>
          <p:nvPr/>
        </p:nvSpPr>
        <p:spPr bwMode="auto">
          <a:xfrm>
            <a:off x="2057400" y="4038601"/>
            <a:ext cx="82296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        若想删除某人的所有定额完成情况，则该职工的其他信息也都被删除。</a:t>
            </a:r>
          </a:p>
        </p:txBody>
      </p:sp>
      <p:sp>
        <p:nvSpPr>
          <p:cNvPr id="235529" name="Text Box 9"/>
          <p:cNvSpPr txBox="1">
            <a:spLocks noChangeArrowheads="1"/>
          </p:cNvSpPr>
          <p:nvPr/>
        </p:nvSpPr>
        <p:spPr bwMode="auto">
          <a:xfrm>
            <a:off x="2133601" y="4956175"/>
            <a:ext cx="8251825"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        比如在</a:t>
            </a:r>
            <a:r>
              <a:rPr lang="en-US" altLang="zh-CN" sz="2400" b="1">
                <a:solidFill>
                  <a:srgbClr val="FFFF00"/>
                </a:solidFill>
              </a:rPr>
              <a:t>98</a:t>
            </a:r>
            <a:r>
              <a:rPr lang="zh-CN" altLang="en-US" sz="2400" b="1">
                <a:solidFill>
                  <a:srgbClr val="FFFF00"/>
                </a:solidFill>
              </a:rPr>
              <a:t>年底要删除</a:t>
            </a:r>
            <a:r>
              <a:rPr lang="en-US" altLang="zh-CN" sz="2400" b="1">
                <a:solidFill>
                  <a:srgbClr val="FFFF00"/>
                </a:solidFill>
              </a:rPr>
              <a:t>97</a:t>
            </a:r>
            <a:r>
              <a:rPr lang="zh-CN" altLang="en-US" sz="2400" b="1">
                <a:solidFill>
                  <a:srgbClr val="FFFF00"/>
                </a:solidFill>
              </a:rPr>
              <a:t>年以前的所有定额完成信息，则</a:t>
            </a:r>
            <a:r>
              <a:rPr lang="en-US" altLang="zh-CN" sz="2400" b="1">
                <a:solidFill>
                  <a:srgbClr val="FFFF00"/>
                </a:solidFill>
              </a:rPr>
              <a:t>98</a:t>
            </a:r>
            <a:r>
              <a:rPr lang="zh-CN" altLang="en-US" sz="2400" b="1">
                <a:solidFill>
                  <a:srgbClr val="FFFF00"/>
                </a:solidFill>
              </a:rPr>
              <a:t>年由于种种原因未参加现实工作的职工的所有信息全部被删除。</a:t>
            </a:r>
          </a:p>
        </p:txBody>
      </p:sp>
    </p:spTree>
    <p:extLst>
      <p:ext uri="{BB962C8B-B14F-4D97-AF65-F5344CB8AC3E}">
        <p14:creationId xmlns:p14="http://schemas.microsoft.com/office/powerpoint/2010/main" val="38223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235522"/>
                                        </p:tgtEl>
                                        <p:attrNameLst>
                                          <p:attrName>style.visibility</p:attrName>
                                        </p:attrNameLst>
                                      </p:cBhvr>
                                      <p:to>
                                        <p:strVal val="visible"/>
                                      </p:to>
                                    </p:set>
                                    <p:anim calcmode="lin" valueType="num">
                                      <p:cBhvr additive="base">
                                        <p:cTn id="7" dur="5000" fill="hold"/>
                                        <p:tgtEl>
                                          <p:spTgt spid="235522"/>
                                        </p:tgtEl>
                                        <p:attrNameLst>
                                          <p:attrName>ppt_x</p:attrName>
                                        </p:attrNameLst>
                                      </p:cBhvr>
                                      <p:tavLst>
                                        <p:tav tm="0">
                                          <p:val>
                                            <p:strVal val="0-#ppt_w/2"/>
                                          </p:val>
                                        </p:tav>
                                        <p:tav tm="100000">
                                          <p:val>
                                            <p:strVal val="#ppt_x"/>
                                          </p:val>
                                        </p:tav>
                                      </p:tavLst>
                                    </p:anim>
                                    <p:anim calcmode="lin" valueType="num">
                                      <p:cBhvr additive="base">
                                        <p:cTn id="8" dur="5000" fill="hold"/>
                                        <p:tgtEl>
                                          <p:spTgt spid="2355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5" fill="hold" grpId="0" nodeType="clickEffect">
                                  <p:stCondLst>
                                    <p:cond delay="0"/>
                                  </p:stCondLst>
                                  <p:childTnLst>
                                    <p:set>
                                      <p:cBhvr>
                                        <p:cTn id="12" dur="1" fill="hold">
                                          <p:stCondLst>
                                            <p:cond delay="0"/>
                                          </p:stCondLst>
                                        </p:cTn>
                                        <p:tgtEl>
                                          <p:spTgt spid="235523">
                                            <p:bg/>
                                          </p:spTgt>
                                        </p:tgtEl>
                                        <p:attrNameLst>
                                          <p:attrName>style.visibility</p:attrName>
                                        </p:attrNameLst>
                                      </p:cBhvr>
                                      <p:to>
                                        <p:strVal val="visible"/>
                                      </p:to>
                                    </p:set>
                                    <p:animEffect transition="in" filter="randombar(vertical)">
                                      <p:cBhvr>
                                        <p:cTn id="13" dur="500"/>
                                        <p:tgtEl>
                                          <p:spTgt spid="235523">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5" fill="hold" grpId="0" nodeType="clickEffect">
                                  <p:stCondLst>
                                    <p:cond delay="0"/>
                                  </p:stCondLst>
                                  <p:childTnLst>
                                    <p:set>
                                      <p:cBhvr>
                                        <p:cTn id="17" dur="1" fill="hold">
                                          <p:stCondLst>
                                            <p:cond delay="0"/>
                                          </p:stCondLst>
                                        </p:cTn>
                                        <p:tgtEl>
                                          <p:spTgt spid="235523">
                                            <p:txEl>
                                              <p:pRg st="0" end="0"/>
                                            </p:txEl>
                                          </p:spTgt>
                                        </p:tgtEl>
                                        <p:attrNameLst>
                                          <p:attrName>style.visibility</p:attrName>
                                        </p:attrNameLst>
                                      </p:cBhvr>
                                      <p:to>
                                        <p:strVal val="visible"/>
                                      </p:to>
                                    </p:set>
                                    <p:animEffect transition="in" filter="randombar(vertical)">
                                      <p:cBhvr>
                                        <p:cTn id="18" dur="500"/>
                                        <p:tgtEl>
                                          <p:spTgt spid="23552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235524"/>
                                        </p:tgtEl>
                                        <p:attrNameLst>
                                          <p:attrName>style.visibility</p:attrName>
                                        </p:attrNameLst>
                                      </p:cBhvr>
                                      <p:to>
                                        <p:strVal val="visible"/>
                                      </p:to>
                                    </p:set>
                                    <p:animEffect transition="in" filter="barn(outVertical)">
                                      <p:cBhvr>
                                        <p:cTn id="23" dur="500"/>
                                        <p:tgtEl>
                                          <p:spTgt spid="2355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35525"/>
                                        </p:tgtEl>
                                        <p:attrNameLst>
                                          <p:attrName>style.visibility</p:attrName>
                                        </p:attrNameLst>
                                      </p:cBhvr>
                                      <p:to>
                                        <p:strVal val="visible"/>
                                      </p:to>
                                    </p:set>
                                    <p:anim calcmode="lin" valueType="num">
                                      <p:cBhvr additive="base">
                                        <p:cTn id="28" dur="500" fill="hold"/>
                                        <p:tgtEl>
                                          <p:spTgt spid="235525"/>
                                        </p:tgtEl>
                                        <p:attrNameLst>
                                          <p:attrName>ppt_x</p:attrName>
                                        </p:attrNameLst>
                                      </p:cBhvr>
                                      <p:tavLst>
                                        <p:tav tm="0">
                                          <p:val>
                                            <p:strVal val="1+#ppt_w/2"/>
                                          </p:val>
                                        </p:tav>
                                        <p:tav tm="100000">
                                          <p:val>
                                            <p:strVal val="#ppt_x"/>
                                          </p:val>
                                        </p:tav>
                                      </p:tavLst>
                                    </p:anim>
                                    <p:anim calcmode="lin" valueType="num">
                                      <p:cBhvr additive="base">
                                        <p:cTn id="29" dur="500" fill="hold"/>
                                        <p:tgtEl>
                                          <p:spTgt spid="23552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7" presetClass="entr" presetSubtype="8" fill="hold" grpId="0" nodeType="clickEffect">
                                  <p:stCondLst>
                                    <p:cond delay="0"/>
                                  </p:stCondLst>
                                  <p:childTnLst>
                                    <p:set>
                                      <p:cBhvr>
                                        <p:cTn id="33" dur="1" fill="hold">
                                          <p:stCondLst>
                                            <p:cond delay="0"/>
                                          </p:stCondLst>
                                        </p:cTn>
                                        <p:tgtEl>
                                          <p:spTgt spid="235526"/>
                                        </p:tgtEl>
                                        <p:attrNameLst>
                                          <p:attrName>style.visibility</p:attrName>
                                        </p:attrNameLst>
                                      </p:cBhvr>
                                      <p:to>
                                        <p:strVal val="visible"/>
                                      </p:to>
                                    </p:set>
                                    <p:anim calcmode="lin" valueType="num">
                                      <p:cBhvr additive="base">
                                        <p:cTn id="34" dur="5000" fill="hold"/>
                                        <p:tgtEl>
                                          <p:spTgt spid="235526"/>
                                        </p:tgtEl>
                                        <p:attrNameLst>
                                          <p:attrName>ppt_x</p:attrName>
                                        </p:attrNameLst>
                                      </p:cBhvr>
                                      <p:tavLst>
                                        <p:tav tm="0">
                                          <p:val>
                                            <p:strVal val="0-#ppt_w/2"/>
                                          </p:val>
                                        </p:tav>
                                        <p:tav tm="100000">
                                          <p:val>
                                            <p:strVal val="#ppt_x"/>
                                          </p:val>
                                        </p:tav>
                                      </p:tavLst>
                                    </p:anim>
                                    <p:anim calcmode="lin" valueType="num">
                                      <p:cBhvr additive="base">
                                        <p:cTn id="35" dur="5000" fill="hold"/>
                                        <p:tgtEl>
                                          <p:spTgt spid="235526"/>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35528"/>
                                        </p:tgtEl>
                                        <p:attrNameLst>
                                          <p:attrName>style.visibility</p:attrName>
                                        </p:attrNameLst>
                                      </p:cBhvr>
                                      <p:to>
                                        <p:strVal val="visible"/>
                                      </p:to>
                                    </p:set>
                                    <p:animEffect transition="in" filter="box(in)">
                                      <p:cBhvr>
                                        <p:cTn id="40" dur="500"/>
                                        <p:tgtEl>
                                          <p:spTgt spid="2355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35529">
                                            <p:bg/>
                                          </p:spTgt>
                                        </p:tgtEl>
                                        <p:attrNameLst>
                                          <p:attrName>style.visibility</p:attrName>
                                        </p:attrNameLst>
                                      </p:cBhvr>
                                      <p:to>
                                        <p:strVal val="visible"/>
                                      </p:to>
                                    </p:set>
                                    <p:anim calcmode="lin" valueType="num">
                                      <p:cBhvr additive="base">
                                        <p:cTn id="45" dur="500" fill="hold"/>
                                        <p:tgtEl>
                                          <p:spTgt spid="235529">
                                            <p:bg/>
                                          </p:spTgt>
                                        </p:tgtEl>
                                        <p:attrNameLst>
                                          <p:attrName>ppt_x</p:attrName>
                                        </p:attrNameLst>
                                      </p:cBhvr>
                                      <p:tavLst>
                                        <p:tav tm="0">
                                          <p:val>
                                            <p:strVal val="#ppt_x"/>
                                          </p:val>
                                        </p:tav>
                                        <p:tav tm="100000">
                                          <p:val>
                                            <p:strVal val="#ppt_x"/>
                                          </p:val>
                                        </p:tav>
                                      </p:tavLst>
                                    </p:anim>
                                    <p:anim calcmode="lin" valueType="num">
                                      <p:cBhvr additive="base">
                                        <p:cTn id="46" dur="500" fill="hold"/>
                                        <p:tgtEl>
                                          <p:spTgt spid="235529">
                                            <p:bg/>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5529">
                                            <p:txEl>
                                              <p:pRg st="0" end="0"/>
                                            </p:txEl>
                                          </p:spTgt>
                                        </p:tgtEl>
                                        <p:attrNameLst>
                                          <p:attrName>style.visibility</p:attrName>
                                        </p:attrNameLst>
                                      </p:cBhvr>
                                      <p:to>
                                        <p:strVal val="visible"/>
                                      </p:to>
                                    </p:set>
                                    <p:anim calcmode="lin" valueType="num">
                                      <p:cBhvr additive="base">
                                        <p:cTn id="51" dur="500" fill="hold"/>
                                        <p:tgtEl>
                                          <p:spTgt spid="235529">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355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235527"/>
                                        </p:tgtEl>
                                        <p:attrNameLst>
                                          <p:attrName>style.visibility</p:attrName>
                                        </p:attrNameLst>
                                      </p:cBhvr>
                                      <p:to>
                                        <p:strVal val="visible"/>
                                      </p:to>
                                    </p:set>
                                    <p:anim calcmode="lin" valueType="num">
                                      <p:cBhvr additive="base">
                                        <p:cTn id="57" dur="500" fill="hold"/>
                                        <p:tgtEl>
                                          <p:spTgt spid="235527"/>
                                        </p:tgtEl>
                                        <p:attrNameLst>
                                          <p:attrName>ppt_x</p:attrName>
                                        </p:attrNameLst>
                                      </p:cBhvr>
                                      <p:tavLst>
                                        <p:tav tm="0">
                                          <p:val>
                                            <p:strVal val="1+#ppt_w/2"/>
                                          </p:val>
                                        </p:tav>
                                        <p:tav tm="100000">
                                          <p:val>
                                            <p:strVal val="#ppt_x"/>
                                          </p:val>
                                        </p:tav>
                                      </p:tavLst>
                                    </p:anim>
                                    <p:anim calcmode="lin" valueType="num">
                                      <p:cBhvr additive="base">
                                        <p:cTn id="58" dur="500" fill="hold"/>
                                        <p:tgtEl>
                                          <p:spTgt spid="2355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animBg="1" autoUpdateAnimBg="0"/>
      <p:bldP spid="235523" grpId="0" build="p" animBg="1" autoUpdateAnimBg="0"/>
      <p:bldP spid="235524" grpId="0" animBg="1" autoUpdateAnimBg="0"/>
      <p:bldP spid="235525" grpId="0" animBg="1" autoUpdateAnimBg="0"/>
      <p:bldP spid="235526" grpId="0" animBg="1" autoUpdateAnimBg="0"/>
      <p:bldP spid="235527" grpId="0" animBg="1" autoUpdateAnimBg="0"/>
      <p:bldP spid="235528" grpId="0" animBg="1" autoUpdateAnimBg="0"/>
      <p:bldP spid="235529" grpId="0" build="p"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751608C1-D2C6-4B59-88A4-C4B5D78E0CA5}" type="datetime1">
              <a:rPr lang="zh-CN" altLang="en-US" smtClean="0"/>
              <a:t>2016/5/10</a:t>
            </a:fld>
            <a:endParaRPr lang="en-US" altLang="zh-CN">
              <a:solidFill>
                <a:srgbClr val="FFFF00"/>
              </a:solidFill>
            </a:endParaRPr>
          </a:p>
        </p:txBody>
      </p:sp>
      <p:sp>
        <p:nvSpPr>
          <p:cNvPr id="8" name="页脚占位符 2"/>
          <p:cNvSpPr>
            <a:spLocks noGrp="1"/>
          </p:cNvSpPr>
          <p:nvPr>
            <p:ph type="ftr" sz="quarter" idx="11"/>
          </p:nvPr>
        </p:nvSpPr>
        <p:spPr/>
        <p:txBody>
          <a:bodyPr/>
          <a:lstStyle/>
          <a:p>
            <a:r>
              <a:rPr lang="zh-CN" altLang="en-US" smtClean="0"/>
              <a:t>数据库系统</a:t>
            </a:r>
            <a:endParaRPr lang="zh-CN" altLang="en-US"/>
          </a:p>
        </p:txBody>
      </p:sp>
      <p:sp>
        <p:nvSpPr>
          <p:cNvPr id="9" name="灯片编号占位符 3"/>
          <p:cNvSpPr>
            <a:spLocks noGrp="1"/>
          </p:cNvSpPr>
          <p:nvPr>
            <p:ph type="sldNum" sz="quarter" idx="12"/>
          </p:nvPr>
        </p:nvSpPr>
        <p:spPr/>
        <p:txBody>
          <a:bodyPr/>
          <a:lstStyle/>
          <a:p>
            <a:fld id="{B6120588-E73F-4F3A-AD72-38CD4624EC36}" type="slidenum">
              <a:rPr lang="zh-CN" altLang="en-US"/>
              <a:pPr/>
              <a:t>6</a:t>
            </a:fld>
            <a:endParaRPr lang="en-US" altLang="zh-CN">
              <a:solidFill>
                <a:srgbClr val="FFFF00"/>
              </a:solidFill>
            </a:endParaRPr>
          </a:p>
        </p:txBody>
      </p:sp>
      <p:sp>
        <p:nvSpPr>
          <p:cNvPr id="236546" name="Text Box 2"/>
          <p:cNvSpPr txBox="1">
            <a:spLocks noChangeArrowheads="1"/>
          </p:cNvSpPr>
          <p:nvPr/>
        </p:nvSpPr>
        <p:spPr bwMode="auto">
          <a:xfrm>
            <a:off x="1981200" y="577851"/>
            <a:ext cx="5907386" cy="535531"/>
          </a:xfrm>
          <a:prstGeom prst="rect">
            <a:avLst/>
          </a:prstGeom>
          <a:solidFill>
            <a:schemeClr val="tx2"/>
          </a:solidFill>
          <a:ln>
            <a:noFill/>
          </a:ln>
          <a:effectLst>
            <a:prstShdw prst="shdw17" dist="17961" dir="2700000">
              <a:schemeClr val="tx2">
                <a:gamma/>
                <a:shade val="60000"/>
                <a:invGamma/>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lnSpc>
                <a:spcPct val="120000"/>
              </a:lnSpc>
              <a:spcBef>
                <a:spcPct val="0"/>
              </a:spcBef>
              <a:spcAft>
                <a:spcPct val="0"/>
              </a:spcAft>
            </a:pPr>
            <a:r>
              <a:rPr lang="zh-CN" altLang="en-US" sz="2400" b="1">
                <a:solidFill>
                  <a:srgbClr val="FFFFFF"/>
                </a:solidFill>
              </a:rPr>
              <a:t>（</a:t>
            </a:r>
            <a:r>
              <a:rPr lang="en-US" altLang="zh-CN" sz="2400" b="1">
                <a:solidFill>
                  <a:srgbClr val="FFFFFF"/>
                </a:solidFill>
              </a:rPr>
              <a:t>4</a:t>
            </a:r>
            <a:r>
              <a:rPr lang="zh-CN" altLang="en-US" sz="2400" b="1">
                <a:solidFill>
                  <a:srgbClr val="FFFFFF"/>
                </a:solidFill>
              </a:rPr>
              <a:t>）修改困难，容易造成数据的不一致性</a:t>
            </a:r>
            <a:endParaRPr lang="zh-CN" altLang="en-US" sz="2400" b="1">
              <a:solidFill>
                <a:srgbClr val="FFFF00"/>
              </a:solidFill>
            </a:endParaRPr>
          </a:p>
        </p:txBody>
      </p:sp>
      <p:sp>
        <p:nvSpPr>
          <p:cNvPr id="236547" name="Text Box 3"/>
          <p:cNvSpPr txBox="1">
            <a:spLocks noChangeArrowheads="1"/>
          </p:cNvSpPr>
          <p:nvPr/>
        </p:nvSpPr>
        <p:spPr bwMode="auto">
          <a:xfrm>
            <a:off x="1752600" y="1066800"/>
            <a:ext cx="89154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若某车间换了主任，则该车间所有职工的上述记录都要修改；</a:t>
            </a:r>
          </a:p>
          <a:p>
            <a:pPr eaLnBrk="0" fontAlgn="base" hangingPunct="0">
              <a:lnSpc>
                <a:spcPct val="120000"/>
              </a:lnSpc>
              <a:spcBef>
                <a:spcPct val="0"/>
              </a:spcBef>
              <a:spcAft>
                <a:spcPct val="0"/>
              </a:spcAft>
            </a:pPr>
            <a:r>
              <a:rPr lang="zh-CN" altLang="en-US" sz="2400" b="1">
                <a:solidFill>
                  <a:srgbClr val="FFFF00"/>
                </a:solidFill>
              </a:rPr>
              <a:t>又如某人换了车间，则其工种、车间、车间主任等信息都要修改。</a:t>
            </a:r>
          </a:p>
        </p:txBody>
      </p:sp>
      <p:sp>
        <p:nvSpPr>
          <p:cNvPr id="236548" name="Text Box 4"/>
          <p:cNvSpPr txBox="1">
            <a:spLocks noChangeArrowheads="1"/>
          </p:cNvSpPr>
          <p:nvPr/>
        </p:nvSpPr>
        <p:spPr bwMode="auto">
          <a:xfrm>
            <a:off x="3032125" y="2165350"/>
            <a:ext cx="5664200" cy="1421928"/>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修改工作量大；</a:t>
            </a:r>
          </a:p>
          <a:p>
            <a:pPr eaLnBrk="0" fontAlgn="base" hangingPunct="0">
              <a:lnSpc>
                <a:spcPct val="120000"/>
              </a:lnSpc>
              <a:spcBef>
                <a:spcPct val="0"/>
              </a:spcBef>
              <a:spcAft>
                <a:spcPct val="0"/>
              </a:spcAft>
            </a:pPr>
            <a:r>
              <a:rPr lang="zh-CN" altLang="en-US" sz="2400" b="1">
                <a:solidFill>
                  <a:srgbClr val="FFFF00"/>
                </a:solidFill>
              </a:rPr>
              <a:t>即使漏改一处都会造成数据的不一致性；</a:t>
            </a:r>
          </a:p>
        </p:txBody>
      </p:sp>
      <p:sp>
        <p:nvSpPr>
          <p:cNvPr id="236549" name="Text Box 5"/>
          <p:cNvSpPr txBox="1">
            <a:spLocks noChangeArrowheads="1"/>
          </p:cNvSpPr>
          <p:nvPr/>
        </p:nvSpPr>
        <p:spPr bwMode="auto">
          <a:xfrm>
            <a:off x="7943850" y="571501"/>
            <a:ext cx="2659702" cy="53553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400" b="1">
                <a:solidFill>
                  <a:srgbClr val="000000"/>
                </a:solidFill>
              </a:rPr>
              <a:t>（也称更新异常）</a:t>
            </a:r>
            <a:endParaRPr lang="zh-CN" altLang="en-US" sz="2400" b="1">
              <a:solidFill>
                <a:srgbClr val="FFFF00"/>
              </a:solidFill>
            </a:endParaRPr>
          </a:p>
        </p:txBody>
      </p:sp>
      <p:sp>
        <p:nvSpPr>
          <p:cNvPr id="236550" name="Text Box 6"/>
          <p:cNvSpPr txBox="1">
            <a:spLocks noChangeArrowheads="1"/>
          </p:cNvSpPr>
          <p:nvPr/>
        </p:nvSpPr>
        <p:spPr bwMode="auto">
          <a:xfrm>
            <a:off x="1752600" y="3817939"/>
            <a:ext cx="8610600"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      上例充分说明对关系模式若随意设计，其后果是严重的。</a:t>
            </a:r>
          </a:p>
          <a:p>
            <a:pPr eaLnBrk="0" fontAlgn="base" hangingPunct="0">
              <a:lnSpc>
                <a:spcPct val="130000"/>
              </a:lnSpc>
              <a:spcBef>
                <a:spcPct val="0"/>
              </a:spcBef>
              <a:spcAft>
                <a:spcPct val="0"/>
              </a:spcAft>
            </a:pPr>
            <a:r>
              <a:rPr lang="zh-CN" altLang="en-US" sz="2400" b="1">
                <a:solidFill>
                  <a:srgbClr val="FFFF00"/>
                </a:solidFill>
              </a:rPr>
              <a:t>      本章将要讨论产生上述问题的原因以及解决办法，即如何改造一个不好的关系模式。这就是规范化理论要解决的主要问题。</a:t>
            </a:r>
          </a:p>
        </p:txBody>
      </p:sp>
    </p:spTree>
    <p:extLst>
      <p:ext uri="{BB962C8B-B14F-4D97-AF65-F5344CB8AC3E}">
        <p14:creationId xmlns:p14="http://schemas.microsoft.com/office/powerpoint/2010/main" val="1065490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236546"/>
                                        </p:tgtEl>
                                        <p:attrNameLst>
                                          <p:attrName>style.visibility</p:attrName>
                                        </p:attrNameLst>
                                      </p:cBhvr>
                                      <p:to>
                                        <p:strVal val="visible"/>
                                      </p:to>
                                    </p:set>
                                    <p:anim calcmode="lin" valueType="num">
                                      <p:cBhvr additive="base">
                                        <p:cTn id="7" dur="5000" fill="hold"/>
                                        <p:tgtEl>
                                          <p:spTgt spid="236546"/>
                                        </p:tgtEl>
                                        <p:attrNameLst>
                                          <p:attrName>ppt_x</p:attrName>
                                        </p:attrNameLst>
                                      </p:cBhvr>
                                      <p:tavLst>
                                        <p:tav tm="0">
                                          <p:val>
                                            <p:strVal val="0-#ppt_w/2"/>
                                          </p:val>
                                        </p:tav>
                                        <p:tav tm="100000">
                                          <p:val>
                                            <p:strVal val="#ppt_x"/>
                                          </p:val>
                                        </p:tav>
                                      </p:tavLst>
                                    </p:anim>
                                    <p:anim calcmode="lin" valueType="num">
                                      <p:cBhvr additive="base">
                                        <p:cTn id="8" dur="5000" fill="hold"/>
                                        <p:tgtEl>
                                          <p:spTgt spid="2365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36547">
                                            <p:bg/>
                                          </p:spTgt>
                                        </p:tgtEl>
                                        <p:attrNameLst>
                                          <p:attrName>style.visibility</p:attrName>
                                        </p:attrNameLst>
                                      </p:cBhvr>
                                      <p:to>
                                        <p:strVal val="visible"/>
                                      </p:to>
                                    </p:set>
                                    <p:animEffect transition="in" filter="barn(inVertical)">
                                      <p:cBhvr>
                                        <p:cTn id="13" dur="500"/>
                                        <p:tgtEl>
                                          <p:spTgt spid="236547">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36547">
                                            <p:txEl>
                                              <p:pRg st="0" end="0"/>
                                            </p:txEl>
                                          </p:spTgt>
                                        </p:tgtEl>
                                        <p:attrNameLst>
                                          <p:attrName>style.visibility</p:attrName>
                                        </p:attrNameLst>
                                      </p:cBhvr>
                                      <p:to>
                                        <p:strVal val="visible"/>
                                      </p:to>
                                    </p:set>
                                    <p:animEffect transition="in" filter="barn(inVertical)">
                                      <p:cBhvr>
                                        <p:cTn id="18" dur="500"/>
                                        <p:tgtEl>
                                          <p:spTgt spid="236547">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36547">
                                            <p:txEl>
                                              <p:pRg st="1" end="1"/>
                                            </p:txEl>
                                          </p:spTgt>
                                        </p:tgtEl>
                                        <p:attrNameLst>
                                          <p:attrName>style.visibility</p:attrName>
                                        </p:attrNameLst>
                                      </p:cBhvr>
                                      <p:to>
                                        <p:strVal val="visible"/>
                                      </p:to>
                                    </p:set>
                                    <p:animEffect transition="in" filter="barn(inVertical)">
                                      <p:cBhvr>
                                        <p:cTn id="23" dur="500"/>
                                        <p:tgtEl>
                                          <p:spTgt spid="236547">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236548">
                                            <p:bg/>
                                          </p:spTgt>
                                        </p:tgtEl>
                                        <p:attrNameLst>
                                          <p:attrName>style.visibility</p:attrName>
                                        </p:attrNameLst>
                                      </p:cBhvr>
                                      <p:to>
                                        <p:strVal val="visible"/>
                                      </p:to>
                                    </p:set>
                                    <p:animEffect transition="in" filter="slide(fromLeft)">
                                      <p:cBhvr>
                                        <p:cTn id="28" dur="500"/>
                                        <p:tgtEl>
                                          <p:spTgt spid="236548">
                                            <p:bg/>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236548">
                                            <p:txEl>
                                              <p:pRg st="0" end="0"/>
                                            </p:txEl>
                                          </p:spTgt>
                                        </p:tgtEl>
                                        <p:attrNameLst>
                                          <p:attrName>style.visibility</p:attrName>
                                        </p:attrNameLst>
                                      </p:cBhvr>
                                      <p:to>
                                        <p:strVal val="visible"/>
                                      </p:to>
                                    </p:set>
                                    <p:animEffect transition="in" filter="slide(fromLeft)">
                                      <p:cBhvr>
                                        <p:cTn id="33" dur="500"/>
                                        <p:tgtEl>
                                          <p:spTgt spid="236548">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236548">
                                            <p:txEl>
                                              <p:pRg st="1" end="1"/>
                                            </p:txEl>
                                          </p:spTgt>
                                        </p:tgtEl>
                                        <p:attrNameLst>
                                          <p:attrName>style.visibility</p:attrName>
                                        </p:attrNameLst>
                                      </p:cBhvr>
                                      <p:to>
                                        <p:strVal val="visible"/>
                                      </p:to>
                                    </p:set>
                                    <p:animEffect transition="in" filter="slide(fromLeft)">
                                      <p:cBhvr>
                                        <p:cTn id="38" dur="500"/>
                                        <p:tgtEl>
                                          <p:spTgt spid="236548">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36549"/>
                                        </p:tgtEl>
                                        <p:attrNameLst>
                                          <p:attrName>style.visibility</p:attrName>
                                        </p:attrNameLst>
                                      </p:cBhvr>
                                      <p:to>
                                        <p:strVal val="visible"/>
                                      </p:to>
                                    </p:set>
                                    <p:anim calcmode="lin" valueType="num">
                                      <p:cBhvr additive="base">
                                        <p:cTn id="43" dur="500" fill="hold"/>
                                        <p:tgtEl>
                                          <p:spTgt spid="236549"/>
                                        </p:tgtEl>
                                        <p:attrNameLst>
                                          <p:attrName>ppt_x</p:attrName>
                                        </p:attrNameLst>
                                      </p:cBhvr>
                                      <p:tavLst>
                                        <p:tav tm="0">
                                          <p:val>
                                            <p:strVal val="1+#ppt_w/2"/>
                                          </p:val>
                                        </p:tav>
                                        <p:tav tm="100000">
                                          <p:val>
                                            <p:strVal val="#ppt_x"/>
                                          </p:val>
                                        </p:tav>
                                      </p:tavLst>
                                    </p:anim>
                                    <p:anim calcmode="lin" valueType="num">
                                      <p:cBhvr additive="base">
                                        <p:cTn id="44" dur="500" fill="hold"/>
                                        <p:tgtEl>
                                          <p:spTgt spid="23654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36550">
                                            <p:bg/>
                                          </p:spTgt>
                                        </p:tgtEl>
                                        <p:attrNameLst>
                                          <p:attrName>style.visibility</p:attrName>
                                        </p:attrNameLst>
                                      </p:cBhvr>
                                      <p:to>
                                        <p:strVal val="visible"/>
                                      </p:to>
                                    </p:set>
                                    <p:animEffect transition="in" filter="checkerboard(across)">
                                      <p:cBhvr>
                                        <p:cTn id="49" dur="500"/>
                                        <p:tgtEl>
                                          <p:spTgt spid="236550">
                                            <p:bg/>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236550">
                                            <p:txEl>
                                              <p:pRg st="0" end="0"/>
                                            </p:txEl>
                                          </p:spTgt>
                                        </p:tgtEl>
                                        <p:attrNameLst>
                                          <p:attrName>style.visibility</p:attrName>
                                        </p:attrNameLst>
                                      </p:cBhvr>
                                      <p:to>
                                        <p:strVal val="visible"/>
                                      </p:to>
                                    </p:set>
                                    <p:animEffect transition="in" filter="checkerboard(across)">
                                      <p:cBhvr>
                                        <p:cTn id="54" dur="500"/>
                                        <p:tgtEl>
                                          <p:spTgt spid="236550">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236550">
                                            <p:txEl>
                                              <p:pRg st="1" end="1"/>
                                            </p:txEl>
                                          </p:spTgt>
                                        </p:tgtEl>
                                        <p:attrNameLst>
                                          <p:attrName>style.visibility</p:attrName>
                                        </p:attrNameLst>
                                      </p:cBhvr>
                                      <p:to>
                                        <p:strVal val="visible"/>
                                      </p:to>
                                    </p:set>
                                    <p:animEffect transition="in" filter="checkerboard(across)">
                                      <p:cBhvr>
                                        <p:cTn id="59" dur="500"/>
                                        <p:tgtEl>
                                          <p:spTgt spid="2365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nimBg="1" autoUpdateAnimBg="0"/>
      <p:bldP spid="236547" grpId="0" build="p" animBg="1" autoUpdateAnimBg="0"/>
      <p:bldP spid="236548" grpId="0" build="p" animBg="1" autoUpdateAnimBg="0"/>
      <p:bldP spid="236549" grpId="0" animBg="1" autoUpdateAnimBg="0"/>
      <p:bldP spid="236550" grpId="0" build="p"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half" idx="10"/>
          </p:nvPr>
        </p:nvSpPr>
        <p:spPr/>
        <p:txBody>
          <a:bodyPr/>
          <a:lstStyle/>
          <a:p>
            <a:fld id="{0EFCF85C-E27F-4315-A8B8-B6F7CFE93A99}" type="datetime1">
              <a:rPr lang="zh-CN" altLang="en-US" smtClean="0"/>
              <a:t>2016/5/10</a:t>
            </a:fld>
            <a:endParaRPr lang="en-US" altLang="zh-CN">
              <a:solidFill>
                <a:srgbClr val="FFFF00"/>
              </a:solidFill>
            </a:endParaRPr>
          </a:p>
        </p:txBody>
      </p:sp>
      <p:sp>
        <p:nvSpPr>
          <p:cNvPr id="13" name="页脚占位符 2"/>
          <p:cNvSpPr>
            <a:spLocks noGrp="1"/>
          </p:cNvSpPr>
          <p:nvPr>
            <p:ph type="ftr" sz="quarter" idx="11"/>
          </p:nvPr>
        </p:nvSpPr>
        <p:spPr/>
        <p:txBody>
          <a:bodyPr/>
          <a:lstStyle/>
          <a:p>
            <a:r>
              <a:rPr lang="zh-CN" altLang="en-US" smtClean="0"/>
              <a:t>数据库系统</a:t>
            </a:r>
            <a:endParaRPr lang="zh-CN" altLang="en-US"/>
          </a:p>
        </p:txBody>
      </p:sp>
      <p:sp>
        <p:nvSpPr>
          <p:cNvPr id="14" name="灯片编号占位符 3"/>
          <p:cNvSpPr>
            <a:spLocks noGrp="1"/>
          </p:cNvSpPr>
          <p:nvPr>
            <p:ph type="sldNum" sz="quarter" idx="12"/>
          </p:nvPr>
        </p:nvSpPr>
        <p:spPr/>
        <p:txBody>
          <a:bodyPr/>
          <a:lstStyle/>
          <a:p>
            <a:fld id="{FAECD729-3483-42ED-8923-4569899D39A2}" type="slidenum">
              <a:rPr lang="zh-CN" altLang="en-US"/>
              <a:pPr/>
              <a:t>7</a:t>
            </a:fld>
            <a:endParaRPr lang="en-US" altLang="zh-CN">
              <a:solidFill>
                <a:srgbClr val="FFFF00"/>
              </a:solidFill>
            </a:endParaRPr>
          </a:p>
        </p:txBody>
      </p:sp>
      <p:sp>
        <p:nvSpPr>
          <p:cNvPr id="237570" name="Text Box 2"/>
          <p:cNvSpPr txBox="1">
            <a:spLocks noChangeArrowheads="1"/>
          </p:cNvSpPr>
          <p:nvPr/>
        </p:nvSpPr>
        <p:spPr bwMode="auto">
          <a:xfrm>
            <a:off x="1752600" y="685800"/>
            <a:ext cx="86106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30000"/>
              </a:lnSpc>
              <a:spcBef>
                <a:spcPct val="0"/>
              </a:spcBef>
              <a:spcAft>
                <a:spcPct val="0"/>
              </a:spcAft>
            </a:pPr>
            <a:r>
              <a:rPr lang="zh-CN" altLang="en-US" sz="2400" b="1">
                <a:solidFill>
                  <a:srgbClr val="FFFF00"/>
                </a:solidFill>
              </a:rPr>
              <a:t>      比如，对于上述关系模式，若分解成下面三个关系，则前面提到的几个问题将全部或部分地得到解决：</a:t>
            </a:r>
          </a:p>
        </p:txBody>
      </p:sp>
      <p:sp>
        <p:nvSpPr>
          <p:cNvPr id="237571" name="Rectangle 3"/>
          <p:cNvSpPr>
            <a:spLocks noChangeArrowheads="1"/>
          </p:cNvSpPr>
          <p:nvPr/>
        </p:nvSpPr>
        <p:spPr bwMode="auto">
          <a:xfrm>
            <a:off x="2514600" y="2057400"/>
            <a:ext cx="575349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FF"/>
                </a:solidFill>
              </a:rPr>
              <a:t>职工关系（工号，姓名，工种，车间号）</a:t>
            </a:r>
          </a:p>
        </p:txBody>
      </p:sp>
      <p:sp>
        <p:nvSpPr>
          <p:cNvPr id="237572" name="Rectangle 4"/>
          <p:cNvSpPr>
            <a:spLocks noChangeArrowheads="1"/>
          </p:cNvSpPr>
          <p:nvPr/>
        </p:nvSpPr>
        <p:spPr bwMode="auto">
          <a:xfrm>
            <a:off x="2514600" y="2514600"/>
            <a:ext cx="575349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FF"/>
                </a:solidFill>
              </a:rPr>
              <a:t>车间关系（车间号，车间名，车间主任）</a:t>
            </a:r>
          </a:p>
        </p:txBody>
      </p:sp>
      <p:sp>
        <p:nvSpPr>
          <p:cNvPr id="237573" name="Rectangle 5"/>
          <p:cNvSpPr>
            <a:spLocks noChangeArrowheads="1"/>
          </p:cNvSpPr>
          <p:nvPr/>
        </p:nvSpPr>
        <p:spPr bwMode="auto">
          <a:xfrm>
            <a:off x="2514601" y="2971800"/>
            <a:ext cx="6681637"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lnSpc>
                <a:spcPct val="130000"/>
              </a:lnSpc>
              <a:spcBef>
                <a:spcPct val="0"/>
              </a:spcBef>
              <a:spcAft>
                <a:spcPct val="0"/>
              </a:spcAft>
            </a:pPr>
            <a:r>
              <a:rPr lang="zh-CN" altLang="en-US" sz="2400" b="1">
                <a:solidFill>
                  <a:srgbClr val="FFFFFF"/>
                </a:solidFill>
              </a:rPr>
              <a:t>定额关系（工号，日期，定额，超额，车间号）</a:t>
            </a:r>
          </a:p>
        </p:txBody>
      </p:sp>
      <p:grpSp>
        <p:nvGrpSpPr>
          <p:cNvPr id="237574" name="Group 6"/>
          <p:cNvGrpSpPr>
            <a:grpSpLocks/>
          </p:cNvGrpSpPr>
          <p:nvPr/>
        </p:nvGrpSpPr>
        <p:grpSpPr bwMode="auto">
          <a:xfrm>
            <a:off x="3276600" y="4114800"/>
            <a:ext cx="5638800" cy="838200"/>
            <a:chOff x="0" y="0"/>
            <a:chExt cx="3552" cy="528"/>
          </a:xfrm>
        </p:grpSpPr>
        <p:sp>
          <p:nvSpPr>
            <p:cNvPr id="237575" name="Rectangle 7"/>
            <p:cNvSpPr>
              <a:spLocks noChangeArrowheads="1"/>
            </p:cNvSpPr>
            <p:nvPr/>
          </p:nvSpPr>
          <p:spPr bwMode="auto">
            <a:xfrm>
              <a:off x="0" y="0"/>
              <a:ext cx="3552" cy="52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37576" name="WordArt 8"/>
            <p:cNvSpPr>
              <a:spLocks noChangeArrowheads="1" noChangeShapeType="1"/>
            </p:cNvSpPr>
            <p:nvPr/>
          </p:nvSpPr>
          <p:spPr bwMode="auto">
            <a:xfrm>
              <a:off x="186" y="56"/>
              <a:ext cx="3180" cy="424"/>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26227"/>
                </a:avLst>
              </a:prstTxWarp>
            </a:bodyPr>
            <a:lstStyle/>
            <a:p>
              <a:pPr algn="ctr" eaLnBrk="0" fontAlgn="base" hangingPunct="0">
                <a:spcBef>
                  <a:spcPct val="0"/>
                </a:spcBef>
                <a:spcAft>
                  <a:spcPct val="0"/>
                </a:spcAft>
              </a:pPr>
              <a:r>
                <a:rPr lang="zh-CN" altLang="en-US" sz="4000" b="1">
                  <a:ln w="9525">
                    <a:solidFill>
                      <a:srgbClr val="000000"/>
                    </a:solidFill>
                    <a:round/>
                    <a:headEnd/>
                    <a:tailEnd/>
                  </a:ln>
                  <a:solidFill>
                    <a:srgbClr val="000000"/>
                  </a:solidFill>
                  <a:latin typeface="宋体" panose="02010600030101010101" pitchFamily="2" charset="-122"/>
                </a:rPr>
                <a:t>原因何在？规律何在？</a:t>
              </a:r>
            </a:p>
          </p:txBody>
        </p:sp>
      </p:grpSp>
      <p:sp>
        <p:nvSpPr>
          <p:cNvPr id="237577" name="AutoShape 9">
            <a:hlinkClick r:id="rId2" action="ppaction://hlinksldjump" highlightClick="1"/>
          </p:cNvPr>
          <p:cNvSpPr>
            <a:spLocks noChangeArrowheads="1"/>
          </p:cNvSpPr>
          <p:nvPr/>
        </p:nvSpPr>
        <p:spPr bwMode="auto">
          <a:xfrm>
            <a:off x="2743200" y="5562600"/>
            <a:ext cx="1600200" cy="762000"/>
          </a:xfrm>
          <a:prstGeom prst="actionButtonBackPrevious">
            <a:avLst/>
          </a:prstGeom>
          <a:solidFill>
            <a:srgbClr val="CDCD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FF"/>
                </a:solidFill>
              </a:rPr>
              <a:t>本节开头</a:t>
            </a:r>
            <a:endParaRPr lang="zh-CN" altLang="en-US" sz="2000" b="1">
              <a:solidFill>
                <a:srgbClr val="FFFF00"/>
              </a:solidFill>
            </a:endParaRPr>
          </a:p>
        </p:txBody>
      </p:sp>
      <p:sp>
        <p:nvSpPr>
          <p:cNvPr id="237578" name="AutoShape 10">
            <a:hlinkClick r:id="" action="ppaction://hlinkshowjump?jump=nextslide" highlightClick="1"/>
          </p:cNvPr>
          <p:cNvSpPr>
            <a:spLocks noChangeArrowheads="1"/>
          </p:cNvSpPr>
          <p:nvPr/>
        </p:nvSpPr>
        <p:spPr bwMode="auto">
          <a:xfrm>
            <a:off x="7772400" y="5562600"/>
            <a:ext cx="1600200" cy="762000"/>
          </a:xfrm>
          <a:prstGeom prst="actionButtonForwardNext">
            <a:avLst/>
          </a:prstGeom>
          <a:solidFill>
            <a:srgbClr val="CDCD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FF"/>
                </a:solidFill>
              </a:rPr>
              <a:t>下一节</a:t>
            </a:r>
            <a:endParaRPr lang="zh-CN" altLang="en-US" sz="2000" b="1">
              <a:solidFill>
                <a:srgbClr val="FFFF00"/>
              </a:solidFill>
            </a:endParaRPr>
          </a:p>
        </p:txBody>
      </p:sp>
      <p:sp>
        <p:nvSpPr>
          <p:cNvPr id="237579" name="AutoShape 11">
            <a:hlinkClick r:id="" action="ppaction://hlinkshowjump?jump=firstslide" highlightClick="1"/>
          </p:cNvPr>
          <p:cNvSpPr>
            <a:spLocks noChangeArrowheads="1"/>
          </p:cNvSpPr>
          <p:nvPr/>
        </p:nvSpPr>
        <p:spPr bwMode="auto">
          <a:xfrm>
            <a:off x="5257800" y="5562600"/>
            <a:ext cx="1600200" cy="762000"/>
          </a:xfrm>
          <a:prstGeom prst="actionButtonHome">
            <a:avLst/>
          </a:prstGeom>
          <a:solidFill>
            <a:srgbClr val="CDCDC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zh-CN" altLang="en-US" sz="2400" b="1">
                <a:solidFill>
                  <a:srgbClr val="0000FF"/>
                </a:solidFill>
              </a:rPr>
              <a:t>本章开头</a:t>
            </a:r>
            <a:endParaRPr lang="zh-CN" altLang="en-US" sz="2000" b="1">
              <a:solidFill>
                <a:srgbClr val="9933FF"/>
              </a:solidFill>
            </a:endParaRPr>
          </a:p>
        </p:txBody>
      </p:sp>
    </p:spTree>
    <p:extLst>
      <p:ext uri="{BB962C8B-B14F-4D97-AF65-F5344CB8AC3E}">
        <p14:creationId xmlns:p14="http://schemas.microsoft.com/office/powerpoint/2010/main" val="146465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37570">
                                            <p:bg/>
                                          </p:spTgt>
                                        </p:tgtEl>
                                        <p:attrNameLst>
                                          <p:attrName>style.visibility</p:attrName>
                                        </p:attrNameLst>
                                      </p:cBhvr>
                                      <p:to>
                                        <p:strVal val="visible"/>
                                      </p:to>
                                    </p:set>
                                    <p:animEffect transition="in" filter="checkerboard(down)">
                                      <p:cBhvr>
                                        <p:cTn id="7" dur="500"/>
                                        <p:tgtEl>
                                          <p:spTgt spid="2375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37570">
                                            <p:txEl>
                                              <p:pRg st="0" end="0"/>
                                            </p:txEl>
                                          </p:spTgt>
                                        </p:tgtEl>
                                        <p:attrNameLst>
                                          <p:attrName>style.visibility</p:attrName>
                                        </p:attrNameLst>
                                      </p:cBhvr>
                                      <p:to>
                                        <p:strVal val="visible"/>
                                      </p:to>
                                    </p:set>
                                    <p:animEffect transition="in" filter="checkerboard(down)">
                                      <p:cBhvr>
                                        <p:cTn id="12" dur="500"/>
                                        <p:tgtEl>
                                          <p:spTgt spid="2375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237571"/>
                                        </p:tgtEl>
                                        <p:attrNameLst>
                                          <p:attrName>style.visibility</p:attrName>
                                        </p:attrNameLst>
                                      </p:cBhvr>
                                      <p:to>
                                        <p:strVal val="visible"/>
                                      </p:to>
                                    </p:set>
                                    <p:anim calcmode="lin" valueType="num">
                                      <p:cBhvr additive="base">
                                        <p:cTn id="17" dur="500" fill="hold"/>
                                        <p:tgtEl>
                                          <p:spTgt spid="237571"/>
                                        </p:tgtEl>
                                        <p:attrNameLst>
                                          <p:attrName>ppt_x</p:attrName>
                                        </p:attrNameLst>
                                      </p:cBhvr>
                                      <p:tavLst>
                                        <p:tav tm="0">
                                          <p:val>
                                            <p:strVal val="#ppt_x-#ppt_w/2"/>
                                          </p:val>
                                        </p:tav>
                                        <p:tav tm="100000">
                                          <p:val>
                                            <p:strVal val="#ppt_x"/>
                                          </p:val>
                                        </p:tav>
                                      </p:tavLst>
                                    </p:anim>
                                    <p:anim calcmode="lin" valueType="num">
                                      <p:cBhvr additive="base">
                                        <p:cTn id="18" dur="500" fill="hold"/>
                                        <p:tgtEl>
                                          <p:spTgt spid="237571"/>
                                        </p:tgtEl>
                                        <p:attrNameLst>
                                          <p:attrName>ppt_y</p:attrName>
                                        </p:attrNameLst>
                                      </p:cBhvr>
                                      <p:tavLst>
                                        <p:tav tm="0">
                                          <p:val>
                                            <p:strVal val="#ppt_y"/>
                                          </p:val>
                                        </p:tav>
                                        <p:tav tm="100000">
                                          <p:val>
                                            <p:strVal val="#ppt_y"/>
                                          </p:val>
                                        </p:tav>
                                      </p:tavLst>
                                    </p:anim>
                                    <p:anim calcmode="lin" valueType="num">
                                      <p:cBhvr additive="base">
                                        <p:cTn id="19" dur="500" fill="hold"/>
                                        <p:tgtEl>
                                          <p:spTgt spid="237571"/>
                                        </p:tgtEl>
                                        <p:attrNameLst>
                                          <p:attrName>ppt_w</p:attrName>
                                        </p:attrNameLst>
                                      </p:cBhvr>
                                      <p:tavLst>
                                        <p:tav tm="0">
                                          <p:val>
                                            <p:fltVal val="0"/>
                                          </p:val>
                                        </p:tav>
                                        <p:tav tm="100000">
                                          <p:val>
                                            <p:strVal val="#ppt_w"/>
                                          </p:val>
                                        </p:tav>
                                      </p:tavLst>
                                    </p:anim>
                                    <p:anim calcmode="lin" valueType="num">
                                      <p:cBhvr additive="base">
                                        <p:cTn id="20" dur="500" fill="hold"/>
                                        <p:tgtEl>
                                          <p:spTgt spid="23757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237572"/>
                                        </p:tgtEl>
                                        <p:attrNameLst>
                                          <p:attrName>style.visibility</p:attrName>
                                        </p:attrNameLst>
                                      </p:cBhvr>
                                      <p:to>
                                        <p:strVal val="visible"/>
                                      </p:to>
                                    </p:set>
                                    <p:anim calcmode="lin" valueType="num">
                                      <p:cBhvr additive="base">
                                        <p:cTn id="25" dur="500" fill="hold"/>
                                        <p:tgtEl>
                                          <p:spTgt spid="237572"/>
                                        </p:tgtEl>
                                        <p:attrNameLst>
                                          <p:attrName>ppt_x</p:attrName>
                                        </p:attrNameLst>
                                      </p:cBhvr>
                                      <p:tavLst>
                                        <p:tav tm="0">
                                          <p:val>
                                            <p:strVal val="#ppt_x-#ppt_w/2"/>
                                          </p:val>
                                        </p:tav>
                                        <p:tav tm="100000">
                                          <p:val>
                                            <p:strVal val="#ppt_x"/>
                                          </p:val>
                                        </p:tav>
                                      </p:tavLst>
                                    </p:anim>
                                    <p:anim calcmode="lin" valueType="num">
                                      <p:cBhvr additive="base">
                                        <p:cTn id="26" dur="500" fill="hold"/>
                                        <p:tgtEl>
                                          <p:spTgt spid="237572"/>
                                        </p:tgtEl>
                                        <p:attrNameLst>
                                          <p:attrName>ppt_y</p:attrName>
                                        </p:attrNameLst>
                                      </p:cBhvr>
                                      <p:tavLst>
                                        <p:tav tm="0">
                                          <p:val>
                                            <p:strVal val="#ppt_y"/>
                                          </p:val>
                                        </p:tav>
                                        <p:tav tm="100000">
                                          <p:val>
                                            <p:strVal val="#ppt_y"/>
                                          </p:val>
                                        </p:tav>
                                      </p:tavLst>
                                    </p:anim>
                                    <p:anim calcmode="lin" valueType="num">
                                      <p:cBhvr additive="base">
                                        <p:cTn id="27" dur="500" fill="hold"/>
                                        <p:tgtEl>
                                          <p:spTgt spid="237572"/>
                                        </p:tgtEl>
                                        <p:attrNameLst>
                                          <p:attrName>ppt_w</p:attrName>
                                        </p:attrNameLst>
                                      </p:cBhvr>
                                      <p:tavLst>
                                        <p:tav tm="0">
                                          <p:val>
                                            <p:fltVal val="0"/>
                                          </p:val>
                                        </p:tav>
                                        <p:tav tm="100000">
                                          <p:val>
                                            <p:strVal val="#ppt_w"/>
                                          </p:val>
                                        </p:tav>
                                      </p:tavLst>
                                    </p:anim>
                                    <p:anim calcmode="lin" valueType="num">
                                      <p:cBhvr additive="base">
                                        <p:cTn id="28" dur="500" fill="hold"/>
                                        <p:tgtEl>
                                          <p:spTgt spid="23757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237573"/>
                                        </p:tgtEl>
                                        <p:attrNameLst>
                                          <p:attrName>style.visibility</p:attrName>
                                        </p:attrNameLst>
                                      </p:cBhvr>
                                      <p:to>
                                        <p:strVal val="visible"/>
                                      </p:to>
                                    </p:set>
                                    <p:anim calcmode="lin" valueType="num">
                                      <p:cBhvr additive="base">
                                        <p:cTn id="33" dur="500" fill="hold"/>
                                        <p:tgtEl>
                                          <p:spTgt spid="237573"/>
                                        </p:tgtEl>
                                        <p:attrNameLst>
                                          <p:attrName>ppt_x</p:attrName>
                                        </p:attrNameLst>
                                      </p:cBhvr>
                                      <p:tavLst>
                                        <p:tav tm="0">
                                          <p:val>
                                            <p:strVal val="#ppt_x-#ppt_w/2"/>
                                          </p:val>
                                        </p:tav>
                                        <p:tav tm="100000">
                                          <p:val>
                                            <p:strVal val="#ppt_x"/>
                                          </p:val>
                                        </p:tav>
                                      </p:tavLst>
                                    </p:anim>
                                    <p:anim calcmode="lin" valueType="num">
                                      <p:cBhvr additive="base">
                                        <p:cTn id="34" dur="500" fill="hold"/>
                                        <p:tgtEl>
                                          <p:spTgt spid="237573"/>
                                        </p:tgtEl>
                                        <p:attrNameLst>
                                          <p:attrName>ppt_y</p:attrName>
                                        </p:attrNameLst>
                                      </p:cBhvr>
                                      <p:tavLst>
                                        <p:tav tm="0">
                                          <p:val>
                                            <p:strVal val="#ppt_y"/>
                                          </p:val>
                                        </p:tav>
                                        <p:tav tm="100000">
                                          <p:val>
                                            <p:strVal val="#ppt_y"/>
                                          </p:val>
                                        </p:tav>
                                      </p:tavLst>
                                    </p:anim>
                                    <p:anim calcmode="lin" valueType="num">
                                      <p:cBhvr additive="base">
                                        <p:cTn id="35" dur="500" fill="hold"/>
                                        <p:tgtEl>
                                          <p:spTgt spid="237573"/>
                                        </p:tgtEl>
                                        <p:attrNameLst>
                                          <p:attrName>ppt_w</p:attrName>
                                        </p:attrNameLst>
                                      </p:cBhvr>
                                      <p:tavLst>
                                        <p:tav tm="0">
                                          <p:val>
                                            <p:fltVal val="0"/>
                                          </p:val>
                                        </p:tav>
                                        <p:tav tm="100000">
                                          <p:val>
                                            <p:strVal val="#ppt_w"/>
                                          </p:val>
                                        </p:tav>
                                      </p:tavLst>
                                    </p:anim>
                                    <p:anim calcmode="lin" valueType="num">
                                      <p:cBhvr additive="base">
                                        <p:cTn id="36" dur="500" fill="hold"/>
                                        <p:tgtEl>
                                          <p:spTgt spid="237573"/>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nodeType="clickEffect">
                                  <p:stCondLst>
                                    <p:cond delay="0"/>
                                  </p:stCondLst>
                                  <p:childTnLst>
                                    <p:set>
                                      <p:cBhvr>
                                        <p:cTn id="40" dur="1" fill="hold">
                                          <p:stCondLst>
                                            <p:cond delay="0"/>
                                          </p:stCondLst>
                                        </p:cTn>
                                        <p:tgtEl>
                                          <p:spTgt spid="237574"/>
                                        </p:tgtEl>
                                        <p:attrNameLst>
                                          <p:attrName>style.visibility</p:attrName>
                                        </p:attrNameLst>
                                      </p:cBhvr>
                                      <p:to>
                                        <p:strVal val="visible"/>
                                      </p:to>
                                    </p:set>
                                    <p:anim calcmode="lin" valueType="num">
                                      <p:cBhvr additive="base">
                                        <p:cTn id="41" dur="500" fill="hold"/>
                                        <p:tgtEl>
                                          <p:spTgt spid="237574"/>
                                        </p:tgtEl>
                                        <p:attrNameLst>
                                          <p:attrName>ppt_x</p:attrName>
                                        </p:attrNameLst>
                                      </p:cBhvr>
                                      <p:tavLst>
                                        <p:tav tm="0">
                                          <p:val>
                                            <p:strVal val="#ppt_x"/>
                                          </p:val>
                                        </p:tav>
                                        <p:tav tm="100000">
                                          <p:val>
                                            <p:strVal val="#ppt_x"/>
                                          </p:val>
                                        </p:tav>
                                      </p:tavLst>
                                    </p:anim>
                                    <p:anim calcmode="lin" valueType="num">
                                      <p:cBhvr additive="base">
                                        <p:cTn id="42" dur="500" fill="hold"/>
                                        <p:tgtEl>
                                          <p:spTgt spid="237574"/>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237577"/>
                                        </p:tgtEl>
                                        <p:attrNameLst>
                                          <p:attrName>style.visibility</p:attrName>
                                        </p:attrNameLst>
                                      </p:cBhvr>
                                      <p:to>
                                        <p:strVal val="visible"/>
                                      </p:to>
                                    </p:set>
                                    <p:animEffect transition="in" filter="fade">
                                      <p:cBhvr>
                                        <p:cTn id="47" dur="500"/>
                                        <p:tgtEl>
                                          <p:spTgt spid="237577"/>
                                        </p:tgtEl>
                                      </p:cBhvr>
                                    </p:animEffect>
                                    <p:anim calcmode="lin" valueType="num">
                                      <p:cBhvr additive="base">
                                        <p:cTn id="48" dur="500" fill="hold"/>
                                        <p:tgtEl>
                                          <p:spTgt spid="237577"/>
                                        </p:tgtEl>
                                        <p:attrNameLst>
                                          <p:attrName>ppt_w</p:attrName>
                                        </p:attrNameLst>
                                      </p:cBhvr>
                                      <p:tavLst>
                                        <p:tav tm="0">
                                          <p:val>
                                            <p:strVal val="#ppt_w*0.05"/>
                                          </p:val>
                                        </p:tav>
                                        <p:tav tm="100000">
                                          <p:val>
                                            <p:strVal val="#ppt_w"/>
                                          </p:val>
                                        </p:tav>
                                      </p:tavLst>
                                    </p:anim>
                                    <p:anim calcmode="lin" valueType="num">
                                      <p:cBhvr additive="base">
                                        <p:cTn id="49" dur="500" fill="hold"/>
                                        <p:tgtEl>
                                          <p:spTgt spid="237577"/>
                                        </p:tgtEl>
                                        <p:attrNameLst>
                                          <p:attrName>ppt_h</p:attrName>
                                        </p:attrNameLst>
                                      </p:cBhvr>
                                      <p:tavLst>
                                        <p:tav tm="0">
                                          <p:val>
                                            <p:strVal val="#ppt_h"/>
                                          </p:val>
                                        </p:tav>
                                        <p:tav tm="100000">
                                          <p:val>
                                            <p:strVal val="#ppt_h"/>
                                          </p:val>
                                        </p:tav>
                                      </p:tavLst>
                                    </p:anim>
                                    <p:anim calcmode="lin" valueType="num">
                                      <p:cBhvr additive="base">
                                        <p:cTn id="50" dur="500" fill="hold"/>
                                        <p:tgtEl>
                                          <p:spTgt spid="237577"/>
                                        </p:tgtEl>
                                        <p:attrNameLst>
                                          <p:attrName>ppt_x</p:attrName>
                                        </p:attrNameLst>
                                      </p:cBhvr>
                                      <p:tavLst>
                                        <p:tav tm="0">
                                          <p:val>
                                            <p:strVal val="#ppt_x-.2"/>
                                          </p:val>
                                        </p:tav>
                                        <p:tav tm="100000">
                                          <p:val>
                                            <p:strVal val="#ppt_x"/>
                                          </p:val>
                                        </p:tav>
                                      </p:tavLst>
                                    </p:anim>
                                    <p:anim calcmode="lin" valueType="num">
                                      <p:cBhvr additive="base">
                                        <p:cTn id="51" dur="500" fill="hold"/>
                                        <p:tgtEl>
                                          <p:spTgt spid="237577"/>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500"/>
                            </p:stCondLst>
                            <p:childTnLst>
                              <p:par>
                                <p:cTn id="53" presetID="24" presetClass="entr" presetSubtype="0" fill="hold" grpId="0" nodeType="afterEffect">
                                  <p:stCondLst>
                                    <p:cond delay="0"/>
                                  </p:stCondLst>
                                  <p:childTnLst>
                                    <p:set>
                                      <p:cBhvr>
                                        <p:cTn id="54" dur="1" fill="hold">
                                          <p:stCondLst>
                                            <p:cond delay="0"/>
                                          </p:stCondLst>
                                        </p:cTn>
                                        <p:tgtEl>
                                          <p:spTgt spid="237579"/>
                                        </p:tgtEl>
                                        <p:attrNameLst>
                                          <p:attrName>style.visibility</p:attrName>
                                        </p:attrNameLst>
                                      </p:cBhvr>
                                      <p:to>
                                        <p:strVal val="visible"/>
                                      </p:to>
                                    </p:set>
                                    <p:animEffect transition="in" filter="fade">
                                      <p:cBhvr>
                                        <p:cTn id="55" dur="500"/>
                                        <p:tgtEl>
                                          <p:spTgt spid="237579"/>
                                        </p:tgtEl>
                                      </p:cBhvr>
                                    </p:animEffect>
                                    <p:anim calcmode="lin" valueType="num">
                                      <p:cBhvr additive="base">
                                        <p:cTn id="56" dur="500" fill="hold"/>
                                        <p:tgtEl>
                                          <p:spTgt spid="237579"/>
                                        </p:tgtEl>
                                        <p:attrNameLst>
                                          <p:attrName>ppt_w</p:attrName>
                                        </p:attrNameLst>
                                      </p:cBhvr>
                                      <p:tavLst>
                                        <p:tav tm="0">
                                          <p:val>
                                            <p:strVal val="#ppt_w*0.05"/>
                                          </p:val>
                                        </p:tav>
                                        <p:tav tm="100000">
                                          <p:val>
                                            <p:strVal val="#ppt_w"/>
                                          </p:val>
                                        </p:tav>
                                      </p:tavLst>
                                    </p:anim>
                                    <p:anim calcmode="lin" valueType="num">
                                      <p:cBhvr additive="base">
                                        <p:cTn id="57" dur="500" fill="hold"/>
                                        <p:tgtEl>
                                          <p:spTgt spid="237579"/>
                                        </p:tgtEl>
                                        <p:attrNameLst>
                                          <p:attrName>ppt_h</p:attrName>
                                        </p:attrNameLst>
                                      </p:cBhvr>
                                      <p:tavLst>
                                        <p:tav tm="0">
                                          <p:val>
                                            <p:strVal val="#ppt_h"/>
                                          </p:val>
                                        </p:tav>
                                        <p:tav tm="100000">
                                          <p:val>
                                            <p:strVal val="#ppt_h"/>
                                          </p:val>
                                        </p:tav>
                                      </p:tavLst>
                                    </p:anim>
                                    <p:anim calcmode="lin" valueType="num">
                                      <p:cBhvr additive="base">
                                        <p:cTn id="58" dur="500" fill="hold"/>
                                        <p:tgtEl>
                                          <p:spTgt spid="237579"/>
                                        </p:tgtEl>
                                        <p:attrNameLst>
                                          <p:attrName>ppt_x</p:attrName>
                                        </p:attrNameLst>
                                      </p:cBhvr>
                                      <p:tavLst>
                                        <p:tav tm="0">
                                          <p:val>
                                            <p:strVal val="#ppt_x-.2"/>
                                          </p:val>
                                        </p:tav>
                                        <p:tav tm="100000">
                                          <p:val>
                                            <p:strVal val="#ppt_x"/>
                                          </p:val>
                                        </p:tav>
                                      </p:tavLst>
                                    </p:anim>
                                    <p:anim calcmode="lin" valueType="num">
                                      <p:cBhvr additive="base">
                                        <p:cTn id="59" dur="500" fill="hold"/>
                                        <p:tgtEl>
                                          <p:spTgt spid="237579"/>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1000"/>
                            </p:stCondLst>
                            <p:childTnLst>
                              <p:par>
                                <p:cTn id="61" presetID="24" presetClass="entr" presetSubtype="0" fill="hold" grpId="0" nodeType="afterEffect">
                                  <p:stCondLst>
                                    <p:cond delay="0"/>
                                  </p:stCondLst>
                                  <p:childTnLst>
                                    <p:set>
                                      <p:cBhvr>
                                        <p:cTn id="62" dur="1" fill="hold">
                                          <p:stCondLst>
                                            <p:cond delay="0"/>
                                          </p:stCondLst>
                                        </p:cTn>
                                        <p:tgtEl>
                                          <p:spTgt spid="237578"/>
                                        </p:tgtEl>
                                        <p:attrNameLst>
                                          <p:attrName>style.visibility</p:attrName>
                                        </p:attrNameLst>
                                      </p:cBhvr>
                                      <p:to>
                                        <p:strVal val="visible"/>
                                      </p:to>
                                    </p:set>
                                    <p:animEffect transition="in" filter="fade">
                                      <p:cBhvr>
                                        <p:cTn id="63" dur="500"/>
                                        <p:tgtEl>
                                          <p:spTgt spid="237578"/>
                                        </p:tgtEl>
                                      </p:cBhvr>
                                    </p:animEffect>
                                    <p:anim calcmode="lin" valueType="num">
                                      <p:cBhvr additive="base">
                                        <p:cTn id="64" dur="500" fill="hold"/>
                                        <p:tgtEl>
                                          <p:spTgt spid="237578"/>
                                        </p:tgtEl>
                                        <p:attrNameLst>
                                          <p:attrName>ppt_w</p:attrName>
                                        </p:attrNameLst>
                                      </p:cBhvr>
                                      <p:tavLst>
                                        <p:tav tm="0">
                                          <p:val>
                                            <p:strVal val="#ppt_w*0.05"/>
                                          </p:val>
                                        </p:tav>
                                        <p:tav tm="100000">
                                          <p:val>
                                            <p:strVal val="#ppt_w"/>
                                          </p:val>
                                        </p:tav>
                                      </p:tavLst>
                                    </p:anim>
                                    <p:anim calcmode="lin" valueType="num">
                                      <p:cBhvr additive="base">
                                        <p:cTn id="65" dur="500" fill="hold"/>
                                        <p:tgtEl>
                                          <p:spTgt spid="237578"/>
                                        </p:tgtEl>
                                        <p:attrNameLst>
                                          <p:attrName>ppt_h</p:attrName>
                                        </p:attrNameLst>
                                      </p:cBhvr>
                                      <p:tavLst>
                                        <p:tav tm="0">
                                          <p:val>
                                            <p:strVal val="#ppt_h"/>
                                          </p:val>
                                        </p:tav>
                                        <p:tav tm="100000">
                                          <p:val>
                                            <p:strVal val="#ppt_h"/>
                                          </p:val>
                                        </p:tav>
                                      </p:tavLst>
                                    </p:anim>
                                    <p:anim calcmode="lin" valueType="num">
                                      <p:cBhvr additive="base">
                                        <p:cTn id="66" dur="500" fill="hold"/>
                                        <p:tgtEl>
                                          <p:spTgt spid="237578"/>
                                        </p:tgtEl>
                                        <p:attrNameLst>
                                          <p:attrName>ppt_x</p:attrName>
                                        </p:attrNameLst>
                                      </p:cBhvr>
                                      <p:tavLst>
                                        <p:tav tm="0">
                                          <p:val>
                                            <p:strVal val="#ppt_x-.2"/>
                                          </p:val>
                                        </p:tav>
                                        <p:tav tm="100000">
                                          <p:val>
                                            <p:strVal val="#ppt_x"/>
                                          </p:val>
                                        </p:tav>
                                      </p:tavLst>
                                    </p:anim>
                                    <p:anim calcmode="lin" valueType="num">
                                      <p:cBhvr additive="base">
                                        <p:cTn id="67" dur="500" fill="hold"/>
                                        <p:tgtEl>
                                          <p:spTgt spid="237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build="p" animBg="1" autoUpdateAnimBg="0"/>
      <p:bldP spid="237571" grpId="0" animBg="1" autoUpdateAnimBg="0"/>
      <p:bldP spid="237572" grpId="0" animBg="1" autoUpdateAnimBg="0"/>
      <p:bldP spid="237573" grpId="0" animBg="1" autoUpdateAnimBg="0"/>
      <p:bldP spid="237577" grpId="0" animBg="1" autoUpdateAnimBg="0"/>
      <p:bldP spid="237578" grpId="0" animBg="1" autoUpdateAnimBg="0"/>
      <p:bldP spid="23757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p:cNvSpPr>
            <a:spLocks noGrp="1"/>
          </p:cNvSpPr>
          <p:nvPr>
            <p:ph type="dt" sz="half" idx="10"/>
          </p:nvPr>
        </p:nvSpPr>
        <p:spPr/>
        <p:txBody>
          <a:bodyPr/>
          <a:lstStyle/>
          <a:p>
            <a:fld id="{F84A3C34-1647-4B20-BF57-30DA4C670739}" type="datetime1">
              <a:rPr lang="zh-CN" altLang="en-US" smtClean="0"/>
              <a:t>2016/5/10</a:t>
            </a:fld>
            <a:endParaRPr lang="en-US" altLang="zh-CN">
              <a:solidFill>
                <a:srgbClr val="FFFF00"/>
              </a:solidFill>
            </a:endParaRPr>
          </a:p>
        </p:txBody>
      </p:sp>
      <p:sp>
        <p:nvSpPr>
          <p:cNvPr id="12" name="页脚占位符 2"/>
          <p:cNvSpPr>
            <a:spLocks noGrp="1"/>
          </p:cNvSpPr>
          <p:nvPr>
            <p:ph type="ftr" sz="quarter" idx="11"/>
          </p:nvPr>
        </p:nvSpPr>
        <p:spPr/>
        <p:txBody>
          <a:bodyPr/>
          <a:lstStyle/>
          <a:p>
            <a:r>
              <a:rPr lang="zh-CN" altLang="en-US" smtClean="0"/>
              <a:t>数据库系统</a:t>
            </a:r>
            <a:endParaRPr lang="zh-CN" altLang="en-US"/>
          </a:p>
        </p:txBody>
      </p:sp>
      <p:sp>
        <p:nvSpPr>
          <p:cNvPr id="13" name="灯片编号占位符 3"/>
          <p:cNvSpPr>
            <a:spLocks noGrp="1"/>
          </p:cNvSpPr>
          <p:nvPr>
            <p:ph type="sldNum" sz="quarter" idx="12"/>
          </p:nvPr>
        </p:nvSpPr>
        <p:spPr/>
        <p:txBody>
          <a:bodyPr/>
          <a:lstStyle/>
          <a:p>
            <a:fld id="{604E178A-B60F-4B3B-B2D1-81382B1B7BCB}" type="slidenum">
              <a:rPr lang="zh-CN" altLang="en-US"/>
              <a:pPr/>
              <a:t>8</a:t>
            </a:fld>
            <a:endParaRPr lang="en-US" altLang="zh-CN">
              <a:solidFill>
                <a:srgbClr val="FFFF00"/>
              </a:solidFill>
            </a:endParaRPr>
          </a:p>
        </p:txBody>
      </p:sp>
      <p:sp>
        <p:nvSpPr>
          <p:cNvPr id="238594" name="Text Box 2"/>
          <p:cNvSpPr txBox="1">
            <a:spLocks noChangeArrowheads="1"/>
          </p:cNvSpPr>
          <p:nvPr/>
        </p:nvSpPr>
        <p:spPr bwMode="auto">
          <a:xfrm>
            <a:off x="1752600" y="1111250"/>
            <a:ext cx="86106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00"/>
                </a:solidFill>
              </a:rPr>
              <a:t>        数据模型中我们讨论了实体间的联系，同时提到实体内部属性间也有联系。事实上上一节中的问题都是</a:t>
            </a:r>
            <a:r>
              <a:rPr lang="zh-CN" altLang="en-US" sz="2400" b="1">
                <a:solidFill>
                  <a:srgbClr val="FFFFFF"/>
                </a:solidFill>
              </a:rPr>
              <a:t>由于属性间的联系引起的</a:t>
            </a:r>
            <a:r>
              <a:rPr lang="zh-CN" altLang="en-US" sz="2400" b="1">
                <a:solidFill>
                  <a:srgbClr val="FFFF00"/>
                </a:solidFill>
              </a:rPr>
              <a:t>。</a:t>
            </a:r>
          </a:p>
        </p:txBody>
      </p:sp>
      <p:sp>
        <p:nvSpPr>
          <p:cNvPr id="238595" name="Text Box 3"/>
          <p:cNvSpPr txBox="1">
            <a:spLocks noChangeArrowheads="1"/>
          </p:cNvSpPr>
          <p:nvPr/>
        </p:nvSpPr>
        <p:spPr bwMode="auto">
          <a:xfrm>
            <a:off x="1828800" y="2590800"/>
            <a:ext cx="202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一、数据依赖</a:t>
            </a:r>
            <a:endParaRPr lang="zh-CN" altLang="en-US" sz="2000" b="1">
              <a:solidFill>
                <a:srgbClr val="FFFF00"/>
              </a:solidFill>
            </a:endParaRPr>
          </a:p>
        </p:txBody>
      </p:sp>
      <p:sp>
        <p:nvSpPr>
          <p:cNvPr id="238596" name="Text Box 4"/>
          <p:cNvSpPr txBox="1">
            <a:spLocks noChangeArrowheads="1"/>
          </p:cNvSpPr>
          <p:nvPr/>
        </p:nvSpPr>
        <p:spPr bwMode="auto">
          <a:xfrm>
            <a:off x="2057400" y="3124200"/>
            <a:ext cx="279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a:solidFill>
                  <a:srgbClr val="FFFFFF"/>
                </a:solidFill>
              </a:rPr>
              <a:t>1</a:t>
            </a:r>
            <a:r>
              <a:rPr lang="zh-CN" altLang="en-US" sz="2400" b="1">
                <a:solidFill>
                  <a:srgbClr val="FFFFFF"/>
                </a:solidFill>
              </a:rPr>
              <a:t>、属性间的联系</a:t>
            </a:r>
            <a:r>
              <a:rPr lang="zh-CN" altLang="en-US" sz="2400" b="1">
                <a:solidFill>
                  <a:srgbClr val="FFFF00"/>
                </a:solidFill>
              </a:rPr>
              <a:t>：</a:t>
            </a:r>
          </a:p>
        </p:txBody>
      </p:sp>
      <p:sp>
        <p:nvSpPr>
          <p:cNvPr id="238597" name="Text Box 5"/>
          <p:cNvSpPr txBox="1">
            <a:spLocks noChangeArrowheads="1"/>
          </p:cNvSpPr>
          <p:nvPr/>
        </p:nvSpPr>
        <p:spPr bwMode="auto">
          <a:xfrm>
            <a:off x="4632325" y="3124201"/>
            <a:ext cx="340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也是</a:t>
            </a:r>
            <a:r>
              <a:rPr lang="en-US" altLang="zh-CN" sz="2400" b="1">
                <a:solidFill>
                  <a:srgbClr val="FFFF00"/>
                </a:solidFill>
              </a:rPr>
              <a:t>1:1</a:t>
            </a:r>
            <a:r>
              <a:rPr lang="zh-CN" altLang="en-US" sz="2400" b="1">
                <a:solidFill>
                  <a:srgbClr val="FFFF00"/>
                </a:solidFill>
              </a:rPr>
              <a:t>，</a:t>
            </a:r>
            <a:r>
              <a:rPr lang="en-US" altLang="zh-CN" sz="2400" b="1">
                <a:solidFill>
                  <a:srgbClr val="FFFF00"/>
                </a:solidFill>
              </a:rPr>
              <a:t>1:n</a:t>
            </a:r>
            <a:r>
              <a:rPr lang="zh-CN" altLang="en-US" sz="2400" b="1">
                <a:solidFill>
                  <a:srgbClr val="FFFF00"/>
                </a:solidFill>
              </a:rPr>
              <a:t>，</a:t>
            </a:r>
            <a:r>
              <a:rPr lang="en-US" altLang="zh-CN" sz="2400" b="1">
                <a:solidFill>
                  <a:srgbClr val="FFFF00"/>
                </a:solidFill>
              </a:rPr>
              <a:t>m:n</a:t>
            </a:r>
            <a:r>
              <a:rPr lang="zh-CN" altLang="en-US" sz="2400" b="1">
                <a:solidFill>
                  <a:srgbClr val="FFFF00"/>
                </a:solidFill>
              </a:rPr>
              <a:t>三种</a:t>
            </a:r>
          </a:p>
        </p:txBody>
      </p:sp>
      <p:sp>
        <p:nvSpPr>
          <p:cNvPr id="238598" name="Text Box 6"/>
          <p:cNvSpPr txBox="1">
            <a:spLocks noChangeArrowheads="1"/>
          </p:cNvSpPr>
          <p:nvPr/>
        </p:nvSpPr>
        <p:spPr bwMode="auto">
          <a:xfrm>
            <a:off x="2422526" y="3581401"/>
            <a:ext cx="80168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FF"/>
                </a:solidFill>
                <a:sym typeface="Monotype Sorts" pitchFamily="2" charset="2"/>
              </a:rPr>
              <a:t>  </a:t>
            </a:r>
            <a:r>
              <a:rPr lang="en-US" altLang="zh-CN" sz="2400" b="1">
                <a:solidFill>
                  <a:srgbClr val="FFFFFF"/>
                </a:solidFill>
                <a:sym typeface="Monotype Sorts" pitchFamily="2" charset="2"/>
              </a:rPr>
              <a:t>1:1</a:t>
            </a:r>
            <a:r>
              <a:rPr lang="zh-CN" altLang="en-US" sz="2400" b="1">
                <a:solidFill>
                  <a:srgbClr val="FFFFFF"/>
                </a:solidFill>
                <a:sym typeface="Monotype Sorts" pitchFamily="2" charset="2"/>
              </a:rPr>
              <a:t>联系</a:t>
            </a:r>
            <a:r>
              <a:rPr lang="zh-CN" altLang="en-US" sz="2400" b="1">
                <a:solidFill>
                  <a:srgbClr val="FFFF00"/>
                </a:solidFill>
                <a:sym typeface="Monotype Sorts" pitchFamily="2" charset="2"/>
              </a:rPr>
              <a:t>：设</a:t>
            </a:r>
            <a:r>
              <a:rPr lang="en-US" altLang="zh-CN" sz="2400" b="1">
                <a:solidFill>
                  <a:srgbClr val="FFFF00"/>
                </a:solidFill>
                <a:sym typeface="Monotype Sorts" pitchFamily="2" charset="2"/>
              </a:rPr>
              <a:t>A</a:t>
            </a:r>
            <a:r>
              <a:rPr lang="zh-CN" altLang="en-US" sz="2400" b="1">
                <a:solidFill>
                  <a:srgbClr val="FFFF00"/>
                </a:solidFill>
                <a:sym typeface="Monotype Sorts" pitchFamily="2" charset="2"/>
              </a:rPr>
              <a:t>、</a:t>
            </a:r>
            <a:r>
              <a:rPr lang="en-US" altLang="zh-CN" sz="2400" b="1">
                <a:solidFill>
                  <a:srgbClr val="FFFF00"/>
                </a:solidFill>
                <a:sym typeface="Monotype Sorts" pitchFamily="2" charset="2"/>
              </a:rPr>
              <a:t>B</a:t>
            </a:r>
            <a:r>
              <a:rPr lang="zh-CN" altLang="en-US" sz="2400" b="1">
                <a:solidFill>
                  <a:srgbClr val="FFFF00"/>
                </a:solidFill>
                <a:sym typeface="Monotype Sorts" pitchFamily="2" charset="2"/>
              </a:rPr>
              <a:t>为某实体集中的两个属性的值集，如</a:t>
            </a:r>
          </a:p>
          <a:p>
            <a:pPr eaLnBrk="0" fontAlgn="base" hangingPunct="0">
              <a:spcBef>
                <a:spcPct val="0"/>
              </a:spcBef>
              <a:spcAft>
                <a:spcPct val="0"/>
              </a:spcAft>
            </a:pPr>
            <a:r>
              <a:rPr lang="zh-CN" altLang="en-US" sz="2400" b="1">
                <a:solidFill>
                  <a:srgbClr val="FFFF00"/>
                </a:solidFill>
                <a:sym typeface="Monotype Sorts" pitchFamily="2" charset="2"/>
              </a:rPr>
              <a:t>                      果对于</a:t>
            </a:r>
            <a:r>
              <a:rPr lang="en-US" altLang="zh-CN" sz="2400" b="1">
                <a:solidFill>
                  <a:srgbClr val="FFFF00"/>
                </a:solidFill>
                <a:sym typeface="Monotype Sorts" pitchFamily="2" charset="2"/>
              </a:rPr>
              <a:t>A</a:t>
            </a:r>
            <a:r>
              <a:rPr lang="zh-CN" altLang="en-US" sz="2400" b="1">
                <a:solidFill>
                  <a:srgbClr val="FFFF00"/>
                </a:solidFill>
                <a:sym typeface="Monotype Sorts" pitchFamily="2" charset="2"/>
              </a:rPr>
              <a:t>中的任一值，</a:t>
            </a:r>
            <a:r>
              <a:rPr lang="en-US" altLang="zh-CN" sz="2400" b="1">
                <a:solidFill>
                  <a:srgbClr val="FFFF00"/>
                </a:solidFill>
                <a:sym typeface="Monotype Sorts" pitchFamily="2" charset="2"/>
              </a:rPr>
              <a:t>B</a:t>
            </a:r>
            <a:r>
              <a:rPr lang="zh-CN" altLang="en-US" sz="2400" b="1">
                <a:solidFill>
                  <a:srgbClr val="FFFF00"/>
                </a:solidFill>
                <a:sym typeface="Monotype Sorts" pitchFamily="2" charset="2"/>
              </a:rPr>
              <a:t>中至多有一个值与之</a:t>
            </a:r>
          </a:p>
          <a:p>
            <a:pPr eaLnBrk="0" fontAlgn="base" hangingPunct="0">
              <a:spcBef>
                <a:spcPct val="0"/>
              </a:spcBef>
              <a:spcAft>
                <a:spcPct val="0"/>
              </a:spcAft>
            </a:pPr>
            <a:r>
              <a:rPr lang="zh-CN" altLang="en-US" sz="2400" b="1">
                <a:solidFill>
                  <a:srgbClr val="FFFF00"/>
                </a:solidFill>
                <a:sym typeface="Monotype Sorts" pitchFamily="2" charset="2"/>
              </a:rPr>
              <a:t>                      对应，且反之亦然。</a:t>
            </a:r>
            <a:endParaRPr lang="zh-CN" altLang="en-US" sz="2400" b="1">
              <a:solidFill>
                <a:srgbClr val="FFFF00"/>
              </a:solidFill>
            </a:endParaRPr>
          </a:p>
        </p:txBody>
      </p:sp>
      <p:sp>
        <p:nvSpPr>
          <p:cNvPr id="238599" name="Text Box 7"/>
          <p:cNvSpPr txBox="1">
            <a:spLocks noChangeArrowheads="1"/>
          </p:cNvSpPr>
          <p:nvPr/>
        </p:nvSpPr>
        <p:spPr bwMode="auto">
          <a:xfrm>
            <a:off x="2362200" y="4800600"/>
            <a:ext cx="807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400" b="1">
                <a:solidFill>
                  <a:srgbClr val="FFFFFF"/>
                </a:solidFill>
                <a:sym typeface="Monotype Sorts" pitchFamily="2" charset="2"/>
              </a:rPr>
              <a:t>   </a:t>
            </a:r>
            <a:r>
              <a:rPr lang="en-US" altLang="zh-CN" sz="2400" b="1">
                <a:solidFill>
                  <a:srgbClr val="FFFFFF"/>
                </a:solidFill>
                <a:sym typeface="Monotype Sorts" pitchFamily="2" charset="2"/>
              </a:rPr>
              <a:t>1:n</a:t>
            </a:r>
            <a:r>
              <a:rPr lang="zh-CN" altLang="en-US" sz="2400" b="1">
                <a:solidFill>
                  <a:srgbClr val="FFFFFF"/>
                </a:solidFill>
                <a:sym typeface="Monotype Sorts" pitchFamily="2" charset="2"/>
              </a:rPr>
              <a:t>联系</a:t>
            </a:r>
            <a:r>
              <a:rPr lang="zh-CN" altLang="en-US" sz="2400" b="1">
                <a:solidFill>
                  <a:srgbClr val="FFFF00"/>
                </a:solidFill>
                <a:sym typeface="Monotype Sorts" pitchFamily="2" charset="2"/>
              </a:rPr>
              <a:t>：设</a:t>
            </a:r>
            <a:r>
              <a:rPr lang="en-US" altLang="zh-CN" sz="2400" b="1">
                <a:solidFill>
                  <a:srgbClr val="FFFF00"/>
                </a:solidFill>
                <a:sym typeface="Monotype Sorts" pitchFamily="2" charset="2"/>
              </a:rPr>
              <a:t>A</a:t>
            </a:r>
            <a:r>
              <a:rPr lang="zh-CN" altLang="en-US" sz="2400" b="1">
                <a:solidFill>
                  <a:srgbClr val="FFFF00"/>
                </a:solidFill>
                <a:sym typeface="Monotype Sorts" pitchFamily="2" charset="2"/>
              </a:rPr>
              <a:t>、</a:t>
            </a:r>
            <a:r>
              <a:rPr lang="en-US" altLang="zh-CN" sz="2400" b="1">
                <a:solidFill>
                  <a:srgbClr val="FFFF00"/>
                </a:solidFill>
                <a:sym typeface="Monotype Sorts" pitchFamily="2" charset="2"/>
              </a:rPr>
              <a:t>B</a:t>
            </a:r>
            <a:r>
              <a:rPr lang="zh-CN" altLang="en-US" sz="2400" b="1">
                <a:solidFill>
                  <a:srgbClr val="FFFF00"/>
                </a:solidFill>
                <a:sym typeface="Monotype Sorts" pitchFamily="2" charset="2"/>
              </a:rPr>
              <a:t>为某实体集中的两个属性的值集，如</a:t>
            </a:r>
          </a:p>
          <a:p>
            <a:pPr eaLnBrk="0" fontAlgn="base" hangingPunct="0">
              <a:spcBef>
                <a:spcPct val="0"/>
              </a:spcBef>
              <a:spcAft>
                <a:spcPct val="0"/>
              </a:spcAft>
            </a:pPr>
            <a:r>
              <a:rPr lang="zh-CN" altLang="en-US" sz="2400" b="1">
                <a:solidFill>
                  <a:srgbClr val="FFFF00"/>
                </a:solidFill>
                <a:sym typeface="Monotype Sorts" pitchFamily="2" charset="2"/>
              </a:rPr>
              <a:t>                       果对于</a:t>
            </a:r>
            <a:r>
              <a:rPr lang="en-US" altLang="zh-CN" sz="2400" b="1">
                <a:solidFill>
                  <a:srgbClr val="FFFF00"/>
                </a:solidFill>
                <a:sym typeface="Monotype Sorts" pitchFamily="2" charset="2"/>
              </a:rPr>
              <a:t>A</a:t>
            </a:r>
            <a:r>
              <a:rPr lang="zh-CN" altLang="en-US" sz="2400" b="1">
                <a:solidFill>
                  <a:srgbClr val="FFFF00"/>
                </a:solidFill>
                <a:sym typeface="Monotype Sorts" pitchFamily="2" charset="2"/>
              </a:rPr>
              <a:t>中的任一值，</a:t>
            </a:r>
            <a:r>
              <a:rPr lang="en-US" altLang="zh-CN" sz="2400" b="1">
                <a:solidFill>
                  <a:srgbClr val="FFFF00"/>
                </a:solidFill>
                <a:sym typeface="Monotype Sorts" pitchFamily="2" charset="2"/>
              </a:rPr>
              <a:t>B</a:t>
            </a:r>
            <a:r>
              <a:rPr lang="zh-CN" altLang="en-US" sz="2400" b="1">
                <a:solidFill>
                  <a:srgbClr val="FFFF00"/>
                </a:solidFill>
                <a:sym typeface="Monotype Sorts" pitchFamily="2" charset="2"/>
              </a:rPr>
              <a:t>中有多个值（包括</a:t>
            </a:r>
            <a:r>
              <a:rPr lang="en-US" altLang="zh-CN" sz="2400" b="1">
                <a:solidFill>
                  <a:srgbClr val="FFFF00"/>
                </a:solidFill>
                <a:sym typeface="Monotype Sorts" pitchFamily="2" charset="2"/>
              </a:rPr>
              <a:t>0</a:t>
            </a:r>
            <a:r>
              <a:rPr lang="zh-CN" altLang="en-US" sz="2400" b="1">
                <a:solidFill>
                  <a:srgbClr val="FFFF00"/>
                </a:solidFill>
                <a:sym typeface="Monotype Sorts" pitchFamily="2" charset="2"/>
              </a:rPr>
              <a:t>个）</a:t>
            </a:r>
          </a:p>
          <a:p>
            <a:pPr eaLnBrk="0" fontAlgn="base" hangingPunct="0">
              <a:spcBef>
                <a:spcPct val="0"/>
              </a:spcBef>
              <a:spcAft>
                <a:spcPct val="0"/>
              </a:spcAft>
            </a:pPr>
            <a:r>
              <a:rPr lang="zh-CN" altLang="en-US" sz="2400" b="1">
                <a:solidFill>
                  <a:srgbClr val="FFFF00"/>
                </a:solidFill>
                <a:sym typeface="Monotype Sorts" pitchFamily="2" charset="2"/>
              </a:rPr>
              <a:t>                       与之对应；而对于</a:t>
            </a:r>
            <a:r>
              <a:rPr lang="en-US" altLang="zh-CN" sz="2400" b="1">
                <a:solidFill>
                  <a:srgbClr val="FFFF00"/>
                </a:solidFill>
                <a:sym typeface="Monotype Sorts" pitchFamily="2" charset="2"/>
              </a:rPr>
              <a:t>B</a:t>
            </a:r>
            <a:r>
              <a:rPr lang="zh-CN" altLang="en-US" sz="2400" b="1">
                <a:solidFill>
                  <a:srgbClr val="FFFF00"/>
                </a:solidFill>
                <a:sym typeface="Monotype Sorts" pitchFamily="2" charset="2"/>
              </a:rPr>
              <a:t>中的任一值，</a:t>
            </a:r>
            <a:r>
              <a:rPr lang="en-US" altLang="zh-CN" sz="2400" b="1">
                <a:solidFill>
                  <a:srgbClr val="FFFF00"/>
                </a:solidFill>
                <a:sym typeface="Monotype Sorts" pitchFamily="2" charset="2"/>
              </a:rPr>
              <a:t>A</a:t>
            </a:r>
            <a:r>
              <a:rPr lang="zh-CN" altLang="en-US" sz="2400" b="1">
                <a:solidFill>
                  <a:srgbClr val="FFFF00"/>
                </a:solidFill>
                <a:sym typeface="Monotype Sorts" pitchFamily="2" charset="2"/>
              </a:rPr>
              <a:t>中至多有</a:t>
            </a:r>
          </a:p>
          <a:p>
            <a:pPr eaLnBrk="0" fontAlgn="base" hangingPunct="0">
              <a:spcBef>
                <a:spcPct val="0"/>
              </a:spcBef>
              <a:spcAft>
                <a:spcPct val="0"/>
              </a:spcAft>
            </a:pPr>
            <a:r>
              <a:rPr lang="zh-CN" altLang="en-US" sz="2400" b="1">
                <a:solidFill>
                  <a:srgbClr val="FFFF00"/>
                </a:solidFill>
                <a:sym typeface="Monotype Sorts" pitchFamily="2" charset="2"/>
              </a:rPr>
              <a:t>                       一个值与之对应。</a:t>
            </a:r>
          </a:p>
        </p:txBody>
      </p:sp>
      <p:sp>
        <p:nvSpPr>
          <p:cNvPr id="238600" name="Rectangle 8"/>
          <p:cNvSpPr>
            <a:spLocks noGrp="1" noChangeArrowheads="1"/>
          </p:cNvSpPr>
          <p:nvPr>
            <p:ph type="title" idx="4294967295"/>
          </p:nvPr>
        </p:nvSpPr>
        <p:spPr bwMode="auto">
          <a:xfrm>
            <a:off x="4724400" y="609600"/>
            <a:ext cx="2362200" cy="457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b="1">
                <a:solidFill>
                  <a:srgbClr val="FFFFFF"/>
                </a:solidFill>
              </a:rPr>
              <a:t>§2    </a:t>
            </a:r>
            <a:r>
              <a:rPr lang="zh-CN" altLang="en-US" sz="2400" b="1">
                <a:solidFill>
                  <a:srgbClr val="FFFFFF"/>
                </a:solidFill>
              </a:rPr>
              <a:t>数据依赖</a:t>
            </a:r>
            <a:endParaRPr lang="zh-CN" altLang="en-US"/>
          </a:p>
        </p:txBody>
      </p:sp>
      <p:sp>
        <p:nvSpPr>
          <p:cNvPr id="238601" name="Text Box 9"/>
          <p:cNvSpPr txBox="1">
            <a:spLocks noChangeArrowheads="1"/>
          </p:cNvSpPr>
          <p:nvPr/>
        </p:nvSpPr>
        <p:spPr bwMode="auto">
          <a:xfrm>
            <a:off x="1676400" y="4114801"/>
            <a:ext cx="2438400" cy="461665"/>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fontAlgn="base" hangingPunct="0">
              <a:spcBef>
                <a:spcPct val="50000"/>
              </a:spcBef>
              <a:spcAft>
                <a:spcPct val="0"/>
              </a:spcAft>
            </a:pPr>
            <a:r>
              <a:rPr lang="zh-CN" altLang="en-US" sz="2400" b="1">
                <a:solidFill>
                  <a:srgbClr val="FFFF00"/>
                </a:solidFill>
              </a:rPr>
              <a:t>如：车间</a:t>
            </a:r>
            <a:r>
              <a:rPr lang="en-US" altLang="zh-CN" sz="2400" b="1">
                <a:solidFill>
                  <a:srgbClr val="FFFF00"/>
                </a:solidFill>
              </a:rPr>
              <a:t>--</a:t>
            </a:r>
            <a:r>
              <a:rPr lang="zh-CN" altLang="en-US" sz="2400" b="1">
                <a:solidFill>
                  <a:srgbClr val="FFFF00"/>
                </a:solidFill>
              </a:rPr>
              <a:t>主任</a:t>
            </a:r>
          </a:p>
        </p:txBody>
      </p:sp>
      <p:sp>
        <p:nvSpPr>
          <p:cNvPr id="238602" name="Text Box 10"/>
          <p:cNvSpPr txBox="1">
            <a:spLocks noChangeArrowheads="1"/>
          </p:cNvSpPr>
          <p:nvPr/>
        </p:nvSpPr>
        <p:spPr bwMode="auto">
          <a:xfrm>
            <a:off x="1676400" y="5530851"/>
            <a:ext cx="2438400" cy="461665"/>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fontAlgn="base" hangingPunct="0">
              <a:spcBef>
                <a:spcPct val="50000"/>
              </a:spcBef>
              <a:spcAft>
                <a:spcPct val="0"/>
              </a:spcAft>
            </a:pPr>
            <a:r>
              <a:rPr lang="zh-CN" altLang="en-US" sz="2400" b="1">
                <a:solidFill>
                  <a:srgbClr val="FFFF00"/>
                </a:solidFill>
              </a:rPr>
              <a:t>如：队长</a:t>
            </a:r>
            <a:r>
              <a:rPr lang="en-US" altLang="zh-CN" sz="2400" b="1">
                <a:solidFill>
                  <a:srgbClr val="FFFF00"/>
                </a:solidFill>
              </a:rPr>
              <a:t>--</a:t>
            </a:r>
            <a:r>
              <a:rPr lang="zh-CN" altLang="en-US" sz="2400" b="1">
                <a:solidFill>
                  <a:srgbClr val="FFFF00"/>
                </a:solidFill>
              </a:rPr>
              <a:t>学号</a:t>
            </a:r>
          </a:p>
        </p:txBody>
      </p:sp>
    </p:spTree>
    <p:extLst>
      <p:ext uri="{BB962C8B-B14F-4D97-AF65-F5344CB8AC3E}">
        <p14:creationId xmlns:p14="http://schemas.microsoft.com/office/powerpoint/2010/main" val="1207587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38594">
                                            <p:bg/>
                                          </p:spTgt>
                                        </p:tgtEl>
                                        <p:attrNameLst>
                                          <p:attrName>style.visibility</p:attrName>
                                        </p:attrNameLst>
                                      </p:cBhvr>
                                      <p:to>
                                        <p:strVal val="visible"/>
                                      </p:to>
                                    </p:set>
                                    <p:anim calcmode="lin" valueType="num">
                                      <p:cBhvr additive="base">
                                        <p:cTn id="7" dur="500" fill="hold"/>
                                        <p:tgtEl>
                                          <p:spTgt spid="23859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38594">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38594">
                                            <p:txEl>
                                              <p:pRg st="0" end="0"/>
                                            </p:txEl>
                                          </p:spTgt>
                                        </p:tgtEl>
                                        <p:attrNameLst>
                                          <p:attrName>style.visibility</p:attrName>
                                        </p:attrNameLst>
                                      </p:cBhvr>
                                      <p:to>
                                        <p:strVal val="visible"/>
                                      </p:to>
                                    </p:set>
                                    <p:anim calcmode="lin" valueType="num">
                                      <p:cBhvr additive="base">
                                        <p:cTn id="13" dur="500" fill="hold"/>
                                        <p:tgtEl>
                                          <p:spTgt spid="23859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85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grpId="0" nodeType="clickEffect">
                                  <p:stCondLst>
                                    <p:cond delay="0"/>
                                  </p:stCondLst>
                                  <p:childTnLst>
                                    <p:set>
                                      <p:cBhvr>
                                        <p:cTn id="18" dur="1" fill="hold">
                                          <p:stCondLst>
                                            <p:cond delay="0"/>
                                          </p:stCondLst>
                                        </p:cTn>
                                        <p:tgtEl>
                                          <p:spTgt spid="238595"/>
                                        </p:tgtEl>
                                        <p:attrNameLst>
                                          <p:attrName>style.visibility</p:attrName>
                                        </p:attrNameLst>
                                      </p:cBhvr>
                                      <p:to>
                                        <p:strVal val="visible"/>
                                      </p:to>
                                    </p:set>
                                    <p:anim calcmode="lin" valueType="num">
                                      <p:cBhvr additive="base">
                                        <p:cTn id="19" dur="500" fill="hold"/>
                                        <p:tgtEl>
                                          <p:spTgt spid="238595"/>
                                        </p:tgtEl>
                                        <p:attrNameLst>
                                          <p:attrName>ppt_w</p:attrName>
                                        </p:attrNameLst>
                                      </p:cBhvr>
                                      <p:tavLst>
                                        <p:tav tm="0">
                                          <p:val>
                                            <p:fltVal val="0"/>
                                          </p:val>
                                        </p:tav>
                                        <p:tav tm="100000">
                                          <p:val>
                                            <p:strVal val="#ppt_w"/>
                                          </p:val>
                                        </p:tav>
                                      </p:tavLst>
                                    </p:anim>
                                    <p:anim calcmode="lin" valueType="num">
                                      <p:cBhvr additive="base">
                                        <p:cTn id="20" dur="500" fill="hold"/>
                                        <p:tgtEl>
                                          <p:spTgt spid="238595"/>
                                        </p:tgtEl>
                                        <p:attrNameLst>
                                          <p:attrName>ppt_h</p:attrName>
                                        </p:attrNameLst>
                                      </p:cBhvr>
                                      <p:tavLst>
                                        <p:tav tm="0">
                                          <p:val>
                                            <p:fltVal val="0"/>
                                          </p:val>
                                        </p:tav>
                                        <p:tav tm="100000">
                                          <p:val>
                                            <p:strVal val="#ppt_h"/>
                                          </p:val>
                                        </p:tav>
                                      </p:tavLst>
                                    </p:anim>
                                    <p:anim calcmode="lin" valueType="num">
                                      <p:cBhvr additive="base">
                                        <p:cTn id="21" dur="500" fill="hold"/>
                                        <p:tgtEl>
                                          <p:spTgt spid="238595"/>
                                        </p:tgtEl>
                                        <p:attrNameLst>
                                          <p:attrName>ppt_x</p:attrName>
                                        </p:attrNameLst>
                                      </p:cBhvr>
                                      <p:tavLst>
                                        <p:tav tm="0">
                                          <p:val>
                                            <p:fltVal val="0.5"/>
                                          </p:val>
                                        </p:tav>
                                        <p:tav tm="100000">
                                          <p:val>
                                            <p:strVal val="#ppt_x"/>
                                          </p:val>
                                        </p:tav>
                                      </p:tavLst>
                                    </p:anim>
                                    <p:anim calcmode="lin" valueType="num">
                                      <p:cBhvr additive="base">
                                        <p:cTn id="22" dur="500" fill="hold"/>
                                        <p:tgtEl>
                                          <p:spTgt spid="238595"/>
                                        </p:tgtEl>
                                        <p:attrNameLst>
                                          <p:attrName>ppt_y</p:attrName>
                                        </p:attrNameLst>
                                      </p:cBhvr>
                                      <p:tavLst>
                                        <p:tav tm="0">
                                          <p:val>
                                            <p:fltVal val="0.5"/>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38596"/>
                                        </p:tgtEl>
                                        <p:attrNameLst>
                                          <p:attrName>style.visibility</p:attrName>
                                        </p:attrNameLst>
                                      </p:cBhvr>
                                      <p:to>
                                        <p:strVal val="visible"/>
                                      </p:to>
                                    </p:set>
                                    <p:anim calcmode="lin" valueType="num">
                                      <p:cBhvr additive="base">
                                        <p:cTn id="27" dur="500" fill="hold"/>
                                        <p:tgtEl>
                                          <p:spTgt spid="238596"/>
                                        </p:tgtEl>
                                        <p:attrNameLst>
                                          <p:attrName>ppt_x</p:attrName>
                                        </p:attrNameLst>
                                      </p:cBhvr>
                                      <p:tavLst>
                                        <p:tav tm="0">
                                          <p:val>
                                            <p:strVal val="0-#ppt_w/2"/>
                                          </p:val>
                                        </p:tav>
                                        <p:tav tm="100000">
                                          <p:val>
                                            <p:strVal val="#ppt_x"/>
                                          </p:val>
                                        </p:tav>
                                      </p:tavLst>
                                    </p:anim>
                                    <p:anim calcmode="lin" valueType="num">
                                      <p:cBhvr additive="base">
                                        <p:cTn id="28"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38597"/>
                                        </p:tgtEl>
                                        <p:attrNameLst>
                                          <p:attrName>style.visibility</p:attrName>
                                        </p:attrNameLst>
                                      </p:cBhvr>
                                      <p:to>
                                        <p:strVal val="visible"/>
                                      </p:to>
                                    </p:set>
                                    <p:anim calcmode="lin" valueType="num">
                                      <p:cBhvr additive="base">
                                        <p:cTn id="33" dur="500" fill="hold"/>
                                        <p:tgtEl>
                                          <p:spTgt spid="238597"/>
                                        </p:tgtEl>
                                        <p:attrNameLst>
                                          <p:attrName>ppt_x</p:attrName>
                                        </p:attrNameLst>
                                      </p:cBhvr>
                                      <p:tavLst>
                                        <p:tav tm="0">
                                          <p:val>
                                            <p:strVal val="1+#ppt_w/2"/>
                                          </p:val>
                                        </p:tav>
                                        <p:tav tm="100000">
                                          <p:val>
                                            <p:strVal val="#ppt_x"/>
                                          </p:val>
                                        </p:tav>
                                      </p:tavLst>
                                    </p:anim>
                                    <p:anim calcmode="lin" valueType="num">
                                      <p:cBhvr additive="base">
                                        <p:cTn id="34" dur="500" fill="hold"/>
                                        <p:tgtEl>
                                          <p:spTgt spid="23859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38598"/>
                                        </p:tgtEl>
                                        <p:attrNameLst>
                                          <p:attrName>style.visibility</p:attrName>
                                        </p:attrNameLst>
                                      </p:cBhvr>
                                      <p:to>
                                        <p:strVal val="visible"/>
                                      </p:to>
                                    </p:set>
                                    <p:anim calcmode="lin" valueType="num">
                                      <p:cBhvr additive="base">
                                        <p:cTn id="39" dur="500" fill="hold"/>
                                        <p:tgtEl>
                                          <p:spTgt spid="238598"/>
                                        </p:tgtEl>
                                        <p:attrNameLst>
                                          <p:attrName>ppt_x</p:attrName>
                                        </p:attrNameLst>
                                      </p:cBhvr>
                                      <p:tavLst>
                                        <p:tav tm="0">
                                          <p:val>
                                            <p:strVal val="0-#ppt_w/2"/>
                                          </p:val>
                                        </p:tav>
                                        <p:tav tm="100000">
                                          <p:val>
                                            <p:strVal val="#ppt_x"/>
                                          </p:val>
                                        </p:tav>
                                      </p:tavLst>
                                    </p:anim>
                                    <p:anim calcmode="lin" valueType="num">
                                      <p:cBhvr additive="base">
                                        <p:cTn id="40" dur="500" fill="hold"/>
                                        <p:tgtEl>
                                          <p:spTgt spid="238598"/>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38601"/>
                                        </p:tgtEl>
                                        <p:attrNameLst>
                                          <p:attrName>style.visibility</p:attrName>
                                        </p:attrNameLst>
                                      </p:cBhvr>
                                      <p:to>
                                        <p:strVal val="visible"/>
                                      </p:to>
                                    </p:set>
                                    <p:anim calcmode="lin" valueType="num">
                                      <p:cBhvr additive="base">
                                        <p:cTn id="45" dur="1000" fill="hold"/>
                                        <p:tgtEl>
                                          <p:spTgt spid="238601"/>
                                        </p:tgtEl>
                                        <p:attrNameLst>
                                          <p:attrName>ppt_w</p:attrName>
                                        </p:attrNameLst>
                                      </p:cBhvr>
                                      <p:tavLst>
                                        <p:tav tm="0">
                                          <p:val>
                                            <p:fltVal val="0"/>
                                          </p:val>
                                        </p:tav>
                                        <p:tav tm="100000">
                                          <p:val>
                                            <p:strVal val="#ppt_w"/>
                                          </p:val>
                                        </p:tav>
                                      </p:tavLst>
                                    </p:anim>
                                    <p:anim calcmode="lin" valueType="num">
                                      <p:cBhvr additive="base">
                                        <p:cTn id="46" dur="1000" fill="hold"/>
                                        <p:tgtEl>
                                          <p:spTgt spid="238601"/>
                                        </p:tgtEl>
                                        <p:attrNameLst>
                                          <p:attrName>ppt_h</p:attrName>
                                        </p:attrNameLst>
                                      </p:cBhvr>
                                      <p:tavLst>
                                        <p:tav tm="0">
                                          <p:val>
                                            <p:fltVal val="0"/>
                                          </p:val>
                                        </p:tav>
                                        <p:tav tm="100000">
                                          <p:val>
                                            <p:strVal val="#ppt_h"/>
                                          </p:val>
                                        </p:tav>
                                      </p:tavLst>
                                    </p:anim>
                                    <p:anim calcmode="lin" valueType="num">
                                      <p:cBhvr additive="base">
                                        <p:cTn id="47" dur="1000" fill="hold"/>
                                        <p:tgtEl>
                                          <p:spTgt spid="238601"/>
                                        </p:tgtEl>
                                        <p:attrNameLst>
                                          <p:attrName>ppt_x</p:attrName>
                                        </p:attrNameLst>
                                      </p:cBhvr>
                                      <p:tavLst>
                                        <p:tav tm="0" fmla="#ppt_x+(cos(-2*pi*(1-$))*-#ppt_x-sin(-2*pi*(1-$))*(1-#ppt_y))*(1-$)">
                                          <p:val>
                                            <p:fltVal val="0"/>
                                          </p:val>
                                        </p:tav>
                                        <p:tav tm="100000">
                                          <p:val>
                                            <p:fltVal val="1"/>
                                          </p:val>
                                        </p:tav>
                                      </p:tavLst>
                                    </p:anim>
                                    <p:anim calcmode="lin" valueType="num">
                                      <p:cBhvr additive="base">
                                        <p:cTn id="48" dur="1000" fill="hold"/>
                                        <p:tgtEl>
                                          <p:spTgt spid="23860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38599"/>
                                        </p:tgtEl>
                                        <p:attrNameLst>
                                          <p:attrName>style.visibility</p:attrName>
                                        </p:attrNameLst>
                                      </p:cBhvr>
                                      <p:to>
                                        <p:strVal val="visible"/>
                                      </p:to>
                                    </p:set>
                                    <p:anim calcmode="lin" valueType="num">
                                      <p:cBhvr additive="base">
                                        <p:cTn id="53" dur="500" fill="hold"/>
                                        <p:tgtEl>
                                          <p:spTgt spid="238599"/>
                                        </p:tgtEl>
                                        <p:attrNameLst>
                                          <p:attrName>ppt_x</p:attrName>
                                        </p:attrNameLst>
                                      </p:cBhvr>
                                      <p:tavLst>
                                        <p:tav tm="0">
                                          <p:val>
                                            <p:strVal val="1+#ppt_w/2"/>
                                          </p:val>
                                        </p:tav>
                                        <p:tav tm="100000">
                                          <p:val>
                                            <p:strVal val="#ppt_x"/>
                                          </p:val>
                                        </p:tav>
                                      </p:tavLst>
                                    </p:anim>
                                    <p:anim calcmode="lin" valueType="num">
                                      <p:cBhvr additive="base">
                                        <p:cTn id="54" dur="500" fill="hold"/>
                                        <p:tgtEl>
                                          <p:spTgt spid="238599"/>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238602"/>
                                        </p:tgtEl>
                                        <p:attrNameLst>
                                          <p:attrName>style.visibility</p:attrName>
                                        </p:attrNameLst>
                                      </p:cBhvr>
                                      <p:to>
                                        <p:strVal val="visible"/>
                                      </p:to>
                                    </p:set>
                                    <p:anim calcmode="lin" valueType="num">
                                      <p:cBhvr additive="base">
                                        <p:cTn id="59" dur="1000" fill="hold"/>
                                        <p:tgtEl>
                                          <p:spTgt spid="238602"/>
                                        </p:tgtEl>
                                        <p:attrNameLst>
                                          <p:attrName>ppt_w</p:attrName>
                                        </p:attrNameLst>
                                      </p:cBhvr>
                                      <p:tavLst>
                                        <p:tav tm="0">
                                          <p:val>
                                            <p:fltVal val="0"/>
                                          </p:val>
                                        </p:tav>
                                        <p:tav tm="100000">
                                          <p:val>
                                            <p:strVal val="#ppt_w"/>
                                          </p:val>
                                        </p:tav>
                                      </p:tavLst>
                                    </p:anim>
                                    <p:anim calcmode="lin" valueType="num">
                                      <p:cBhvr additive="base">
                                        <p:cTn id="60" dur="1000" fill="hold"/>
                                        <p:tgtEl>
                                          <p:spTgt spid="238602"/>
                                        </p:tgtEl>
                                        <p:attrNameLst>
                                          <p:attrName>ppt_h</p:attrName>
                                        </p:attrNameLst>
                                      </p:cBhvr>
                                      <p:tavLst>
                                        <p:tav tm="0">
                                          <p:val>
                                            <p:fltVal val="0"/>
                                          </p:val>
                                        </p:tav>
                                        <p:tav tm="100000">
                                          <p:val>
                                            <p:strVal val="#ppt_h"/>
                                          </p:val>
                                        </p:tav>
                                      </p:tavLst>
                                    </p:anim>
                                    <p:anim calcmode="lin" valueType="num">
                                      <p:cBhvr additive="base">
                                        <p:cTn id="61" dur="1000" fill="hold"/>
                                        <p:tgtEl>
                                          <p:spTgt spid="238602"/>
                                        </p:tgtEl>
                                        <p:attrNameLst>
                                          <p:attrName>ppt_x</p:attrName>
                                        </p:attrNameLst>
                                      </p:cBhvr>
                                      <p:tavLst>
                                        <p:tav tm="0" fmla="#ppt_x+(cos(-2*pi*(1-$))*-#ppt_x-sin(-2*pi*(1-$))*(1-#ppt_y))*(1-$)">
                                          <p:val>
                                            <p:fltVal val="0"/>
                                          </p:val>
                                        </p:tav>
                                        <p:tav tm="100000">
                                          <p:val>
                                            <p:fltVal val="1"/>
                                          </p:val>
                                        </p:tav>
                                      </p:tavLst>
                                    </p:anim>
                                    <p:anim calcmode="lin" valueType="num">
                                      <p:cBhvr additive="base">
                                        <p:cTn id="62" dur="1000" fill="hold"/>
                                        <p:tgtEl>
                                          <p:spTgt spid="23860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build="p" animBg="1" autoUpdateAnimBg="0"/>
      <p:bldP spid="238595" grpId="0" animBg="1" autoUpdateAnimBg="0"/>
      <p:bldP spid="238596" grpId="0" animBg="1" autoUpdateAnimBg="0"/>
      <p:bldP spid="238597" grpId="0" animBg="1" autoUpdateAnimBg="0"/>
      <p:bldP spid="238598" grpId="0" animBg="1" autoUpdateAnimBg="0"/>
      <p:bldP spid="238599" grpId="0" animBg="1" autoUpdateAnimBg="0"/>
      <p:bldP spid="238601" grpId="0" animBg="1" autoUpdateAnimBg="0"/>
      <p:bldP spid="23860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half" idx="10"/>
          </p:nvPr>
        </p:nvSpPr>
        <p:spPr/>
        <p:txBody>
          <a:bodyPr/>
          <a:lstStyle/>
          <a:p>
            <a:fld id="{CBB48923-794A-42C0-9E29-16EA3332FAE0}" type="datetime1">
              <a:rPr lang="zh-CN" altLang="en-US" smtClean="0"/>
              <a:t>2016/5/10</a:t>
            </a:fld>
            <a:endParaRPr lang="en-US" altLang="zh-CN">
              <a:solidFill>
                <a:srgbClr val="FFFF00"/>
              </a:solidFill>
            </a:endParaRPr>
          </a:p>
        </p:txBody>
      </p:sp>
      <p:sp>
        <p:nvSpPr>
          <p:cNvPr id="13" name="页脚占位符 2"/>
          <p:cNvSpPr>
            <a:spLocks noGrp="1"/>
          </p:cNvSpPr>
          <p:nvPr>
            <p:ph type="ftr" sz="quarter" idx="11"/>
          </p:nvPr>
        </p:nvSpPr>
        <p:spPr/>
        <p:txBody>
          <a:bodyPr/>
          <a:lstStyle/>
          <a:p>
            <a:r>
              <a:rPr lang="zh-CN" altLang="en-US" smtClean="0"/>
              <a:t>数据库系统</a:t>
            </a:r>
            <a:endParaRPr lang="zh-CN" altLang="en-US"/>
          </a:p>
        </p:txBody>
      </p:sp>
      <p:sp>
        <p:nvSpPr>
          <p:cNvPr id="14" name="灯片编号占位符 3"/>
          <p:cNvSpPr>
            <a:spLocks noGrp="1"/>
          </p:cNvSpPr>
          <p:nvPr>
            <p:ph type="sldNum" sz="quarter" idx="12"/>
          </p:nvPr>
        </p:nvSpPr>
        <p:spPr/>
        <p:txBody>
          <a:bodyPr/>
          <a:lstStyle/>
          <a:p>
            <a:fld id="{647F6F29-21D8-4532-AFBC-73D9D28202AD}" type="slidenum">
              <a:rPr lang="zh-CN" altLang="en-US"/>
              <a:pPr/>
              <a:t>9</a:t>
            </a:fld>
            <a:endParaRPr lang="en-US" altLang="zh-CN">
              <a:solidFill>
                <a:srgbClr val="FFFF00"/>
              </a:solidFill>
            </a:endParaRPr>
          </a:p>
        </p:txBody>
      </p:sp>
      <p:sp>
        <p:nvSpPr>
          <p:cNvPr id="239618" name="Text Box 2"/>
          <p:cNvSpPr txBox="1">
            <a:spLocks noChangeArrowheads="1"/>
          </p:cNvSpPr>
          <p:nvPr/>
        </p:nvSpPr>
        <p:spPr bwMode="auto">
          <a:xfrm>
            <a:off x="2362200" y="609600"/>
            <a:ext cx="80010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400" b="1">
                <a:solidFill>
                  <a:srgbClr val="FFFFFF"/>
                </a:solidFill>
                <a:sym typeface="Monotype Sorts" pitchFamily="2" charset="2"/>
              </a:rPr>
              <a:t>   </a:t>
            </a:r>
            <a:r>
              <a:rPr lang="en-US" altLang="zh-CN" sz="2400" b="1">
                <a:solidFill>
                  <a:srgbClr val="FFFFFF"/>
                </a:solidFill>
                <a:sym typeface="Monotype Sorts" pitchFamily="2" charset="2"/>
              </a:rPr>
              <a:t>m:n</a:t>
            </a:r>
            <a:r>
              <a:rPr lang="zh-CN" altLang="en-US" sz="2400" b="1">
                <a:solidFill>
                  <a:srgbClr val="FFFFFF"/>
                </a:solidFill>
                <a:sym typeface="Monotype Sorts" pitchFamily="2" charset="2"/>
              </a:rPr>
              <a:t>联系</a:t>
            </a:r>
            <a:r>
              <a:rPr lang="zh-CN" altLang="en-US" sz="2400" b="1">
                <a:solidFill>
                  <a:srgbClr val="FFFF00"/>
                </a:solidFill>
                <a:sym typeface="Monotype Sorts" pitchFamily="2" charset="2"/>
              </a:rPr>
              <a:t>：设</a:t>
            </a:r>
            <a:r>
              <a:rPr lang="en-US" altLang="zh-CN" sz="2400" b="1">
                <a:solidFill>
                  <a:srgbClr val="FFFF00"/>
                </a:solidFill>
                <a:sym typeface="Monotype Sorts" pitchFamily="2" charset="2"/>
              </a:rPr>
              <a:t>A</a:t>
            </a:r>
            <a:r>
              <a:rPr lang="zh-CN" altLang="en-US" sz="2400" b="1">
                <a:solidFill>
                  <a:srgbClr val="FFFF00"/>
                </a:solidFill>
                <a:sym typeface="Monotype Sorts" pitchFamily="2" charset="2"/>
              </a:rPr>
              <a:t>、</a:t>
            </a:r>
            <a:r>
              <a:rPr lang="en-US" altLang="zh-CN" sz="2400" b="1">
                <a:solidFill>
                  <a:srgbClr val="FFFF00"/>
                </a:solidFill>
                <a:sym typeface="Monotype Sorts" pitchFamily="2" charset="2"/>
              </a:rPr>
              <a:t>B</a:t>
            </a:r>
            <a:r>
              <a:rPr lang="zh-CN" altLang="en-US" sz="2400" b="1">
                <a:solidFill>
                  <a:srgbClr val="FFFF00"/>
                </a:solidFill>
                <a:sym typeface="Monotype Sorts" pitchFamily="2" charset="2"/>
              </a:rPr>
              <a:t>为某实体集中的两个属性的值集，</a:t>
            </a:r>
          </a:p>
          <a:p>
            <a:pPr eaLnBrk="0" fontAlgn="base" hangingPunct="0">
              <a:lnSpc>
                <a:spcPct val="120000"/>
              </a:lnSpc>
              <a:spcBef>
                <a:spcPct val="0"/>
              </a:spcBef>
              <a:spcAft>
                <a:spcPct val="0"/>
              </a:spcAft>
            </a:pPr>
            <a:r>
              <a:rPr lang="zh-CN" altLang="en-US" sz="2400" b="1">
                <a:solidFill>
                  <a:srgbClr val="FFFF00"/>
                </a:solidFill>
                <a:sym typeface="Monotype Sorts" pitchFamily="2" charset="2"/>
              </a:rPr>
              <a:t>                         如果对于</a:t>
            </a:r>
            <a:r>
              <a:rPr lang="en-US" altLang="zh-CN" sz="2400" b="1">
                <a:solidFill>
                  <a:srgbClr val="FFFF00"/>
                </a:solidFill>
                <a:sym typeface="Monotype Sorts" pitchFamily="2" charset="2"/>
              </a:rPr>
              <a:t>A</a:t>
            </a:r>
            <a:r>
              <a:rPr lang="zh-CN" altLang="en-US" sz="2400" b="1">
                <a:solidFill>
                  <a:srgbClr val="FFFF00"/>
                </a:solidFill>
                <a:sym typeface="Monotype Sorts" pitchFamily="2" charset="2"/>
              </a:rPr>
              <a:t>中的任一值，</a:t>
            </a:r>
            <a:r>
              <a:rPr lang="en-US" altLang="zh-CN" sz="2400" b="1">
                <a:solidFill>
                  <a:srgbClr val="FFFF00"/>
                </a:solidFill>
                <a:sym typeface="Monotype Sorts" pitchFamily="2" charset="2"/>
              </a:rPr>
              <a:t>B</a:t>
            </a:r>
            <a:r>
              <a:rPr lang="zh-CN" altLang="en-US" sz="2400" b="1">
                <a:solidFill>
                  <a:srgbClr val="FFFF00"/>
                </a:solidFill>
                <a:sym typeface="Monotype Sorts" pitchFamily="2" charset="2"/>
              </a:rPr>
              <a:t>中有多个值（包</a:t>
            </a:r>
          </a:p>
          <a:p>
            <a:pPr eaLnBrk="0" fontAlgn="base" hangingPunct="0">
              <a:lnSpc>
                <a:spcPct val="120000"/>
              </a:lnSpc>
              <a:spcBef>
                <a:spcPct val="0"/>
              </a:spcBef>
              <a:spcAft>
                <a:spcPct val="0"/>
              </a:spcAft>
            </a:pPr>
            <a:r>
              <a:rPr lang="zh-CN" altLang="en-US" sz="2400" b="1">
                <a:solidFill>
                  <a:srgbClr val="FFFF00"/>
                </a:solidFill>
                <a:sym typeface="Monotype Sorts" pitchFamily="2" charset="2"/>
              </a:rPr>
              <a:t>                         括</a:t>
            </a:r>
            <a:r>
              <a:rPr lang="en-US" altLang="zh-CN" sz="2400" b="1">
                <a:solidFill>
                  <a:srgbClr val="FFFF00"/>
                </a:solidFill>
                <a:sym typeface="Monotype Sorts" pitchFamily="2" charset="2"/>
              </a:rPr>
              <a:t>0</a:t>
            </a:r>
            <a:r>
              <a:rPr lang="zh-CN" altLang="en-US" sz="2400" b="1">
                <a:solidFill>
                  <a:srgbClr val="FFFF00"/>
                </a:solidFill>
                <a:sym typeface="Monotype Sorts" pitchFamily="2" charset="2"/>
              </a:rPr>
              <a:t>个）与之对应，且反之亦然。</a:t>
            </a:r>
          </a:p>
        </p:txBody>
      </p:sp>
      <p:sp>
        <p:nvSpPr>
          <p:cNvPr id="239619" name="Text Box 3"/>
          <p:cNvSpPr txBox="1">
            <a:spLocks noChangeArrowheads="1"/>
          </p:cNvSpPr>
          <p:nvPr/>
        </p:nvSpPr>
        <p:spPr bwMode="auto">
          <a:xfrm>
            <a:off x="1676400" y="1219201"/>
            <a:ext cx="2438400" cy="461665"/>
          </a:xfrm>
          <a:prstGeom prst="rect">
            <a:avLst/>
          </a:prstGeom>
          <a:noFill/>
          <a:ln w="317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fontAlgn="base" hangingPunct="0">
              <a:spcBef>
                <a:spcPct val="50000"/>
              </a:spcBef>
              <a:spcAft>
                <a:spcPct val="0"/>
              </a:spcAft>
            </a:pPr>
            <a:r>
              <a:rPr lang="zh-CN" altLang="en-US" sz="2400" b="1">
                <a:solidFill>
                  <a:srgbClr val="FFFF00"/>
                </a:solidFill>
              </a:rPr>
              <a:t>如：学号</a:t>
            </a:r>
            <a:r>
              <a:rPr lang="en-US" altLang="zh-CN" sz="2400" b="1">
                <a:solidFill>
                  <a:srgbClr val="FFFF00"/>
                </a:solidFill>
              </a:rPr>
              <a:t>--</a:t>
            </a:r>
            <a:r>
              <a:rPr lang="zh-CN" altLang="en-US" sz="2400" b="1">
                <a:solidFill>
                  <a:srgbClr val="FFFF00"/>
                </a:solidFill>
              </a:rPr>
              <a:t>课程号</a:t>
            </a:r>
          </a:p>
        </p:txBody>
      </p:sp>
      <p:sp>
        <p:nvSpPr>
          <p:cNvPr id="239620" name="Text Box 4"/>
          <p:cNvSpPr txBox="1">
            <a:spLocks noChangeArrowheads="1"/>
          </p:cNvSpPr>
          <p:nvPr/>
        </p:nvSpPr>
        <p:spPr bwMode="auto">
          <a:xfrm>
            <a:off x="2498725" y="2057400"/>
            <a:ext cx="7919156"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实体间的联系表示实体之间相互依赖又相互制约的关系；</a:t>
            </a:r>
          </a:p>
          <a:p>
            <a:pPr eaLnBrk="0" fontAlgn="base" hangingPunct="0">
              <a:lnSpc>
                <a:spcPct val="130000"/>
              </a:lnSpc>
              <a:spcBef>
                <a:spcPct val="0"/>
              </a:spcBef>
              <a:spcAft>
                <a:spcPct val="0"/>
              </a:spcAft>
            </a:pPr>
            <a:r>
              <a:rPr lang="zh-CN" altLang="en-US" sz="2400" b="1">
                <a:solidFill>
                  <a:srgbClr val="FFFF00"/>
                </a:solidFill>
              </a:rPr>
              <a:t>属性间的联系表示属性之间相互依赖又相互制约的关系。</a:t>
            </a:r>
          </a:p>
        </p:txBody>
      </p:sp>
      <p:sp>
        <p:nvSpPr>
          <p:cNvPr id="239621" name="Text Box 5"/>
          <p:cNvSpPr txBox="1">
            <a:spLocks noChangeArrowheads="1"/>
          </p:cNvSpPr>
          <p:nvPr/>
        </p:nvSpPr>
        <p:spPr bwMode="auto">
          <a:xfrm>
            <a:off x="2057400" y="3408363"/>
            <a:ext cx="83058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zh-CN" sz="2400" b="1">
                <a:solidFill>
                  <a:srgbClr val="FFFFFF"/>
                </a:solidFill>
              </a:rPr>
              <a:t>2</a:t>
            </a:r>
            <a:r>
              <a:rPr lang="zh-CN" altLang="en-US" sz="2400" b="1">
                <a:solidFill>
                  <a:srgbClr val="FFFFFF"/>
                </a:solidFill>
              </a:rPr>
              <a:t>、数据依赖</a:t>
            </a:r>
          </a:p>
          <a:p>
            <a:pPr eaLnBrk="0" fontAlgn="base" hangingPunct="0">
              <a:lnSpc>
                <a:spcPct val="130000"/>
              </a:lnSpc>
              <a:spcBef>
                <a:spcPct val="0"/>
              </a:spcBef>
              <a:spcAft>
                <a:spcPct val="0"/>
              </a:spcAft>
            </a:pPr>
            <a:r>
              <a:rPr lang="zh-CN" altLang="en-US" sz="2400" b="1">
                <a:solidFill>
                  <a:srgbClr val="FFFF00"/>
                </a:solidFill>
              </a:rPr>
              <a:t>        通过一个关系中属性间值的相互关联（主要体现于值的相等与否）体现出来的数据间的相互联系。</a:t>
            </a:r>
          </a:p>
        </p:txBody>
      </p:sp>
      <p:sp>
        <p:nvSpPr>
          <p:cNvPr id="239622" name="AutoShape 6"/>
          <p:cNvSpPr>
            <a:spLocks noChangeArrowheads="1"/>
          </p:cNvSpPr>
          <p:nvPr/>
        </p:nvSpPr>
        <p:spPr bwMode="auto">
          <a:xfrm>
            <a:off x="2971800" y="3076575"/>
            <a:ext cx="304800" cy="304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0" fontAlgn="base" hangingPunct="0">
              <a:spcBef>
                <a:spcPct val="0"/>
              </a:spcBef>
              <a:spcAft>
                <a:spcPct val="0"/>
              </a:spcAft>
            </a:pPr>
            <a:endParaRPr lang="zh-CN" altLang="en-US" sz="2400" b="1">
              <a:solidFill>
                <a:srgbClr val="FFFFFF"/>
              </a:solidFill>
            </a:endParaRPr>
          </a:p>
        </p:txBody>
      </p:sp>
      <p:sp>
        <p:nvSpPr>
          <p:cNvPr id="239623" name="Text Box 7"/>
          <p:cNvSpPr txBox="1">
            <a:spLocks noChangeArrowheads="1"/>
          </p:cNvSpPr>
          <p:nvPr/>
        </p:nvSpPr>
        <p:spPr bwMode="auto">
          <a:xfrm>
            <a:off x="2590800" y="5570539"/>
            <a:ext cx="3278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两类最重要的数据依赖</a:t>
            </a:r>
          </a:p>
        </p:txBody>
      </p:sp>
      <p:sp>
        <p:nvSpPr>
          <p:cNvPr id="239624" name="AutoShape 8"/>
          <p:cNvSpPr>
            <a:spLocks/>
          </p:cNvSpPr>
          <p:nvPr/>
        </p:nvSpPr>
        <p:spPr bwMode="auto">
          <a:xfrm>
            <a:off x="5772150" y="5470525"/>
            <a:ext cx="228600" cy="762000"/>
          </a:xfrm>
          <a:prstGeom prst="leftBrace">
            <a:avLst>
              <a:gd name="adj1" fmla="val 2777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sz="2400" b="1">
              <a:solidFill>
                <a:srgbClr val="FFFFFF"/>
              </a:solidFill>
            </a:endParaRPr>
          </a:p>
        </p:txBody>
      </p:sp>
      <p:sp>
        <p:nvSpPr>
          <p:cNvPr id="239625" name="Text Box 9"/>
          <p:cNvSpPr txBox="1">
            <a:spLocks noChangeArrowheads="1"/>
          </p:cNvSpPr>
          <p:nvPr/>
        </p:nvSpPr>
        <p:spPr bwMode="auto">
          <a:xfrm>
            <a:off x="6000750" y="534193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FF"/>
                </a:solidFill>
              </a:rPr>
              <a:t>函数依赖</a:t>
            </a:r>
            <a:endParaRPr lang="zh-CN" altLang="en-US" sz="2400" b="1">
              <a:solidFill>
                <a:srgbClr val="FFFF00"/>
              </a:solidFill>
            </a:endParaRPr>
          </a:p>
        </p:txBody>
      </p:sp>
      <p:sp>
        <p:nvSpPr>
          <p:cNvPr id="239626" name="Text Box 10"/>
          <p:cNvSpPr txBox="1">
            <a:spLocks noChangeArrowheads="1"/>
          </p:cNvSpPr>
          <p:nvPr/>
        </p:nvSpPr>
        <p:spPr bwMode="auto">
          <a:xfrm>
            <a:off x="6000750" y="5799139"/>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FF"/>
                </a:solidFill>
              </a:rPr>
              <a:t>多值依赖</a:t>
            </a:r>
            <a:endParaRPr lang="zh-CN" altLang="en-US" sz="2400" b="1">
              <a:solidFill>
                <a:srgbClr val="FFFF00"/>
              </a:solidFill>
            </a:endParaRPr>
          </a:p>
        </p:txBody>
      </p:sp>
      <p:sp>
        <p:nvSpPr>
          <p:cNvPr id="239627" name="Text Box 11"/>
          <p:cNvSpPr txBox="1">
            <a:spLocks noChangeArrowheads="1"/>
          </p:cNvSpPr>
          <p:nvPr/>
        </p:nvSpPr>
        <p:spPr bwMode="auto">
          <a:xfrm>
            <a:off x="5105401" y="4808539"/>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FFFF00"/>
                </a:solidFill>
              </a:rPr>
              <a:t>（是数据内在的性质，语义的体现）</a:t>
            </a:r>
          </a:p>
        </p:txBody>
      </p:sp>
    </p:spTree>
    <p:extLst>
      <p:ext uri="{BB962C8B-B14F-4D97-AF65-F5344CB8AC3E}">
        <p14:creationId xmlns:p14="http://schemas.microsoft.com/office/powerpoint/2010/main" val="2183554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anim calcmode="lin" valueType="num">
                                      <p:cBhvr additive="base">
                                        <p:cTn id="7" dur="500" fill="hold"/>
                                        <p:tgtEl>
                                          <p:spTgt spid="239618"/>
                                        </p:tgtEl>
                                        <p:attrNameLst>
                                          <p:attrName>ppt_x</p:attrName>
                                        </p:attrNameLst>
                                      </p:cBhvr>
                                      <p:tavLst>
                                        <p:tav tm="0">
                                          <p:val>
                                            <p:strVal val="#ppt_x"/>
                                          </p:val>
                                        </p:tav>
                                        <p:tav tm="100000">
                                          <p:val>
                                            <p:strVal val="#ppt_x"/>
                                          </p:val>
                                        </p:tav>
                                      </p:tavLst>
                                    </p:anim>
                                    <p:anim calcmode="lin" valueType="num">
                                      <p:cBhvr additive="base">
                                        <p:cTn id="8" dur="500" fill="hold"/>
                                        <p:tgtEl>
                                          <p:spTgt spid="2396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239619"/>
                                        </p:tgtEl>
                                        <p:attrNameLst>
                                          <p:attrName>style.visibility</p:attrName>
                                        </p:attrNameLst>
                                      </p:cBhvr>
                                      <p:to>
                                        <p:strVal val="visible"/>
                                      </p:to>
                                    </p:set>
                                    <p:anim calcmode="lin" valueType="num">
                                      <p:cBhvr additive="base">
                                        <p:cTn id="13" dur="1000" fill="hold"/>
                                        <p:tgtEl>
                                          <p:spTgt spid="239619"/>
                                        </p:tgtEl>
                                        <p:attrNameLst>
                                          <p:attrName>ppt_w</p:attrName>
                                        </p:attrNameLst>
                                      </p:cBhvr>
                                      <p:tavLst>
                                        <p:tav tm="0">
                                          <p:val>
                                            <p:fltVal val="0"/>
                                          </p:val>
                                        </p:tav>
                                        <p:tav tm="100000">
                                          <p:val>
                                            <p:strVal val="#ppt_w"/>
                                          </p:val>
                                        </p:tav>
                                      </p:tavLst>
                                    </p:anim>
                                    <p:anim calcmode="lin" valueType="num">
                                      <p:cBhvr additive="base">
                                        <p:cTn id="14" dur="1000" fill="hold"/>
                                        <p:tgtEl>
                                          <p:spTgt spid="239619"/>
                                        </p:tgtEl>
                                        <p:attrNameLst>
                                          <p:attrName>ppt_h</p:attrName>
                                        </p:attrNameLst>
                                      </p:cBhvr>
                                      <p:tavLst>
                                        <p:tav tm="0">
                                          <p:val>
                                            <p:fltVal val="0"/>
                                          </p:val>
                                        </p:tav>
                                        <p:tav tm="100000">
                                          <p:val>
                                            <p:strVal val="#ppt_h"/>
                                          </p:val>
                                        </p:tav>
                                      </p:tavLst>
                                    </p:anim>
                                    <p:anim calcmode="lin" valueType="num">
                                      <p:cBhvr additive="base">
                                        <p:cTn id="15" dur="1000" fill="hold"/>
                                        <p:tgtEl>
                                          <p:spTgt spid="239619"/>
                                        </p:tgtEl>
                                        <p:attrNameLst>
                                          <p:attrName>ppt_x</p:attrName>
                                        </p:attrNameLst>
                                      </p:cBhvr>
                                      <p:tavLst>
                                        <p:tav tm="0" fmla="#ppt_x+(cos(-2*pi*(1-$))*-#ppt_x-sin(-2*pi*(1-$))*(1-#ppt_y))*(1-$)">
                                          <p:val>
                                            <p:fltVal val="0"/>
                                          </p:val>
                                        </p:tav>
                                        <p:tav tm="100000">
                                          <p:val>
                                            <p:fltVal val="1"/>
                                          </p:val>
                                        </p:tav>
                                      </p:tavLst>
                                    </p:anim>
                                    <p:anim calcmode="lin" valueType="num">
                                      <p:cBhvr additive="base">
                                        <p:cTn id="16" dur="1000" fill="hold"/>
                                        <p:tgtEl>
                                          <p:spTgt spid="2396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239620">
                                            <p:bg/>
                                          </p:spTgt>
                                        </p:tgtEl>
                                        <p:attrNameLst>
                                          <p:attrName>style.visibility</p:attrName>
                                        </p:attrNameLst>
                                      </p:cBhvr>
                                      <p:to>
                                        <p:strVal val="visible"/>
                                      </p:to>
                                    </p:set>
                                    <p:animEffect transition="in" filter="blinds(vertical)">
                                      <p:cBhvr>
                                        <p:cTn id="21" dur="500"/>
                                        <p:tgtEl>
                                          <p:spTgt spid="239620">
                                            <p:bg/>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39620">
                                            <p:txEl>
                                              <p:pRg st="0" end="0"/>
                                            </p:txEl>
                                          </p:spTgt>
                                        </p:tgtEl>
                                        <p:attrNameLst>
                                          <p:attrName>style.visibility</p:attrName>
                                        </p:attrNameLst>
                                      </p:cBhvr>
                                      <p:to>
                                        <p:strVal val="visible"/>
                                      </p:to>
                                    </p:set>
                                    <p:animEffect transition="in" filter="blinds(vertical)">
                                      <p:cBhvr>
                                        <p:cTn id="26" dur="500"/>
                                        <p:tgtEl>
                                          <p:spTgt spid="23962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239620">
                                            <p:txEl>
                                              <p:pRg st="1" end="1"/>
                                            </p:txEl>
                                          </p:spTgt>
                                        </p:tgtEl>
                                        <p:attrNameLst>
                                          <p:attrName>style.visibility</p:attrName>
                                        </p:attrNameLst>
                                      </p:cBhvr>
                                      <p:to>
                                        <p:strVal val="visible"/>
                                      </p:to>
                                    </p:set>
                                    <p:animEffect transition="in" filter="blinds(vertical)">
                                      <p:cBhvr>
                                        <p:cTn id="31" dur="500"/>
                                        <p:tgtEl>
                                          <p:spTgt spid="239620">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239622"/>
                                        </p:tgtEl>
                                        <p:attrNameLst>
                                          <p:attrName>style.visibility</p:attrName>
                                        </p:attrNameLst>
                                      </p:cBhvr>
                                      <p:to>
                                        <p:strVal val="visible"/>
                                      </p:to>
                                    </p:set>
                                    <p:anim calcmode="lin" valueType="num">
                                      <p:cBhvr additive="base">
                                        <p:cTn id="36" dur="500" fill="hold"/>
                                        <p:tgtEl>
                                          <p:spTgt spid="239622"/>
                                        </p:tgtEl>
                                        <p:attrNameLst>
                                          <p:attrName>ppt_x</p:attrName>
                                        </p:attrNameLst>
                                      </p:cBhvr>
                                      <p:tavLst>
                                        <p:tav tm="0">
                                          <p:val>
                                            <p:strVal val="#ppt_x"/>
                                          </p:val>
                                        </p:tav>
                                        <p:tav tm="100000">
                                          <p:val>
                                            <p:strVal val="#ppt_x"/>
                                          </p:val>
                                        </p:tav>
                                      </p:tavLst>
                                    </p:anim>
                                    <p:anim calcmode="lin" valueType="num">
                                      <p:cBhvr additive="base">
                                        <p:cTn id="37" dur="500" fill="hold"/>
                                        <p:tgtEl>
                                          <p:spTgt spid="239622"/>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39621">
                                            <p:bg/>
                                          </p:spTgt>
                                        </p:tgtEl>
                                        <p:attrNameLst>
                                          <p:attrName>style.visibility</p:attrName>
                                        </p:attrNameLst>
                                      </p:cBhvr>
                                      <p:to>
                                        <p:strVal val="visible"/>
                                      </p:to>
                                    </p:set>
                                    <p:anim calcmode="lin" valueType="num">
                                      <p:cBhvr additive="base">
                                        <p:cTn id="42" dur="500" fill="hold"/>
                                        <p:tgtEl>
                                          <p:spTgt spid="239621">
                                            <p:bg/>
                                          </p:spTgt>
                                        </p:tgtEl>
                                        <p:attrNameLst>
                                          <p:attrName>ppt_x</p:attrName>
                                        </p:attrNameLst>
                                      </p:cBhvr>
                                      <p:tavLst>
                                        <p:tav tm="0">
                                          <p:val>
                                            <p:strVal val="0-#ppt_w/2"/>
                                          </p:val>
                                        </p:tav>
                                        <p:tav tm="100000">
                                          <p:val>
                                            <p:strVal val="#ppt_x"/>
                                          </p:val>
                                        </p:tav>
                                      </p:tavLst>
                                    </p:anim>
                                    <p:anim calcmode="lin" valueType="num">
                                      <p:cBhvr additive="base">
                                        <p:cTn id="43" dur="500" fill="hold"/>
                                        <p:tgtEl>
                                          <p:spTgt spid="239621">
                                            <p:bg/>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39621">
                                            <p:txEl>
                                              <p:pRg st="0" end="0"/>
                                            </p:txEl>
                                          </p:spTgt>
                                        </p:tgtEl>
                                        <p:attrNameLst>
                                          <p:attrName>style.visibility</p:attrName>
                                        </p:attrNameLst>
                                      </p:cBhvr>
                                      <p:to>
                                        <p:strVal val="visible"/>
                                      </p:to>
                                    </p:set>
                                    <p:anim calcmode="lin" valueType="num">
                                      <p:cBhvr additive="base">
                                        <p:cTn id="48" dur="500" fill="hold"/>
                                        <p:tgtEl>
                                          <p:spTgt spid="239621">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396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39621">
                                            <p:txEl>
                                              <p:pRg st="1" end="1"/>
                                            </p:txEl>
                                          </p:spTgt>
                                        </p:tgtEl>
                                        <p:attrNameLst>
                                          <p:attrName>style.visibility</p:attrName>
                                        </p:attrNameLst>
                                      </p:cBhvr>
                                      <p:to>
                                        <p:strVal val="visible"/>
                                      </p:to>
                                    </p:set>
                                    <p:anim calcmode="lin" valueType="num">
                                      <p:cBhvr additive="base">
                                        <p:cTn id="54" dur="500" fill="hold"/>
                                        <p:tgtEl>
                                          <p:spTgt spid="239621">
                                            <p:txEl>
                                              <p:pRg st="1" end="1"/>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2396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39627"/>
                                        </p:tgtEl>
                                        <p:attrNameLst>
                                          <p:attrName>style.visibility</p:attrName>
                                        </p:attrNameLst>
                                      </p:cBhvr>
                                      <p:to>
                                        <p:strVal val="visible"/>
                                      </p:to>
                                    </p:set>
                                    <p:anim calcmode="lin" valueType="num">
                                      <p:cBhvr additive="base">
                                        <p:cTn id="60" dur="500" fill="hold"/>
                                        <p:tgtEl>
                                          <p:spTgt spid="239627"/>
                                        </p:tgtEl>
                                        <p:attrNameLst>
                                          <p:attrName>ppt_x</p:attrName>
                                        </p:attrNameLst>
                                      </p:cBhvr>
                                      <p:tavLst>
                                        <p:tav tm="0">
                                          <p:val>
                                            <p:strVal val="1+#ppt_w/2"/>
                                          </p:val>
                                        </p:tav>
                                        <p:tav tm="100000">
                                          <p:val>
                                            <p:strVal val="#ppt_x"/>
                                          </p:val>
                                        </p:tav>
                                      </p:tavLst>
                                    </p:anim>
                                    <p:anim calcmode="lin" valueType="num">
                                      <p:cBhvr additive="base">
                                        <p:cTn id="61" dur="500" fill="hold"/>
                                        <p:tgtEl>
                                          <p:spTgt spid="239627"/>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239623"/>
                                        </p:tgtEl>
                                        <p:attrNameLst>
                                          <p:attrName>style.visibility</p:attrName>
                                        </p:attrNameLst>
                                      </p:cBhvr>
                                      <p:to>
                                        <p:strVal val="visible"/>
                                      </p:to>
                                    </p:set>
                                    <p:anim calcmode="lin" valueType="num">
                                      <p:cBhvr additive="base">
                                        <p:cTn id="66" dur="500" fill="hold"/>
                                        <p:tgtEl>
                                          <p:spTgt spid="239623"/>
                                        </p:tgtEl>
                                        <p:attrNameLst>
                                          <p:attrName>ppt_x</p:attrName>
                                        </p:attrNameLst>
                                      </p:cBhvr>
                                      <p:tavLst>
                                        <p:tav tm="0">
                                          <p:val>
                                            <p:strVal val="0-#ppt_w/2"/>
                                          </p:val>
                                        </p:tav>
                                        <p:tav tm="100000">
                                          <p:val>
                                            <p:strVal val="#ppt_x"/>
                                          </p:val>
                                        </p:tav>
                                      </p:tavLst>
                                    </p:anim>
                                    <p:anim calcmode="lin" valueType="num">
                                      <p:cBhvr additive="base">
                                        <p:cTn id="67" dur="500" fill="hold"/>
                                        <p:tgtEl>
                                          <p:spTgt spid="239623"/>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5" presetClass="entr" presetSubtype="0" fill="hold" grpId="0" nodeType="clickEffect">
                                  <p:stCondLst>
                                    <p:cond delay="0"/>
                                  </p:stCondLst>
                                  <p:childTnLst>
                                    <p:set>
                                      <p:cBhvr>
                                        <p:cTn id="71" dur="1" fill="hold">
                                          <p:stCondLst>
                                            <p:cond delay="0"/>
                                          </p:stCondLst>
                                        </p:cTn>
                                        <p:tgtEl>
                                          <p:spTgt spid="239624"/>
                                        </p:tgtEl>
                                        <p:attrNameLst>
                                          <p:attrName>style.visibility</p:attrName>
                                        </p:attrNameLst>
                                      </p:cBhvr>
                                      <p:to>
                                        <p:strVal val="visible"/>
                                      </p:to>
                                    </p:set>
                                    <p:anim calcmode="lin" valueType="num">
                                      <p:cBhvr additive="base">
                                        <p:cTn id="72" dur="1000" fill="hold"/>
                                        <p:tgtEl>
                                          <p:spTgt spid="239624"/>
                                        </p:tgtEl>
                                        <p:attrNameLst>
                                          <p:attrName>ppt_w</p:attrName>
                                        </p:attrNameLst>
                                      </p:cBhvr>
                                      <p:tavLst>
                                        <p:tav tm="0">
                                          <p:val>
                                            <p:fltVal val="0"/>
                                          </p:val>
                                        </p:tav>
                                        <p:tav tm="100000">
                                          <p:val>
                                            <p:strVal val="#ppt_w"/>
                                          </p:val>
                                        </p:tav>
                                      </p:tavLst>
                                    </p:anim>
                                    <p:anim calcmode="lin" valueType="num">
                                      <p:cBhvr additive="base">
                                        <p:cTn id="73" dur="1000" fill="hold"/>
                                        <p:tgtEl>
                                          <p:spTgt spid="239624"/>
                                        </p:tgtEl>
                                        <p:attrNameLst>
                                          <p:attrName>ppt_h</p:attrName>
                                        </p:attrNameLst>
                                      </p:cBhvr>
                                      <p:tavLst>
                                        <p:tav tm="0">
                                          <p:val>
                                            <p:fltVal val="0"/>
                                          </p:val>
                                        </p:tav>
                                        <p:tav tm="100000">
                                          <p:val>
                                            <p:strVal val="#ppt_h"/>
                                          </p:val>
                                        </p:tav>
                                      </p:tavLst>
                                    </p:anim>
                                    <p:anim calcmode="lin" valueType="num">
                                      <p:cBhvr additive="base">
                                        <p:cTn id="74" dur="1000" fill="hold"/>
                                        <p:tgtEl>
                                          <p:spTgt spid="239624"/>
                                        </p:tgtEl>
                                        <p:attrNameLst>
                                          <p:attrName>ppt_x</p:attrName>
                                        </p:attrNameLst>
                                      </p:cBhvr>
                                      <p:tavLst>
                                        <p:tav tm="0" fmla="#ppt_x+(cos(-2*pi*(1-$))*-#ppt_x-sin(-2*pi*(1-$))*(1-#ppt_y))*(1-$)">
                                          <p:val>
                                            <p:fltVal val="0"/>
                                          </p:val>
                                        </p:tav>
                                        <p:tav tm="100000">
                                          <p:val>
                                            <p:fltVal val="1"/>
                                          </p:val>
                                        </p:tav>
                                      </p:tavLst>
                                    </p:anim>
                                    <p:anim calcmode="lin" valueType="num">
                                      <p:cBhvr additive="base">
                                        <p:cTn id="75" dur="1000" fill="hold"/>
                                        <p:tgtEl>
                                          <p:spTgt spid="2396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239625"/>
                                        </p:tgtEl>
                                        <p:attrNameLst>
                                          <p:attrName>style.visibility</p:attrName>
                                        </p:attrNameLst>
                                      </p:cBhvr>
                                      <p:to>
                                        <p:strVal val="visible"/>
                                      </p:to>
                                    </p:set>
                                    <p:anim calcmode="lin" valueType="num">
                                      <p:cBhvr additive="base">
                                        <p:cTn id="80" dur="500" fill="hold"/>
                                        <p:tgtEl>
                                          <p:spTgt spid="239625"/>
                                        </p:tgtEl>
                                        <p:attrNameLst>
                                          <p:attrName>ppt_x</p:attrName>
                                        </p:attrNameLst>
                                      </p:cBhvr>
                                      <p:tavLst>
                                        <p:tav tm="0">
                                          <p:val>
                                            <p:strVal val="1+#ppt_w/2"/>
                                          </p:val>
                                        </p:tav>
                                        <p:tav tm="100000">
                                          <p:val>
                                            <p:strVal val="#ppt_x"/>
                                          </p:val>
                                        </p:tav>
                                      </p:tavLst>
                                    </p:anim>
                                    <p:anim calcmode="lin" valueType="num">
                                      <p:cBhvr additive="base">
                                        <p:cTn id="81" dur="500" fill="hold"/>
                                        <p:tgtEl>
                                          <p:spTgt spid="239625"/>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239626"/>
                                        </p:tgtEl>
                                        <p:attrNameLst>
                                          <p:attrName>style.visibility</p:attrName>
                                        </p:attrNameLst>
                                      </p:cBhvr>
                                      <p:to>
                                        <p:strVal val="visible"/>
                                      </p:to>
                                    </p:set>
                                    <p:anim calcmode="lin" valueType="num">
                                      <p:cBhvr additive="base">
                                        <p:cTn id="86" dur="500" fill="hold"/>
                                        <p:tgtEl>
                                          <p:spTgt spid="239626"/>
                                        </p:tgtEl>
                                        <p:attrNameLst>
                                          <p:attrName>ppt_x</p:attrName>
                                        </p:attrNameLst>
                                      </p:cBhvr>
                                      <p:tavLst>
                                        <p:tav tm="0">
                                          <p:val>
                                            <p:strVal val="1+#ppt_w/2"/>
                                          </p:val>
                                        </p:tav>
                                        <p:tav tm="100000">
                                          <p:val>
                                            <p:strVal val="#ppt_x"/>
                                          </p:val>
                                        </p:tav>
                                      </p:tavLst>
                                    </p:anim>
                                    <p:anim calcmode="lin" valueType="num">
                                      <p:cBhvr additive="base">
                                        <p:cTn id="87" dur="500" fill="hold"/>
                                        <p:tgtEl>
                                          <p:spTgt spid="2396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nimBg="1" autoUpdateAnimBg="0"/>
      <p:bldP spid="239619" grpId="0" animBg="1" autoUpdateAnimBg="0"/>
      <p:bldP spid="239620" grpId="0" build="p" animBg="1" autoUpdateAnimBg="0"/>
      <p:bldP spid="239621" grpId="0" build="p" animBg="1" autoUpdateAnimBg="0"/>
      <p:bldP spid="239622" grpId="0" animBg="1"/>
      <p:bldP spid="239623" grpId="0" animBg="1" autoUpdateAnimBg="0"/>
      <p:bldP spid="239624" grpId="0" animBg="1"/>
      <p:bldP spid="239625" grpId="0" animBg="1" autoUpdateAnimBg="0"/>
      <p:bldP spid="239626" grpId="0" animBg="1" autoUpdateAnimBg="0"/>
      <p:bldP spid="239627" grpId="0" animBg="1" autoUpdateAnimBg="0"/>
    </p:bldLst>
  </p:timing>
</p:sld>
</file>

<file path=ppt/theme/theme1.xml><?xml version="1.0" encoding="utf-8"?>
<a:theme xmlns:a="http://schemas.openxmlformats.org/drawingml/2006/main" name="自定义设计方案">
  <a:themeElements>
    <a:clrScheme name="">
      <a:dk1>
        <a:srgbClr val="808080"/>
      </a:dk1>
      <a:lt1>
        <a:srgbClr val="FFFF00"/>
      </a:lt1>
      <a:dk2>
        <a:srgbClr val="0000FF"/>
      </a:dk2>
      <a:lt2>
        <a:srgbClr val="000000"/>
      </a:lt2>
      <a:accent1>
        <a:srgbClr val="00FFFF"/>
      </a:accent1>
      <a:accent2>
        <a:srgbClr val="0000FF"/>
      </a:accent2>
      <a:accent3>
        <a:srgbClr val="AAAAFF"/>
      </a:accent3>
      <a:accent4>
        <a:srgbClr val="DADA00"/>
      </a:accent4>
      <a:accent5>
        <a:srgbClr val="AAFFFF"/>
      </a:accent5>
      <a:accent6>
        <a:srgbClr val="0000E7"/>
      </a:accent6>
      <a:hlink>
        <a:srgbClr val="CCCCFF"/>
      </a:hlink>
      <a:folHlink>
        <a:srgbClr val="B2B2B2"/>
      </a:folHlink>
    </a:clrScheme>
    <a:fontScheme name="自定义设计方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自定义设计方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自定义设计方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自定义设计方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6375</Words>
  <Application>Microsoft Office PowerPoint</Application>
  <PresentationFormat>宽屏</PresentationFormat>
  <Paragraphs>840</Paragraphs>
  <Slides>47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6" baseType="lpstr">
      <vt:lpstr>Monotype Sorts</vt:lpstr>
      <vt:lpstr>宋体</vt:lpstr>
      <vt:lpstr>Arial</vt:lpstr>
      <vt:lpstr>Calibri</vt:lpstr>
      <vt:lpstr>Symbol</vt:lpstr>
      <vt:lpstr>Times New Roman</vt:lpstr>
      <vt:lpstr>Wingdings</vt:lpstr>
      <vt:lpstr>自定义设计方案</vt:lpstr>
      <vt:lpstr>MS_ClipArt_Gallery.2</vt:lpstr>
      <vt:lpstr>PowerPoint 演示文稿</vt:lpstr>
      <vt:lpstr>§1     问题的提出</vt:lpstr>
      <vt:lpstr>PowerPoint 演示文稿</vt:lpstr>
      <vt:lpstr>PowerPoint 演示文稿</vt:lpstr>
      <vt:lpstr>PowerPoint 演示文稿</vt:lpstr>
      <vt:lpstr>PowerPoint 演示文稿</vt:lpstr>
      <vt:lpstr>PowerPoint 演示文稿</vt:lpstr>
      <vt:lpstr>§2    数据依赖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关系的范式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QHZ</dc:creator>
  <cp:lastModifiedBy>QHZ</cp:lastModifiedBy>
  <cp:revision>3</cp:revision>
  <dcterms:created xsi:type="dcterms:W3CDTF">2016-05-10T00:19:27Z</dcterms:created>
  <dcterms:modified xsi:type="dcterms:W3CDTF">2016-05-10T00:30:50Z</dcterms:modified>
</cp:coreProperties>
</file>