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88" r:id="rId3"/>
    <p:sldId id="321" r:id="rId4"/>
    <p:sldId id="323" r:id="rId6"/>
    <p:sldId id="322" r:id="rId7"/>
    <p:sldId id="324" r:id="rId8"/>
    <p:sldId id="344" r:id="rId9"/>
    <p:sldId id="325" r:id="rId10"/>
    <p:sldId id="326" r:id="rId11"/>
    <p:sldId id="328" r:id="rId12"/>
    <p:sldId id="329" r:id="rId13"/>
    <p:sldId id="330" r:id="rId14"/>
    <p:sldId id="331" r:id="rId15"/>
    <p:sldId id="332" r:id="rId16"/>
    <p:sldId id="333" r:id="rId17"/>
    <p:sldId id="334" r:id="rId18"/>
    <p:sldId id="335" r:id="rId19"/>
    <p:sldId id="336" r:id="rId20"/>
    <p:sldId id="337" r:id="rId21"/>
    <p:sldId id="291" r:id="rId22"/>
    <p:sldId id="292" r:id="rId23"/>
    <p:sldId id="319" r:id="rId24"/>
    <p:sldId id="317" r:id="rId25"/>
    <p:sldId id="318" r:id="rId26"/>
    <p:sldId id="338" r:id="rId27"/>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67"/>
    <p:restoredTop sz="82149"/>
  </p:normalViewPr>
  <p:slideViewPr>
    <p:cSldViewPr snapToGrid="0" showGuides="1">
      <p:cViewPr varScale="1">
        <p:scale>
          <a:sx n="55" d="100"/>
          <a:sy n="55" d="100"/>
        </p:scale>
        <p:origin x="-114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69A9246-6A55-4C48-9F1F-E4097BF3EA21}" type="datetimeFigureOut">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US" altLang="zh-CN" sz="1200" dirty="0">
                <a:latin typeface="Corbel" panose="020B0503020204020204" pitchFamily="34" charset="0"/>
                <a:ea typeface="幼圆" panose="02010509060101010101" pitchFamily="49" charset="-122"/>
              </a:rPr>
            </a:fld>
            <a:endParaRPr lang="en-US" altLang="zh-CN" sz="1200" dirty="0">
              <a:latin typeface="Corbel" panose="020B0503020204020204" pitchFamily="34" charset="0"/>
              <a:ea typeface="幼圆" panose="02010509060101010101"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D9D5BC3-3E4A-443B-9C38-D87CB2E4C967}"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p>
            <a:pPr lvl="0"/>
            <a:r>
              <a:rPr lang="zh-CN" altLang="x-none" dirty="0"/>
              <a:t>单击此处编辑母版文本样式</a:t>
            </a:r>
            <a:endParaRPr lang="zh-CN" altLang="x-none" dirty="0"/>
          </a:p>
          <a:p>
            <a:pPr lvl="1"/>
            <a:r>
              <a:rPr lang="zh-CN" altLang="x-none" dirty="0"/>
              <a:t>第二级</a:t>
            </a:r>
            <a:endParaRPr lang="zh-CN" altLang="x-none" dirty="0"/>
          </a:p>
          <a:p>
            <a:pPr lvl="2"/>
            <a:r>
              <a:rPr lang="zh-CN" altLang="x-none" dirty="0"/>
              <a:t>第三级</a:t>
            </a:r>
            <a:endParaRPr lang="zh-CN" altLang="x-none" dirty="0"/>
          </a:p>
          <a:p>
            <a:pPr lvl="3"/>
            <a:r>
              <a:rPr lang="zh-CN" altLang="x-none" dirty="0"/>
              <a:t>第四级</a:t>
            </a:r>
            <a:endParaRPr lang="zh-CN" altLang="x-none" dirty="0"/>
          </a:p>
          <a:p>
            <a:pPr lvl="4"/>
            <a:r>
              <a:rPr lang="zh-CN" altLang="x-none" dirty="0"/>
              <a:t>第五级</a:t>
            </a:r>
            <a:endParaRPr lang="zh-CN" altLang="x-none"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幻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US" altLang="zh-CN" sz="1200" dirty="0">
                <a:latin typeface="Corbel" panose="020B0503020204020204" pitchFamily="34" charset="0"/>
                <a:ea typeface="幼圆" panose="02010509060101010101" pitchFamily="49" charset="-122"/>
              </a:rPr>
            </a:fld>
            <a:endParaRPr lang="en-US" altLang="zh-CN" sz="1200" dirty="0">
              <a:latin typeface="Corbel" panose="020B0503020204020204" pitchFamily="34" charset="0"/>
              <a:ea typeface="幼圆" panose="02010509060101010101" pitchFamily="49"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a:solidFill>
              <a:srgbClr val="000000"/>
            </a:solidFill>
            <a:miter/>
          </a:ln>
        </p:spPr>
      </p:sp>
      <p:sp>
        <p:nvSpPr>
          <p:cNvPr id="39939" name="备注占位符 2"/>
          <p:cNvSpPr>
            <a:spLocks noGrp="1"/>
          </p:cNvSpPr>
          <p:nvPr>
            <p:ph type="body" idx="1"/>
          </p:nvPr>
        </p:nvSpPr>
        <p:spPr>
          <a:noFill/>
          <a:ln>
            <a:noFill/>
          </a:ln>
        </p:spPr>
        <p:txBody>
          <a:bodyPr wrap="square" lIns="91440" tIns="45720" rIns="91440" bIns="45720" anchor="t"/>
          <a:p>
            <a:pPr lvl="0"/>
            <a:r>
              <a:rPr lang="en-US" altLang="zh-CN" dirty="0">
                <a:ea typeface="幼圆" panose="02010509060101010101" pitchFamily="49" charset="-122"/>
              </a:rPr>
              <a:t>PAL</a:t>
            </a:r>
            <a:r>
              <a:rPr lang="zh-CN" altLang="en-US" dirty="0">
                <a:ea typeface="幼圆" panose="02010509060101010101" pitchFamily="49" charset="-122"/>
              </a:rPr>
              <a:t>：</a:t>
            </a:r>
            <a:r>
              <a:rPr lang="en-US" altLang="zh-CN" dirty="0">
                <a:ea typeface="幼圆" panose="02010509060101010101" pitchFamily="49" charset="-122"/>
              </a:rPr>
              <a:t>Programmable Array Logic;</a:t>
            </a:r>
            <a:r>
              <a:rPr lang="zh-CN" altLang="en-US" dirty="0">
                <a:ea typeface="幼圆" panose="02010509060101010101" pitchFamily="49" charset="-122"/>
              </a:rPr>
              <a:t>可编程逻辑阵列（与或阵列构成，其中与阵列可编程，或阵列固定）</a:t>
            </a:r>
            <a:r>
              <a:rPr lang="en-US" altLang="zh-CN" dirty="0">
                <a:ea typeface="幼圆" panose="02010509060101010101" pitchFamily="49" charset="-122"/>
              </a:rPr>
              <a:t>,</a:t>
            </a:r>
            <a:r>
              <a:rPr altLang="en-US" dirty="0">
                <a:ea typeface="幼圆" panose="02010509060101010101" pitchFamily="49" charset="-122"/>
              </a:rPr>
              <a:t>本身属于</a:t>
            </a:r>
            <a:r>
              <a:rPr altLang="en-US" b="1" dirty="0">
                <a:ea typeface="幼圆" panose="02010509060101010101" pitchFamily="49" charset="-122"/>
              </a:rPr>
              <a:t>半定制电路，在我们的实验中充当</a:t>
            </a:r>
            <a:r>
              <a:rPr lang="en-US" altLang="zh-CN" b="1" dirty="0">
                <a:ea typeface="幼圆" panose="02010509060101010101" pitchFamily="49" charset="-122"/>
              </a:rPr>
              <a:t>CPU</a:t>
            </a:r>
            <a:r>
              <a:rPr altLang="en-US" b="1" dirty="0">
                <a:ea typeface="幼圆" panose="02010509060101010101" pitchFamily="49" charset="-122"/>
              </a:rPr>
              <a:t>的载体</a:t>
            </a:r>
            <a:r>
              <a:rPr altLang="en-US" dirty="0">
                <a:ea typeface="幼圆" panose="02010509060101010101" pitchFamily="49" charset="-122"/>
              </a:rPr>
              <a:t>。</a:t>
            </a:r>
            <a:endParaRPr lang="en-US" altLang="zh-CN" dirty="0">
              <a:ea typeface="幼圆" panose="02010509060101010101" pitchFamily="49" charset="-122"/>
            </a:endParaRPr>
          </a:p>
          <a:p>
            <a:pPr lvl="0"/>
            <a:r>
              <a:rPr lang="en-US" altLang="zh-CN" dirty="0">
                <a:ea typeface="幼圆" panose="02010509060101010101" pitchFamily="49" charset="-122"/>
              </a:rPr>
              <a:t>GAL: Generic Array Logic </a:t>
            </a:r>
            <a:r>
              <a:rPr lang="zh-CN" altLang="en-US" dirty="0">
                <a:ea typeface="幼圆" panose="02010509060101010101" pitchFamily="49" charset="-122"/>
              </a:rPr>
              <a:t>通用可编程逻辑阵列</a:t>
            </a:r>
            <a:endParaRPr lang="en-US" altLang="zh-CN" dirty="0">
              <a:ea typeface="幼圆" panose="02010509060101010101" pitchFamily="49" charset="-122"/>
            </a:endParaRPr>
          </a:p>
          <a:p>
            <a:pPr lvl="0"/>
            <a:r>
              <a:rPr lang="en-US" altLang="zh-CN" dirty="0">
                <a:ea typeface="幼圆" panose="02010509060101010101" pitchFamily="49" charset="-122"/>
              </a:rPr>
              <a:t>CPLD:Complex Programmable Logic Device;</a:t>
            </a:r>
            <a:r>
              <a:rPr lang="zh-CN" altLang="en-US" dirty="0">
                <a:ea typeface="幼圆" panose="02010509060101010101" pitchFamily="49" charset="-122"/>
              </a:rPr>
              <a:t>复杂可编程逻辑器件，是从</a:t>
            </a:r>
            <a:r>
              <a:rPr lang="en-US" altLang="zh-CN" dirty="0">
                <a:ea typeface="幼圆" panose="02010509060101010101" pitchFamily="49" charset="-122"/>
              </a:rPr>
              <a:t>PAL</a:t>
            </a:r>
            <a:r>
              <a:rPr lang="zh-CN" altLang="en-US" dirty="0">
                <a:ea typeface="幼圆" panose="02010509060101010101" pitchFamily="49" charset="-122"/>
              </a:rPr>
              <a:t>和</a:t>
            </a:r>
            <a:r>
              <a:rPr lang="en-US" altLang="zh-CN" dirty="0">
                <a:ea typeface="幼圆" panose="02010509060101010101" pitchFamily="49" charset="-122"/>
              </a:rPr>
              <a:t>GAL</a:t>
            </a:r>
            <a:r>
              <a:rPr lang="zh-CN" altLang="en-US" dirty="0">
                <a:ea typeface="幼圆" panose="02010509060101010101" pitchFamily="49" charset="-122"/>
              </a:rPr>
              <a:t>器件发展出来的器件，相对而言规模大，结构复杂，属于大规模集成电路范围。是一种用户根据各自需要而自行构造逻辑功能的数字集成电路。其基本设计方法是借助集成开发软件平台，用原理图、硬件描述语言等方法，生成相应的目标文件，通过下载电缆（“在系统”编程）将代码传送到目标芯片中，实现设计的数字系统。</a:t>
            </a:r>
            <a:endParaRPr lang="zh-CN" altLang="en-US" dirty="0">
              <a:ea typeface="幼圆" panose="02010509060101010101" pitchFamily="49" charset="-122"/>
            </a:endParaRPr>
          </a:p>
        </p:txBody>
      </p:sp>
      <p:sp>
        <p:nvSpPr>
          <p:cNvPr id="4" name="灯片编号占位符 3"/>
          <p:cNvSpPr txBox="1">
            <a:spLocks noGrp="1"/>
          </p:cNvSpPr>
          <p:nvPr>
            <p:ph type="sldNum" sz="quarter"/>
          </p:nvPr>
        </p:nvSpPr>
        <p:spPr>
          <a:noFill/>
        </p:spPr>
        <p:txBody>
          <a:bodyPr lIns="91440" tIns="45720" rIns="91440" bIns="45720" rtlCol="0" anchor="b"/>
          <a:p>
            <a:pPr lvl="0" algn="r" eaLnBrk="1" hangingPunct="1">
              <a:buNone/>
            </a:pPr>
            <a:fld id="{9A0DB2DC-4C9A-4742-B13C-FB6460FD3503}" type="slidenum">
              <a:rPr lang="en-US" altLang="zh-CN" sz="1200" dirty="0">
                <a:latin typeface="Corbel" panose="020B0503020204020204" pitchFamily="34" charset="0"/>
                <a:ea typeface="幼圆" panose="02010509060101010101" pitchFamily="49" charset="-122"/>
              </a:rPr>
            </a:fld>
            <a:endParaRPr lang="en-US" altLang="zh-CN" sz="1200" dirty="0">
              <a:latin typeface="Corbel" panose="020B0503020204020204" pitchFamily="34" charset="0"/>
              <a:ea typeface="幼圆" panose="020105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VHDL语言是一种用于电路设计的高级语言</a:t>
            </a:r>
            <a:r>
              <a:rPr lang="en-US" altLang="zh-CN"/>
              <a:t>: Very-High-Speed Integrated Circuit Hardware Description Language </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E5EAEA"/>
        </a:solidFill>
        <a:effectLst/>
      </p:bgPr>
    </p:bg>
    <p:spTree>
      <p:nvGrpSpPr>
        <p:cNvPr id="1" name=""/>
        <p:cNvGrpSpPr/>
        <p:nvPr/>
      </p:nvGrpSpPr>
      <p:grpSpPr>
        <a:xfrm>
          <a:off x="0" y="0"/>
          <a:ext cx="0" cy="0"/>
          <a:chOff x="0" y="0"/>
          <a:chExt cx="0" cy="0"/>
        </a:xfrm>
      </p:grpSpPr>
      <p:pic>
        <p:nvPicPr>
          <p:cNvPr id="2050" name="图片 8" descr="青山草如茵，旭日喷薄出"/>
          <p:cNvPicPr>
            <a:picLocks noChangeAspect="1"/>
          </p:cNvPicPr>
          <p:nvPr/>
        </p:nvPicPr>
        <p:blipFill>
          <a:blip r:embed="rId2"/>
          <a:stretch>
            <a:fillRect/>
          </a:stretch>
        </p:blipFill>
        <p:spPr>
          <a:xfrm>
            <a:off x="1588" y="0"/>
            <a:ext cx="12188825" cy="4799013"/>
          </a:xfrm>
          <a:prstGeom prst="rect">
            <a:avLst/>
          </a:prstGeom>
          <a:noFill/>
          <a:ln w="9525">
            <a:noFill/>
          </a:ln>
        </p:spPr>
      </p:pic>
      <p:sp>
        <p:nvSpPr>
          <p:cNvPr id="10" name="矩形 9"/>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lang="zh-CN"/>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11" name="矩形 10"/>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523999" y="4800600"/>
            <a:ext cx="9144002" cy="1143000"/>
          </a:xfrm>
        </p:spPr>
        <p:txBody>
          <a:bodyPr>
            <a:normAutofit/>
          </a:bodyPr>
          <a:lstStyle>
            <a:lvl1pPr algn="ctr" latinLnBrk="0">
              <a:defRPr lang="zh-CN" sz="4800">
                <a:solidFill>
                  <a:schemeClr val="bg1"/>
                </a:solidFill>
              </a:defRPr>
            </a:lvl1pPr>
          </a:lstStyle>
          <a:p>
            <a:r>
              <a:rPr lang="zh-CN"/>
              <a:t>单击此处编辑母版标题样式</a:t>
            </a:r>
            <a:endParaRPr lang="zh-CN"/>
          </a:p>
        </p:txBody>
      </p:sp>
      <p:sp>
        <p:nvSpPr>
          <p:cNvPr id="3" name="副标题 2"/>
          <p:cNvSpPr>
            <a:spLocks noGrp="1"/>
          </p:cNvSpPr>
          <p:nvPr>
            <p:ph type="subTitle" idx="1"/>
          </p:nvPr>
        </p:nvSpPr>
        <p:spPr>
          <a:xfrm>
            <a:off x="1522413" y="5943600"/>
            <a:ext cx="9144002" cy="762000"/>
          </a:xfrm>
        </p:spPr>
        <p:txBody>
          <a:bodyPr>
            <a:normAutofit/>
          </a:bodyPr>
          <a:lstStyle>
            <a:lvl1pPr marL="0" indent="0" algn="ctr" latinLnBrk="0">
              <a:spcBef>
                <a:spcPts val="0"/>
              </a:spcBef>
              <a:buNone/>
              <a:defRPr lang="zh-CN" sz="2000" cap="none" baseline="0">
                <a:solidFill>
                  <a:schemeClr val="bg1"/>
                </a:solidFill>
              </a:defRPr>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t>单击此处编辑母版副标题样式</a:t>
            </a:r>
            <a:endParaRPr lang="zh-CN"/>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showMasterSp="0">
  <p:cSld name="备用内容与标题">
    <p:bg>
      <p:bgPr>
        <a:solidFill>
          <a:srgbClr val="E5EAEA"/>
        </a:solidFill>
        <a:effectLst/>
      </p:bgPr>
    </p:bg>
    <p:spTree>
      <p:nvGrpSpPr>
        <p:cNvPr id="1" name=""/>
        <p:cNvGrpSpPr/>
        <p:nvPr/>
      </p:nvGrpSpPr>
      <p:grpSpPr>
        <a:xfrm>
          <a:off x="0" y="0"/>
          <a:ext cx="0" cy="0"/>
          <a:chOff x="0" y="0"/>
          <a:chExt cx="0" cy="0"/>
        </a:xfrm>
      </p:grpSpPr>
      <p:sp>
        <p:nvSpPr>
          <p:cNvPr id="9" name="矩形 8"/>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lang="zh-CN"/>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2" name="标题 1"/>
          <p:cNvSpPr>
            <a:spLocks noGrp="1"/>
          </p:cNvSpPr>
          <p:nvPr>
            <p:ph type="title"/>
          </p:nvPr>
        </p:nvSpPr>
        <p:spPr>
          <a:xfrm>
            <a:off x="760412" y="2362200"/>
            <a:ext cx="3200400" cy="1990725"/>
          </a:xfrm>
        </p:spPr>
        <p:txBody>
          <a:bodyPr>
            <a:normAutofit/>
          </a:bodyPr>
          <a:lstStyle>
            <a:lvl1pPr latinLnBrk="0">
              <a:defRPr lang="zh-CN" sz="3400" b="0">
                <a:solidFill>
                  <a:schemeClr val="bg1"/>
                </a:solidFill>
              </a:defRPr>
            </a:lvl1pPr>
          </a:lstStyle>
          <a:p>
            <a:r>
              <a:rPr lang="zh-CN"/>
              <a:t>单击此处编辑母版标题样式</a:t>
            </a:r>
            <a:endParaRPr lang="zh-CN"/>
          </a:p>
        </p:txBody>
      </p:sp>
      <p:sp>
        <p:nvSpPr>
          <p:cNvPr id="3" name="内容占位符 2"/>
          <p:cNvSpPr>
            <a:spLocks noGrp="1"/>
          </p:cNvSpPr>
          <p:nvPr>
            <p:ph idx="1"/>
          </p:nvPr>
        </p:nvSpPr>
        <p:spPr>
          <a:xfrm>
            <a:off x="5362892" y="685800"/>
            <a:ext cx="637032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文本占位符 3"/>
          <p:cNvSpPr>
            <a:spLocks noGrp="1"/>
          </p:cNvSpPr>
          <p:nvPr>
            <p:ph type="body" sz="half" idx="2"/>
          </p:nvPr>
        </p:nvSpPr>
        <p:spPr>
          <a:xfrm>
            <a:off x="760412" y="4367308"/>
            <a:ext cx="3200400" cy="1622012"/>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t>单击此处编辑母版文本样式</a:t>
            </a:r>
            <a:endParaRPr lang="zh-CN"/>
          </a:p>
        </p:txBody>
      </p:sp>
      <p:sp>
        <p:nvSpPr>
          <p:cNvPr id="10"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0A655F4-4320-44AB-8657-0663BED5AB39}" type="datetimeFigureOut">
              <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solidFill>
                  <a:schemeClr val="tx2"/>
                </a:solidFill>
                <a:latin typeface="Microsoft YaHei UI" panose="020B0503020204020204" pitchFamily="34" charset="-122"/>
                <a:ea typeface="Microsoft YaHei UI" panose="020B0503020204020204" pitchFamily="34" charset="-122"/>
              </a:rPr>
            </a:fld>
            <a:endParaRPr lang="en-US" altLang="zh-CN" dirty="0">
              <a:solidFill>
                <a:schemeClr val="tx2"/>
              </a:solidFill>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rgbClr val="E5EAEA"/>
        </a:solidFill>
        <a:effectLst/>
      </p:bgPr>
    </p:bg>
    <p:spTree>
      <p:nvGrpSpPr>
        <p:cNvPr id="1" name=""/>
        <p:cNvGrpSpPr/>
        <p:nvPr/>
      </p:nvGrpSpPr>
      <p:grpSpPr>
        <a:xfrm>
          <a:off x="0" y="0"/>
          <a:ext cx="0" cy="0"/>
          <a:chOff x="0" y="0"/>
          <a:chExt cx="0" cy="0"/>
        </a:xfrm>
      </p:grpSpPr>
      <p:sp>
        <p:nvSpPr>
          <p:cNvPr id="9" name="矩形 8"/>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lang="zh-CN"/>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2" name="标题 1"/>
          <p:cNvSpPr>
            <a:spLocks noGrp="1"/>
          </p:cNvSpPr>
          <p:nvPr>
            <p:ph type="title"/>
          </p:nvPr>
        </p:nvSpPr>
        <p:spPr>
          <a:xfrm>
            <a:off x="7923214" y="2362200"/>
            <a:ext cx="3200400" cy="1993392"/>
          </a:xfrm>
        </p:spPr>
        <p:txBody>
          <a:bodyPr>
            <a:normAutofit/>
          </a:bodyPr>
          <a:lstStyle>
            <a:lvl1pPr latinLnBrk="0">
              <a:defRPr lang="zh-CN" sz="3400" b="0">
                <a:solidFill>
                  <a:schemeClr val="bg1"/>
                </a:solidFill>
              </a:defRPr>
            </a:lvl1pPr>
          </a:lstStyle>
          <a:p>
            <a:r>
              <a:rPr lang="zh-CN"/>
              <a:t>单击此处编辑母版标题样式</a:t>
            </a:r>
            <a:endParaRPr lang="zh-CN"/>
          </a:p>
        </p:txBody>
      </p:sp>
      <p:sp>
        <p:nvSpPr>
          <p:cNvPr id="3" name="图片占位符 2"/>
          <p:cNvSpPr>
            <a:spLocks noGrp="1"/>
          </p:cNvSpPr>
          <p:nvPr>
            <p:ph type="pic" idx="1"/>
          </p:nvPr>
        </p:nvSpPr>
        <p:spPr>
          <a:xfrm>
            <a:off x="0" y="0"/>
            <a:ext cx="7315200" cy="6858000"/>
          </a:xfrm>
          <a:solidFill>
            <a:schemeClr val="bg2">
              <a:lumMod val="90000"/>
            </a:schemeClr>
          </a:solidFill>
        </p:spPr>
        <p:txBody>
          <a:bodyPr vert="horz" wrap="square" lIns="91440" tIns="45720" rIns="91440" bIns="45720" numCol="1" rtlCol="0" anchor="t" anchorCtr="0" compatLnSpc="1">
            <a:normAutofit/>
          </a:bodyPr>
          <a:lstStyle>
            <a:lvl1pPr marL="0" indent="0" algn="ctr" latinLnBrk="0">
              <a:buNone/>
              <a:defRPr lang="zh-CN" sz="3200">
                <a:solidFill>
                  <a:schemeClr val="tx2"/>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pPr marL="0" marR="0" lvl="0" indent="0" algn="ctr" defTabSz="914400" rtl="0" eaLnBrk="0" fontAlgn="base" latinLnBrk="0" hangingPunct="0">
              <a:lnSpc>
                <a:spcPct val="90000"/>
              </a:lnSpc>
              <a:spcBef>
                <a:spcPts val="1800"/>
              </a:spcBef>
              <a:spcAft>
                <a:spcPct val="0"/>
              </a:spcAft>
              <a:buClr>
                <a:schemeClr val="tx2"/>
              </a:buClr>
              <a:buSzPct val="100000"/>
              <a:buFont typeface="Arial" panose="020B0604020202020204" pitchFamily="34" charset="0"/>
              <a:buNone/>
              <a:defRPr/>
            </a:pPr>
            <a:endParaRPr kumimoji="0" lang="zh-CN" sz="32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文本占位符 3"/>
          <p:cNvSpPr>
            <a:spLocks noGrp="1"/>
          </p:cNvSpPr>
          <p:nvPr>
            <p:ph type="body" sz="half" idx="2"/>
          </p:nvPr>
        </p:nvSpPr>
        <p:spPr>
          <a:xfrm>
            <a:off x="7923214" y="4355592"/>
            <a:ext cx="3200400" cy="1644614"/>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t>单击此处编辑母版文本样式</a:t>
            </a:r>
            <a:endParaRPr lang="zh-CN"/>
          </a:p>
        </p:txBody>
      </p:sp>
      <p:sp>
        <p:nvSpPr>
          <p:cNvPr id="10"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105AEC1-BC8C-4D78-B6D5-9A10881A8737}"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400FDF3-0927-4088-8D9C-1443D9BFBD43}"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E5EAEA"/>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74638"/>
            <a:ext cx="2628900" cy="5897562"/>
          </a:xfrm>
        </p:spPr>
        <p:txBody>
          <a:bodyPr vert="eaVert"/>
          <a:lstStyle/>
          <a:p>
            <a:r>
              <a:rPr lang="zh-CN"/>
              <a:t>单击此处编辑母版标题样式</a:t>
            </a:r>
            <a:endParaRPr lang="zh-CN"/>
          </a:p>
        </p:txBody>
      </p:sp>
      <p:sp>
        <p:nvSpPr>
          <p:cNvPr id="3" name="竖排文字占位符 2"/>
          <p:cNvSpPr>
            <a:spLocks noGrp="1"/>
          </p:cNvSpPr>
          <p:nvPr>
            <p:ph type="body" orient="vert" idx="1"/>
          </p:nvPr>
        </p:nvSpPr>
        <p:spPr>
          <a:xfrm>
            <a:off x="838200" y="274638"/>
            <a:ext cx="7734300" cy="5897562"/>
          </a:xfrm>
        </p:spPr>
        <p:txBody>
          <a:bodyPr vert="eaVert"/>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536FE75-AB39-472F-A27C-C368433837F8}"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内容占位符 2"/>
          <p:cNvSpPr>
            <a:spLocks noGrp="1"/>
          </p:cNvSpPr>
          <p:nvPr>
            <p:ph idx="1"/>
          </p:nvPr>
        </p:nvSpPr>
        <p:spPr/>
        <p:txBody>
          <a:bodyPr/>
          <a:lstStyle>
            <a:lvl6pPr latinLnBrk="0">
              <a:defRPr lang="zh-CN"/>
            </a:lvl6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6DC4196-2BC2-471F-A318-83F34CB54E87}"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E5EAEA"/>
        </a:solidFill>
        <a:effectLst/>
      </p:bgPr>
    </p:bg>
    <p:spTree>
      <p:nvGrpSpPr>
        <p:cNvPr id="1" name=""/>
        <p:cNvGrpSpPr/>
        <p:nvPr/>
      </p:nvGrpSpPr>
      <p:grpSpPr>
        <a:xfrm>
          <a:off x="0" y="0"/>
          <a:ext cx="0" cy="0"/>
          <a:chOff x="0" y="0"/>
          <a:chExt cx="0" cy="0"/>
        </a:xfrm>
      </p:grpSpPr>
      <p:sp>
        <p:nvSpPr>
          <p:cNvPr id="9" name="矩形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10" name="矩形 9"/>
          <p:cNvSpPr/>
          <p:nvPr/>
        </p:nvSpPr>
        <p:spPr bwMode="white">
          <a:xfrm>
            <a:off x="0" y="411163"/>
            <a:ext cx="12188825" cy="46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524000" y="1143000"/>
            <a:ext cx="9144000" cy="2667000"/>
          </a:xfrm>
        </p:spPr>
        <p:txBody>
          <a:bodyPr>
            <a:normAutofit/>
          </a:bodyPr>
          <a:lstStyle>
            <a:lvl1pPr algn="ctr" latinLnBrk="0">
              <a:defRPr lang="zh-CN" sz="5200" b="0"/>
            </a:lvl1pPr>
          </a:lstStyle>
          <a:p>
            <a:r>
              <a:rPr lang="zh-CN"/>
              <a:t>单击此处编辑母版标题样式</a:t>
            </a:r>
            <a:endParaRPr lang="zh-CN"/>
          </a:p>
        </p:txBody>
      </p:sp>
      <p:sp>
        <p:nvSpPr>
          <p:cNvPr id="3" name="文本占位符 2"/>
          <p:cNvSpPr>
            <a:spLocks noGrp="1"/>
          </p:cNvSpPr>
          <p:nvPr>
            <p:ph type="body" idx="1"/>
          </p:nvPr>
        </p:nvSpPr>
        <p:spPr>
          <a:xfrm>
            <a:off x="1524000" y="3810000"/>
            <a:ext cx="9144000" cy="1143000"/>
          </a:xfrm>
        </p:spPr>
        <p:txBody>
          <a:bodyPr>
            <a:normAutofit/>
          </a:bodyPr>
          <a:lstStyle>
            <a:lvl1pPr marL="0" indent="0" algn="ctr" latinLnBrk="0">
              <a:spcBef>
                <a:spcPts val="0"/>
              </a:spcBef>
              <a:buNone/>
              <a:defRPr lang="zh-CN" sz="2400" cap="none" baseline="0">
                <a:solidFill>
                  <a:schemeClr val="tx2"/>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t>单击此处编辑母版文本样式</a:t>
            </a:r>
            <a:endParaRPr lang="zh-CN"/>
          </a:p>
        </p:txBody>
      </p:sp>
      <p:sp>
        <p:nvSpPr>
          <p:cNvPr id="11"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3941B02-1D19-4BEB-90FC-CB03F87F977E}"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3"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备用节标题">
    <p:bg>
      <p:bgPr>
        <a:gradFill rotWithShape="1">
          <a:gsLst>
            <a:gs pos="0">
              <a:srgbClr val="4F5571">
                <a:alpha val="100000"/>
              </a:srgbClr>
            </a:gs>
            <a:gs pos="50000">
              <a:srgbClr val="313A5B">
                <a:alpha val="100000"/>
              </a:srgbClr>
            </a:gs>
            <a:gs pos="100000">
              <a:srgbClr val="192343">
                <a:alpha val="100000"/>
              </a:srgbClr>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4000" y="1143000"/>
            <a:ext cx="9144000" cy="2667000"/>
          </a:xfrm>
        </p:spPr>
        <p:txBody>
          <a:bodyPr>
            <a:normAutofit/>
          </a:bodyPr>
          <a:lstStyle>
            <a:lvl1pPr algn="ctr" latinLnBrk="0">
              <a:defRPr lang="zh-CN" sz="5200" b="0">
                <a:solidFill>
                  <a:schemeClr val="tx1"/>
                </a:solidFill>
              </a:defRPr>
            </a:lvl1pPr>
          </a:lstStyle>
          <a:p>
            <a:r>
              <a:rPr lang="zh-CN"/>
              <a:t>单击此处编辑母版标题样式</a:t>
            </a:r>
            <a:endParaRPr lang="zh-CN"/>
          </a:p>
        </p:txBody>
      </p:sp>
      <p:sp>
        <p:nvSpPr>
          <p:cNvPr id="3" name="文本占位符 2"/>
          <p:cNvSpPr>
            <a:spLocks noGrp="1"/>
          </p:cNvSpPr>
          <p:nvPr>
            <p:ph type="body" idx="1"/>
          </p:nvPr>
        </p:nvSpPr>
        <p:spPr>
          <a:xfrm>
            <a:off x="1522413" y="3810000"/>
            <a:ext cx="9144000" cy="1143000"/>
          </a:xfrm>
        </p:spPr>
        <p:txBody>
          <a:bodyPr>
            <a:normAutofit/>
          </a:bodyPr>
          <a:lstStyle>
            <a:lvl1pPr marL="0" indent="0" algn="ctr" latinLnBrk="0">
              <a:spcBef>
                <a:spcPts val="0"/>
              </a:spcBef>
              <a:buNone/>
              <a:defRPr lang="zh-CN" sz="2400" cap="none" baseline="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t>单击此处编辑母版文本样式</a:t>
            </a:r>
            <a:endParaRPr lang="zh-CN"/>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2CB85-F000-45F1-A70E-9A7EAEE05E36}" type="datetimeFigureOut">
              <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solidFill>
                  <a:schemeClr val="tx2"/>
                </a:solidFill>
                <a:latin typeface="Microsoft YaHei UI" panose="020B0503020204020204" pitchFamily="34" charset="-122"/>
                <a:ea typeface="Microsoft YaHei UI" panose="020B0503020204020204" pitchFamily="34" charset="-122"/>
              </a:rPr>
            </a:fld>
            <a:endParaRPr lang="en-US" altLang="zh-CN" dirty="0">
              <a:solidFill>
                <a:schemeClr val="tx2"/>
              </a:solidFill>
              <a:latin typeface="Microsoft YaHei UI" panose="020B0503020204020204" pitchFamily="34" charset="-122"/>
              <a:ea typeface="Microsoft YaHei UI" panose="020B0503020204020204" pitchFamily="34" charset="-122"/>
            </a:endParaRPr>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内容占位符 2"/>
          <p:cNvSpPr>
            <a:spLocks noGrp="1"/>
          </p:cNvSpPr>
          <p:nvPr>
            <p:ph sz="half" idx="1"/>
          </p:nvPr>
        </p:nvSpPr>
        <p:spPr>
          <a:xfrm>
            <a:off x="134112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内容占位符 3"/>
          <p:cNvSpPr>
            <a:spLocks noGrp="1"/>
          </p:cNvSpPr>
          <p:nvPr>
            <p:ph sz="half" idx="2"/>
          </p:nvPr>
        </p:nvSpPr>
        <p:spPr>
          <a:xfrm>
            <a:off x="627888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9"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482399A-AA55-4585-8FF6-EC9908AA8C00}"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文本占位符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CN" sz="2200" b="0" cap="none"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t>单击此处编辑母版文本样式</a:t>
            </a:r>
            <a:endParaRPr lang="zh-CN"/>
          </a:p>
        </p:txBody>
      </p:sp>
      <p:sp>
        <p:nvSpPr>
          <p:cNvPr id="4" name="内容占位符 3"/>
          <p:cNvSpPr>
            <a:spLocks noGrp="1"/>
          </p:cNvSpPr>
          <p:nvPr>
            <p:ph sz="half" idx="2"/>
          </p:nvPr>
        </p:nvSpPr>
        <p:spPr>
          <a:xfrm>
            <a:off x="134112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 name="文本占位符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CN" sz="2200" b="0" cap="none"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t>单击此处编辑母版文本样式</a:t>
            </a:r>
            <a:endParaRPr lang="zh-CN"/>
          </a:p>
        </p:txBody>
      </p:sp>
      <p:sp>
        <p:nvSpPr>
          <p:cNvPr id="6" name="内容占位符 5"/>
          <p:cNvSpPr>
            <a:spLocks noGrp="1"/>
          </p:cNvSpPr>
          <p:nvPr>
            <p:ph sz="quarter" idx="4"/>
          </p:nvPr>
        </p:nvSpPr>
        <p:spPr>
          <a:xfrm>
            <a:off x="627888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9" name="日期占位符 6"/>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0CC2C96-72EA-4A43-A931-9EA2FFE2CD82}"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7"/>
          <p:cNvSpPr>
            <a:spLocks noGrp="1"/>
          </p:cNvSpPr>
          <p:nvPr>
            <p:ph type="ftr" sz="quarter" idx="1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8"/>
          <p:cNvSpPr>
            <a:spLocks noGrp="1"/>
          </p:cNvSpPr>
          <p:nvPr>
            <p:ph type="sldNum" sz="quarter" idx="1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9" name="日期占位符 2"/>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2CDD337-D65B-4757-AFF1-8FE86424F233}"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3"/>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4"/>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rgbClr val="E5EAEA"/>
        </a:soli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EBF260E-775A-4323-BC90-7ECCC2B6E372}" type="datetimeFigureOut">
              <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2"/>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3"/>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solidFill>
                  <a:schemeClr val="tx2"/>
                </a:solidFill>
                <a:latin typeface="Microsoft YaHei UI" panose="020B0503020204020204" pitchFamily="34" charset="-122"/>
                <a:ea typeface="Microsoft YaHei UI" panose="020B0503020204020204" pitchFamily="34" charset="-122"/>
              </a:rPr>
            </a:fld>
            <a:endParaRPr lang="en-US" altLang="zh-CN" dirty="0">
              <a:solidFill>
                <a:schemeClr val="tx2"/>
              </a:solidFill>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与标题">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0412" y="2362200"/>
            <a:ext cx="3200400" cy="1990725"/>
          </a:xfrm>
        </p:spPr>
        <p:txBody>
          <a:bodyPr>
            <a:normAutofit/>
          </a:bodyPr>
          <a:lstStyle>
            <a:lvl1pPr latinLnBrk="0">
              <a:defRPr lang="zh-CN" sz="3400" b="0"/>
            </a:lvl1pPr>
          </a:lstStyle>
          <a:p>
            <a:r>
              <a:rPr lang="zh-CN"/>
              <a:t>单击此处编辑母版标题样式</a:t>
            </a:r>
            <a:endParaRPr lang="zh-CN"/>
          </a:p>
        </p:txBody>
      </p:sp>
      <p:sp>
        <p:nvSpPr>
          <p:cNvPr id="3" name="内容占位符 2"/>
          <p:cNvSpPr>
            <a:spLocks noGrp="1"/>
          </p:cNvSpPr>
          <p:nvPr>
            <p:ph idx="1"/>
          </p:nvPr>
        </p:nvSpPr>
        <p:spPr>
          <a:xfrm>
            <a:off x="4494212" y="685800"/>
            <a:ext cx="7239001"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文本占位符 3"/>
          <p:cNvSpPr>
            <a:spLocks noGrp="1"/>
          </p:cNvSpPr>
          <p:nvPr>
            <p:ph type="body" sz="half" idx="2"/>
          </p:nvPr>
        </p:nvSpPr>
        <p:spPr>
          <a:xfrm>
            <a:off x="760412" y="4367308"/>
            <a:ext cx="3200400" cy="1622012"/>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t>单击此处编辑母版文本样式</a:t>
            </a:r>
            <a:endParaRPr lang="zh-CN"/>
          </a:p>
        </p:txBody>
      </p:sp>
      <p:sp>
        <p:nvSpPr>
          <p:cNvPr id="9"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A043D9-9312-467D-8D5A-D7A8A5BD56CE}"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p>
            <a:pPr algn="r">
              <a:buNone/>
            </a:pPr>
            <a:fld id="{9A0DB2DC-4C9A-4742-B13C-FB6460FD3503}" type="slidenum">
              <a:rPr lang="en-US" altLang="zh-CN" dirty="0">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AEA"/>
        </a:solidFill>
        <a:effectLst/>
      </p:bgPr>
    </p:bg>
    <p:spTree>
      <p:nvGrpSpPr>
        <p:cNvPr id="1" name=""/>
        <p:cNvGrpSpPr/>
        <p:nvPr/>
      </p:nvGrpSpPr>
      <p:grpSpPr/>
      <p:sp>
        <p:nvSpPr>
          <p:cNvPr id="7" name="矩形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矩形 7"/>
          <p:cNvSpPr/>
          <p:nvPr/>
        </p:nvSpPr>
        <p:spPr bwMode="white">
          <a:xfrm>
            <a:off x="1588" y="6583363"/>
            <a:ext cx="12188825" cy="46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a:ln>
                <a:noFill/>
              </a:ln>
              <a:solidFill>
                <a:schemeClr val="lt1"/>
              </a:solidFill>
              <a:effectLst/>
              <a:uLnTx/>
              <a:uFillTx/>
              <a:latin typeface="Microsoft YaHei UI" panose="020B0503020204020204" pitchFamily="34" charset="-122"/>
              <a:ea typeface="Microsoft YaHei UI" panose="020B0503020204020204" pitchFamily="34" charset="-122"/>
              <a:cs typeface="+mn-cs"/>
            </a:endParaRPr>
          </a:p>
        </p:txBody>
      </p:sp>
      <p:sp>
        <p:nvSpPr>
          <p:cNvPr id="1030" name="标题占位符 1"/>
          <p:cNvSpPr>
            <a:spLocks noGrp="1"/>
          </p:cNvSpPr>
          <p:nvPr>
            <p:ph type="title"/>
          </p:nvPr>
        </p:nvSpPr>
        <p:spPr>
          <a:xfrm>
            <a:off x="1341438" y="466725"/>
            <a:ext cx="9509125" cy="1233488"/>
          </a:xfrm>
          <a:prstGeom prst="rect">
            <a:avLst/>
          </a:prstGeom>
          <a:noFill/>
          <a:ln w="9525">
            <a:noFill/>
          </a:ln>
        </p:spPr>
        <p:txBody>
          <a:bodyPr anchor="b"/>
          <a:p>
            <a:pPr lvl="0"/>
            <a:r>
              <a:rPr lang="zh-CN" altLang="x-none" dirty="0"/>
              <a:t>单击此处编辑母版标题样式</a:t>
            </a:r>
            <a:endParaRPr lang="zh-CN" altLang="x-none" dirty="0"/>
          </a:p>
        </p:txBody>
      </p:sp>
      <p:sp>
        <p:nvSpPr>
          <p:cNvPr id="1031" name="文本占位符 2"/>
          <p:cNvSpPr>
            <a:spLocks noGrp="1"/>
          </p:cNvSpPr>
          <p:nvPr>
            <p:ph type="body" idx="1"/>
          </p:nvPr>
        </p:nvSpPr>
        <p:spPr>
          <a:xfrm>
            <a:off x="1341438" y="1901825"/>
            <a:ext cx="9509125" cy="4127500"/>
          </a:xfrm>
          <a:prstGeom prst="rect">
            <a:avLst/>
          </a:prstGeom>
          <a:noFill/>
          <a:ln w="9525">
            <a:noFill/>
          </a:ln>
        </p:spPr>
        <p:txBody>
          <a:bodyPr/>
          <a:p>
            <a:pPr lvl="0"/>
            <a:r>
              <a:rPr lang="zh-CN" altLang="x-none" dirty="0"/>
              <a:t>单击此处编辑母版文本样式</a:t>
            </a:r>
            <a:endParaRPr lang="zh-CN" altLang="x-none" dirty="0"/>
          </a:p>
          <a:p>
            <a:pPr lvl="1"/>
            <a:r>
              <a:rPr lang="zh-CN" altLang="x-none" dirty="0"/>
              <a:t>第二级</a:t>
            </a:r>
            <a:endParaRPr lang="zh-CN" altLang="x-none" dirty="0"/>
          </a:p>
          <a:p>
            <a:pPr lvl="2"/>
            <a:r>
              <a:rPr lang="zh-CN" altLang="x-none" dirty="0"/>
              <a:t>第三级</a:t>
            </a:r>
            <a:endParaRPr lang="zh-CN" altLang="x-none" dirty="0"/>
          </a:p>
          <a:p>
            <a:pPr lvl="3"/>
            <a:r>
              <a:rPr lang="zh-CN" altLang="x-none" dirty="0"/>
              <a:t>第四级</a:t>
            </a:r>
            <a:endParaRPr lang="zh-CN" altLang="x-none" dirty="0"/>
          </a:p>
          <a:p>
            <a:pPr lvl="4"/>
            <a:r>
              <a:rPr lang="zh-CN" altLang="x-none" dirty="0"/>
              <a:t>第五级</a:t>
            </a:r>
            <a:endParaRPr lang="zh-CN" altLang="x-none" dirty="0"/>
          </a:p>
        </p:txBody>
      </p:sp>
      <p:sp>
        <p:nvSpPr>
          <p:cNvPr id="4"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lgn="r" fontAlgn="auto" latinLnBrk="0">
              <a:spcBef>
                <a:spcPts val="0"/>
              </a:spcBef>
              <a:spcAft>
                <a:spcPts val="0"/>
              </a:spcAft>
              <a:defRPr lang="zh-CN" sz="800">
                <a:solidFill>
                  <a:schemeClr val="bg2"/>
                </a:solidFill>
                <a:latin typeface="Microsoft YaHei UI" panose="020B0503020204020204" pitchFamily="34" charset="-122"/>
                <a:ea typeface="Microsoft YaHei UI"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C3A8182-F655-4984-9286-765F42E8FF93}" type="datetimeFigureOut">
              <a:rPr kumimoji="0" lang="en-US" altLang="zh-CN"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lgn="l" fontAlgn="auto" latinLnBrk="0">
              <a:spcBef>
                <a:spcPts val="0"/>
              </a:spcBef>
              <a:spcAft>
                <a:spcPts val="0"/>
              </a:spcAft>
              <a:defRPr lang="zh-CN" sz="800" cap="all" baseline="0">
                <a:solidFill>
                  <a:schemeClr val="bg2"/>
                </a:solidFill>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6"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lgn="r">
              <a:defRPr sz="800">
                <a:solidFill>
                  <a:schemeClr val="bg2"/>
                </a:solidFill>
                <a:latin typeface="Microsoft YaHei UI" panose="020B0503020204020204" pitchFamily="34" charset="-122"/>
                <a:ea typeface="Microsoft YaHei UI" panose="020B0503020204020204" pitchFamily="34" charset="-122"/>
              </a:defRPr>
            </a:lvl1pPr>
          </a:lstStyle>
          <a:p>
            <a:pPr lvl="0" eaLnBrk="1" hangingPunct="1">
              <a:buNone/>
            </a:pPr>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p:transition>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buFont typeface="Arial" panose="020B0604020202020204" pitchFamily="34" charset="0"/>
        <a:defRPr lang="zh-CN" sz="3400" kern="1200">
          <a:solidFill>
            <a:srgbClr val="1D243C"/>
          </a:solidFill>
          <a:latin typeface="Microsoft YaHei UI" panose="020B0503020204020204" pitchFamily="34" charset="-122"/>
          <a:ea typeface="Microsoft YaHei UI" panose="020B0503020204020204" pitchFamily="34" charset="-122"/>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2pPr>
      <a:lvl3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3pPr>
      <a:lvl4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4pPr>
      <a:lvl5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5pPr>
      <a:lvl6pPr marL="4572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6pPr>
      <a:lvl7pPr marL="9144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7pPr>
      <a:lvl8pPr marL="13716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8pPr>
      <a:lvl9pPr marL="18288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9pPr>
    </p:titleStyle>
    <p:bodyStyle>
      <a:lvl1pPr marL="273050" indent="-228600" algn="l" rtl="0" eaLnBrk="0" fontAlgn="base" hangingPunct="0">
        <a:lnSpc>
          <a:spcPct val="90000"/>
        </a:lnSpc>
        <a:spcBef>
          <a:spcPts val="1800"/>
        </a:spcBef>
        <a:spcAft>
          <a:spcPct val="0"/>
        </a:spcAft>
        <a:buClr>
          <a:schemeClr val="tx2"/>
        </a:buClr>
        <a:buSzPct val="100000"/>
        <a:buFont typeface="Arial" panose="020B0604020202020204" pitchFamily="34" charset="0"/>
        <a:buChar char="▪"/>
        <a:defRPr lang="zh-CN" sz="2000" kern="1200">
          <a:solidFill>
            <a:schemeClr val="tx2"/>
          </a:solidFill>
          <a:latin typeface="Microsoft YaHei UI" panose="020B0503020204020204" pitchFamily="34" charset="-122"/>
          <a:ea typeface="Microsoft YaHei UI" panose="020B0503020204020204" pitchFamily="34" charset="-122"/>
          <a:cs typeface="+mn-cs"/>
        </a:defRPr>
      </a:lvl1pPr>
      <a:lvl2pPr marL="593725" indent="-228600" algn="l" rtl="0" eaLnBrk="0" fontAlgn="base" hangingPunct="0">
        <a:lnSpc>
          <a:spcPct val="90000"/>
        </a:lnSpc>
        <a:spcBef>
          <a:spcPts val="1000"/>
        </a:spcBef>
        <a:spcAft>
          <a:spcPct val="0"/>
        </a:spcAft>
        <a:buClr>
          <a:schemeClr val="tx2"/>
        </a:buClr>
        <a:buSzPct val="100000"/>
        <a:buFont typeface="Arial" panose="020B0604020202020204" pitchFamily="34" charset="0"/>
        <a:buChar char="▪"/>
        <a:defRPr lang="zh-CN" kern="1200">
          <a:solidFill>
            <a:schemeClr val="tx2"/>
          </a:solidFill>
          <a:latin typeface="Microsoft YaHei UI" panose="020B0503020204020204" pitchFamily="34" charset="-122"/>
          <a:ea typeface="Microsoft YaHei UI" panose="020B0503020204020204" pitchFamily="34" charset="-122"/>
          <a:cs typeface="+mn-cs"/>
        </a:defRPr>
      </a:lvl2pPr>
      <a:lvl3pPr marL="914400"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600" kern="1200">
          <a:solidFill>
            <a:schemeClr val="tx2"/>
          </a:solidFill>
          <a:latin typeface="Microsoft YaHei UI" panose="020B0503020204020204" pitchFamily="34" charset="-122"/>
          <a:ea typeface="Microsoft YaHei UI" panose="020B0503020204020204" pitchFamily="34" charset="-122"/>
          <a:cs typeface="+mn-cs"/>
        </a:defRPr>
      </a:lvl3pPr>
      <a:lvl4pPr marL="1233805"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400" kern="1200">
          <a:solidFill>
            <a:schemeClr val="tx2"/>
          </a:solidFill>
          <a:latin typeface="Microsoft YaHei UI" panose="020B0503020204020204" pitchFamily="34" charset="-122"/>
          <a:ea typeface="Microsoft YaHei UI" panose="020B0503020204020204" pitchFamily="34" charset="-122"/>
          <a:cs typeface="+mn-cs"/>
        </a:defRPr>
      </a:lvl4pPr>
      <a:lvl5pPr marL="1554480"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400" kern="1200">
          <a:solidFill>
            <a:schemeClr val="tx2"/>
          </a:solidFill>
          <a:latin typeface="Microsoft YaHei UI" panose="020B0503020204020204" pitchFamily="34" charset="-122"/>
          <a:ea typeface="Microsoft YaHei UI" panose="020B0503020204020204" pitchFamily="34" charset="-122"/>
          <a:cs typeface="+mn-cs"/>
        </a:defRPr>
      </a:lvl5pPr>
      <a:lvl6pPr marL="1874520" indent="-228600" algn="l" defTabSz="914400" rtl="0" eaLnBrk="1" latinLnBrk="0" hangingPunct="1">
        <a:lnSpc>
          <a:spcPct val="90000"/>
        </a:lnSpc>
        <a:spcBef>
          <a:spcPts val="800"/>
        </a:spcBef>
        <a:buSzPct val="100000"/>
        <a:buFont typeface="Arial" panose="020B0604020202020204" pitchFamily="34" charset="0"/>
        <a:buChar char="▪"/>
        <a:defRPr lang="zh-CN"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anose="020B0604020202020204" pitchFamily="34" charset="0"/>
        <a:buChar char="▪"/>
        <a:defRPr lang="zh-CN"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anose="020B0604020202020204" pitchFamily="34" charset="0"/>
        <a:buChar char="▪"/>
        <a:defRPr lang="zh-CN"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anose="020B0604020202020204" pitchFamily="34" charset="0"/>
        <a:buChar char="▪"/>
        <a:defRPr lang="zh-CN" sz="1400" kern="1200" baseline="0">
          <a:solidFill>
            <a:schemeClr val="tx2"/>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hyperlink" Target="https://www.zhihu.com/question/2101128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slide" Target="slide4.xml"/><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slide" Target="slide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ctrTitle"/>
          </p:nvPr>
        </p:nvSpPr>
        <p:spPr>
          <a:xfrm>
            <a:off x="912813" y="1125538"/>
            <a:ext cx="10363200" cy="1143000"/>
          </a:xfrm>
        </p:spPr>
        <p:txBody>
          <a:bodyPr vert="horz" wrap="square" lIns="91440" tIns="45720" rIns="91440" bIns="45720" anchor="b"/>
          <a:p>
            <a:pPr eaLnBrk="1" hangingPunct="1">
              <a:buClrTx/>
              <a:buSzTx/>
            </a:pPr>
            <a:r>
              <a:rPr lang="zh-CN" altLang="en-US" kern="1200" dirty="0">
                <a:solidFill>
                  <a:srgbClr val="C00000"/>
                </a:solidFill>
                <a:latin typeface="Microsoft YaHei UI" panose="020B0503020204020204" pitchFamily="34" charset="-122"/>
                <a:ea typeface="Microsoft YaHei UI" panose="020B0503020204020204" pitchFamily="34" charset="-122"/>
                <a:cs typeface="+mj-cs"/>
              </a:rPr>
              <a:t>第</a:t>
            </a:r>
            <a:r>
              <a:rPr lang="en-US" altLang="zh-CN" kern="1200" dirty="0">
                <a:solidFill>
                  <a:srgbClr val="C00000"/>
                </a:solidFill>
                <a:latin typeface="Microsoft YaHei UI" panose="020B0503020204020204" pitchFamily="34" charset="-122"/>
                <a:ea typeface="Microsoft YaHei UI" panose="020B0503020204020204" pitchFamily="34" charset="-122"/>
                <a:cs typeface="+mj-cs"/>
              </a:rPr>
              <a:t>2</a:t>
            </a:r>
            <a:r>
              <a:rPr lang="zh-CN" altLang="en-US" kern="1200" dirty="0">
                <a:solidFill>
                  <a:srgbClr val="C00000"/>
                </a:solidFill>
                <a:latin typeface="Microsoft YaHei UI" panose="020B0503020204020204" pitchFamily="34" charset="-122"/>
                <a:ea typeface="Microsoft YaHei UI" panose="020B0503020204020204" pitchFamily="34" charset="-122"/>
                <a:cs typeface="+mj-cs"/>
              </a:rPr>
              <a:t>讲</a:t>
            </a:r>
            <a:r>
              <a:rPr lang="en-US" altLang="zh-CN" kern="1200" dirty="0">
                <a:solidFill>
                  <a:srgbClr val="C00000"/>
                </a:solidFill>
                <a:latin typeface="Microsoft YaHei UI" panose="020B0503020204020204" pitchFamily="34" charset="-122"/>
                <a:ea typeface="Microsoft YaHei UI" panose="020B0503020204020204" pitchFamily="34" charset="-122"/>
                <a:cs typeface="+mj-cs"/>
              </a:rPr>
              <a:t>--</a:t>
            </a:r>
            <a:r>
              <a:rPr lang="zh-CN" altLang="zh-CN" kern="1200" dirty="0">
                <a:solidFill>
                  <a:srgbClr val="C00000"/>
                </a:solidFill>
                <a:latin typeface="Microsoft YaHei UI" panose="020B0503020204020204" pitchFamily="34" charset="-122"/>
                <a:ea typeface="Microsoft YaHei UI" panose="020B0503020204020204" pitchFamily="34" charset="-122"/>
                <a:cs typeface="+mj-cs"/>
              </a:rPr>
              <a:t>课程设计平台</a:t>
            </a:r>
            <a:r>
              <a:rPr lang="zh-CN" altLang="en-US" kern="1200" dirty="0">
                <a:solidFill>
                  <a:srgbClr val="C00000"/>
                </a:solidFill>
                <a:latin typeface="Microsoft YaHei UI" panose="020B0503020204020204" pitchFamily="34" charset="-122"/>
                <a:ea typeface="Microsoft YaHei UI" panose="020B0503020204020204" pitchFamily="34" charset="-122"/>
                <a:cs typeface="+mj-cs"/>
              </a:rPr>
              <a:t>介绍</a:t>
            </a:r>
            <a:endParaRPr lang="zh-CN" altLang="en-US" kern="120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15363" name="副标题 2"/>
          <p:cNvSpPr>
            <a:spLocks noGrp="1"/>
          </p:cNvSpPr>
          <p:nvPr>
            <p:ph type="subTitle" idx="1"/>
          </p:nvPr>
        </p:nvSpPr>
        <p:spPr/>
        <p:txBody>
          <a:bodyPr vert="horz" wrap="square" lIns="91440" tIns="45720" rIns="91440" bIns="45720" anchor="t"/>
          <a:p>
            <a:pPr eaLnBrk="1" hangingPunct="1">
              <a:spcBef>
                <a:spcPct val="0"/>
              </a:spcBef>
              <a:buSzPct val="100000"/>
            </a:pPr>
            <a:r>
              <a:rPr lang="zh-CN" altLang="en-US" kern="1200" dirty="0">
                <a:latin typeface="Microsoft YaHei UI" panose="020B0503020204020204" pitchFamily="34" charset="-122"/>
                <a:ea typeface="Microsoft YaHei UI" panose="020B0503020204020204" pitchFamily="34" charset="-122"/>
                <a:cs typeface="+mn-cs"/>
              </a:rPr>
              <a:t>陈志勇</a:t>
            </a:r>
            <a:endParaRPr lang="en-US" altLang="zh-CN" kern="1200" dirty="0">
              <a:latin typeface="Microsoft YaHei UI" panose="020B0503020204020204" pitchFamily="34" charset="-122"/>
              <a:ea typeface="Microsoft YaHei UI" panose="020B0503020204020204" pitchFamily="34" charset="-122"/>
              <a:cs typeface="+mn-cs"/>
            </a:endParaRPr>
          </a:p>
          <a:p>
            <a:pPr eaLnBrk="1" hangingPunct="1">
              <a:spcBef>
                <a:spcPct val="0"/>
              </a:spcBef>
              <a:buSzPct val="100000"/>
            </a:pPr>
            <a:r>
              <a:rPr lang="zh-CN" altLang="en-US" kern="1200" dirty="0">
                <a:latin typeface="Microsoft YaHei UI" panose="020B0503020204020204" pitchFamily="34" charset="-122"/>
                <a:ea typeface="Microsoft YaHei UI" panose="020B0503020204020204" pitchFamily="34" charset="-122"/>
                <a:cs typeface="+mn-cs"/>
              </a:rPr>
              <a:t>山东大学软件学院</a:t>
            </a:r>
            <a:endParaRPr lang="en-US" altLang="zh-CN" kern="1200" dirty="0">
              <a:latin typeface="Microsoft YaHei UI" panose="020B0503020204020204" pitchFamily="34" charset="-122"/>
              <a:ea typeface="Microsoft YaHei UI" panose="020B0503020204020204" pitchFamily="34" charset="-122"/>
              <a:cs typeface="+mn-cs"/>
            </a:endParaRPr>
          </a:p>
          <a:p>
            <a:pPr eaLnBrk="1" hangingPunct="1">
              <a:spcBef>
                <a:spcPct val="0"/>
              </a:spcBef>
              <a:buSzPct val="100000"/>
            </a:pPr>
            <a:endParaRPr lang="zh-CN" altLang="en-US" kern="1200" dirty="0">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4"/>
          </p:nvPr>
        </p:nvSpPr>
        <p:spPr>
          <a:xfrm>
            <a:off x="6553200" y="5957888"/>
            <a:ext cx="1905000" cy="457200"/>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50000"/>
              </a:spcBef>
            </a:pPr>
            <a:fld id="{9A0DB2DC-4C9A-4742-B13C-FB6460FD3503}" type="slidenum">
              <a:rPr lang="en-US" altLang="zh-CN" sz="1400" dirty="0">
                <a:solidFill>
                  <a:srgbClr val="FFFF66"/>
                </a:solidFill>
                <a:latin typeface="Microsoft YaHei UI" panose="020B0503020204020204" pitchFamily="34" charset="-122"/>
                <a:ea typeface="Microsoft YaHei UI" panose="020B0503020204020204" pitchFamily="34" charset="-122"/>
              </a:rPr>
            </a:fld>
            <a:endParaRPr lang="en-US" altLang="zh-CN" sz="1400" dirty="0">
              <a:solidFill>
                <a:srgbClr val="FFFF66"/>
              </a:solidFill>
              <a:latin typeface="Microsoft YaHei UI" panose="020B0503020204020204" pitchFamily="34" charset="-122"/>
              <a:ea typeface="Microsoft YaHei UI" panose="020B0503020204020204" pitchFamily="34" charset="-122"/>
            </a:endParaRPr>
          </a:p>
        </p:txBody>
      </p:sp>
      <p:sp>
        <p:nvSpPr>
          <p:cNvPr id="3" name="Rectangle 3"/>
          <p:cNvSpPr txBox="1"/>
          <p:nvPr/>
        </p:nvSpPr>
        <p:spPr>
          <a:xfrm>
            <a:off x="690563" y="817563"/>
            <a:ext cx="9632950" cy="866775"/>
          </a:xfrm>
          <a:prstGeom prst="rect">
            <a:avLst/>
          </a:prstGeom>
          <a:noFill/>
          <a:ln w="9525">
            <a:noFill/>
          </a:ln>
        </p:spPr>
        <p:txBody>
          <a:bodyPr/>
          <a:p>
            <a:pPr marL="273050" indent="-228600">
              <a:lnSpc>
                <a:spcPct val="90000"/>
              </a:lnSpc>
              <a:spcBef>
                <a:spcPts val="1800"/>
              </a:spcBef>
              <a:buClr>
                <a:schemeClr val="tx2"/>
              </a:buClr>
              <a:buSzPct val="100000"/>
              <a:buFont typeface="Arial" panose="020B0604020202020204" pitchFamily="34" charset="0"/>
              <a:buChar char="▪"/>
            </a:pPr>
            <a:r>
              <a:rPr lang="en-US" altLang="zh-CN" sz="2400" b="1" dirty="0">
                <a:solidFill>
                  <a:schemeClr val="tx2"/>
                </a:solidFill>
                <a:latin typeface="楷体_GB2312"/>
                <a:ea typeface="Microsoft YaHei UI" panose="020B0503020204020204" pitchFamily="34" charset="-122"/>
              </a:rPr>
              <a:t>  </a:t>
            </a:r>
            <a:r>
              <a:rPr lang="zh-CN" altLang="en-US" sz="2400" b="1" dirty="0">
                <a:solidFill>
                  <a:schemeClr val="tx2"/>
                </a:solidFill>
                <a:latin typeface="楷体_GB2312"/>
                <a:ea typeface="Microsoft YaHei UI" panose="020B0503020204020204" pitchFamily="34" charset="-122"/>
              </a:rPr>
              <a:t>一、传统设计方法：自下而上（</a:t>
            </a:r>
            <a:r>
              <a:rPr lang="en-US" altLang="zh-CN" sz="2400" b="1" dirty="0">
                <a:solidFill>
                  <a:schemeClr val="tx2"/>
                </a:solidFill>
                <a:latin typeface="楷体_GB2312"/>
                <a:ea typeface="Microsoft YaHei UI" panose="020B0503020204020204" pitchFamily="34" charset="-122"/>
              </a:rPr>
              <a:t>Bottom - up)</a:t>
            </a:r>
            <a:r>
              <a:rPr lang="zh-CN" altLang="en-US" sz="2400" b="1" dirty="0">
                <a:solidFill>
                  <a:schemeClr val="tx2"/>
                </a:solidFill>
                <a:latin typeface="楷体_GB2312"/>
                <a:ea typeface="Microsoft YaHei UI" panose="020B0503020204020204" pitchFamily="34" charset="-122"/>
              </a:rPr>
              <a:t>的设计方法，</a:t>
            </a:r>
            <a:endParaRPr lang="zh-CN" altLang="en-US" sz="2400" b="1" dirty="0">
              <a:solidFill>
                <a:schemeClr val="tx2"/>
              </a:solidFill>
              <a:latin typeface="楷体_GB2312"/>
              <a:ea typeface="Microsoft YaHei UI" panose="020B0503020204020204" pitchFamily="34" charset="-122"/>
            </a:endParaRPr>
          </a:p>
          <a:p>
            <a:pPr marL="273050" indent="-228600">
              <a:lnSpc>
                <a:spcPct val="90000"/>
              </a:lnSpc>
              <a:spcBef>
                <a:spcPts val="1800"/>
              </a:spcBef>
              <a:buClr>
                <a:schemeClr val="tx2"/>
              </a:buClr>
              <a:buSzPct val="100000"/>
            </a:pPr>
            <a:r>
              <a:rPr lang="zh-CN" altLang="en-US" sz="2400" b="1" dirty="0">
                <a:solidFill>
                  <a:schemeClr val="tx2"/>
                </a:solidFill>
                <a:latin typeface="楷体_GB2312"/>
                <a:ea typeface="Microsoft YaHei UI" panose="020B0503020204020204" pitchFamily="34" charset="-122"/>
              </a:rPr>
              <a:t>        是以固定功能元件为基础，基于电路板的设计方法。</a:t>
            </a:r>
            <a:endParaRPr lang="zh-CN" altLang="en-US" sz="2400" b="1" dirty="0">
              <a:solidFill>
                <a:schemeClr val="tx2"/>
              </a:solidFill>
              <a:latin typeface="楷体_GB2312"/>
              <a:ea typeface="Microsoft YaHei UI" panose="020B0503020204020204" pitchFamily="34" charset="-122"/>
            </a:endParaRPr>
          </a:p>
        </p:txBody>
      </p:sp>
      <p:sp>
        <p:nvSpPr>
          <p:cNvPr id="4" name="Rectangle 6"/>
          <p:cNvSpPr/>
          <p:nvPr/>
        </p:nvSpPr>
        <p:spPr>
          <a:xfrm>
            <a:off x="2514600" y="5132388"/>
            <a:ext cx="2012950" cy="457200"/>
          </a:xfrm>
          <a:prstGeom prst="rect">
            <a:avLst/>
          </a:prstGeom>
          <a:solidFill>
            <a:schemeClr val="hlink"/>
          </a:solidFill>
          <a:ln w="9525">
            <a:noFill/>
          </a:ln>
        </p:spPr>
        <p:txBody>
          <a:bodyPr wrap="none" anchor="ctr">
            <a:spAutoFit/>
          </a:bodyPr>
          <a:p>
            <a:pPr algn="ctr">
              <a:spcBef>
                <a:spcPct val="50000"/>
              </a:spcBef>
            </a:pPr>
            <a:r>
              <a:rPr lang="zh-CN" altLang="en-US" dirty="0">
                <a:solidFill>
                  <a:srgbClr val="FFFF66"/>
                </a:solidFill>
                <a:latin typeface="Arial" panose="020B0604020202020204" pitchFamily="34" charset="0"/>
                <a:ea typeface="黑体" panose="02010609060101010101" pitchFamily="49" charset="-122"/>
              </a:rPr>
              <a:t>固定功能元件</a:t>
            </a:r>
            <a:endParaRPr lang="zh-CN" altLang="en-US" dirty="0">
              <a:solidFill>
                <a:srgbClr val="FFFF66"/>
              </a:solidFill>
              <a:latin typeface="Arial" panose="020B0604020202020204" pitchFamily="34" charset="0"/>
              <a:ea typeface="黑体" panose="02010609060101010101" pitchFamily="49" charset="-122"/>
            </a:endParaRPr>
          </a:p>
        </p:txBody>
      </p:sp>
      <p:sp>
        <p:nvSpPr>
          <p:cNvPr id="5" name="Rectangle 7"/>
          <p:cNvSpPr/>
          <p:nvPr/>
        </p:nvSpPr>
        <p:spPr>
          <a:xfrm>
            <a:off x="2667000" y="4340225"/>
            <a:ext cx="1708150" cy="457200"/>
          </a:xfrm>
          <a:prstGeom prst="rect">
            <a:avLst/>
          </a:prstGeom>
          <a:solidFill>
            <a:schemeClr val="hlink"/>
          </a:solidFill>
          <a:ln w="9525">
            <a:noFill/>
          </a:ln>
        </p:spPr>
        <p:txBody>
          <a:bodyPr wrap="none" anchor="ctr">
            <a:spAutoFit/>
          </a:bodyPr>
          <a:p>
            <a:pPr algn="ctr">
              <a:spcBef>
                <a:spcPct val="50000"/>
              </a:spcBef>
            </a:pPr>
            <a:r>
              <a:rPr lang="zh-CN" altLang="en-US" dirty="0">
                <a:solidFill>
                  <a:srgbClr val="FFFF66"/>
                </a:solidFill>
                <a:latin typeface="Arial" panose="020B0604020202020204" pitchFamily="34" charset="0"/>
                <a:ea typeface="黑体" panose="02010609060101010101" pitchFamily="49" charset="-122"/>
              </a:rPr>
              <a:t>电路板设计</a:t>
            </a:r>
            <a:endParaRPr lang="zh-CN" altLang="en-US" dirty="0">
              <a:solidFill>
                <a:srgbClr val="FFFF66"/>
              </a:solidFill>
              <a:latin typeface="Arial" panose="020B0604020202020204" pitchFamily="34" charset="0"/>
              <a:ea typeface="黑体" panose="02010609060101010101" pitchFamily="49" charset="-122"/>
            </a:endParaRPr>
          </a:p>
        </p:txBody>
      </p:sp>
      <p:sp>
        <p:nvSpPr>
          <p:cNvPr id="6" name="Rectangle 8"/>
          <p:cNvSpPr/>
          <p:nvPr/>
        </p:nvSpPr>
        <p:spPr>
          <a:xfrm>
            <a:off x="2514600" y="3476625"/>
            <a:ext cx="2012950" cy="457200"/>
          </a:xfrm>
          <a:prstGeom prst="rect">
            <a:avLst/>
          </a:prstGeom>
          <a:solidFill>
            <a:schemeClr val="hlink"/>
          </a:solidFill>
          <a:ln w="9525">
            <a:noFill/>
          </a:ln>
        </p:spPr>
        <p:txBody>
          <a:bodyPr wrap="none" anchor="ctr">
            <a:spAutoFit/>
          </a:bodyPr>
          <a:p>
            <a:pPr algn="ctr">
              <a:spcBef>
                <a:spcPct val="50000"/>
              </a:spcBef>
            </a:pPr>
            <a:r>
              <a:rPr lang="zh-CN" altLang="en-US" dirty="0">
                <a:solidFill>
                  <a:srgbClr val="FFFF66"/>
                </a:solidFill>
                <a:latin typeface="Arial" panose="020B0604020202020204" pitchFamily="34" charset="0"/>
                <a:ea typeface="黑体" panose="02010609060101010101" pitchFamily="49" charset="-122"/>
              </a:rPr>
              <a:t>完整系统构成</a:t>
            </a:r>
            <a:endParaRPr lang="zh-CN" altLang="en-US" dirty="0">
              <a:solidFill>
                <a:srgbClr val="FFFF66"/>
              </a:solidFill>
              <a:latin typeface="Arial" panose="020B0604020202020204" pitchFamily="34" charset="0"/>
              <a:ea typeface="黑体" panose="02010609060101010101" pitchFamily="49" charset="-122"/>
            </a:endParaRPr>
          </a:p>
        </p:txBody>
      </p:sp>
      <p:sp>
        <p:nvSpPr>
          <p:cNvPr id="7" name="Text Box 9"/>
          <p:cNvSpPr txBox="1"/>
          <p:nvPr/>
        </p:nvSpPr>
        <p:spPr>
          <a:xfrm>
            <a:off x="1600200" y="2420938"/>
            <a:ext cx="3841750" cy="457200"/>
          </a:xfrm>
          <a:prstGeom prst="rect">
            <a:avLst/>
          </a:prstGeom>
          <a:solidFill>
            <a:schemeClr val="hlink"/>
          </a:solidFill>
          <a:ln w="9525">
            <a:noFill/>
          </a:ln>
        </p:spPr>
        <p:txBody>
          <a:bodyPr wrap="none" anchor="ctr">
            <a:spAutoFit/>
          </a:bodyPr>
          <a:p>
            <a:pPr algn="ctr">
              <a:spcBef>
                <a:spcPct val="50000"/>
              </a:spcBef>
            </a:pPr>
            <a:r>
              <a:rPr lang="zh-CN" altLang="en-US" dirty="0">
                <a:solidFill>
                  <a:srgbClr val="FFFF66"/>
                </a:solidFill>
                <a:latin typeface="Arial" panose="020B0604020202020204" pitchFamily="34" charset="0"/>
                <a:ea typeface="黑体" panose="02010609060101010101" pitchFamily="49" charset="-122"/>
              </a:rPr>
              <a:t>系统调试、测试与性能分析</a:t>
            </a:r>
            <a:endParaRPr lang="zh-CN" altLang="en-US" dirty="0">
              <a:solidFill>
                <a:srgbClr val="FFFF66"/>
              </a:solidFill>
              <a:latin typeface="Arial" panose="020B0604020202020204" pitchFamily="34" charset="0"/>
              <a:ea typeface="黑体" panose="02010609060101010101" pitchFamily="49" charset="-122"/>
            </a:endParaRPr>
          </a:p>
        </p:txBody>
      </p:sp>
      <p:sp>
        <p:nvSpPr>
          <p:cNvPr id="8" name="Line 10"/>
          <p:cNvSpPr/>
          <p:nvPr/>
        </p:nvSpPr>
        <p:spPr>
          <a:xfrm flipV="1">
            <a:off x="3505200" y="4779963"/>
            <a:ext cx="0" cy="304800"/>
          </a:xfrm>
          <a:prstGeom prst="line">
            <a:avLst/>
          </a:prstGeom>
          <a:ln w="19050" cap="flat" cmpd="sng">
            <a:solidFill>
              <a:schemeClr val="tx1"/>
            </a:solidFill>
            <a:prstDash val="solid"/>
            <a:headEnd type="none" w="med" len="med"/>
            <a:tailEnd type="triangle" w="med" len="med"/>
          </a:ln>
        </p:spPr>
      </p:sp>
      <p:sp>
        <p:nvSpPr>
          <p:cNvPr id="9" name="Line 11"/>
          <p:cNvSpPr/>
          <p:nvPr/>
        </p:nvSpPr>
        <p:spPr>
          <a:xfrm flipV="1">
            <a:off x="3505200" y="3987800"/>
            <a:ext cx="0" cy="304800"/>
          </a:xfrm>
          <a:prstGeom prst="line">
            <a:avLst/>
          </a:prstGeom>
          <a:ln w="19050" cap="flat" cmpd="sng">
            <a:solidFill>
              <a:schemeClr val="tx1"/>
            </a:solidFill>
            <a:prstDash val="solid"/>
            <a:headEnd type="none" w="med" len="med"/>
            <a:tailEnd type="triangle" w="med" len="med"/>
          </a:ln>
        </p:spPr>
      </p:sp>
      <p:sp>
        <p:nvSpPr>
          <p:cNvPr id="10" name="Line 12"/>
          <p:cNvSpPr/>
          <p:nvPr/>
        </p:nvSpPr>
        <p:spPr>
          <a:xfrm flipH="1" flipV="1">
            <a:off x="3492500" y="2924175"/>
            <a:ext cx="12700" cy="504825"/>
          </a:xfrm>
          <a:prstGeom prst="line">
            <a:avLst/>
          </a:prstGeom>
          <a:ln w="19050" cap="flat" cmpd="sng">
            <a:solidFill>
              <a:schemeClr val="tx1"/>
            </a:solidFill>
            <a:prstDash val="solid"/>
            <a:headEnd type="none" w="med" len="med"/>
            <a:tailEnd type="triangle" w="med" len="med"/>
          </a:ln>
        </p:spPr>
      </p:sp>
      <p:sp>
        <p:nvSpPr>
          <p:cNvPr id="11" name="Text Box 13"/>
          <p:cNvSpPr txBox="1"/>
          <p:nvPr/>
        </p:nvSpPr>
        <p:spPr>
          <a:xfrm>
            <a:off x="2514600" y="5867400"/>
            <a:ext cx="2012950" cy="457200"/>
          </a:xfrm>
          <a:prstGeom prst="rect">
            <a:avLst/>
          </a:prstGeom>
          <a:solidFill>
            <a:schemeClr val="hlink"/>
          </a:solidFill>
          <a:ln w="9525">
            <a:noFill/>
          </a:ln>
        </p:spPr>
        <p:txBody>
          <a:bodyPr wrap="none" anchor="ctr">
            <a:spAutoFit/>
          </a:bodyPr>
          <a:p>
            <a:pPr algn="ctr">
              <a:spcBef>
                <a:spcPct val="50000"/>
              </a:spcBef>
            </a:pPr>
            <a:r>
              <a:rPr lang="zh-CN" altLang="en-US" dirty="0">
                <a:solidFill>
                  <a:srgbClr val="FFFF66"/>
                </a:solidFill>
                <a:latin typeface="Arial" panose="020B0604020202020204" pitchFamily="34" charset="0"/>
                <a:ea typeface="黑体" panose="02010609060101010101" pitchFamily="49" charset="-122"/>
              </a:rPr>
              <a:t>系统功能需求</a:t>
            </a:r>
            <a:endParaRPr lang="zh-CN" altLang="en-US" dirty="0">
              <a:solidFill>
                <a:srgbClr val="FFFF66"/>
              </a:solidFill>
              <a:latin typeface="Arial" panose="020B0604020202020204" pitchFamily="34" charset="0"/>
              <a:ea typeface="黑体" panose="02010609060101010101" pitchFamily="49" charset="-122"/>
            </a:endParaRPr>
          </a:p>
        </p:txBody>
      </p:sp>
      <p:sp>
        <p:nvSpPr>
          <p:cNvPr id="12" name="Line 15"/>
          <p:cNvSpPr/>
          <p:nvPr/>
        </p:nvSpPr>
        <p:spPr>
          <a:xfrm flipV="1">
            <a:off x="3505200" y="5572125"/>
            <a:ext cx="0" cy="304800"/>
          </a:xfrm>
          <a:prstGeom prst="line">
            <a:avLst/>
          </a:prstGeom>
          <a:ln w="19050" cap="flat" cmpd="sng">
            <a:solidFill>
              <a:schemeClr val="tx1"/>
            </a:solidFill>
            <a:prstDash val="solid"/>
            <a:headEnd type="none" w="med" len="med"/>
            <a:tailEnd type="triangle" w="med" len="med"/>
          </a:ln>
        </p:spPr>
      </p:sp>
      <p:sp>
        <p:nvSpPr>
          <p:cNvPr id="23565" name="Arc 16"/>
          <p:cNvSpPr/>
          <p:nvPr/>
        </p:nvSpPr>
        <p:spPr>
          <a:xfrm flipH="1">
            <a:off x="2209800" y="2362200"/>
            <a:ext cx="685800" cy="3886200"/>
          </a:xfrm>
          <a:custGeom>
            <a:avLst/>
            <a:gdLst>
              <a:gd name="txL" fmla="*/ 0 w 21600"/>
              <a:gd name="txT" fmla="*/ 0 h 21600"/>
              <a:gd name="txR" fmla="*/ 21600 w 21600"/>
              <a:gd name="txB" fmla="*/ 21600 h 21600"/>
            </a:gdLst>
            <a:ahLst/>
            <a:cxnLst>
              <a:cxn ang="0">
                <a:pos x="0" y="0"/>
              </a:cxn>
              <a:cxn ang="0">
                <a:pos x="2147483647" y="2147483647"/>
              </a:cxn>
              <a:cxn ang="0">
                <a:pos x="0" y="214748364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a:noFill/>
          </a:ln>
        </p:spPr>
        <p:txBody>
          <a:bodyPr/>
          <a:p>
            <a:endParaRPr lang="zh-CN" altLang="en-US"/>
          </a:p>
        </p:txBody>
      </p:sp>
      <p:sp>
        <p:nvSpPr>
          <p:cNvPr id="14" name="Line 18"/>
          <p:cNvSpPr/>
          <p:nvPr/>
        </p:nvSpPr>
        <p:spPr>
          <a:xfrm>
            <a:off x="1295400" y="6172200"/>
            <a:ext cx="1219200" cy="0"/>
          </a:xfrm>
          <a:prstGeom prst="line">
            <a:avLst/>
          </a:prstGeom>
          <a:ln w="19050" cap="flat" cmpd="sng">
            <a:solidFill>
              <a:schemeClr val="tx1"/>
            </a:solidFill>
            <a:prstDash val="solid"/>
            <a:headEnd type="none" w="med" len="med"/>
            <a:tailEnd type="triangle" w="med" len="med"/>
          </a:ln>
        </p:spPr>
      </p:sp>
      <p:sp>
        <p:nvSpPr>
          <p:cNvPr id="15" name="Line 19"/>
          <p:cNvSpPr/>
          <p:nvPr/>
        </p:nvSpPr>
        <p:spPr>
          <a:xfrm flipV="1">
            <a:off x="3492500" y="2116138"/>
            <a:ext cx="0" cy="304800"/>
          </a:xfrm>
          <a:prstGeom prst="line">
            <a:avLst/>
          </a:prstGeom>
          <a:ln w="19050" cap="flat" cmpd="sng">
            <a:solidFill>
              <a:schemeClr val="tx1"/>
            </a:solidFill>
            <a:prstDash val="solid"/>
            <a:headEnd type="none" w="med" len="med"/>
            <a:tailEnd type="none" w="med" len="med"/>
          </a:ln>
        </p:spPr>
      </p:sp>
      <p:sp>
        <p:nvSpPr>
          <p:cNvPr id="16" name="Line 20"/>
          <p:cNvSpPr/>
          <p:nvPr/>
        </p:nvSpPr>
        <p:spPr>
          <a:xfrm flipH="1">
            <a:off x="1258888" y="2133600"/>
            <a:ext cx="2209800" cy="0"/>
          </a:xfrm>
          <a:prstGeom prst="line">
            <a:avLst/>
          </a:prstGeom>
          <a:ln w="19050" cap="flat" cmpd="sng">
            <a:solidFill>
              <a:schemeClr val="tx1"/>
            </a:solidFill>
            <a:prstDash val="solid"/>
            <a:headEnd type="none" w="med" len="med"/>
            <a:tailEnd type="none" w="med" len="med"/>
          </a:ln>
        </p:spPr>
      </p:sp>
      <p:sp>
        <p:nvSpPr>
          <p:cNvPr id="17" name="Line 21"/>
          <p:cNvSpPr/>
          <p:nvPr/>
        </p:nvSpPr>
        <p:spPr>
          <a:xfrm>
            <a:off x="1258888" y="2133600"/>
            <a:ext cx="36512" cy="4038600"/>
          </a:xfrm>
          <a:prstGeom prst="line">
            <a:avLst/>
          </a:prstGeom>
          <a:ln w="19050" cap="flat" cmpd="sng">
            <a:solidFill>
              <a:schemeClr val="tx1"/>
            </a:solidFill>
            <a:prstDash val="solid"/>
            <a:headEnd type="none" w="med" len="med"/>
            <a:tailEnd type="none" w="med" len="med"/>
          </a:ln>
        </p:spPr>
      </p:sp>
      <p:sp>
        <p:nvSpPr>
          <p:cNvPr id="18" name="Rectangle 22"/>
          <p:cNvSpPr/>
          <p:nvPr/>
        </p:nvSpPr>
        <p:spPr>
          <a:xfrm>
            <a:off x="6248400" y="5805488"/>
            <a:ext cx="1524000" cy="45720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dirty="0">
              <a:solidFill>
                <a:srgbClr val="FFFF66"/>
              </a:solidFill>
              <a:latin typeface="Arial" panose="020B0604020202020204" pitchFamily="34" charset="0"/>
            </a:endParaRPr>
          </a:p>
        </p:txBody>
      </p:sp>
      <p:sp>
        <p:nvSpPr>
          <p:cNvPr id="19" name="Line 23"/>
          <p:cNvSpPr/>
          <p:nvPr/>
        </p:nvSpPr>
        <p:spPr>
          <a:xfrm>
            <a:off x="5410200" y="6034088"/>
            <a:ext cx="838200" cy="0"/>
          </a:xfrm>
          <a:prstGeom prst="line">
            <a:avLst/>
          </a:prstGeom>
          <a:ln w="25400" cap="flat" cmpd="sng">
            <a:solidFill>
              <a:schemeClr val="tx1"/>
            </a:solidFill>
            <a:prstDash val="solid"/>
            <a:headEnd type="none" w="med" len="med"/>
            <a:tailEnd type="triangle" w="med" len="med"/>
          </a:ln>
        </p:spPr>
      </p:sp>
      <p:sp>
        <p:nvSpPr>
          <p:cNvPr id="20" name="Line 24"/>
          <p:cNvSpPr/>
          <p:nvPr/>
        </p:nvSpPr>
        <p:spPr>
          <a:xfrm>
            <a:off x="7772400" y="6034088"/>
            <a:ext cx="914400" cy="0"/>
          </a:xfrm>
          <a:prstGeom prst="line">
            <a:avLst/>
          </a:prstGeom>
          <a:ln w="25400" cap="flat" cmpd="sng">
            <a:solidFill>
              <a:schemeClr val="tx1"/>
            </a:solidFill>
            <a:prstDash val="solid"/>
            <a:headEnd type="none" w="med" len="med"/>
            <a:tailEnd type="triangle" w="med" len="med"/>
          </a:ln>
        </p:spPr>
      </p:sp>
      <p:pic>
        <p:nvPicPr>
          <p:cNvPr id="21" name="Picture 25" descr="通用集成电路"/>
          <p:cNvPicPr>
            <a:picLocks noChangeAspect="1"/>
          </p:cNvPicPr>
          <p:nvPr/>
        </p:nvPicPr>
        <p:blipFill>
          <a:blip r:embed="rId1"/>
          <a:stretch>
            <a:fillRect/>
          </a:stretch>
        </p:blipFill>
        <p:spPr>
          <a:xfrm>
            <a:off x="5219700" y="5013325"/>
            <a:ext cx="3268663" cy="735013"/>
          </a:xfrm>
          <a:prstGeom prst="rect">
            <a:avLst/>
          </a:prstGeom>
          <a:noFill/>
          <a:ln w="9525">
            <a:noFill/>
          </a:ln>
        </p:spPr>
      </p:pic>
      <p:pic>
        <p:nvPicPr>
          <p:cNvPr id="22" name="Picture 28" descr="CircuitAssembly"/>
          <p:cNvPicPr>
            <a:picLocks noChangeAspect="1"/>
          </p:cNvPicPr>
          <p:nvPr/>
        </p:nvPicPr>
        <p:blipFill>
          <a:blip r:embed="rId2"/>
          <a:srcRect l="2884" t="3947" r="4808" b="5263"/>
          <a:stretch>
            <a:fillRect/>
          </a:stretch>
        </p:blipFill>
        <p:spPr>
          <a:xfrm>
            <a:off x="5364163" y="3068638"/>
            <a:ext cx="3125787" cy="1136650"/>
          </a:xfrm>
          <a:prstGeom prst="rect">
            <a:avLst/>
          </a:prstGeom>
          <a:noFill/>
          <a:ln w="9525">
            <a:noFill/>
          </a:ln>
        </p:spPr>
      </p:pic>
      <p:pic>
        <p:nvPicPr>
          <p:cNvPr id="23" name="Picture 29" descr="评估板"/>
          <p:cNvPicPr>
            <a:picLocks noChangeAspect="1"/>
          </p:cNvPicPr>
          <p:nvPr/>
        </p:nvPicPr>
        <p:blipFill>
          <a:blip r:embed="rId3"/>
          <a:stretch>
            <a:fillRect/>
          </a:stretch>
        </p:blipFill>
        <p:spPr>
          <a:xfrm>
            <a:off x="5364163" y="1844675"/>
            <a:ext cx="3122612" cy="1220788"/>
          </a:xfrm>
          <a:prstGeom prst="rect">
            <a:avLst/>
          </a:prstGeom>
          <a:noFill/>
          <a:ln w="9525">
            <a:noFill/>
          </a:ln>
        </p:spPr>
      </p:pic>
      <p:pic>
        <p:nvPicPr>
          <p:cNvPr id="24" name="Picture 30" descr="线路板"/>
          <p:cNvPicPr>
            <a:picLocks noChangeAspect="1"/>
          </p:cNvPicPr>
          <p:nvPr/>
        </p:nvPicPr>
        <p:blipFill>
          <a:blip r:embed="rId4"/>
          <a:stretch>
            <a:fillRect/>
          </a:stretch>
        </p:blipFill>
        <p:spPr>
          <a:xfrm>
            <a:off x="5364163" y="4221163"/>
            <a:ext cx="3124200" cy="809625"/>
          </a:xfrm>
          <a:prstGeom prst="rect">
            <a:avLst/>
          </a:prstGeom>
          <a:noFill/>
          <a:ln w="9525">
            <a:noFill/>
          </a:ln>
        </p:spPr>
      </p:pic>
      <p:sp>
        <p:nvSpPr>
          <p:cNvPr id="26" name="Text Box 32"/>
          <p:cNvSpPr txBox="1"/>
          <p:nvPr/>
        </p:nvSpPr>
        <p:spPr>
          <a:xfrm>
            <a:off x="5257800" y="6034088"/>
            <a:ext cx="762000" cy="396875"/>
          </a:xfrm>
          <a:prstGeom prst="rect">
            <a:avLst/>
          </a:prstGeom>
          <a:noFill/>
          <a:ln w="9525">
            <a:noFill/>
          </a:ln>
        </p:spPr>
        <p:txBody>
          <a:bodyPr>
            <a:spAutoFit/>
          </a:bodyPr>
          <a:p>
            <a:pPr>
              <a:spcBef>
                <a:spcPct val="50000"/>
              </a:spcBef>
            </a:pPr>
            <a:r>
              <a:rPr lang="zh-CN" altLang="en-US" sz="2000" dirty="0">
                <a:solidFill>
                  <a:srgbClr val="000099"/>
                </a:solidFill>
                <a:latin typeface="Arial" panose="020B0604020202020204" pitchFamily="34" charset="0"/>
                <a:ea typeface="黑体" panose="02010609060101010101" pitchFamily="49" charset="-122"/>
              </a:rPr>
              <a:t>输入</a:t>
            </a:r>
            <a:endParaRPr lang="zh-CN" altLang="en-US" sz="2000" dirty="0">
              <a:solidFill>
                <a:srgbClr val="000099"/>
              </a:solidFill>
              <a:latin typeface="Arial" panose="020B0604020202020204" pitchFamily="34" charset="0"/>
              <a:ea typeface="黑体" panose="02010609060101010101" pitchFamily="49" charset="-122"/>
            </a:endParaRPr>
          </a:p>
        </p:txBody>
      </p:sp>
      <p:sp>
        <p:nvSpPr>
          <p:cNvPr id="27" name="Text Box 33"/>
          <p:cNvSpPr txBox="1"/>
          <p:nvPr/>
        </p:nvSpPr>
        <p:spPr>
          <a:xfrm>
            <a:off x="7924800" y="6034088"/>
            <a:ext cx="762000" cy="396875"/>
          </a:xfrm>
          <a:prstGeom prst="rect">
            <a:avLst/>
          </a:prstGeom>
          <a:noFill/>
          <a:ln w="9525">
            <a:noFill/>
          </a:ln>
        </p:spPr>
        <p:txBody>
          <a:bodyPr>
            <a:spAutoFit/>
          </a:bodyPr>
          <a:p>
            <a:pPr>
              <a:spcBef>
                <a:spcPct val="50000"/>
              </a:spcBef>
            </a:pPr>
            <a:r>
              <a:rPr lang="zh-CN" altLang="en-US" sz="2000" dirty="0">
                <a:solidFill>
                  <a:srgbClr val="000099"/>
                </a:solidFill>
                <a:latin typeface="Arial" panose="020B0604020202020204" pitchFamily="34" charset="0"/>
                <a:ea typeface="黑体" panose="02010609060101010101" pitchFamily="49" charset="-122"/>
              </a:rPr>
              <a:t>输出</a:t>
            </a:r>
            <a:endParaRPr lang="zh-CN" altLang="en-US" sz="2000" dirty="0">
              <a:solidFill>
                <a:srgbClr val="000099"/>
              </a:solidFill>
              <a:latin typeface="Arial" panose="020B0604020202020204" pitchFamily="34" charset="0"/>
              <a:ea typeface="黑体" panose="02010609060101010101" pitchFamily="49" charset="-122"/>
            </a:endParaRPr>
          </a:p>
        </p:txBody>
      </p:sp>
      <p:sp>
        <p:nvSpPr>
          <p:cNvPr id="28" name="标题 1"/>
          <p:cNvSpPr txBox="1"/>
          <p:nvPr/>
        </p:nvSpPr>
        <p:spPr>
          <a:xfrm>
            <a:off x="474663" y="196850"/>
            <a:ext cx="11388725" cy="747713"/>
          </a:xfrm>
          <a:prstGeom prst="rect">
            <a:avLst/>
          </a:prstGeom>
        </p:spPr>
        <p:txBody>
          <a:bodyPr/>
          <a:lstStyle/>
          <a:p>
            <a:pPr marR="0" defTabSz="914400">
              <a:lnSpc>
                <a:spcPct val="90000"/>
              </a:lnSpc>
              <a:buClrTx/>
              <a:buSzTx/>
              <a:buFontTx/>
              <a:defRPr/>
            </a:pP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传统设计方法和 </a:t>
            </a: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方法的区别</a:t>
            </a:r>
            <a:endPar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par>
                          <p:cTn id="19" fill="hold">
                            <p:stCondLst>
                              <p:cond delay="1000"/>
                            </p:stCondLst>
                            <p:childTnLst>
                              <p:par>
                                <p:cTn id="20" presetID="1" presetClass="entr" presetSubtype="0" fill="hold" grpId="0" nodeType="afterEffect">
                                  <p:stCondLst>
                                    <p:cond delay="1000"/>
                                  </p:stCondLst>
                                  <p:childTnLst>
                                    <p:set>
                                      <p:cBhvr>
                                        <p:cTn id="21" dur="1" fill="hold">
                                          <p:stCondLst>
                                            <p:cond delay="499"/>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1" presetClass="entr" presetSubtype="0" fill="hold" grpId="0" nodeType="afterEffect">
                                  <p:stCondLst>
                                    <p:cond delay="1000"/>
                                  </p:stCondLst>
                                  <p:childTnLst>
                                    <p:set>
                                      <p:cBhvr>
                                        <p:cTn id="29" dur="1" fill="hold">
                                          <p:stCondLst>
                                            <p:cond delay="499"/>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down)">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2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down)">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wipe(down)">
                                      <p:cBhvr>
                                        <p:cTn id="89" dur="500"/>
                                        <p:tgtEl>
                                          <p:spTgt spid="15"/>
                                        </p:tgtEl>
                                      </p:cBhvr>
                                    </p:animEffect>
                                  </p:childTnLst>
                                </p:cTn>
                              </p:par>
                            </p:childTnLst>
                          </p:cTn>
                        </p:par>
                        <p:par>
                          <p:cTn id="90" fill="hold">
                            <p:stCondLst>
                              <p:cond delay="500"/>
                            </p:stCondLst>
                            <p:childTnLst>
                              <p:par>
                                <p:cTn id="91" presetID="22" presetClass="entr" presetSubtype="2" fill="hold" nodeType="after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wipe(right)">
                                      <p:cBhvr>
                                        <p:cTn id="93" dur="500"/>
                                        <p:tgtEl>
                                          <p:spTgt spid="16"/>
                                        </p:tgtEl>
                                      </p:cBhvr>
                                    </p:animEffect>
                                  </p:childTnLst>
                                </p:cTn>
                              </p:par>
                            </p:childTnLst>
                          </p:cTn>
                        </p:par>
                        <p:par>
                          <p:cTn id="94" fill="hold">
                            <p:stCondLst>
                              <p:cond delay="1000"/>
                            </p:stCondLst>
                            <p:childTnLst>
                              <p:par>
                                <p:cTn id="95" presetID="22" presetClass="entr" presetSubtype="1" fill="hold" nodeType="after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up)">
                                      <p:cBhvr>
                                        <p:cTn id="97" dur="500"/>
                                        <p:tgtEl>
                                          <p:spTgt spid="17"/>
                                        </p:tgtEl>
                                      </p:cBhvr>
                                    </p:animEffect>
                                  </p:childTnLst>
                                </p:cTn>
                              </p:par>
                            </p:childTnLst>
                          </p:cTn>
                        </p:par>
                        <p:par>
                          <p:cTn id="98" fill="hold">
                            <p:stCondLst>
                              <p:cond delay="1500"/>
                            </p:stCondLst>
                            <p:childTnLst>
                              <p:par>
                                <p:cTn id="99" presetID="22" presetClass="entr" presetSubtype="8" fill="hold" nodeType="after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wipe(left)">
                                      <p:cBhvr>
                                        <p:cTn id="10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11" grpId="0" animBg="1"/>
      <p:bldP spid="18" grpId="0" animBg="1"/>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533400" y="1368425"/>
            <a:ext cx="11241088" cy="1447800"/>
          </a:xfrm>
          <a:prstGeom prst="rect">
            <a:avLst/>
          </a:prstGeom>
          <a:noFill/>
          <a:ln w="9525">
            <a:noFill/>
            <a:miter lim="800000"/>
          </a:ln>
        </p:spPr>
        <p:txBody>
          <a:bodyPr/>
          <a:lstStyle/>
          <a:p>
            <a:pPr marL="273050" marR="0" indent="-228600" defTabSz="914400">
              <a:lnSpc>
                <a:spcPct val="120000"/>
              </a:lnSpc>
              <a:spcBef>
                <a:spcPts val="1800"/>
              </a:spcBef>
              <a:buClr>
                <a:schemeClr val="tx2"/>
              </a:buClr>
              <a:buSzPct val="100000"/>
              <a:buFont typeface="Arial" panose="020B0604020202020204" pitchFamily="34" charset="0"/>
              <a:buChar char="▪"/>
              <a:defRPr/>
            </a:pPr>
            <a:r>
              <a:rPr kumimoji="0" lang="en-US" altLang="zh-CN" sz="2600" b="1" kern="1200" cap="none" spc="0" normalizeH="0" baseline="0" noProof="0" dirty="0">
                <a:solidFill>
                  <a:schemeClr val="tx2"/>
                </a:solidFill>
                <a:latin typeface="楷体_GB2312" pitchFamily="49" charset="-122"/>
                <a:ea typeface="Microsoft YaHei UI" panose="020B0503020204020204" pitchFamily="34" charset="-122"/>
                <a:cs typeface="+mn-cs"/>
              </a:rPr>
              <a:t> </a:t>
            </a:r>
            <a:r>
              <a:rPr kumimoji="0" lang="zh-CN" altLang="en-US" sz="2600" b="1" kern="1200" cap="none" spc="0" normalizeH="0" baseline="0" noProof="0" dirty="0">
                <a:solidFill>
                  <a:schemeClr val="tx2"/>
                </a:solidFill>
                <a:latin typeface="楷体_GB2312" pitchFamily="49" charset="-122"/>
                <a:ea typeface="Microsoft YaHei UI" panose="020B0503020204020204" pitchFamily="34" charset="-122"/>
                <a:cs typeface="+mn-cs"/>
              </a:rPr>
              <a:t>二、</a:t>
            </a:r>
            <a:r>
              <a:rPr kumimoji="0" lang="zh-CN" altLang="en-US"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a:t>
            </a:r>
            <a:r>
              <a:rPr kumimoji="0" lang="en-US" altLang="zh-CN" sz="2600" b="1" kern="1200" cap="none" spc="0" normalizeH="0" baseline="0" noProof="0" dirty="0">
                <a:solidFill>
                  <a:schemeClr val="accent6"/>
                </a:solidFill>
                <a:latin typeface="楷体_GB2312" pitchFamily="49" charset="-122"/>
                <a:ea typeface="Microsoft YaHei UI" panose="020B0503020204020204" pitchFamily="34" charset="-122"/>
                <a:cs typeface="+mn-cs"/>
              </a:rPr>
              <a:t>EDA</a:t>
            </a:r>
            <a:r>
              <a:rPr kumimoji="0" lang="zh-CN" altLang="en-US" sz="2600" b="1" kern="1200" cap="none" spc="0" normalizeH="0" baseline="0" noProof="0" dirty="0">
                <a:solidFill>
                  <a:schemeClr val="accent6"/>
                </a:solidFill>
                <a:latin typeface="楷体_GB2312" pitchFamily="49" charset="-122"/>
                <a:ea typeface="Microsoft YaHei UI" panose="020B0503020204020204" pitchFamily="34" charset="-122"/>
                <a:cs typeface="+mn-cs"/>
              </a:rPr>
              <a:t>方法</a:t>
            </a:r>
            <a:r>
              <a:rPr kumimoji="0" lang="zh-CN" altLang="en-US" sz="2600" b="1" kern="1200" cap="none" spc="0" normalizeH="0" baseline="0" noProof="0" dirty="0">
                <a:solidFill>
                  <a:schemeClr val="tx2"/>
                </a:solidFill>
                <a:latin typeface="楷体_GB2312" pitchFamily="49" charset="-122"/>
                <a:ea typeface="Microsoft YaHei UI" panose="020B0503020204020204" pitchFamily="34" charset="-122"/>
                <a:cs typeface="+mn-cs"/>
              </a:rPr>
              <a:t>：自上而下（</a:t>
            </a:r>
            <a:r>
              <a:rPr kumimoji="0" lang="en-US" altLang="zh-CN" sz="2600" b="1" kern="1200" cap="none" spc="0" normalizeH="0" baseline="0" noProof="0" dirty="0">
                <a:solidFill>
                  <a:schemeClr val="tx2"/>
                </a:solidFill>
                <a:latin typeface="楷体_GB2312" pitchFamily="49" charset="-122"/>
                <a:ea typeface="Microsoft YaHei UI" panose="020B0503020204020204" pitchFamily="34" charset="-122"/>
                <a:cs typeface="+mn-cs"/>
              </a:rPr>
              <a:t>Top - Down)</a:t>
            </a:r>
            <a:r>
              <a:rPr kumimoji="0" lang="zh-CN" altLang="en-US" sz="2600" b="1" kern="1200" cap="none" spc="0" normalizeH="0" baseline="0" noProof="0" dirty="0">
                <a:solidFill>
                  <a:schemeClr val="tx2"/>
                </a:solidFill>
                <a:latin typeface="楷体_GB2312" pitchFamily="49" charset="-122"/>
                <a:ea typeface="Microsoft YaHei UI" panose="020B0503020204020204" pitchFamily="34" charset="-122"/>
                <a:cs typeface="+mn-cs"/>
              </a:rPr>
              <a:t>的设计方法。其方案验证与设计、系统逻辑综合、布局布线、性能仿真、器件编程等均由 </a:t>
            </a:r>
            <a:r>
              <a:rPr kumimoji="0" lang="en-US" altLang="zh-CN" sz="2600" b="1" kern="1200" cap="none" spc="0" normalizeH="0" baseline="0" noProof="0" dirty="0">
                <a:solidFill>
                  <a:schemeClr val="tx2"/>
                </a:solidFill>
                <a:latin typeface="楷体_GB2312" pitchFamily="49" charset="-122"/>
                <a:ea typeface="Microsoft YaHei UI" panose="020B0503020204020204" pitchFamily="34" charset="-122"/>
                <a:cs typeface="+mn-cs"/>
              </a:rPr>
              <a:t>EDA</a:t>
            </a:r>
            <a:r>
              <a:rPr kumimoji="0" lang="zh-CN" altLang="en-US" sz="2600" b="1" kern="1200" cap="none" spc="0" normalizeH="0" baseline="0" noProof="0" dirty="0">
                <a:solidFill>
                  <a:schemeClr val="tx2"/>
                </a:solidFill>
                <a:latin typeface="楷体_GB2312" pitchFamily="49" charset="-122"/>
                <a:ea typeface="Microsoft YaHei UI" panose="020B0503020204020204" pitchFamily="34" charset="-122"/>
                <a:cs typeface="+mn-cs"/>
              </a:rPr>
              <a:t>工具一体化完成。</a:t>
            </a:r>
            <a:endParaRPr kumimoji="0" lang="zh-CN" altLang="en-US"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p:txBody>
      </p:sp>
      <p:sp>
        <p:nvSpPr>
          <p:cNvPr id="3" name="Text Box 38"/>
          <p:cNvSpPr txBox="1"/>
          <p:nvPr/>
        </p:nvSpPr>
        <p:spPr>
          <a:xfrm>
            <a:off x="914400" y="3044825"/>
            <a:ext cx="10604500" cy="3254375"/>
          </a:xfrm>
          <a:prstGeom prst="rect">
            <a:avLst/>
          </a:prstGeom>
          <a:noFill/>
          <a:ln w="9525">
            <a:noFill/>
          </a:ln>
        </p:spPr>
        <p:txBody>
          <a:bodyPr>
            <a:spAutoFit/>
          </a:bodyPr>
          <a:p>
            <a:pPr>
              <a:spcBef>
                <a:spcPct val="30000"/>
              </a:spcBef>
            </a:pPr>
            <a:r>
              <a:rPr lang="zh-CN" altLang="en-US" sz="2600" b="1" dirty="0">
                <a:latin typeface="楷体_GB2312"/>
                <a:ea typeface="楷体_GB2312"/>
              </a:rPr>
              <a:t>设计思想不同：</a:t>
            </a:r>
            <a:endParaRPr lang="zh-CN" altLang="en-US" sz="2600" b="1" dirty="0">
              <a:latin typeface="楷体_GB2312"/>
              <a:ea typeface="楷体_GB2312"/>
            </a:endParaRPr>
          </a:p>
          <a:p>
            <a:pPr>
              <a:spcBef>
                <a:spcPct val="30000"/>
              </a:spcBef>
            </a:pPr>
            <a:r>
              <a:rPr lang="zh-CN" altLang="en-US" sz="2600" b="1" dirty="0">
                <a:latin typeface="楷体_GB2312"/>
                <a:ea typeface="楷体_GB2312"/>
              </a:rPr>
              <a:t>    </a:t>
            </a:r>
            <a:r>
              <a:rPr lang="zh-CN" altLang="en-US" sz="2600" b="1" dirty="0">
                <a:solidFill>
                  <a:srgbClr val="0000FF"/>
                </a:solidFill>
                <a:latin typeface="楷体_GB2312"/>
                <a:ea typeface="楷体_GB2312"/>
              </a:rPr>
              <a:t>自上而下（</a:t>
            </a:r>
            <a:r>
              <a:rPr lang="en-US" altLang="zh-CN" sz="2600" b="1" dirty="0">
                <a:solidFill>
                  <a:srgbClr val="0000FF"/>
                </a:solidFill>
                <a:latin typeface="楷体_GB2312"/>
                <a:ea typeface="楷体_GB2312"/>
              </a:rPr>
              <a:t>Top - Down)</a:t>
            </a:r>
            <a:r>
              <a:rPr lang="zh-CN" altLang="en-US" sz="2600" b="1" dirty="0">
                <a:solidFill>
                  <a:srgbClr val="0000FF"/>
                </a:solidFill>
                <a:latin typeface="楷体_GB2312"/>
                <a:ea typeface="楷体_GB2312"/>
              </a:rPr>
              <a:t>的设计方法</a:t>
            </a:r>
            <a:r>
              <a:rPr lang="zh-CN" altLang="en-US" sz="2600" b="1" dirty="0">
                <a:latin typeface="楷体_GB2312"/>
                <a:ea typeface="楷体_GB2312"/>
              </a:rPr>
              <a:t>。</a:t>
            </a:r>
            <a:endParaRPr lang="zh-CN" altLang="en-US" sz="2600" b="1" dirty="0">
              <a:latin typeface="楷体_GB2312"/>
              <a:ea typeface="楷体_GB2312"/>
            </a:endParaRPr>
          </a:p>
          <a:p>
            <a:pPr>
              <a:spcBef>
                <a:spcPct val="30000"/>
              </a:spcBef>
            </a:pPr>
            <a:r>
              <a:rPr lang="zh-CN" altLang="en-US" sz="2600" b="1" dirty="0">
                <a:latin typeface="楷体_GB2312"/>
                <a:ea typeface="楷体_GB2312"/>
              </a:rPr>
              <a:t>    自上而下是指将数字系统的整体逐步分解为各个子系统和模块，若子系统规模较大，则还需将子系统进一步分解为更小的子系统和模快，层层分解，直至整个系统中各个子系统关系合理，并便于逻辑电路级的设计和实现为止。                     </a:t>
            </a:r>
            <a:endParaRPr lang="zh-CN" altLang="en-US" sz="2600" b="1" dirty="0">
              <a:latin typeface="楷体_GB2312"/>
              <a:ea typeface="楷体_GB2312"/>
            </a:endParaRPr>
          </a:p>
          <a:p>
            <a:pPr>
              <a:spcBef>
                <a:spcPct val="30000"/>
              </a:spcBef>
            </a:pPr>
            <a:r>
              <a:rPr lang="zh-CN" altLang="en-US" sz="2600" b="1" dirty="0">
                <a:latin typeface="楷体_GB2312"/>
                <a:ea typeface="楷体_GB2312"/>
              </a:rPr>
              <a:t>    自上而下设计中可逐层描述，逐层仿真，保证满足系统指标。</a:t>
            </a:r>
            <a:endParaRPr lang="zh-CN" altLang="en-US" sz="2600" b="1" dirty="0">
              <a:latin typeface="楷体_GB2312"/>
              <a:ea typeface="楷体_GB2312"/>
            </a:endParaRPr>
          </a:p>
        </p:txBody>
      </p:sp>
      <p:sp>
        <p:nvSpPr>
          <p:cNvPr id="4" name="标题 1"/>
          <p:cNvSpPr txBox="1"/>
          <p:nvPr/>
        </p:nvSpPr>
        <p:spPr>
          <a:xfrm>
            <a:off x="474663" y="461963"/>
            <a:ext cx="11388725" cy="747713"/>
          </a:xfrm>
          <a:prstGeom prst="rect">
            <a:avLst/>
          </a:prstGeom>
        </p:spPr>
        <p:txBody>
          <a:bodyPr/>
          <a:lstStyle/>
          <a:p>
            <a:pPr marR="0" defTabSz="914400">
              <a:lnSpc>
                <a:spcPct val="90000"/>
              </a:lnSpc>
              <a:buClrTx/>
              <a:buSzTx/>
              <a:buFontTx/>
              <a:defRPr/>
            </a:pP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传统设计方法和 </a:t>
            </a: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方法的区别</a:t>
            </a:r>
            <a:endPar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p:nvPr/>
        </p:nvSpPr>
        <p:spPr>
          <a:xfrm>
            <a:off x="2514600" y="1295400"/>
            <a:ext cx="1981200" cy="381000"/>
          </a:xfrm>
          <a:prstGeom prst="rect">
            <a:avLst/>
          </a:prstGeom>
          <a:solidFill>
            <a:schemeClr val="hlink"/>
          </a:solidFill>
          <a:ln w="9525">
            <a:noFill/>
          </a:ln>
        </p:spPr>
        <p:txBody>
          <a:bodyPr wrap="none" anchor="ctr"/>
          <a:p>
            <a:pPr algn="ctr"/>
            <a:r>
              <a:rPr lang="zh-CN" altLang="en-US" dirty="0">
                <a:solidFill>
                  <a:srgbClr val="FFFF66"/>
                </a:solidFill>
                <a:latin typeface="黑体" panose="02010609060101010101" pitchFamily="49" charset="-122"/>
                <a:ea typeface="黑体" panose="02010609060101010101" pitchFamily="49" charset="-122"/>
              </a:rPr>
              <a:t>系统规格设计</a:t>
            </a:r>
            <a:endParaRPr lang="zh-CN" altLang="en-US" dirty="0">
              <a:solidFill>
                <a:srgbClr val="FFFF66"/>
              </a:solidFill>
              <a:latin typeface="黑体" panose="02010609060101010101" pitchFamily="49" charset="-122"/>
              <a:ea typeface="黑体" panose="02010609060101010101" pitchFamily="49" charset="-122"/>
            </a:endParaRPr>
          </a:p>
        </p:txBody>
      </p:sp>
      <p:sp>
        <p:nvSpPr>
          <p:cNvPr id="3" name="Rectangle 3"/>
          <p:cNvSpPr/>
          <p:nvPr/>
        </p:nvSpPr>
        <p:spPr>
          <a:xfrm>
            <a:off x="2590800" y="2057400"/>
            <a:ext cx="1828800" cy="381000"/>
          </a:xfrm>
          <a:prstGeom prst="rect">
            <a:avLst/>
          </a:prstGeom>
          <a:solidFill>
            <a:schemeClr val="hlink"/>
          </a:solidFill>
          <a:ln w="9525">
            <a:noFill/>
          </a:ln>
        </p:spPr>
        <p:txBody>
          <a:bodyPr wrap="none" anchor="ctr"/>
          <a:p>
            <a:pPr algn="ctr"/>
            <a:r>
              <a:rPr lang="zh-CN" altLang="en-US" dirty="0">
                <a:solidFill>
                  <a:srgbClr val="FFFF66"/>
                </a:solidFill>
                <a:latin typeface="黑体" panose="02010609060101010101" pitchFamily="49" charset="-122"/>
                <a:ea typeface="黑体" panose="02010609060101010101" pitchFamily="49" charset="-122"/>
              </a:rPr>
              <a:t>功能级描述</a:t>
            </a:r>
            <a:endParaRPr lang="zh-CN" altLang="en-US" dirty="0">
              <a:solidFill>
                <a:srgbClr val="FFFF66"/>
              </a:solidFill>
              <a:latin typeface="黑体" panose="02010609060101010101" pitchFamily="49" charset="-122"/>
              <a:ea typeface="黑体" panose="02010609060101010101" pitchFamily="49" charset="-122"/>
            </a:endParaRPr>
          </a:p>
        </p:txBody>
      </p:sp>
      <p:sp>
        <p:nvSpPr>
          <p:cNvPr id="4" name="Rectangle 4"/>
          <p:cNvSpPr/>
          <p:nvPr/>
        </p:nvSpPr>
        <p:spPr>
          <a:xfrm>
            <a:off x="2590800" y="2819400"/>
            <a:ext cx="1828800" cy="381000"/>
          </a:xfrm>
          <a:prstGeom prst="rect">
            <a:avLst/>
          </a:prstGeom>
          <a:solidFill>
            <a:schemeClr val="hlink"/>
          </a:solidFill>
          <a:ln w="9525">
            <a:noFill/>
          </a:ln>
        </p:spPr>
        <p:txBody>
          <a:bodyPr wrap="none" anchor="ctr"/>
          <a:p>
            <a:pPr algn="ctr"/>
            <a:r>
              <a:rPr lang="zh-CN" altLang="en-US" dirty="0">
                <a:solidFill>
                  <a:srgbClr val="FFFF66"/>
                </a:solidFill>
                <a:latin typeface="黑体" panose="02010609060101010101" pitchFamily="49" charset="-122"/>
                <a:ea typeface="黑体" panose="02010609060101010101" pitchFamily="49" charset="-122"/>
              </a:rPr>
              <a:t>功能级仿真</a:t>
            </a:r>
            <a:endParaRPr lang="zh-CN" altLang="en-US" dirty="0">
              <a:solidFill>
                <a:srgbClr val="FFFF66"/>
              </a:solidFill>
              <a:latin typeface="黑体" panose="02010609060101010101" pitchFamily="49" charset="-122"/>
              <a:ea typeface="黑体" panose="02010609060101010101" pitchFamily="49" charset="-122"/>
            </a:endParaRPr>
          </a:p>
        </p:txBody>
      </p:sp>
      <p:sp>
        <p:nvSpPr>
          <p:cNvPr id="5" name="Rectangle 5"/>
          <p:cNvSpPr/>
          <p:nvPr/>
        </p:nvSpPr>
        <p:spPr>
          <a:xfrm>
            <a:off x="1600200" y="3581400"/>
            <a:ext cx="3886200" cy="381000"/>
          </a:xfrm>
          <a:prstGeom prst="rect">
            <a:avLst/>
          </a:prstGeom>
          <a:solidFill>
            <a:schemeClr val="hlink"/>
          </a:solidFill>
          <a:ln w="9525">
            <a:noFill/>
          </a:ln>
        </p:spPr>
        <p:txBody>
          <a:bodyPr wrap="none" anchor="ctr"/>
          <a:p>
            <a:pPr algn="ctr"/>
            <a:r>
              <a:rPr lang="zh-CN" altLang="en-US" dirty="0">
                <a:solidFill>
                  <a:srgbClr val="FFFF66"/>
                </a:solidFill>
                <a:latin typeface="黑体" panose="02010609060101010101" pitchFamily="49" charset="-122"/>
                <a:ea typeface="黑体" panose="02010609060101010101" pitchFamily="49" charset="-122"/>
              </a:rPr>
              <a:t>逻辑综合、优化、布局布线</a:t>
            </a:r>
            <a:endParaRPr lang="zh-CN" altLang="en-US" dirty="0">
              <a:solidFill>
                <a:srgbClr val="FFFF66"/>
              </a:solidFill>
              <a:latin typeface="黑体" panose="02010609060101010101" pitchFamily="49" charset="-122"/>
              <a:ea typeface="黑体" panose="02010609060101010101" pitchFamily="49" charset="-122"/>
            </a:endParaRPr>
          </a:p>
        </p:txBody>
      </p:sp>
      <p:sp>
        <p:nvSpPr>
          <p:cNvPr id="6" name="Rectangle 6"/>
          <p:cNvSpPr/>
          <p:nvPr/>
        </p:nvSpPr>
        <p:spPr>
          <a:xfrm>
            <a:off x="1981200" y="4343400"/>
            <a:ext cx="2971800" cy="381000"/>
          </a:xfrm>
          <a:prstGeom prst="rect">
            <a:avLst/>
          </a:prstGeom>
          <a:solidFill>
            <a:schemeClr val="hlink"/>
          </a:solidFill>
          <a:ln w="9525">
            <a:noFill/>
          </a:ln>
        </p:spPr>
        <p:txBody>
          <a:bodyPr wrap="none" anchor="ctr"/>
          <a:p>
            <a:pPr algn="ctr"/>
            <a:r>
              <a:rPr lang="zh-CN" altLang="en-US" dirty="0">
                <a:solidFill>
                  <a:srgbClr val="FFFF66"/>
                </a:solidFill>
                <a:latin typeface="黑体" panose="02010609060101010101" pitchFamily="49" charset="-122"/>
                <a:ea typeface="黑体" panose="02010609060101010101" pitchFamily="49" charset="-122"/>
              </a:rPr>
              <a:t>定时仿真、定时检查</a:t>
            </a:r>
            <a:endParaRPr lang="zh-CN" altLang="en-US" dirty="0">
              <a:solidFill>
                <a:srgbClr val="FFFF66"/>
              </a:solidFill>
              <a:latin typeface="黑体" panose="02010609060101010101" pitchFamily="49" charset="-122"/>
              <a:ea typeface="黑体" panose="02010609060101010101" pitchFamily="49" charset="-122"/>
            </a:endParaRPr>
          </a:p>
        </p:txBody>
      </p:sp>
      <p:sp>
        <p:nvSpPr>
          <p:cNvPr id="7" name="Rectangle 7"/>
          <p:cNvSpPr/>
          <p:nvPr/>
        </p:nvSpPr>
        <p:spPr>
          <a:xfrm>
            <a:off x="2362200" y="5105400"/>
            <a:ext cx="2209800" cy="381000"/>
          </a:xfrm>
          <a:prstGeom prst="rect">
            <a:avLst/>
          </a:prstGeom>
          <a:solidFill>
            <a:schemeClr val="hlink"/>
          </a:solidFill>
          <a:ln w="9525">
            <a:noFill/>
          </a:ln>
        </p:spPr>
        <p:txBody>
          <a:bodyPr wrap="none" anchor="ctr"/>
          <a:p>
            <a:pPr algn="ctr"/>
            <a:r>
              <a:rPr lang="zh-CN" altLang="en-US" dirty="0">
                <a:solidFill>
                  <a:srgbClr val="FFFF66"/>
                </a:solidFill>
                <a:latin typeface="黑体" panose="02010609060101010101" pitchFamily="49" charset="-122"/>
                <a:ea typeface="黑体" panose="02010609060101010101" pitchFamily="49" charset="-122"/>
              </a:rPr>
              <a:t>输出门级网表</a:t>
            </a:r>
            <a:endParaRPr lang="zh-CN" altLang="en-US" dirty="0">
              <a:solidFill>
                <a:srgbClr val="FFFF66"/>
              </a:solidFill>
              <a:latin typeface="黑体" panose="02010609060101010101" pitchFamily="49" charset="-122"/>
              <a:ea typeface="黑体" panose="02010609060101010101" pitchFamily="49" charset="-122"/>
            </a:endParaRPr>
          </a:p>
        </p:txBody>
      </p:sp>
      <p:sp>
        <p:nvSpPr>
          <p:cNvPr id="8" name="Rectangle 8"/>
          <p:cNvSpPr/>
          <p:nvPr/>
        </p:nvSpPr>
        <p:spPr>
          <a:xfrm>
            <a:off x="1143000" y="5867400"/>
            <a:ext cx="4800600" cy="381000"/>
          </a:xfrm>
          <a:prstGeom prst="rect">
            <a:avLst/>
          </a:prstGeom>
          <a:solidFill>
            <a:schemeClr val="hlink"/>
          </a:solidFill>
          <a:ln w="9525">
            <a:noFill/>
          </a:ln>
        </p:spPr>
        <p:txBody>
          <a:bodyPr wrap="none" anchor="ctr"/>
          <a:p>
            <a:pPr algn="ctr"/>
            <a:r>
              <a:rPr lang="en-US" altLang="zh-CN" dirty="0">
                <a:solidFill>
                  <a:srgbClr val="FFFF66"/>
                </a:solidFill>
                <a:latin typeface="黑体" panose="02010609060101010101" pitchFamily="49" charset="-122"/>
                <a:ea typeface="黑体" panose="02010609060101010101" pitchFamily="49" charset="-122"/>
              </a:rPr>
              <a:t>ASIC</a:t>
            </a:r>
            <a:r>
              <a:rPr lang="zh-CN" altLang="en-US" dirty="0">
                <a:solidFill>
                  <a:srgbClr val="FFFF66"/>
                </a:solidFill>
                <a:latin typeface="黑体" panose="02010609060101010101" pitchFamily="49" charset="-122"/>
                <a:ea typeface="黑体" panose="02010609060101010101" pitchFamily="49" charset="-122"/>
              </a:rPr>
              <a:t>芯片投片、</a:t>
            </a:r>
            <a:r>
              <a:rPr lang="en-US" altLang="zh-CN" dirty="0">
                <a:solidFill>
                  <a:srgbClr val="FFFF66"/>
                </a:solidFill>
                <a:latin typeface="黑体" panose="02010609060101010101" pitchFamily="49" charset="-122"/>
                <a:ea typeface="黑体" panose="02010609060101010101" pitchFamily="49" charset="-122"/>
              </a:rPr>
              <a:t>PLD</a:t>
            </a:r>
            <a:r>
              <a:rPr lang="zh-CN" altLang="en-US" dirty="0">
                <a:solidFill>
                  <a:srgbClr val="FFFF66"/>
                </a:solidFill>
                <a:latin typeface="黑体" panose="02010609060101010101" pitchFamily="49" charset="-122"/>
                <a:ea typeface="黑体" panose="02010609060101010101" pitchFamily="49" charset="-122"/>
              </a:rPr>
              <a:t>器件编程、测试</a:t>
            </a:r>
            <a:endParaRPr lang="zh-CN" altLang="en-US" dirty="0">
              <a:solidFill>
                <a:srgbClr val="FFFF66"/>
              </a:solidFill>
              <a:latin typeface="黑体" panose="02010609060101010101" pitchFamily="49" charset="-122"/>
              <a:ea typeface="黑体" panose="02010609060101010101" pitchFamily="49" charset="-122"/>
            </a:endParaRPr>
          </a:p>
        </p:txBody>
      </p:sp>
      <p:sp>
        <p:nvSpPr>
          <p:cNvPr id="9" name="Line 9"/>
          <p:cNvSpPr/>
          <p:nvPr/>
        </p:nvSpPr>
        <p:spPr>
          <a:xfrm>
            <a:off x="3505200" y="1676400"/>
            <a:ext cx="0" cy="381000"/>
          </a:xfrm>
          <a:prstGeom prst="line">
            <a:avLst/>
          </a:prstGeom>
          <a:ln w="9525" cap="flat" cmpd="sng">
            <a:solidFill>
              <a:schemeClr val="tx1"/>
            </a:solidFill>
            <a:prstDash val="solid"/>
            <a:headEnd type="none" w="med" len="med"/>
            <a:tailEnd type="triangle" w="med" len="med"/>
          </a:ln>
        </p:spPr>
      </p:sp>
      <p:sp>
        <p:nvSpPr>
          <p:cNvPr id="10" name="Line 10"/>
          <p:cNvSpPr/>
          <p:nvPr/>
        </p:nvSpPr>
        <p:spPr>
          <a:xfrm>
            <a:off x="3505200" y="2438400"/>
            <a:ext cx="0" cy="381000"/>
          </a:xfrm>
          <a:prstGeom prst="line">
            <a:avLst/>
          </a:prstGeom>
          <a:ln w="9525" cap="flat" cmpd="sng">
            <a:solidFill>
              <a:schemeClr val="tx1"/>
            </a:solidFill>
            <a:prstDash val="solid"/>
            <a:headEnd type="none" w="med" len="med"/>
            <a:tailEnd type="triangle" w="med" len="med"/>
          </a:ln>
        </p:spPr>
      </p:sp>
      <p:sp>
        <p:nvSpPr>
          <p:cNvPr id="11" name="Line 11"/>
          <p:cNvSpPr/>
          <p:nvPr/>
        </p:nvSpPr>
        <p:spPr>
          <a:xfrm>
            <a:off x="3505200" y="3200400"/>
            <a:ext cx="0" cy="381000"/>
          </a:xfrm>
          <a:prstGeom prst="line">
            <a:avLst/>
          </a:prstGeom>
          <a:ln w="9525" cap="flat" cmpd="sng">
            <a:solidFill>
              <a:schemeClr val="tx1"/>
            </a:solidFill>
            <a:prstDash val="solid"/>
            <a:headEnd type="none" w="med" len="med"/>
            <a:tailEnd type="triangle" w="med" len="med"/>
          </a:ln>
        </p:spPr>
      </p:sp>
      <p:sp>
        <p:nvSpPr>
          <p:cNvPr id="12" name="Line 12"/>
          <p:cNvSpPr/>
          <p:nvPr/>
        </p:nvSpPr>
        <p:spPr>
          <a:xfrm>
            <a:off x="3505200" y="3962400"/>
            <a:ext cx="0" cy="381000"/>
          </a:xfrm>
          <a:prstGeom prst="line">
            <a:avLst/>
          </a:prstGeom>
          <a:ln w="9525" cap="flat" cmpd="sng">
            <a:solidFill>
              <a:schemeClr val="tx1"/>
            </a:solidFill>
            <a:prstDash val="solid"/>
            <a:headEnd type="none" w="med" len="med"/>
            <a:tailEnd type="triangle" w="med" len="med"/>
          </a:ln>
        </p:spPr>
      </p:sp>
      <p:sp>
        <p:nvSpPr>
          <p:cNvPr id="13" name="Line 13"/>
          <p:cNvSpPr/>
          <p:nvPr/>
        </p:nvSpPr>
        <p:spPr>
          <a:xfrm>
            <a:off x="3505200" y="4724400"/>
            <a:ext cx="0" cy="381000"/>
          </a:xfrm>
          <a:prstGeom prst="line">
            <a:avLst/>
          </a:prstGeom>
          <a:ln w="9525" cap="flat" cmpd="sng">
            <a:solidFill>
              <a:schemeClr val="tx1"/>
            </a:solidFill>
            <a:prstDash val="solid"/>
            <a:headEnd type="none" w="med" len="med"/>
            <a:tailEnd type="triangle" w="med" len="med"/>
          </a:ln>
        </p:spPr>
      </p:sp>
      <p:sp>
        <p:nvSpPr>
          <p:cNvPr id="14" name="Line 14"/>
          <p:cNvSpPr/>
          <p:nvPr/>
        </p:nvSpPr>
        <p:spPr>
          <a:xfrm>
            <a:off x="3505200" y="5486400"/>
            <a:ext cx="0" cy="381000"/>
          </a:xfrm>
          <a:prstGeom prst="line">
            <a:avLst/>
          </a:prstGeom>
          <a:ln w="9525" cap="flat" cmpd="sng">
            <a:solidFill>
              <a:schemeClr val="tx1"/>
            </a:solidFill>
            <a:prstDash val="solid"/>
            <a:headEnd type="none" w="med" len="med"/>
            <a:tailEnd type="triangle" w="med" len="med"/>
          </a:ln>
        </p:spPr>
      </p:sp>
      <p:sp>
        <p:nvSpPr>
          <p:cNvPr id="15" name="Rectangle 15"/>
          <p:cNvSpPr>
            <a:spLocks noChangeArrowheads="1"/>
          </p:cNvSpPr>
          <p:nvPr/>
        </p:nvSpPr>
        <p:spPr bwMode="auto">
          <a:xfrm>
            <a:off x="5400675" y="1581150"/>
            <a:ext cx="6227763" cy="2060575"/>
          </a:xfrm>
          <a:prstGeom prst="rect">
            <a:avLst/>
          </a:prstGeom>
          <a:noFill/>
          <a:ln w="9525">
            <a:noFill/>
            <a:miter lim="800000"/>
          </a:ln>
        </p:spPr>
        <p:txBody>
          <a:bodyPr/>
          <a:lstStyle/>
          <a:p>
            <a:pPr marL="1082675" marR="0" lvl="0" indent="-1082675" algn="l" defTabSz="914400" rtl="0" eaLnBrk="1" fontAlgn="base" latinLnBrk="0" hangingPunct="1">
              <a:lnSpc>
                <a:spcPct val="9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rPr>
              <a:t>ASIC:  Application Specific Integrated   Circuits(</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rPr>
              <a:t>专用集成电路</a:t>
            </a:r>
            <a:r>
              <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rPr>
              <a:t>)</a:t>
            </a:r>
            <a:endPar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endParaRPr>
          </a:p>
          <a:p>
            <a:pPr marL="1082675" marR="0" lvl="0" indent="-1082675" algn="l" defTabSz="914400" rtl="0" eaLnBrk="1" fontAlgn="base" latinLnBrk="0" hangingPunct="1">
              <a:lnSpc>
                <a:spcPct val="9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rPr>
              <a:t>PLD:  Programmable Logic Devices</a:t>
            </a:r>
            <a:endPar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rPr>
              <a:t>          (</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rPr>
              <a:t>可编程逻辑器件）</a:t>
            </a:r>
            <a:endParaRPr kumimoji="0" lang="en-US" altLang="zh-CN" sz="2800" b="0" i="0" u="none" strike="noStrike" kern="1200" cap="none" spc="0" normalizeH="0" baseline="0" noProof="0" dirty="0">
              <a:ln>
                <a:noFill/>
              </a:ln>
              <a:solidFill>
                <a:srgbClr val="000099"/>
              </a:solidFill>
              <a:effectLst/>
              <a:uLnTx/>
              <a:uFillTx/>
              <a:latin typeface="Arial" panose="020B0604020202020204" pitchFamily="34" charset="0"/>
              <a:ea typeface="宋体" panose="02010600030101010101" pitchFamily="2" charset="-122"/>
              <a:cs typeface="+mn-cs"/>
            </a:endParaRPr>
          </a:p>
        </p:txBody>
      </p:sp>
      <p:sp>
        <p:nvSpPr>
          <p:cNvPr id="16" name="Line 16"/>
          <p:cNvSpPr/>
          <p:nvPr/>
        </p:nvSpPr>
        <p:spPr>
          <a:xfrm flipH="1">
            <a:off x="990600" y="4572000"/>
            <a:ext cx="990600" cy="0"/>
          </a:xfrm>
          <a:prstGeom prst="line">
            <a:avLst/>
          </a:prstGeom>
          <a:ln w="9525" cap="flat" cmpd="sng">
            <a:solidFill>
              <a:schemeClr val="tx1"/>
            </a:solidFill>
            <a:prstDash val="solid"/>
            <a:headEnd type="none" w="med" len="med"/>
            <a:tailEnd type="none" w="med" len="med"/>
          </a:ln>
        </p:spPr>
      </p:sp>
      <p:sp>
        <p:nvSpPr>
          <p:cNvPr id="17" name="Line 17"/>
          <p:cNvSpPr/>
          <p:nvPr/>
        </p:nvSpPr>
        <p:spPr>
          <a:xfrm flipV="1">
            <a:off x="990600" y="1447800"/>
            <a:ext cx="0" cy="3124200"/>
          </a:xfrm>
          <a:prstGeom prst="line">
            <a:avLst/>
          </a:prstGeom>
          <a:ln w="9525" cap="flat" cmpd="sng">
            <a:solidFill>
              <a:schemeClr val="tx1"/>
            </a:solidFill>
            <a:prstDash val="solid"/>
            <a:headEnd type="none" w="med" len="med"/>
            <a:tailEnd type="none" w="med" len="med"/>
          </a:ln>
        </p:spPr>
      </p:sp>
      <p:sp>
        <p:nvSpPr>
          <p:cNvPr id="18" name="Line 18"/>
          <p:cNvSpPr/>
          <p:nvPr/>
        </p:nvSpPr>
        <p:spPr>
          <a:xfrm>
            <a:off x="990600" y="1447800"/>
            <a:ext cx="1524000" cy="0"/>
          </a:xfrm>
          <a:prstGeom prst="line">
            <a:avLst/>
          </a:prstGeom>
          <a:ln w="9525" cap="flat" cmpd="sng">
            <a:solidFill>
              <a:schemeClr val="tx1"/>
            </a:solidFill>
            <a:prstDash val="solid"/>
            <a:headEnd type="none" w="med" len="med"/>
            <a:tailEnd type="triangle" w="med" len="med"/>
          </a:ln>
        </p:spPr>
      </p:sp>
      <p:sp>
        <p:nvSpPr>
          <p:cNvPr id="19" name="标题 1"/>
          <p:cNvSpPr txBox="1"/>
          <p:nvPr/>
        </p:nvSpPr>
        <p:spPr>
          <a:xfrm>
            <a:off x="474663" y="461963"/>
            <a:ext cx="11388725" cy="747713"/>
          </a:xfrm>
          <a:prstGeom prst="rect">
            <a:avLst/>
          </a:prstGeom>
        </p:spPr>
        <p:txBody>
          <a:bodyPr/>
          <a:lstStyle/>
          <a:p>
            <a:pPr marR="0" defTabSz="914400">
              <a:lnSpc>
                <a:spcPct val="90000"/>
              </a:lnSpc>
              <a:buClrTx/>
              <a:buSzTx/>
              <a:buFontTx/>
              <a:defRPr/>
            </a:pP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传统设计方法和 </a:t>
            </a: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方法的区别</a:t>
            </a:r>
            <a:endPar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25620" name="TextBox 19"/>
          <p:cNvSpPr txBox="1"/>
          <p:nvPr/>
        </p:nvSpPr>
        <p:spPr>
          <a:xfrm>
            <a:off x="4953000" y="4945380"/>
            <a:ext cx="3395980" cy="922020"/>
          </a:xfrm>
          <a:prstGeom prst="rect">
            <a:avLst/>
          </a:prstGeom>
          <a:noFill/>
          <a:ln w="9525">
            <a:noFill/>
          </a:ln>
        </p:spPr>
        <p:txBody>
          <a:bodyPr wrap="square">
            <a:spAutoFit/>
          </a:bodyPr>
          <a:p>
            <a:r>
              <a:rPr lang="zh-CN" altLang="en-US" b="1" dirty="0">
                <a:latin typeface="Arial" panose="020B0604020202020204" pitchFamily="34" charset="0"/>
                <a:hlinkClick r:id="rId1"/>
              </a:rPr>
              <a:t>（</a:t>
            </a:r>
            <a:r>
              <a:rPr lang="en-US" altLang="zh-CN" b="1" dirty="0">
                <a:latin typeface="Arial" panose="020B0604020202020204" pitchFamily="34" charset="0"/>
                <a:hlinkClick r:id="rId1"/>
              </a:rPr>
              <a:t>Gate-level netlist</a:t>
            </a:r>
            <a:r>
              <a:rPr lang="zh-CN" altLang="en-US" b="1" dirty="0">
                <a:latin typeface="Arial" panose="020B0604020202020204" pitchFamily="34" charset="0"/>
                <a:hlinkClick r:id="rId1"/>
              </a:rPr>
              <a:t>：</a:t>
            </a:r>
            <a:r>
              <a:rPr lang="zh-CN" altLang="en-US" dirty="0">
                <a:latin typeface="Arial" panose="020B0604020202020204" pitchFamily="34" charset="0"/>
              </a:rPr>
              <a:t>用于描述电路元件相互之间连接关系的文本文件</a:t>
            </a:r>
            <a:r>
              <a:rPr lang="zh-CN" altLang="en-US" b="1" dirty="0">
                <a:latin typeface="Arial" panose="020B0604020202020204" pitchFamily="34" charset="0"/>
                <a:hlinkClick r:id="rId1"/>
              </a:rPr>
              <a:t>）</a:t>
            </a:r>
            <a:endParaRPr lang="zh-CN" altLang="en-US" dirty="0">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8444230" y="3771900"/>
            <a:ext cx="2933700" cy="22860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right)">
                                      <p:cBhvr>
                                        <p:cTn id="46" dur="500"/>
                                        <p:tgtEl>
                                          <p:spTgt spid="16"/>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up)">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5620"/>
                                        </p:tgtEl>
                                        <p:attrNameLst>
                                          <p:attrName>style.visibility</p:attrName>
                                        </p:attrNameLst>
                                      </p:cBhvr>
                                      <p:to>
                                        <p:strVal val="visible"/>
                                      </p:to>
                                    </p:set>
                                    <p:anim calcmode="lin" valueType="num">
                                      <p:cBhvr additive="base">
                                        <p:cTn id="69" dur="500" fill="hold"/>
                                        <p:tgtEl>
                                          <p:spTgt spid="25620"/>
                                        </p:tgtEl>
                                        <p:attrNameLst>
                                          <p:attrName>ppt_x</p:attrName>
                                        </p:attrNameLst>
                                      </p:cBhvr>
                                      <p:tavLst>
                                        <p:tav tm="0">
                                          <p:val>
                                            <p:strVal val="#ppt_x"/>
                                          </p:val>
                                        </p:tav>
                                        <p:tav tm="100000">
                                          <p:val>
                                            <p:strVal val="#ppt_x"/>
                                          </p:val>
                                        </p:tav>
                                      </p:tavLst>
                                    </p:anim>
                                    <p:anim calcmode="lin" valueType="num">
                                      <p:cBhvr additive="base">
                                        <p:cTn id="70" dur="500" fill="hold"/>
                                        <p:tgtEl>
                                          <p:spTgt spid="2562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up)">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up)">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ppt_x"/>
                                          </p:val>
                                        </p:tav>
                                        <p:tav tm="100000">
                                          <p:val>
                                            <p:strVal val="#ppt_x"/>
                                          </p:val>
                                        </p:tav>
                                      </p:tavLst>
                                    </p:anim>
                                    <p:anim calcmode="lin" valueType="num">
                                      <p:cBhvr additive="base">
                                        <p:cTn id="8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5">
                                            <p:txEl>
                                              <p:charRg st="0" end="5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5">
                                            <p:txEl>
                                              <p:charRg st="59" end="9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5">
                                            <p:txEl>
                                              <p:charRg st="92"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5" grpId="0" build="p"/>
      <p:bldP spid="256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p:nvPr/>
        </p:nvSpPr>
        <p:spPr>
          <a:xfrm>
            <a:off x="2455863" y="1282700"/>
            <a:ext cx="3657600" cy="4279900"/>
          </a:xfrm>
          <a:prstGeom prst="rect">
            <a:avLst/>
          </a:prstGeom>
          <a:noFill/>
          <a:ln w="38100" cap="flat" cmpd="dbl">
            <a:solidFill>
              <a:schemeClr val="tx1"/>
            </a:solidFill>
            <a:prstDash val="solid"/>
            <a:miter/>
            <a:headEnd type="none" w="med" len="med"/>
            <a:tailEnd type="none" w="med" len="med"/>
          </a:ln>
        </p:spPr>
        <p:txBody>
          <a:bodyPr wrap="none" anchor="ctr"/>
          <a:p>
            <a:pPr marL="457200" indent="-457200"/>
            <a:r>
              <a:rPr lang="en-US" altLang="zh-CN" sz="2000" b="1" dirty="0">
                <a:latin typeface="Arial" panose="020B0604020202020204" pitchFamily="34" charset="0"/>
              </a:rPr>
              <a:t>            </a:t>
            </a:r>
            <a:r>
              <a:rPr lang="zh-CN" altLang="en-US" sz="2600" b="1" dirty="0">
                <a:latin typeface="楷体_GB2312"/>
                <a:ea typeface="楷体_GB2312"/>
              </a:rPr>
              <a:t>传统方法</a:t>
            </a:r>
            <a:endParaRPr lang="zh-CN" altLang="en-US" sz="2600" b="1" dirty="0">
              <a:latin typeface="楷体_GB2312"/>
              <a:ea typeface="楷体_GB2312"/>
            </a:endParaRPr>
          </a:p>
          <a:p>
            <a:pPr marL="457200" indent="-457200">
              <a:spcBef>
                <a:spcPct val="80000"/>
              </a:spcBef>
            </a:pPr>
            <a:r>
              <a:rPr lang="en-US" altLang="zh-CN" sz="2600" b="1" dirty="0">
                <a:latin typeface="楷体_GB2312"/>
                <a:ea typeface="楷体_GB2312"/>
              </a:rPr>
              <a:t>1.</a:t>
            </a:r>
            <a:r>
              <a:rPr lang="zh-CN" altLang="en-US" sz="2600" b="1" dirty="0">
                <a:latin typeface="楷体_GB2312"/>
                <a:ea typeface="楷体_GB2312"/>
              </a:rPr>
              <a:t>从下至上</a:t>
            </a:r>
            <a:endParaRPr lang="zh-CN" altLang="en-US" sz="2600" b="1" dirty="0">
              <a:latin typeface="楷体_GB2312"/>
              <a:ea typeface="楷体_GB2312"/>
            </a:endParaRPr>
          </a:p>
          <a:p>
            <a:pPr marL="457200" indent="-457200">
              <a:spcBef>
                <a:spcPct val="40000"/>
              </a:spcBef>
            </a:pPr>
            <a:r>
              <a:rPr lang="en-US" altLang="zh-CN" sz="2600" b="1" dirty="0">
                <a:latin typeface="楷体_GB2312"/>
                <a:ea typeface="楷体_GB2312"/>
              </a:rPr>
              <a:t>2.</a:t>
            </a:r>
            <a:r>
              <a:rPr lang="zh-CN" altLang="en-US" sz="2600" b="1" dirty="0">
                <a:latin typeface="楷体_GB2312"/>
                <a:ea typeface="楷体_GB2312"/>
              </a:rPr>
              <a:t>通用的逻辑元、器件</a:t>
            </a:r>
            <a:endParaRPr lang="zh-CN" altLang="en-US" sz="2600" b="1" dirty="0">
              <a:latin typeface="楷体_GB2312"/>
              <a:ea typeface="楷体_GB2312"/>
            </a:endParaRPr>
          </a:p>
          <a:p>
            <a:pPr marL="457200" indent="-457200">
              <a:spcBef>
                <a:spcPct val="40000"/>
              </a:spcBef>
            </a:pPr>
            <a:r>
              <a:rPr lang="en-US" altLang="zh-CN" sz="2600" b="1" dirty="0">
                <a:latin typeface="楷体_GB2312"/>
                <a:ea typeface="楷体_GB2312"/>
              </a:rPr>
              <a:t>3.</a:t>
            </a:r>
            <a:r>
              <a:rPr lang="zh-CN" altLang="en-US" sz="2600" b="1" dirty="0">
                <a:latin typeface="楷体_GB2312"/>
                <a:ea typeface="楷体_GB2312"/>
              </a:rPr>
              <a:t>系统硬件设计的后期</a:t>
            </a:r>
            <a:endParaRPr lang="zh-CN" altLang="en-US" sz="2600" b="1" dirty="0">
              <a:latin typeface="楷体_GB2312"/>
              <a:ea typeface="楷体_GB2312"/>
            </a:endParaRPr>
          </a:p>
          <a:p>
            <a:pPr marL="457200" indent="-457200">
              <a:spcBef>
                <a:spcPct val="40000"/>
              </a:spcBef>
            </a:pPr>
            <a:r>
              <a:rPr lang="zh-CN" altLang="en-US" sz="2600" b="1" dirty="0">
                <a:latin typeface="楷体_GB2312"/>
                <a:ea typeface="楷体_GB2312"/>
              </a:rPr>
              <a:t>  进行仿真和调试</a:t>
            </a:r>
            <a:endParaRPr lang="zh-CN" altLang="en-US" sz="2600" b="1" dirty="0">
              <a:latin typeface="楷体_GB2312"/>
              <a:ea typeface="楷体_GB2312"/>
            </a:endParaRPr>
          </a:p>
          <a:p>
            <a:pPr marL="457200" indent="-457200">
              <a:spcBef>
                <a:spcPct val="40000"/>
              </a:spcBef>
            </a:pPr>
            <a:r>
              <a:rPr lang="en-US" altLang="zh-CN" sz="2600" b="1" dirty="0">
                <a:latin typeface="楷体_GB2312"/>
                <a:ea typeface="楷体_GB2312"/>
              </a:rPr>
              <a:t>4.</a:t>
            </a:r>
            <a:r>
              <a:rPr lang="zh-CN" altLang="en-US" sz="2600" b="1" dirty="0">
                <a:latin typeface="楷体_GB2312"/>
                <a:ea typeface="楷体_GB2312"/>
              </a:rPr>
              <a:t>主要设计文件是电气</a:t>
            </a:r>
            <a:endParaRPr lang="en-US" altLang="zh-CN" sz="2600" b="1" dirty="0">
              <a:latin typeface="楷体_GB2312"/>
              <a:ea typeface="楷体_GB2312"/>
            </a:endParaRPr>
          </a:p>
          <a:p>
            <a:pPr marL="457200" indent="-457200">
              <a:spcBef>
                <a:spcPct val="40000"/>
              </a:spcBef>
            </a:pPr>
            <a:r>
              <a:rPr lang="zh-CN" altLang="en-US" sz="2600" b="1" dirty="0">
                <a:latin typeface="楷体_GB2312"/>
                <a:ea typeface="楷体_GB2312"/>
              </a:rPr>
              <a:t>原理图</a:t>
            </a:r>
            <a:endParaRPr lang="zh-CN" altLang="en-US" sz="2600" b="1" dirty="0">
              <a:latin typeface="楷体_GB2312"/>
              <a:ea typeface="楷体_GB2312"/>
            </a:endParaRPr>
          </a:p>
        </p:txBody>
      </p:sp>
      <p:sp>
        <p:nvSpPr>
          <p:cNvPr id="3" name="Rectangle 5"/>
          <p:cNvSpPr/>
          <p:nvPr/>
        </p:nvSpPr>
        <p:spPr>
          <a:xfrm>
            <a:off x="6265863" y="1254125"/>
            <a:ext cx="3962400" cy="4308475"/>
          </a:xfrm>
          <a:prstGeom prst="rect">
            <a:avLst/>
          </a:prstGeom>
          <a:noFill/>
          <a:ln w="38100" cap="flat" cmpd="dbl">
            <a:solidFill>
              <a:schemeClr val="tx1"/>
            </a:solidFill>
            <a:prstDash val="solid"/>
            <a:miter/>
            <a:headEnd type="none" w="med" len="med"/>
            <a:tailEnd type="none" w="med" len="med"/>
          </a:ln>
        </p:spPr>
        <p:txBody>
          <a:bodyPr wrap="none" anchor="ctr"/>
          <a:p>
            <a:pPr marL="457200" indent="-457200"/>
            <a:endParaRPr lang="en-US" altLang="zh-CN" sz="2600" b="1" dirty="0">
              <a:latin typeface="楷体_GB2312"/>
              <a:ea typeface="楷体_GB2312"/>
            </a:endParaRPr>
          </a:p>
          <a:p>
            <a:pPr marL="457200" indent="-457200"/>
            <a:r>
              <a:rPr lang="en-US" altLang="zh-CN" sz="2600" b="1" dirty="0">
                <a:latin typeface="楷体_GB2312"/>
                <a:ea typeface="楷体_GB2312"/>
              </a:rPr>
              <a:t>        EDA</a:t>
            </a:r>
            <a:r>
              <a:rPr lang="zh-CN" altLang="en-US" sz="2600" b="1" dirty="0">
                <a:latin typeface="楷体_GB2312"/>
                <a:ea typeface="楷体_GB2312"/>
              </a:rPr>
              <a:t>方法</a:t>
            </a:r>
            <a:endParaRPr lang="zh-CN" altLang="en-US" sz="2600" b="1" dirty="0">
              <a:latin typeface="楷体_GB2312"/>
              <a:ea typeface="楷体_GB2312"/>
            </a:endParaRPr>
          </a:p>
          <a:p>
            <a:pPr marL="457200" indent="-457200">
              <a:spcBef>
                <a:spcPct val="50000"/>
              </a:spcBef>
            </a:pPr>
            <a:r>
              <a:rPr lang="en-US" altLang="zh-CN" sz="2600" b="1" dirty="0">
                <a:latin typeface="楷体_GB2312"/>
                <a:ea typeface="楷体_GB2312"/>
              </a:rPr>
              <a:t>1.</a:t>
            </a:r>
            <a:r>
              <a:rPr lang="zh-CN" altLang="en-US" sz="2600" b="1" dirty="0">
                <a:latin typeface="楷体_GB2312"/>
                <a:ea typeface="楷体_GB2312"/>
              </a:rPr>
              <a:t>自上至下</a:t>
            </a:r>
            <a:endParaRPr lang="zh-CN" altLang="en-US" sz="2600" b="1" dirty="0">
              <a:latin typeface="楷体_GB2312"/>
              <a:ea typeface="楷体_GB2312"/>
            </a:endParaRPr>
          </a:p>
          <a:p>
            <a:pPr marL="457200" indent="-457200"/>
            <a:r>
              <a:rPr lang="en-US" altLang="zh-CN" sz="2600" b="1" dirty="0">
                <a:latin typeface="楷体_GB2312"/>
                <a:ea typeface="楷体_GB2312"/>
              </a:rPr>
              <a:t>2.</a:t>
            </a:r>
            <a:r>
              <a:rPr lang="zh-CN" altLang="en-US" sz="2600" b="1" dirty="0">
                <a:latin typeface="楷体_GB2312"/>
                <a:ea typeface="楷体_GB2312"/>
              </a:rPr>
              <a:t>可编程逻辑器件</a:t>
            </a:r>
            <a:endParaRPr lang="zh-CN" altLang="en-US" sz="2600" b="1" dirty="0">
              <a:latin typeface="楷体_GB2312"/>
              <a:ea typeface="楷体_GB2312"/>
            </a:endParaRPr>
          </a:p>
          <a:p>
            <a:pPr marL="457200" indent="-457200"/>
            <a:r>
              <a:rPr lang="en-US" altLang="zh-CN" sz="2600" b="1" dirty="0">
                <a:latin typeface="楷体_GB2312"/>
                <a:ea typeface="楷体_GB2312"/>
              </a:rPr>
              <a:t>3.</a:t>
            </a:r>
            <a:r>
              <a:rPr lang="zh-CN" altLang="en-US" sz="2600" b="1" dirty="0">
                <a:latin typeface="楷体_GB2312"/>
                <a:ea typeface="楷体_GB2312"/>
              </a:rPr>
              <a:t>系统设计的早期进行仿</a:t>
            </a:r>
            <a:endParaRPr lang="zh-CN" altLang="en-US" sz="2600" b="1" dirty="0">
              <a:latin typeface="楷体_GB2312"/>
              <a:ea typeface="楷体_GB2312"/>
            </a:endParaRPr>
          </a:p>
          <a:p>
            <a:pPr marL="457200" indent="-457200"/>
            <a:r>
              <a:rPr lang="zh-CN" altLang="en-US" sz="2600" b="1" dirty="0">
                <a:latin typeface="楷体_GB2312"/>
                <a:ea typeface="楷体_GB2312"/>
              </a:rPr>
              <a:t>  真和修改</a:t>
            </a:r>
            <a:endParaRPr lang="zh-CN" altLang="en-US" sz="2600" b="1" dirty="0">
              <a:latin typeface="楷体_GB2312"/>
              <a:ea typeface="楷体_GB2312"/>
            </a:endParaRPr>
          </a:p>
          <a:p>
            <a:pPr marL="457200" indent="-457200"/>
            <a:r>
              <a:rPr lang="en-US" altLang="zh-CN" sz="2600" b="1" dirty="0">
                <a:latin typeface="楷体_GB2312"/>
                <a:ea typeface="楷体_GB2312"/>
              </a:rPr>
              <a:t>4.</a:t>
            </a:r>
            <a:r>
              <a:rPr lang="zh-CN" altLang="en-US" sz="2600" b="1" dirty="0">
                <a:latin typeface="楷体_GB2312"/>
                <a:ea typeface="楷体_GB2312"/>
              </a:rPr>
              <a:t>多种设计文件，发展趋</a:t>
            </a:r>
            <a:endParaRPr lang="zh-CN" altLang="en-US" sz="2600" b="1" dirty="0">
              <a:latin typeface="楷体_GB2312"/>
              <a:ea typeface="楷体_GB2312"/>
            </a:endParaRPr>
          </a:p>
          <a:p>
            <a:pPr marL="457200" indent="-457200"/>
            <a:r>
              <a:rPr lang="zh-CN" altLang="en-US" sz="2600" b="1" dirty="0">
                <a:latin typeface="楷体_GB2312"/>
                <a:ea typeface="楷体_GB2312"/>
              </a:rPr>
              <a:t>  势以 </a:t>
            </a:r>
            <a:r>
              <a:rPr lang="en-US" altLang="zh-CN" sz="2600" b="1" dirty="0">
                <a:latin typeface="楷体_GB2312"/>
                <a:ea typeface="楷体_GB2312"/>
              </a:rPr>
              <a:t>HDL</a:t>
            </a:r>
            <a:r>
              <a:rPr lang="zh-CN" altLang="en-US" sz="2600" b="1" dirty="0">
                <a:latin typeface="楷体_GB2312"/>
                <a:ea typeface="楷体_GB2312"/>
              </a:rPr>
              <a:t>描述文件为主</a:t>
            </a:r>
            <a:endParaRPr lang="zh-CN" altLang="en-US" sz="2600" b="1" dirty="0">
              <a:latin typeface="楷体_GB2312"/>
              <a:ea typeface="楷体_GB2312"/>
            </a:endParaRPr>
          </a:p>
          <a:p>
            <a:pPr marL="457200" indent="-457200"/>
            <a:r>
              <a:rPr lang="en-US" altLang="zh-CN" sz="2600" b="1" dirty="0">
                <a:latin typeface="楷体_GB2312"/>
                <a:ea typeface="楷体_GB2312"/>
              </a:rPr>
              <a:t>5.</a:t>
            </a:r>
            <a:r>
              <a:rPr lang="zh-CN" altLang="en-US" sz="2600" b="1" dirty="0">
                <a:latin typeface="楷体_GB2312"/>
                <a:ea typeface="楷体_GB2312"/>
              </a:rPr>
              <a:t>降低硬件电路设计难度</a:t>
            </a:r>
            <a:endParaRPr lang="zh-CN" altLang="en-US" sz="2600" b="1" dirty="0">
              <a:latin typeface="楷体_GB2312"/>
              <a:ea typeface="楷体_GB2312"/>
            </a:endParaRPr>
          </a:p>
          <a:p>
            <a:pPr marL="457200" indent="-457200"/>
            <a:endParaRPr lang="en-US" altLang="zh-CN" sz="2600" b="1" dirty="0">
              <a:latin typeface="楷体_GB2312"/>
              <a:ea typeface="楷体_GB2312"/>
            </a:endParaRPr>
          </a:p>
        </p:txBody>
      </p:sp>
      <p:sp>
        <p:nvSpPr>
          <p:cNvPr id="4" name="Text Box 6"/>
          <p:cNvSpPr txBox="1"/>
          <p:nvPr/>
        </p:nvSpPr>
        <p:spPr>
          <a:xfrm>
            <a:off x="2455863" y="5638800"/>
            <a:ext cx="7772400" cy="885825"/>
          </a:xfrm>
          <a:prstGeom prst="rect">
            <a:avLst/>
          </a:prstGeom>
          <a:noFill/>
          <a:ln w="9525">
            <a:noFill/>
          </a:ln>
        </p:spPr>
        <p:txBody>
          <a:bodyPr>
            <a:spAutoFit/>
          </a:bodyPr>
          <a:p>
            <a:pPr eaLnBrk="0" hangingPunct="0">
              <a:spcBef>
                <a:spcPct val="50000"/>
              </a:spcBef>
              <a:buClr>
                <a:schemeClr val="hlink"/>
              </a:buClr>
              <a:buSzPct val="75000"/>
              <a:buFont typeface="Wingdings" panose="05000000000000000000" pitchFamily="2" charset="2"/>
            </a:pPr>
            <a:r>
              <a:rPr lang="en-US" altLang="zh-CN" sz="2600" b="1" dirty="0">
                <a:solidFill>
                  <a:srgbClr val="000000"/>
                </a:solidFill>
                <a:latin typeface="楷体_GB2312"/>
                <a:ea typeface="楷体_GB2312"/>
              </a:rPr>
              <a:t>    EDA</a:t>
            </a:r>
            <a:r>
              <a:rPr lang="zh-CN" altLang="en-US" sz="2600" b="1" dirty="0">
                <a:solidFill>
                  <a:srgbClr val="000000"/>
                </a:solidFill>
                <a:latin typeface="楷体_GB2312"/>
                <a:ea typeface="楷体_GB2312"/>
              </a:rPr>
              <a:t>技术极大地</a:t>
            </a:r>
            <a:r>
              <a:rPr lang="zh-CN" altLang="en-US" sz="2600" b="1" dirty="0">
                <a:solidFill>
                  <a:srgbClr val="CC6600"/>
                </a:solidFill>
                <a:latin typeface="楷体_GB2312"/>
                <a:ea typeface="楷体_GB2312"/>
              </a:rPr>
              <a:t>降低硬件电路设计难度，提高设计效率</a:t>
            </a:r>
            <a:r>
              <a:rPr lang="zh-CN" altLang="en-US" sz="2600" b="1" dirty="0">
                <a:latin typeface="楷体_GB2312"/>
                <a:ea typeface="楷体_GB2312"/>
              </a:rPr>
              <a:t>，</a:t>
            </a:r>
            <a:r>
              <a:rPr lang="zh-CN" altLang="en-US" sz="2600" b="1" dirty="0">
                <a:solidFill>
                  <a:srgbClr val="000000"/>
                </a:solidFill>
                <a:latin typeface="楷体_GB2312"/>
                <a:ea typeface="楷体_GB2312"/>
              </a:rPr>
              <a:t>是电子系统设计方法的质的飞跃。</a:t>
            </a:r>
            <a:endParaRPr lang="zh-CN" altLang="en-US" sz="2600" b="1" dirty="0">
              <a:solidFill>
                <a:srgbClr val="000000"/>
              </a:solidFill>
              <a:latin typeface="楷体_GB2312"/>
              <a:ea typeface="楷体_GB2312"/>
            </a:endParaRPr>
          </a:p>
        </p:txBody>
      </p:sp>
      <p:sp>
        <p:nvSpPr>
          <p:cNvPr id="5" name="标题 1"/>
          <p:cNvSpPr txBox="1"/>
          <p:nvPr/>
        </p:nvSpPr>
        <p:spPr>
          <a:xfrm>
            <a:off x="474663" y="461963"/>
            <a:ext cx="11388725" cy="747713"/>
          </a:xfrm>
          <a:prstGeom prst="rect">
            <a:avLst/>
          </a:prstGeom>
        </p:spPr>
        <p:txBody>
          <a:bodyPr/>
          <a:lstStyle/>
          <a:p>
            <a:pPr marR="0" defTabSz="914400">
              <a:lnSpc>
                <a:spcPct val="90000"/>
              </a:lnSpc>
              <a:buClrTx/>
              <a:buSzTx/>
              <a:buFontTx/>
              <a:defRPr/>
            </a:pP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传统设计方法和 </a:t>
            </a: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方法的区别</a:t>
            </a:r>
            <a:endPar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p:nvPr/>
        </p:nvSpPr>
        <p:spPr>
          <a:xfrm>
            <a:off x="533400" y="1600200"/>
            <a:ext cx="10926763" cy="4859338"/>
          </a:xfrm>
          <a:prstGeom prst="rect">
            <a:avLst/>
          </a:prstGeom>
          <a:noFill/>
          <a:ln w="9525">
            <a:noFill/>
          </a:ln>
        </p:spPr>
        <p:txBody>
          <a:bodyPr/>
          <a:p>
            <a:pPr marL="609600" indent="-609600">
              <a:lnSpc>
                <a:spcPct val="90000"/>
              </a:lnSpc>
              <a:spcBef>
                <a:spcPts val="1800"/>
              </a:spcBef>
              <a:buClr>
                <a:schemeClr val="tx2"/>
              </a:buClr>
              <a:buSzPct val="100000"/>
              <a:buFont typeface="Arial" panose="020B0604020202020204" pitchFamily="34" charset="0"/>
              <a:buChar char="▪"/>
            </a:pPr>
            <a:r>
              <a:rPr lang="en-US" altLang="zh-CN" sz="2800" b="1" dirty="0">
                <a:latin typeface="楷体_GB2312"/>
                <a:ea typeface="Microsoft YaHei UI" panose="020B0503020204020204" pitchFamily="34" charset="-122"/>
              </a:rPr>
              <a:t>     </a:t>
            </a:r>
            <a:r>
              <a:rPr lang="en-US" altLang="zh-CN" sz="2800" b="1" dirty="0">
                <a:solidFill>
                  <a:srgbClr val="CC6600"/>
                </a:solidFill>
                <a:latin typeface="楷体_GB2312"/>
                <a:ea typeface="Microsoft YaHei UI" panose="020B0503020204020204" pitchFamily="34" charset="-122"/>
              </a:rPr>
              <a:t>FPGA</a:t>
            </a:r>
            <a:r>
              <a:rPr lang="zh-CN" altLang="en-US" sz="2800" b="1" dirty="0">
                <a:latin typeface="楷体_GB2312"/>
                <a:ea typeface="Microsoft YaHei UI" panose="020B0503020204020204" pitchFamily="34" charset="-122"/>
              </a:rPr>
              <a:t>：</a:t>
            </a:r>
            <a:r>
              <a:rPr lang="en-US" altLang="zh-CN" sz="2800" b="1" dirty="0">
                <a:latin typeface="楷体_GB2312"/>
                <a:ea typeface="Microsoft YaHei UI" panose="020B0503020204020204" pitchFamily="34" charset="-122"/>
              </a:rPr>
              <a:t>Field Programmable Gates Array </a:t>
            </a:r>
            <a:endParaRPr lang="en-US" altLang="zh-CN" sz="2800" b="1" dirty="0">
              <a:latin typeface="楷体_GB2312"/>
              <a:ea typeface="Microsoft YaHei UI" panose="020B0503020204020204" pitchFamily="34" charset="-122"/>
            </a:endParaRPr>
          </a:p>
          <a:p>
            <a:pPr marL="609600" indent="-609600">
              <a:lnSpc>
                <a:spcPct val="90000"/>
              </a:lnSpc>
              <a:spcBef>
                <a:spcPts val="1800"/>
              </a:spcBef>
              <a:buClr>
                <a:schemeClr val="tx2"/>
              </a:buClr>
              <a:buSzPct val="100000"/>
              <a:buFont typeface="Arial" panose="020B0604020202020204" pitchFamily="34" charset="0"/>
              <a:buChar char="▪"/>
            </a:pPr>
            <a:r>
              <a:rPr lang="en-US" altLang="zh-CN" sz="2800" b="1" dirty="0">
                <a:latin typeface="楷体_GB2312"/>
                <a:ea typeface="Microsoft YaHei UI" panose="020B0503020204020204" pitchFamily="34" charset="-122"/>
              </a:rPr>
              <a:t>     </a:t>
            </a:r>
            <a:r>
              <a:rPr lang="en-US" altLang="zh-CN" sz="2800" b="1" dirty="0">
                <a:solidFill>
                  <a:srgbClr val="CC6600"/>
                </a:solidFill>
                <a:latin typeface="楷体_GB2312"/>
                <a:ea typeface="Microsoft YaHei UI" panose="020B0503020204020204" pitchFamily="34" charset="-122"/>
              </a:rPr>
              <a:t>CPLD</a:t>
            </a:r>
            <a:r>
              <a:rPr lang="zh-CN" altLang="en-US" sz="2800" b="1" dirty="0">
                <a:latin typeface="楷体_GB2312"/>
                <a:ea typeface="Microsoft YaHei UI" panose="020B0503020204020204" pitchFamily="34" charset="-122"/>
              </a:rPr>
              <a:t>：</a:t>
            </a:r>
            <a:r>
              <a:rPr lang="en-US" altLang="zh-CN" sz="2800" b="1" dirty="0">
                <a:latin typeface="楷体_GB2312"/>
                <a:ea typeface="Microsoft YaHei UI" panose="020B0503020204020204" pitchFamily="34" charset="-122"/>
              </a:rPr>
              <a:t>Complex Programmable Logic Device </a:t>
            </a:r>
            <a:endParaRPr lang="en-US" altLang="zh-CN" sz="2800" b="1" dirty="0">
              <a:latin typeface="楷体_GB2312"/>
              <a:ea typeface="Microsoft YaHei UI" panose="020B0503020204020204" pitchFamily="34" charset="-122"/>
            </a:endParaRPr>
          </a:p>
          <a:p>
            <a:pPr marL="609600" indent="-609600">
              <a:lnSpc>
                <a:spcPct val="90000"/>
              </a:lnSpc>
              <a:spcBef>
                <a:spcPts val="1800"/>
              </a:spcBef>
              <a:buClr>
                <a:schemeClr val="tx2"/>
              </a:buClr>
              <a:buSzPct val="100000"/>
              <a:buFont typeface="Arial" panose="020B0604020202020204" pitchFamily="34" charset="0"/>
              <a:buChar char="▪"/>
            </a:pPr>
            <a:endParaRPr lang="en-US" altLang="zh-CN" sz="2800" b="1" dirty="0">
              <a:latin typeface="楷体_GB2312"/>
              <a:ea typeface="Microsoft YaHei UI" panose="020B0503020204020204" pitchFamily="34" charset="-122"/>
            </a:endParaRPr>
          </a:p>
          <a:p>
            <a:pPr marL="609600" indent="-609600">
              <a:lnSpc>
                <a:spcPct val="90000"/>
              </a:lnSpc>
              <a:spcBef>
                <a:spcPts val="1800"/>
              </a:spcBef>
              <a:buClr>
                <a:schemeClr val="tx2"/>
              </a:buClr>
              <a:buSzPct val="100000"/>
              <a:buFont typeface="Arial" panose="020B0604020202020204" pitchFamily="34" charset="0"/>
              <a:buChar char="▪"/>
            </a:pPr>
            <a:r>
              <a:rPr lang="en-US" altLang="zh-CN" sz="2800" b="1" dirty="0">
                <a:latin typeface="楷体_GB2312"/>
                <a:ea typeface="Microsoft YaHei UI" panose="020B0503020204020204" pitchFamily="34" charset="-122"/>
              </a:rPr>
              <a:t>     </a:t>
            </a:r>
            <a:r>
              <a:rPr lang="zh-CN" altLang="en-US" sz="2800" b="1" dirty="0">
                <a:latin typeface="楷体_GB2312"/>
                <a:ea typeface="Microsoft YaHei UI" panose="020B0503020204020204" pitchFamily="34" charset="-122"/>
              </a:rPr>
              <a:t>主流公司：</a:t>
            </a:r>
            <a:r>
              <a:rPr lang="en-US" altLang="zh-CN" sz="2800" b="1" dirty="0">
                <a:solidFill>
                  <a:srgbClr val="CC6600"/>
                </a:solidFill>
                <a:latin typeface="楷体_GB2312"/>
                <a:ea typeface="Microsoft YaHei UI" panose="020B0503020204020204" pitchFamily="34" charset="-122"/>
              </a:rPr>
              <a:t>Xilinx</a:t>
            </a:r>
            <a:r>
              <a:rPr lang="zh-CN" altLang="en-US" sz="2800" b="1" dirty="0">
                <a:solidFill>
                  <a:srgbClr val="CC6600"/>
                </a:solidFill>
                <a:latin typeface="楷体_GB2312"/>
                <a:ea typeface="Microsoft YaHei UI" panose="020B0503020204020204" pitchFamily="34" charset="-122"/>
              </a:rPr>
              <a:t>（赛灵思）</a:t>
            </a:r>
            <a:r>
              <a:rPr lang="zh-CN" altLang="en-US" sz="2800" b="1" dirty="0">
                <a:latin typeface="楷体_GB2312"/>
                <a:ea typeface="Microsoft YaHei UI" panose="020B0503020204020204" pitchFamily="34" charset="-122"/>
              </a:rPr>
              <a:t>、</a:t>
            </a:r>
            <a:r>
              <a:rPr lang="en-US" altLang="zh-CN" sz="2800" b="1" dirty="0">
                <a:solidFill>
                  <a:srgbClr val="CC6600"/>
                </a:solidFill>
                <a:latin typeface="楷体_GB2312"/>
                <a:ea typeface="Microsoft YaHei UI" panose="020B0503020204020204" pitchFamily="34" charset="-122"/>
              </a:rPr>
              <a:t>Altera</a:t>
            </a:r>
            <a:r>
              <a:rPr lang="zh-CN" altLang="en-US" sz="2800" b="1" dirty="0">
                <a:latin typeface="楷体_GB2312"/>
                <a:ea typeface="Microsoft YaHei UI" panose="020B0503020204020204" pitchFamily="34" charset="-122"/>
              </a:rPr>
              <a:t>、</a:t>
            </a:r>
            <a:r>
              <a:rPr lang="en-US" altLang="zh-CN" sz="2800" b="1" dirty="0">
                <a:solidFill>
                  <a:srgbClr val="CC6600"/>
                </a:solidFill>
                <a:latin typeface="楷体_GB2312"/>
                <a:ea typeface="Microsoft YaHei UI" panose="020B0503020204020204" pitchFamily="34" charset="-122"/>
              </a:rPr>
              <a:t>Lattice</a:t>
            </a:r>
            <a:r>
              <a:rPr lang="zh-CN" altLang="en-US" sz="2800" b="1" dirty="0">
                <a:solidFill>
                  <a:srgbClr val="CC6600"/>
                </a:solidFill>
                <a:latin typeface="楷体_GB2312"/>
                <a:ea typeface="Microsoft YaHei UI" panose="020B0503020204020204" pitchFamily="34" charset="-122"/>
              </a:rPr>
              <a:t>（莱迪思）</a:t>
            </a:r>
            <a:endParaRPr lang="en-US" altLang="zh-CN" sz="2800" b="1" dirty="0">
              <a:solidFill>
                <a:srgbClr val="CC6600"/>
              </a:solidFill>
              <a:latin typeface="楷体_GB2312"/>
              <a:ea typeface="Microsoft YaHei UI" panose="020B0503020204020204" pitchFamily="34" charset="-122"/>
            </a:endParaRPr>
          </a:p>
          <a:p>
            <a:pPr marL="609600" indent="-609600">
              <a:lnSpc>
                <a:spcPct val="90000"/>
              </a:lnSpc>
              <a:spcBef>
                <a:spcPts val="1800"/>
              </a:spcBef>
              <a:buClr>
                <a:schemeClr val="tx2"/>
              </a:buClr>
              <a:buSzPct val="100000"/>
              <a:buFont typeface="Arial" panose="020B0604020202020204" pitchFamily="34" charset="0"/>
              <a:buChar char="▪"/>
            </a:pPr>
            <a:endParaRPr lang="en-US" altLang="zh-CN" sz="2800" b="1" dirty="0">
              <a:latin typeface="楷体_GB2312"/>
              <a:ea typeface="Microsoft YaHei UI" panose="020B0503020204020204" pitchFamily="34" charset="-122"/>
            </a:endParaRPr>
          </a:p>
          <a:p>
            <a:pPr marL="609600" indent="-609600">
              <a:lnSpc>
                <a:spcPct val="90000"/>
              </a:lnSpc>
              <a:spcBef>
                <a:spcPts val="1800"/>
              </a:spcBef>
              <a:buClr>
                <a:schemeClr val="tx2"/>
              </a:buClr>
              <a:buSzPct val="100000"/>
              <a:buFont typeface="Arial" panose="020B0604020202020204" pitchFamily="34" charset="0"/>
              <a:buChar char="▪"/>
            </a:pPr>
            <a:r>
              <a:rPr lang="en-US" altLang="zh-CN" sz="2800" b="1" dirty="0">
                <a:latin typeface="楷体_GB2312"/>
                <a:ea typeface="Microsoft YaHei UI" panose="020B0503020204020204" pitchFamily="34" charset="-122"/>
              </a:rPr>
              <a:t>     FPGA/CPLD </a:t>
            </a:r>
            <a:r>
              <a:rPr lang="zh-CN" altLang="en-US" sz="2800" b="1" dirty="0">
                <a:latin typeface="楷体_GB2312"/>
                <a:ea typeface="Microsoft YaHei UI" panose="020B0503020204020204" pitchFamily="34" charset="-122"/>
              </a:rPr>
              <a:t>显著</a:t>
            </a:r>
            <a:r>
              <a:rPr lang="zh-CN" altLang="en-US" sz="2800" b="1" dirty="0">
                <a:solidFill>
                  <a:srgbClr val="CC6600"/>
                </a:solidFill>
                <a:latin typeface="楷体_GB2312"/>
                <a:ea typeface="Microsoft YaHei UI" panose="020B0503020204020204" pitchFamily="34" charset="-122"/>
              </a:rPr>
              <a:t>优点：</a:t>
            </a:r>
            <a:endParaRPr lang="zh-CN" altLang="en-US" sz="2800" b="1" dirty="0">
              <a:solidFill>
                <a:srgbClr val="CC6600"/>
              </a:solidFill>
              <a:latin typeface="楷体_GB2312"/>
              <a:ea typeface="Microsoft YaHei UI" panose="020B0503020204020204" pitchFamily="34" charset="-122"/>
            </a:endParaRPr>
          </a:p>
          <a:p>
            <a:pPr marL="609600" indent="-609600">
              <a:lnSpc>
                <a:spcPct val="90000"/>
              </a:lnSpc>
              <a:spcBef>
                <a:spcPts val="1800"/>
              </a:spcBef>
              <a:buClr>
                <a:schemeClr val="tx2"/>
              </a:buClr>
              <a:buSzPct val="100000"/>
              <a:buFont typeface="Arial" panose="020B0604020202020204" pitchFamily="34" charset="0"/>
              <a:buChar char="▪"/>
            </a:pPr>
            <a:r>
              <a:rPr lang="zh-CN" altLang="en-US" sz="2800" b="1" dirty="0">
                <a:latin typeface="楷体_GB2312"/>
                <a:ea typeface="Microsoft YaHei UI" panose="020B0503020204020204" pitchFamily="34" charset="-122"/>
              </a:rPr>
              <a:t>         开发周期短、投资风险小、产品上市速</a:t>
            </a:r>
            <a:endParaRPr lang="zh-CN" altLang="en-US" sz="2800" b="1" dirty="0">
              <a:latin typeface="楷体_GB2312"/>
              <a:ea typeface="Microsoft YaHei UI" panose="020B0503020204020204" pitchFamily="34" charset="-122"/>
            </a:endParaRPr>
          </a:p>
          <a:p>
            <a:pPr marL="609600" indent="-609600">
              <a:lnSpc>
                <a:spcPct val="90000"/>
              </a:lnSpc>
              <a:spcBef>
                <a:spcPts val="1800"/>
              </a:spcBef>
              <a:buClr>
                <a:schemeClr val="tx2"/>
              </a:buClr>
              <a:buSzPct val="100000"/>
              <a:buFont typeface="Arial" panose="020B0604020202020204" pitchFamily="34" charset="0"/>
              <a:buChar char="▪"/>
            </a:pPr>
            <a:r>
              <a:rPr lang="zh-CN" altLang="en-US" sz="2800" b="1" dirty="0">
                <a:latin typeface="楷体_GB2312"/>
                <a:ea typeface="Microsoft YaHei UI" panose="020B0503020204020204" pitchFamily="34" charset="-122"/>
              </a:rPr>
              <a:t>     度快、市场适应能力强、硬件修改升级方便。</a:t>
            </a:r>
            <a:endParaRPr lang="zh-CN" altLang="en-US" sz="2800" b="1" dirty="0">
              <a:latin typeface="楷体_GB2312"/>
              <a:ea typeface="Microsoft YaHei UI" panose="020B0503020204020204" pitchFamily="34" charset="-122"/>
            </a:endParaRPr>
          </a:p>
        </p:txBody>
      </p:sp>
      <p:sp>
        <p:nvSpPr>
          <p:cNvPr id="27651" name="Text Box 3"/>
          <p:cNvSpPr txBox="1"/>
          <p:nvPr/>
        </p:nvSpPr>
        <p:spPr>
          <a:xfrm flipV="1">
            <a:off x="909638" y="677863"/>
            <a:ext cx="184150" cy="549275"/>
          </a:xfrm>
          <a:prstGeom prst="rect">
            <a:avLst/>
          </a:prstGeom>
          <a:noFill/>
          <a:ln w="9525">
            <a:noFill/>
          </a:ln>
        </p:spPr>
        <p:txBody>
          <a:bodyPr rot="10800000">
            <a:spAutoFit/>
          </a:bodyPr>
          <a:p>
            <a:pPr>
              <a:spcBef>
                <a:spcPct val="50000"/>
              </a:spcBef>
            </a:pPr>
            <a:endParaRPr lang="zh-CN" altLang="zh-CN" sz="3000" b="1" dirty="0">
              <a:latin typeface="Arial" panose="020B0604020202020204" pitchFamily="34" charset="0"/>
            </a:endParaRPr>
          </a:p>
        </p:txBody>
      </p:sp>
      <p:sp>
        <p:nvSpPr>
          <p:cNvPr id="27652" name="Text Box 4"/>
          <p:cNvSpPr txBox="1"/>
          <p:nvPr/>
        </p:nvSpPr>
        <p:spPr>
          <a:xfrm>
            <a:off x="563563" y="1009650"/>
            <a:ext cx="5410200" cy="519113"/>
          </a:xfrm>
          <a:prstGeom prst="rect">
            <a:avLst/>
          </a:prstGeom>
          <a:noFill/>
          <a:ln w="9525">
            <a:noFill/>
          </a:ln>
        </p:spPr>
        <p:txBody>
          <a:bodyPr>
            <a:spAutoFit/>
          </a:bodyPr>
          <a:p>
            <a:r>
              <a:rPr lang="zh-CN" altLang="en-US" sz="2800" b="1" dirty="0">
                <a:latin typeface="楷体_GB2312"/>
                <a:ea typeface="楷体_GB2312"/>
              </a:rPr>
              <a:t>四、大规模可编程逻辑器件</a:t>
            </a:r>
            <a:endParaRPr lang="zh-CN" altLang="en-US" sz="2800" b="1" dirty="0">
              <a:latin typeface="楷体_GB2312"/>
              <a:ea typeface="楷体_GB2312"/>
            </a:endParaRPr>
          </a:p>
        </p:txBody>
      </p:sp>
      <p:sp>
        <p:nvSpPr>
          <p:cNvPr id="5" name="标题 1"/>
          <p:cNvSpPr txBox="1"/>
          <p:nvPr/>
        </p:nvSpPr>
        <p:spPr>
          <a:xfrm>
            <a:off x="387350" y="373063"/>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026"/>
          <p:cNvSpPr txBox="1"/>
          <p:nvPr/>
        </p:nvSpPr>
        <p:spPr>
          <a:xfrm>
            <a:off x="852488" y="1009650"/>
            <a:ext cx="3905250" cy="585788"/>
          </a:xfrm>
          <a:prstGeom prst="rect">
            <a:avLst/>
          </a:prstGeom>
          <a:noFill/>
          <a:ln w="9525">
            <a:noFill/>
          </a:ln>
        </p:spPr>
        <p:txBody>
          <a:bodyPr wrap="none">
            <a:spAutoFit/>
          </a:bodyPr>
          <a:p>
            <a:r>
              <a:rPr lang="en-US" altLang="zh-CN" sz="3200" b="1" dirty="0">
                <a:latin typeface="Arial" panose="020B0604020202020204" pitchFamily="34" charset="0"/>
              </a:rPr>
              <a:t>FPGA/CPLD</a:t>
            </a:r>
            <a:r>
              <a:rPr lang="zh-CN" altLang="en-US" sz="3200" b="1" dirty="0">
                <a:latin typeface="Arial" panose="020B0604020202020204" pitchFamily="34" charset="0"/>
              </a:rPr>
              <a:t>生产商 </a:t>
            </a:r>
            <a:endParaRPr lang="zh-CN" altLang="en-US" b="1" dirty="0">
              <a:latin typeface="Arial" panose="020B0604020202020204" pitchFamily="34" charset="0"/>
            </a:endParaRPr>
          </a:p>
        </p:txBody>
      </p:sp>
      <p:sp>
        <p:nvSpPr>
          <p:cNvPr id="3" name="Text Box 1027"/>
          <p:cNvSpPr txBox="1"/>
          <p:nvPr/>
        </p:nvSpPr>
        <p:spPr>
          <a:xfrm>
            <a:off x="1193800" y="2381250"/>
            <a:ext cx="1785938" cy="579438"/>
          </a:xfrm>
          <a:prstGeom prst="rect">
            <a:avLst/>
          </a:prstGeom>
          <a:noFill/>
          <a:ln w="9525">
            <a:noFill/>
          </a:ln>
        </p:spPr>
        <p:txBody>
          <a:bodyPr wrap="none">
            <a:spAutoFit/>
          </a:bodyPr>
          <a:p>
            <a:r>
              <a:rPr lang="en-US" altLang="zh-CN" sz="3200" dirty="0">
                <a:solidFill>
                  <a:srgbClr val="A50021"/>
                </a:solidFill>
                <a:latin typeface="Arial" panose="020B0604020202020204" pitchFamily="34" charset="0"/>
              </a:rPr>
              <a:t>ALTERA</a:t>
            </a:r>
            <a:endParaRPr lang="en-US" altLang="zh-CN" dirty="0">
              <a:latin typeface="Arial" panose="020B0604020202020204" pitchFamily="34" charset="0"/>
            </a:endParaRPr>
          </a:p>
        </p:txBody>
      </p:sp>
      <p:sp>
        <p:nvSpPr>
          <p:cNvPr id="4" name="Text Box 1028"/>
          <p:cNvSpPr txBox="1"/>
          <p:nvPr/>
        </p:nvSpPr>
        <p:spPr>
          <a:xfrm>
            <a:off x="3403600" y="1592263"/>
            <a:ext cx="6797675" cy="2862262"/>
          </a:xfrm>
          <a:prstGeom prst="rect">
            <a:avLst/>
          </a:prstGeom>
          <a:noFill/>
          <a:ln w="9525">
            <a:noFill/>
          </a:ln>
        </p:spPr>
        <p:txBody>
          <a:bodyPr>
            <a:spAutoFit/>
          </a:bodyPr>
          <a:p>
            <a:r>
              <a:rPr lang="en-US" altLang="zh-CN" dirty="0">
                <a:solidFill>
                  <a:srgbClr val="3333CC"/>
                </a:solidFill>
                <a:latin typeface="Arial" panose="020B0604020202020204" pitchFamily="34" charset="0"/>
              </a:rPr>
              <a:t>FPGA：</a:t>
            </a:r>
            <a:endParaRPr lang="en-US" altLang="zh-CN" dirty="0">
              <a:solidFill>
                <a:srgbClr val="3333CC"/>
              </a:solidFill>
              <a:latin typeface="Arial" panose="020B0604020202020204" pitchFamily="34" charset="0"/>
            </a:endParaRPr>
          </a:p>
          <a:p>
            <a:r>
              <a:rPr lang="en-US" altLang="zh-CN" dirty="0">
                <a:solidFill>
                  <a:srgbClr val="3333CC"/>
                </a:solidFill>
                <a:latin typeface="Arial" panose="020B0604020202020204" pitchFamily="34" charset="0"/>
              </a:rPr>
              <a:t>         FLEX</a:t>
            </a:r>
            <a:r>
              <a:rPr lang="zh-CN" altLang="en-US" dirty="0">
                <a:solidFill>
                  <a:srgbClr val="3333CC"/>
                </a:solidFill>
                <a:latin typeface="Arial" panose="020B0604020202020204" pitchFamily="34" charset="0"/>
              </a:rPr>
              <a:t>系列：10</a:t>
            </a:r>
            <a:r>
              <a:rPr lang="en-US" altLang="zh-CN" dirty="0">
                <a:solidFill>
                  <a:srgbClr val="3333CC"/>
                </a:solidFill>
                <a:latin typeface="Arial" panose="020B0604020202020204" pitchFamily="34" charset="0"/>
              </a:rPr>
              <a:t>K、10A、10KE，EPF10K30E</a:t>
            </a:r>
            <a:endParaRPr lang="en-US" altLang="zh-CN" dirty="0">
              <a:solidFill>
                <a:srgbClr val="3333CC"/>
              </a:solidFill>
              <a:latin typeface="Arial" panose="020B0604020202020204" pitchFamily="34" charset="0"/>
            </a:endParaRPr>
          </a:p>
          <a:p>
            <a:r>
              <a:rPr lang="en-US" altLang="zh-CN" dirty="0">
                <a:solidFill>
                  <a:srgbClr val="3333CC"/>
                </a:solidFill>
                <a:latin typeface="Arial" panose="020B0604020202020204" pitchFamily="34" charset="0"/>
              </a:rPr>
              <a:t>         </a:t>
            </a:r>
            <a:r>
              <a:rPr lang="en-US" altLang="zh-CN" dirty="0">
                <a:solidFill>
                  <a:srgbClr val="FF0000"/>
                </a:solidFill>
                <a:latin typeface="Arial" panose="020B0604020202020204" pitchFamily="34" charset="0"/>
              </a:rPr>
              <a:t>APEX</a:t>
            </a:r>
            <a:r>
              <a:rPr lang="zh-CN" altLang="en-US" dirty="0">
                <a:solidFill>
                  <a:srgbClr val="FF0000"/>
                </a:solidFill>
                <a:latin typeface="Arial" panose="020B0604020202020204" pitchFamily="34" charset="0"/>
              </a:rPr>
              <a:t>系列：20</a:t>
            </a:r>
            <a:r>
              <a:rPr lang="en-US" altLang="zh-CN" dirty="0">
                <a:solidFill>
                  <a:srgbClr val="FF0000"/>
                </a:solidFill>
                <a:latin typeface="Arial" panose="020B0604020202020204" pitchFamily="34" charset="0"/>
              </a:rPr>
              <a:t>K、20KE EP20K200E</a:t>
            </a:r>
            <a:endParaRPr lang="en-US" altLang="zh-CN" dirty="0">
              <a:solidFill>
                <a:srgbClr val="FF0000"/>
              </a:solidFill>
              <a:latin typeface="Arial" panose="020B0604020202020204" pitchFamily="34" charset="0"/>
            </a:endParaRPr>
          </a:p>
          <a:p>
            <a:r>
              <a:rPr lang="en-US" altLang="zh-CN" dirty="0">
                <a:solidFill>
                  <a:srgbClr val="3333CC"/>
                </a:solidFill>
                <a:latin typeface="Arial" panose="020B0604020202020204" pitchFamily="34" charset="0"/>
              </a:rPr>
              <a:t>        ACEX</a:t>
            </a:r>
            <a:r>
              <a:rPr lang="zh-CN" altLang="en-US" dirty="0">
                <a:solidFill>
                  <a:srgbClr val="3333CC"/>
                </a:solidFill>
                <a:latin typeface="Arial" panose="020B0604020202020204" pitchFamily="34" charset="0"/>
              </a:rPr>
              <a:t>系列：1</a:t>
            </a:r>
            <a:r>
              <a:rPr lang="en-US" altLang="zh-CN" dirty="0">
                <a:solidFill>
                  <a:srgbClr val="3333CC"/>
                </a:solidFill>
                <a:latin typeface="Arial" panose="020B0604020202020204" pitchFamily="34" charset="0"/>
              </a:rPr>
              <a:t>K</a:t>
            </a:r>
            <a:r>
              <a:rPr lang="zh-CN" altLang="en-US" dirty="0">
                <a:solidFill>
                  <a:srgbClr val="3333CC"/>
                </a:solidFill>
                <a:latin typeface="Arial" panose="020B0604020202020204" pitchFamily="34" charset="0"/>
              </a:rPr>
              <a:t>系列  </a:t>
            </a:r>
            <a:r>
              <a:rPr lang="en-US" altLang="zh-CN" dirty="0">
                <a:solidFill>
                  <a:srgbClr val="3333CC"/>
                </a:solidFill>
                <a:latin typeface="Arial" panose="020B0604020202020204" pitchFamily="34" charset="0"/>
              </a:rPr>
              <a:t>EP1K30、EP1K100</a:t>
            </a:r>
            <a:endParaRPr lang="en-US" altLang="zh-CN" dirty="0">
              <a:solidFill>
                <a:srgbClr val="3333CC"/>
              </a:solidFill>
              <a:latin typeface="Arial" panose="020B0604020202020204" pitchFamily="34" charset="0"/>
            </a:endParaRPr>
          </a:p>
          <a:p>
            <a:r>
              <a:rPr lang="en-US" altLang="zh-CN" dirty="0">
                <a:solidFill>
                  <a:srgbClr val="3333CC"/>
                </a:solidFill>
                <a:latin typeface="Arial" panose="020B0604020202020204" pitchFamily="34" charset="0"/>
              </a:rPr>
              <a:t>  </a:t>
            </a:r>
            <a:r>
              <a:rPr lang="en-US" altLang="zh-CN" dirty="0">
                <a:solidFill>
                  <a:srgbClr val="FF0000"/>
                </a:solidFill>
                <a:latin typeface="Arial" panose="020B0604020202020204" pitchFamily="34" charset="0"/>
              </a:rPr>
              <a:t>STRATIX</a:t>
            </a:r>
            <a:r>
              <a:rPr lang="zh-CN" altLang="en-US" dirty="0">
                <a:solidFill>
                  <a:srgbClr val="FF0000"/>
                </a:solidFill>
                <a:latin typeface="Arial" panose="020B0604020202020204" pitchFamily="34" charset="0"/>
              </a:rPr>
              <a:t>系列：</a:t>
            </a:r>
            <a:r>
              <a:rPr lang="en-US" altLang="zh-CN" dirty="0">
                <a:solidFill>
                  <a:srgbClr val="FF0000"/>
                </a:solidFill>
                <a:latin typeface="Arial" panose="020B0604020202020204" pitchFamily="34" charset="0"/>
              </a:rPr>
              <a:t>EP1</a:t>
            </a:r>
            <a:r>
              <a:rPr lang="zh-CN" altLang="en-US" dirty="0">
                <a:solidFill>
                  <a:srgbClr val="FF0000"/>
                </a:solidFill>
                <a:latin typeface="Arial" panose="020B0604020202020204" pitchFamily="34" charset="0"/>
              </a:rPr>
              <a:t>系列  </a:t>
            </a:r>
            <a:r>
              <a:rPr lang="en-US" altLang="zh-CN" dirty="0">
                <a:solidFill>
                  <a:srgbClr val="FF0000"/>
                </a:solidFill>
                <a:latin typeface="Arial" panose="020B0604020202020204" pitchFamily="34" charset="0"/>
              </a:rPr>
              <a:t>EP1S30、EP1S120</a:t>
            </a:r>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CYCLONE</a:t>
            </a:r>
            <a:r>
              <a:rPr lang="zh-CN" altLang="en-US" dirty="0">
                <a:solidFill>
                  <a:srgbClr val="FF0000"/>
                </a:solidFill>
                <a:latin typeface="Arial" panose="020B0604020202020204" pitchFamily="34" charset="0"/>
              </a:rPr>
              <a:t>系列：</a:t>
            </a:r>
            <a:r>
              <a:rPr lang="en-US" altLang="zh-CN" dirty="0">
                <a:solidFill>
                  <a:srgbClr val="FF0000"/>
                </a:solidFill>
                <a:latin typeface="Arial" panose="020B0604020202020204" pitchFamily="34" charset="0"/>
              </a:rPr>
              <a:t>CYCLONE </a:t>
            </a:r>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 CYCLONE Ⅱ </a:t>
            </a:r>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 CYCLONE Ⅲ </a:t>
            </a:r>
            <a:endParaRPr lang="en-US" altLang="zh-CN" dirty="0">
              <a:solidFill>
                <a:srgbClr val="FF0000"/>
              </a:solidFill>
              <a:latin typeface="Arial" panose="020B0604020202020204" pitchFamily="34" charset="0"/>
            </a:endParaRPr>
          </a:p>
          <a:p>
            <a:r>
              <a:rPr lang="zh-CN" altLang="en-US" dirty="0">
                <a:solidFill>
                  <a:srgbClr val="FF0000"/>
                </a:solidFill>
                <a:latin typeface="Arial" panose="020B0604020202020204" pitchFamily="34" charset="0"/>
              </a:rPr>
              <a:t>（</a:t>
            </a:r>
            <a:r>
              <a:rPr lang="zh-CN" altLang="en-US" b="1" dirty="0">
                <a:latin typeface="Arial" panose="020B0604020202020204" pitchFamily="34" charset="0"/>
              </a:rPr>
              <a:t>我们用的是</a:t>
            </a:r>
            <a:r>
              <a:rPr lang="en-US" altLang="zh-CN" b="1" dirty="0">
                <a:latin typeface="Arial" panose="020B0604020202020204" pitchFamily="34" charset="0"/>
              </a:rPr>
              <a:t>CYCLONE Ⅱ</a:t>
            </a:r>
            <a:r>
              <a:rPr lang="zh-CN" altLang="en-US" b="1" dirty="0">
                <a:latin typeface="Arial" panose="020B0604020202020204" pitchFamily="34" charset="0"/>
              </a:rPr>
              <a:t>系列 </a:t>
            </a:r>
            <a:r>
              <a:rPr lang="en-US" altLang="zh-CN" b="1" dirty="0">
                <a:latin typeface="Arial" panose="020B0604020202020204" pitchFamily="34" charset="0"/>
              </a:rPr>
              <a:t>EP2C8Q208C8 </a:t>
            </a:r>
            <a:r>
              <a:rPr lang="zh-CN" altLang="en-US" b="1" dirty="0">
                <a:latin typeface="Arial" panose="020B0604020202020204" pitchFamily="34" charset="0"/>
              </a:rPr>
              <a:t>型号的芯片</a:t>
            </a:r>
            <a:r>
              <a:rPr lang="zh-CN" altLang="en-US" dirty="0">
                <a:solidFill>
                  <a:srgbClr val="FF0000"/>
                </a:solidFill>
                <a:latin typeface="Arial" panose="020B0604020202020204" pitchFamily="34" charset="0"/>
              </a:rPr>
              <a:t>）</a:t>
            </a:r>
            <a:endParaRPr lang="en-US" altLang="zh-CN" dirty="0">
              <a:solidFill>
                <a:srgbClr val="FF0000"/>
              </a:solidFill>
              <a:latin typeface="Arial" panose="020B0604020202020204" pitchFamily="34" charset="0"/>
            </a:endParaRPr>
          </a:p>
          <a:p>
            <a:r>
              <a:rPr lang="en-US" altLang="zh-CN" dirty="0">
                <a:solidFill>
                  <a:srgbClr val="3333CC"/>
                </a:solidFill>
                <a:latin typeface="Arial" panose="020B0604020202020204" pitchFamily="34" charset="0"/>
              </a:rPr>
              <a:t>CPLD：</a:t>
            </a:r>
            <a:endParaRPr lang="en-US" altLang="zh-CN" dirty="0">
              <a:solidFill>
                <a:srgbClr val="3333CC"/>
              </a:solidFill>
              <a:latin typeface="Arial" panose="020B0604020202020204" pitchFamily="34" charset="0"/>
            </a:endParaRPr>
          </a:p>
          <a:p>
            <a:r>
              <a:rPr lang="en-US" altLang="zh-CN" dirty="0">
                <a:solidFill>
                  <a:srgbClr val="3333CC"/>
                </a:solidFill>
                <a:latin typeface="Arial" panose="020B0604020202020204" pitchFamily="34" charset="0"/>
              </a:rPr>
              <a:t>         MAX7000/S/A/B</a:t>
            </a:r>
            <a:r>
              <a:rPr lang="zh-CN" altLang="en-US" dirty="0">
                <a:solidFill>
                  <a:srgbClr val="3333CC"/>
                </a:solidFill>
                <a:latin typeface="Arial" panose="020B0604020202020204" pitchFamily="34" charset="0"/>
              </a:rPr>
              <a:t>系列：</a:t>
            </a:r>
            <a:r>
              <a:rPr lang="en-US" altLang="zh-CN" dirty="0">
                <a:solidFill>
                  <a:srgbClr val="3333CC"/>
                </a:solidFill>
                <a:latin typeface="Arial" panose="020B0604020202020204" pitchFamily="34" charset="0"/>
              </a:rPr>
              <a:t>EPM7128S</a:t>
            </a:r>
            <a:endParaRPr lang="en-US" altLang="zh-CN" dirty="0">
              <a:solidFill>
                <a:srgbClr val="3333CC"/>
              </a:solidFill>
              <a:latin typeface="Arial" panose="020B0604020202020204" pitchFamily="34" charset="0"/>
            </a:endParaRPr>
          </a:p>
          <a:p>
            <a:r>
              <a:rPr lang="en-US" altLang="zh-CN" dirty="0">
                <a:solidFill>
                  <a:srgbClr val="3333CC"/>
                </a:solidFill>
                <a:latin typeface="Arial" panose="020B0604020202020204" pitchFamily="34" charset="0"/>
              </a:rPr>
              <a:t>         MAX9000/A</a:t>
            </a:r>
            <a:r>
              <a:rPr lang="zh-CN" altLang="en-US" dirty="0">
                <a:solidFill>
                  <a:srgbClr val="3333CC"/>
                </a:solidFill>
                <a:latin typeface="Arial" panose="020B0604020202020204" pitchFamily="34" charset="0"/>
              </a:rPr>
              <a:t>系列</a:t>
            </a:r>
            <a:endParaRPr lang="zh-CN" altLang="en-US" dirty="0">
              <a:solidFill>
                <a:srgbClr val="3333CC"/>
              </a:solidFill>
              <a:latin typeface="Arial" panose="020B0604020202020204" pitchFamily="34" charset="0"/>
            </a:endParaRPr>
          </a:p>
        </p:txBody>
      </p:sp>
      <p:sp>
        <p:nvSpPr>
          <p:cNvPr id="5" name="Text Box 1029"/>
          <p:cNvSpPr txBox="1"/>
          <p:nvPr/>
        </p:nvSpPr>
        <p:spPr>
          <a:xfrm>
            <a:off x="3556000" y="4438650"/>
            <a:ext cx="6637338" cy="2282825"/>
          </a:xfrm>
          <a:prstGeom prst="rect">
            <a:avLst/>
          </a:prstGeom>
          <a:noFill/>
          <a:ln w="9525">
            <a:noFill/>
          </a:ln>
        </p:spPr>
        <p:txBody>
          <a:bodyPr wrap="none">
            <a:spAutoFit/>
          </a:bodyPr>
          <a:p>
            <a:r>
              <a:rPr lang="en-US" altLang="zh-CN" dirty="0">
                <a:solidFill>
                  <a:srgbClr val="008000"/>
                </a:solidFill>
                <a:latin typeface="Arial" panose="020B0604020202020204" pitchFamily="34" charset="0"/>
              </a:rPr>
              <a:t>FPGA：</a:t>
            </a:r>
            <a:endParaRPr lang="en-US" altLang="zh-CN" dirty="0">
              <a:solidFill>
                <a:srgbClr val="008000"/>
              </a:solidFill>
              <a:latin typeface="Arial" panose="020B0604020202020204" pitchFamily="34" charset="0"/>
            </a:endParaRPr>
          </a:p>
          <a:p>
            <a:r>
              <a:rPr lang="en-US" altLang="zh-CN" dirty="0">
                <a:solidFill>
                  <a:srgbClr val="008000"/>
                </a:solidFill>
                <a:latin typeface="Arial" panose="020B0604020202020204" pitchFamily="34" charset="0"/>
              </a:rPr>
              <a:t>          XC3000</a:t>
            </a:r>
            <a:r>
              <a:rPr lang="zh-CN" altLang="en-US" dirty="0">
                <a:solidFill>
                  <a:srgbClr val="008000"/>
                </a:solidFill>
                <a:latin typeface="Arial" panose="020B0604020202020204" pitchFamily="34" charset="0"/>
              </a:rPr>
              <a:t>系列， </a:t>
            </a:r>
            <a:r>
              <a:rPr lang="en-US" altLang="zh-CN" dirty="0">
                <a:solidFill>
                  <a:srgbClr val="008000"/>
                </a:solidFill>
                <a:latin typeface="Arial" panose="020B0604020202020204" pitchFamily="34" charset="0"/>
              </a:rPr>
              <a:t>XC4000</a:t>
            </a:r>
            <a:r>
              <a:rPr lang="zh-CN" altLang="en-US" dirty="0">
                <a:solidFill>
                  <a:srgbClr val="008000"/>
                </a:solidFill>
                <a:latin typeface="Arial" panose="020B0604020202020204" pitchFamily="34" charset="0"/>
              </a:rPr>
              <a:t>系列， </a:t>
            </a:r>
            <a:r>
              <a:rPr lang="en-US" altLang="zh-CN" dirty="0">
                <a:solidFill>
                  <a:srgbClr val="008000"/>
                </a:solidFill>
                <a:latin typeface="Arial" panose="020B0604020202020204" pitchFamily="34" charset="0"/>
              </a:rPr>
              <a:t>XC5000</a:t>
            </a:r>
            <a:r>
              <a:rPr lang="zh-CN" altLang="en-US" dirty="0">
                <a:solidFill>
                  <a:srgbClr val="008000"/>
                </a:solidFill>
                <a:latin typeface="Arial" panose="020B0604020202020204" pitchFamily="34" charset="0"/>
              </a:rPr>
              <a:t>系列</a:t>
            </a:r>
            <a:endParaRPr lang="zh-CN" altLang="en-US" dirty="0">
              <a:solidFill>
                <a:srgbClr val="008000"/>
              </a:solidFill>
              <a:latin typeface="Arial" panose="020B0604020202020204" pitchFamily="34" charset="0"/>
            </a:endParaRPr>
          </a:p>
          <a:p>
            <a:r>
              <a:rPr lang="zh-CN" altLang="en-US" dirty="0">
                <a:solidFill>
                  <a:srgbClr val="008000"/>
                </a:solidFill>
                <a:latin typeface="Arial" panose="020B0604020202020204" pitchFamily="34" charset="0"/>
              </a:rPr>
              <a:t>          </a:t>
            </a:r>
            <a:r>
              <a:rPr lang="en-US" altLang="zh-CN" dirty="0">
                <a:solidFill>
                  <a:srgbClr val="008000"/>
                </a:solidFill>
                <a:latin typeface="Arial" panose="020B0604020202020204" pitchFamily="34" charset="0"/>
              </a:rPr>
              <a:t>Virtex</a:t>
            </a:r>
            <a:r>
              <a:rPr lang="zh-CN" altLang="en-US" dirty="0">
                <a:solidFill>
                  <a:srgbClr val="008000"/>
                </a:solidFill>
                <a:latin typeface="Arial" panose="020B0604020202020204" pitchFamily="34" charset="0"/>
              </a:rPr>
              <a:t>系列</a:t>
            </a:r>
            <a:endParaRPr lang="zh-CN" altLang="en-US" dirty="0">
              <a:solidFill>
                <a:srgbClr val="008000"/>
              </a:solidFill>
              <a:latin typeface="Arial" panose="020B0604020202020204" pitchFamily="34" charset="0"/>
            </a:endParaRPr>
          </a:p>
          <a:p>
            <a:r>
              <a:rPr lang="zh-CN" altLang="en-US" dirty="0">
                <a:solidFill>
                  <a:srgbClr val="008000"/>
                </a:solidFill>
                <a:latin typeface="Arial" panose="020B0604020202020204" pitchFamily="34" charset="0"/>
              </a:rPr>
              <a:t>          </a:t>
            </a:r>
            <a:r>
              <a:rPr lang="en-US" altLang="zh-CN" dirty="0">
                <a:solidFill>
                  <a:srgbClr val="008000"/>
                </a:solidFill>
                <a:latin typeface="Arial" panose="020B0604020202020204" pitchFamily="34" charset="0"/>
              </a:rPr>
              <a:t>SPARTAN</a:t>
            </a:r>
            <a:r>
              <a:rPr lang="zh-CN" altLang="en-US" dirty="0">
                <a:solidFill>
                  <a:srgbClr val="008000"/>
                </a:solidFill>
                <a:latin typeface="Arial" panose="020B0604020202020204" pitchFamily="34" charset="0"/>
              </a:rPr>
              <a:t>系列：</a:t>
            </a:r>
            <a:r>
              <a:rPr lang="en-US" altLang="zh-CN" dirty="0">
                <a:solidFill>
                  <a:srgbClr val="008000"/>
                </a:solidFill>
                <a:latin typeface="Arial" panose="020B0604020202020204" pitchFamily="34" charset="0"/>
              </a:rPr>
              <a:t>XCS10、XCS20、XCS30</a:t>
            </a:r>
            <a:endParaRPr lang="en-US" altLang="zh-CN" dirty="0">
              <a:solidFill>
                <a:srgbClr val="008000"/>
              </a:solidFill>
              <a:latin typeface="Arial" panose="020B0604020202020204" pitchFamily="34" charset="0"/>
            </a:endParaRPr>
          </a:p>
          <a:p>
            <a:r>
              <a:rPr lang="en-US" altLang="zh-CN" dirty="0">
                <a:solidFill>
                  <a:srgbClr val="008000"/>
                </a:solidFill>
                <a:latin typeface="Arial" panose="020B0604020202020204" pitchFamily="34" charset="0"/>
              </a:rPr>
              <a:t>CPLD：</a:t>
            </a:r>
            <a:endParaRPr lang="en-US" altLang="zh-CN" dirty="0">
              <a:solidFill>
                <a:srgbClr val="008000"/>
              </a:solidFill>
              <a:latin typeface="Arial" panose="020B0604020202020204" pitchFamily="34" charset="0"/>
            </a:endParaRPr>
          </a:p>
          <a:p>
            <a:r>
              <a:rPr lang="en-US" altLang="zh-CN" dirty="0">
                <a:solidFill>
                  <a:srgbClr val="008000"/>
                </a:solidFill>
                <a:latin typeface="Arial" panose="020B0604020202020204" pitchFamily="34" charset="0"/>
              </a:rPr>
              <a:t>         XC9500</a:t>
            </a:r>
            <a:r>
              <a:rPr lang="zh-CN" altLang="en-US" dirty="0">
                <a:solidFill>
                  <a:srgbClr val="008000"/>
                </a:solidFill>
                <a:latin typeface="Arial" panose="020B0604020202020204" pitchFamily="34" charset="0"/>
              </a:rPr>
              <a:t>系列：</a:t>
            </a:r>
            <a:r>
              <a:rPr lang="en-US" altLang="zh-CN" dirty="0">
                <a:solidFill>
                  <a:srgbClr val="008000"/>
                </a:solidFill>
                <a:latin typeface="Arial" panose="020B0604020202020204" pitchFamily="34" charset="0"/>
              </a:rPr>
              <a:t>XC95108、XC95256</a:t>
            </a:r>
            <a:endParaRPr lang="en-US" altLang="zh-CN" dirty="0">
              <a:solidFill>
                <a:srgbClr val="008000"/>
              </a:solidFill>
              <a:latin typeface="Arial" panose="020B0604020202020204" pitchFamily="34" charset="0"/>
            </a:endParaRPr>
          </a:p>
        </p:txBody>
      </p:sp>
      <p:sp>
        <p:nvSpPr>
          <p:cNvPr id="6" name="AutoShape 1030"/>
          <p:cNvSpPr/>
          <p:nvPr/>
        </p:nvSpPr>
        <p:spPr>
          <a:xfrm>
            <a:off x="2946400" y="1619250"/>
            <a:ext cx="609600" cy="2209800"/>
          </a:xfrm>
          <a:prstGeom prst="leftBrace">
            <a:avLst>
              <a:gd name="adj1" fmla="val 30208"/>
              <a:gd name="adj2" fmla="val 50000"/>
            </a:avLst>
          </a:prstGeom>
          <a:noFill/>
          <a:ln w="9525" cap="flat" cmpd="sng">
            <a:solidFill>
              <a:schemeClr val="tx1"/>
            </a:solidFill>
            <a:prstDash val="solid"/>
            <a:headEnd type="none" w="med" len="med"/>
            <a:tailEnd type="none" w="med" len="med"/>
          </a:ln>
        </p:spPr>
        <p:txBody>
          <a:bodyPr wrap="none" anchor="ctr"/>
          <a:p>
            <a:pPr algn="ctr"/>
            <a:endParaRPr lang="zh-CN" altLang="en-US" b="1" dirty="0">
              <a:solidFill>
                <a:srgbClr val="FF0066"/>
              </a:solidFill>
              <a:latin typeface="Arial" panose="020B0604020202020204" pitchFamily="34" charset="0"/>
            </a:endParaRPr>
          </a:p>
        </p:txBody>
      </p:sp>
      <p:sp>
        <p:nvSpPr>
          <p:cNvPr id="7" name="Text Box 1031"/>
          <p:cNvSpPr txBox="1"/>
          <p:nvPr/>
        </p:nvSpPr>
        <p:spPr>
          <a:xfrm>
            <a:off x="1346200" y="5124450"/>
            <a:ext cx="1582738" cy="579438"/>
          </a:xfrm>
          <a:prstGeom prst="rect">
            <a:avLst/>
          </a:prstGeom>
          <a:noFill/>
          <a:ln w="9525">
            <a:noFill/>
          </a:ln>
        </p:spPr>
        <p:txBody>
          <a:bodyPr wrap="none">
            <a:spAutoFit/>
          </a:bodyPr>
          <a:p>
            <a:r>
              <a:rPr lang="en-US" altLang="zh-CN" sz="3200" dirty="0">
                <a:solidFill>
                  <a:srgbClr val="008000"/>
                </a:solidFill>
                <a:latin typeface="Arial" panose="020B0604020202020204" pitchFamily="34" charset="0"/>
              </a:rPr>
              <a:t>XILINX</a:t>
            </a:r>
            <a:endParaRPr lang="en-US" altLang="zh-CN" dirty="0">
              <a:latin typeface="Arial" panose="020B0604020202020204" pitchFamily="34" charset="0"/>
            </a:endParaRPr>
          </a:p>
        </p:txBody>
      </p:sp>
      <p:sp>
        <p:nvSpPr>
          <p:cNvPr id="8" name="AutoShape 1032"/>
          <p:cNvSpPr/>
          <p:nvPr/>
        </p:nvSpPr>
        <p:spPr>
          <a:xfrm>
            <a:off x="2870200" y="4286250"/>
            <a:ext cx="609600" cy="2438400"/>
          </a:xfrm>
          <a:prstGeom prst="leftBrace">
            <a:avLst>
              <a:gd name="adj1" fmla="val 33333"/>
              <a:gd name="adj2" fmla="val 50000"/>
            </a:avLst>
          </a:prstGeom>
          <a:noFill/>
          <a:ln w="9525" cap="flat" cmpd="sng">
            <a:solidFill>
              <a:schemeClr val="tx1"/>
            </a:solidFill>
            <a:prstDash val="solid"/>
            <a:headEnd type="none" w="med" len="med"/>
            <a:tailEnd type="none" w="med" len="med"/>
          </a:ln>
        </p:spPr>
        <p:txBody>
          <a:bodyPr wrap="none" anchor="ctr"/>
          <a:p>
            <a:pPr algn="ctr"/>
            <a:endParaRPr lang="zh-CN" altLang="en-US" b="1" dirty="0">
              <a:solidFill>
                <a:srgbClr val="FF0066"/>
              </a:solidFill>
              <a:latin typeface="Arial" panose="020B0604020202020204" pitchFamily="34" charset="0"/>
            </a:endParaRPr>
          </a:p>
        </p:txBody>
      </p:sp>
      <p:sp>
        <p:nvSpPr>
          <p:cNvPr id="9" name="标题 1"/>
          <p:cNvSpPr txBox="1"/>
          <p:nvPr/>
        </p:nvSpPr>
        <p:spPr>
          <a:xfrm>
            <a:off x="387350" y="373063"/>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1026"/>
          <p:cNvSpPr txBox="1"/>
          <p:nvPr/>
        </p:nvSpPr>
        <p:spPr>
          <a:xfrm>
            <a:off x="881063" y="2598738"/>
            <a:ext cx="1547812" cy="1200150"/>
          </a:xfrm>
          <a:prstGeom prst="rect">
            <a:avLst/>
          </a:prstGeom>
          <a:noFill/>
          <a:ln w="9525">
            <a:noFill/>
          </a:ln>
        </p:spPr>
        <p:txBody>
          <a:bodyPr wrap="none">
            <a:spAutoFit/>
          </a:bodyPr>
          <a:p>
            <a:r>
              <a:rPr lang="en-US" altLang="zh-CN" b="1" dirty="0">
                <a:solidFill>
                  <a:srgbClr val="A50021"/>
                </a:solidFill>
                <a:latin typeface="Arial" panose="020B0604020202020204" pitchFamily="34" charset="0"/>
              </a:rPr>
              <a:t>LATTICE</a:t>
            </a:r>
            <a:endParaRPr lang="en-US" altLang="zh-CN" b="1" dirty="0">
              <a:solidFill>
                <a:srgbClr val="A50021"/>
              </a:solidFill>
              <a:latin typeface="Arial" panose="020B0604020202020204" pitchFamily="34" charset="0"/>
            </a:endParaRPr>
          </a:p>
          <a:p>
            <a:r>
              <a:rPr lang="en-US" altLang="zh-CN" b="1" dirty="0">
                <a:solidFill>
                  <a:srgbClr val="A50021"/>
                </a:solidFill>
                <a:latin typeface="Arial" panose="020B0604020202020204" pitchFamily="34" charset="0"/>
              </a:rPr>
              <a:t>VANTIS</a:t>
            </a:r>
            <a:endParaRPr lang="en-US" altLang="zh-CN" b="1" dirty="0">
              <a:solidFill>
                <a:srgbClr val="A50021"/>
              </a:solidFill>
              <a:latin typeface="Arial" panose="020B0604020202020204" pitchFamily="34" charset="0"/>
            </a:endParaRPr>
          </a:p>
          <a:p>
            <a:r>
              <a:rPr lang="en-US" altLang="zh-CN" b="1" dirty="0">
                <a:solidFill>
                  <a:srgbClr val="A50021"/>
                </a:solidFill>
                <a:latin typeface="Arial" panose="020B0604020202020204" pitchFamily="34" charset="0"/>
              </a:rPr>
              <a:t>（AMD）</a:t>
            </a:r>
            <a:endParaRPr lang="en-US" altLang="zh-CN" b="1" dirty="0">
              <a:latin typeface="Arial" panose="020B0604020202020204" pitchFamily="34" charset="0"/>
            </a:endParaRPr>
          </a:p>
        </p:txBody>
      </p:sp>
      <p:sp>
        <p:nvSpPr>
          <p:cNvPr id="3" name="Text Box 1027"/>
          <p:cNvSpPr txBox="1"/>
          <p:nvPr/>
        </p:nvSpPr>
        <p:spPr>
          <a:xfrm>
            <a:off x="4121150" y="2382838"/>
            <a:ext cx="5688013" cy="1938337"/>
          </a:xfrm>
          <a:prstGeom prst="rect">
            <a:avLst/>
          </a:prstGeom>
          <a:noFill/>
          <a:ln w="9525">
            <a:noFill/>
          </a:ln>
        </p:spPr>
        <p:txBody>
          <a:bodyPr>
            <a:spAutoFit/>
          </a:bodyPr>
          <a:p>
            <a:r>
              <a:rPr lang="en-US" altLang="zh-CN" b="1" dirty="0">
                <a:solidFill>
                  <a:srgbClr val="3333CC"/>
                </a:solidFill>
                <a:latin typeface="Arial" panose="020B0604020202020204" pitchFamily="34" charset="0"/>
              </a:rPr>
              <a:t>ispLSI</a:t>
            </a:r>
            <a:r>
              <a:rPr lang="zh-CN" altLang="en-US" b="1" dirty="0">
                <a:solidFill>
                  <a:srgbClr val="3333CC"/>
                </a:solidFill>
                <a:latin typeface="Arial" panose="020B0604020202020204" pitchFamily="34" charset="0"/>
              </a:rPr>
              <a:t>系列：1</a:t>
            </a:r>
            <a:r>
              <a:rPr lang="en-US" altLang="zh-CN" b="1" dirty="0">
                <a:solidFill>
                  <a:srgbClr val="3333CC"/>
                </a:solidFill>
                <a:latin typeface="Arial" panose="020B0604020202020204" pitchFamily="34" charset="0"/>
              </a:rPr>
              <a:t>K、2K、3K、5K、8K</a:t>
            </a:r>
            <a:endParaRPr lang="en-US" altLang="zh-CN" b="1" dirty="0">
              <a:solidFill>
                <a:srgbClr val="3333CC"/>
              </a:solidFill>
              <a:latin typeface="Arial" panose="020B0604020202020204" pitchFamily="34" charset="0"/>
            </a:endParaRPr>
          </a:p>
          <a:p>
            <a:r>
              <a:rPr lang="en-US" altLang="zh-CN" b="1" dirty="0">
                <a:solidFill>
                  <a:srgbClr val="3333CC"/>
                </a:solidFill>
                <a:latin typeface="Arial" panose="020B0604020202020204" pitchFamily="34" charset="0"/>
              </a:rPr>
              <a:t>        ispLSI1016  、ispLSI2032、</a:t>
            </a:r>
            <a:endParaRPr lang="en-US" altLang="zh-CN" b="1" dirty="0">
              <a:solidFill>
                <a:srgbClr val="3333CC"/>
              </a:solidFill>
              <a:latin typeface="Arial" panose="020B0604020202020204" pitchFamily="34" charset="0"/>
            </a:endParaRPr>
          </a:p>
          <a:p>
            <a:r>
              <a:rPr lang="en-US" altLang="zh-CN" b="1" dirty="0">
                <a:solidFill>
                  <a:srgbClr val="3333CC"/>
                </a:solidFill>
                <a:latin typeface="Arial" panose="020B0604020202020204" pitchFamily="34" charset="0"/>
              </a:rPr>
              <a:t>        ispLSI1032E、ispLSI3256A</a:t>
            </a:r>
            <a:endParaRPr lang="en-US" altLang="zh-CN" b="1" dirty="0">
              <a:solidFill>
                <a:srgbClr val="3333CC"/>
              </a:solidFill>
              <a:latin typeface="Arial" panose="020B0604020202020204" pitchFamily="34" charset="0"/>
            </a:endParaRPr>
          </a:p>
          <a:p>
            <a:r>
              <a:rPr lang="en-US" altLang="zh-CN" b="1" dirty="0">
                <a:solidFill>
                  <a:srgbClr val="3333CC"/>
                </a:solidFill>
                <a:latin typeface="Arial" panose="020B0604020202020204" pitchFamily="34" charset="0"/>
              </a:rPr>
              <a:t> MACH</a:t>
            </a:r>
            <a:r>
              <a:rPr lang="zh-CN" altLang="en-US" b="1" dirty="0">
                <a:solidFill>
                  <a:srgbClr val="3333CC"/>
                </a:solidFill>
                <a:latin typeface="Arial" panose="020B0604020202020204" pitchFamily="34" charset="0"/>
              </a:rPr>
              <a:t>系列 </a:t>
            </a:r>
            <a:endParaRPr lang="zh-CN" altLang="en-US" b="1" dirty="0">
              <a:solidFill>
                <a:srgbClr val="3333CC"/>
              </a:solidFill>
              <a:latin typeface="Arial" panose="020B0604020202020204" pitchFamily="34" charset="0"/>
            </a:endParaRPr>
          </a:p>
          <a:p>
            <a:r>
              <a:rPr lang="en-US" altLang="zh-CN" b="1" dirty="0">
                <a:solidFill>
                  <a:srgbClr val="3333CC"/>
                </a:solidFill>
                <a:latin typeface="Arial" panose="020B0604020202020204" pitchFamily="34" charset="0"/>
              </a:rPr>
              <a:t>ispPAC</a:t>
            </a:r>
            <a:r>
              <a:rPr lang="zh-CN" altLang="en-US" b="1" dirty="0">
                <a:solidFill>
                  <a:srgbClr val="3333CC"/>
                </a:solidFill>
                <a:latin typeface="Arial" panose="020B0604020202020204" pitchFamily="34" charset="0"/>
              </a:rPr>
              <a:t>系列：         </a:t>
            </a:r>
            <a:endParaRPr lang="zh-CN" altLang="en-US" b="1" dirty="0">
              <a:solidFill>
                <a:srgbClr val="3333CC"/>
              </a:solidFill>
              <a:latin typeface="Arial" panose="020B0604020202020204" pitchFamily="34" charset="0"/>
            </a:endParaRPr>
          </a:p>
        </p:txBody>
      </p:sp>
      <p:sp>
        <p:nvSpPr>
          <p:cNvPr id="29700" name="Text Box 1028"/>
          <p:cNvSpPr txBox="1"/>
          <p:nvPr/>
        </p:nvSpPr>
        <p:spPr>
          <a:xfrm>
            <a:off x="1312863" y="4830763"/>
            <a:ext cx="5568950" cy="1938337"/>
          </a:xfrm>
          <a:prstGeom prst="rect">
            <a:avLst/>
          </a:prstGeom>
          <a:noFill/>
          <a:ln w="9525">
            <a:noFill/>
          </a:ln>
        </p:spPr>
        <p:txBody>
          <a:bodyPr wrap="none">
            <a:spAutoFit/>
          </a:bodyPr>
          <a:p>
            <a:r>
              <a:rPr lang="zh-CN" altLang="en-US" b="1" dirty="0">
                <a:solidFill>
                  <a:srgbClr val="CC9900"/>
                </a:solidFill>
                <a:latin typeface="Arial" panose="020B0604020202020204" pitchFamily="34" charset="0"/>
              </a:rPr>
              <a:t>其他</a:t>
            </a:r>
            <a:r>
              <a:rPr lang="en-US" altLang="zh-CN" b="1" dirty="0">
                <a:solidFill>
                  <a:srgbClr val="CC9900"/>
                </a:solidFill>
                <a:latin typeface="Arial" panose="020B0604020202020204" pitchFamily="34" charset="0"/>
              </a:rPr>
              <a:t>PLD</a:t>
            </a:r>
            <a:r>
              <a:rPr lang="zh-CN" altLang="en-US" b="1" dirty="0">
                <a:solidFill>
                  <a:srgbClr val="CC9900"/>
                </a:solidFill>
                <a:latin typeface="Arial" panose="020B0604020202020204" pitchFamily="34" charset="0"/>
              </a:rPr>
              <a:t>公司：</a:t>
            </a:r>
            <a:endParaRPr lang="zh-CN" altLang="en-US" b="1" dirty="0">
              <a:solidFill>
                <a:srgbClr val="A50021"/>
              </a:solidFill>
              <a:latin typeface="Arial" panose="020B0604020202020204" pitchFamily="34" charset="0"/>
            </a:endParaRPr>
          </a:p>
          <a:p>
            <a:r>
              <a:rPr lang="en-US" altLang="zh-CN" b="1" dirty="0">
                <a:solidFill>
                  <a:srgbClr val="008000"/>
                </a:solidFill>
                <a:latin typeface="Arial" panose="020B0604020202020204" pitchFamily="34" charset="0"/>
              </a:rPr>
              <a:t>ACTEL</a:t>
            </a:r>
            <a:r>
              <a:rPr lang="zh-CN" altLang="en-US" b="1" dirty="0">
                <a:solidFill>
                  <a:srgbClr val="008000"/>
                </a:solidFill>
                <a:latin typeface="Arial" panose="020B0604020202020204" pitchFamily="34" charset="0"/>
              </a:rPr>
              <a:t>公司： </a:t>
            </a:r>
            <a:r>
              <a:rPr lang="en-US" altLang="zh-CN" b="1" dirty="0">
                <a:solidFill>
                  <a:srgbClr val="008000"/>
                </a:solidFill>
                <a:latin typeface="Arial" panose="020B0604020202020204" pitchFamily="34" charset="0"/>
              </a:rPr>
              <a:t>ACT1/2/3、40MX</a:t>
            </a:r>
            <a:endParaRPr lang="en-US" altLang="zh-CN" b="1" dirty="0">
              <a:solidFill>
                <a:srgbClr val="008000"/>
              </a:solidFill>
              <a:latin typeface="Arial" panose="020B0604020202020204" pitchFamily="34" charset="0"/>
            </a:endParaRPr>
          </a:p>
          <a:p>
            <a:r>
              <a:rPr lang="en-US" altLang="zh-CN" b="1" dirty="0">
                <a:solidFill>
                  <a:srgbClr val="008000"/>
                </a:solidFill>
                <a:latin typeface="Arial" panose="020B0604020202020204" pitchFamily="34" charset="0"/>
              </a:rPr>
              <a:t>ATMEL</a:t>
            </a:r>
            <a:r>
              <a:rPr lang="zh-CN" altLang="en-US" b="1" dirty="0">
                <a:solidFill>
                  <a:srgbClr val="008000"/>
                </a:solidFill>
                <a:latin typeface="Arial" panose="020B0604020202020204" pitchFamily="34" charset="0"/>
              </a:rPr>
              <a:t>公司：</a:t>
            </a:r>
            <a:r>
              <a:rPr lang="en-US" altLang="zh-CN" b="1" dirty="0">
                <a:solidFill>
                  <a:srgbClr val="008000"/>
                </a:solidFill>
                <a:latin typeface="Arial" panose="020B0604020202020204" pitchFamily="34" charset="0"/>
              </a:rPr>
              <a:t>ATF1500AS</a:t>
            </a:r>
            <a:r>
              <a:rPr lang="zh-CN" altLang="en-US" b="1" dirty="0">
                <a:solidFill>
                  <a:srgbClr val="008000"/>
                </a:solidFill>
                <a:latin typeface="Arial" panose="020B0604020202020204" pitchFamily="34" charset="0"/>
              </a:rPr>
              <a:t>系列、40</a:t>
            </a:r>
            <a:r>
              <a:rPr lang="en-US" altLang="zh-CN" b="1" dirty="0">
                <a:solidFill>
                  <a:srgbClr val="008000"/>
                </a:solidFill>
                <a:latin typeface="Arial" panose="020B0604020202020204" pitchFamily="34" charset="0"/>
              </a:rPr>
              <a:t>MX</a:t>
            </a:r>
            <a:endParaRPr lang="en-US" altLang="zh-CN" b="1" dirty="0">
              <a:solidFill>
                <a:srgbClr val="008000"/>
              </a:solidFill>
              <a:latin typeface="Arial" panose="020B0604020202020204" pitchFamily="34" charset="0"/>
            </a:endParaRPr>
          </a:p>
          <a:p>
            <a:r>
              <a:rPr lang="en-US" altLang="zh-CN" b="1" dirty="0">
                <a:solidFill>
                  <a:srgbClr val="008000"/>
                </a:solidFill>
                <a:latin typeface="Arial" panose="020B0604020202020204" pitchFamily="34" charset="0"/>
              </a:rPr>
              <a:t>CYPRESS</a:t>
            </a:r>
            <a:r>
              <a:rPr lang="zh-CN" altLang="en-US" b="1" dirty="0">
                <a:solidFill>
                  <a:srgbClr val="008000"/>
                </a:solidFill>
                <a:latin typeface="Arial" panose="020B0604020202020204" pitchFamily="34" charset="0"/>
              </a:rPr>
              <a:t>公司</a:t>
            </a:r>
            <a:endParaRPr lang="zh-CN" altLang="en-US" b="1" dirty="0">
              <a:solidFill>
                <a:srgbClr val="008000"/>
              </a:solidFill>
              <a:latin typeface="Arial" panose="020B0604020202020204" pitchFamily="34" charset="0"/>
            </a:endParaRPr>
          </a:p>
          <a:p>
            <a:r>
              <a:rPr lang="en-US" altLang="zh-CN" b="1" dirty="0">
                <a:solidFill>
                  <a:srgbClr val="008000"/>
                </a:solidFill>
                <a:latin typeface="Arial" panose="020B0604020202020204" pitchFamily="34" charset="0"/>
              </a:rPr>
              <a:t>QUIKLOGIC</a:t>
            </a:r>
            <a:r>
              <a:rPr lang="zh-CN" altLang="en-US" b="1" dirty="0">
                <a:solidFill>
                  <a:srgbClr val="008000"/>
                </a:solidFill>
                <a:latin typeface="Arial" panose="020B0604020202020204" pitchFamily="34" charset="0"/>
              </a:rPr>
              <a:t>公司</a:t>
            </a:r>
            <a:r>
              <a:rPr lang="zh-CN" altLang="en-US" b="1" dirty="0">
                <a:solidFill>
                  <a:srgbClr val="A50021"/>
                </a:solidFill>
                <a:latin typeface="Arial" panose="020B0604020202020204" pitchFamily="34" charset="0"/>
              </a:rPr>
              <a:t>         </a:t>
            </a:r>
            <a:endParaRPr lang="zh-CN" altLang="en-US" b="1" dirty="0">
              <a:solidFill>
                <a:srgbClr val="FF9999"/>
              </a:solidFill>
              <a:latin typeface="Arial" panose="020B0604020202020204" pitchFamily="34" charset="0"/>
            </a:endParaRPr>
          </a:p>
        </p:txBody>
      </p:sp>
      <p:sp>
        <p:nvSpPr>
          <p:cNvPr id="5" name="AutoShape 1029"/>
          <p:cNvSpPr/>
          <p:nvPr/>
        </p:nvSpPr>
        <p:spPr>
          <a:xfrm>
            <a:off x="3905250" y="2454275"/>
            <a:ext cx="215900" cy="1728788"/>
          </a:xfrm>
          <a:prstGeom prst="leftBrace">
            <a:avLst>
              <a:gd name="adj1" fmla="val 31139"/>
              <a:gd name="adj2" fmla="val 50000"/>
            </a:avLst>
          </a:prstGeom>
          <a:noFill/>
          <a:ln w="9525" cap="flat" cmpd="sng">
            <a:solidFill>
              <a:schemeClr val="tx1"/>
            </a:solidFill>
            <a:prstDash val="solid"/>
            <a:headEnd type="none" w="med" len="med"/>
            <a:tailEnd type="none" w="med" len="med"/>
          </a:ln>
        </p:spPr>
        <p:txBody>
          <a:bodyPr wrap="none" anchor="ctr"/>
          <a:p>
            <a:pPr algn="ctr"/>
            <a:endParaRPr lang="zh-CN" altLang="en-US" b="1" dirty="0">
              <a:solidFill>
                <a:srgbClr val="FF0066"/>
              </a:solidFill>
              <a:latin typeface="Arial" panose="020B0604020202020204" pitchFamily="34" charset="0"/>
            </a:endParaRPr>
          </a:p>
        </p:txBody>
      </p:sp>
      <p:sp>
        <p:nvSpPr>
          <p:cNvPr id="29702" name="Text Box 1030"/>
          <p:cNvSpPr txBox="1"/>
          <p:nvPr/>
        </p:nvSpPr>
        <p:spPr>
          <a:xfrm>
            <a:off x="2968625" y="2886075"/>
            <a:ext cx="1022350" cy="461963"/>
          </a:xfrm>
          <a:prstGeom prst="rect">
            <a:avLst/>
          </a:prstGeom>
          <a:noFill/>
          <a:ln w="9525">
            <a:noFill/>
          </a:ln>
        </p:spPr>
        <p:txBody>
          <a:bodyPr wrap="none">
            <a:spAutoFit/>
          </a:bodyPr>
          <a:p>
            <a:r>
              <a:rPr lang="en-US" altLang="zh-CN" b="1" dirty="0">
                <a:solidFill>
                  <a:srgbClr val="FF3300"/>
                </a:solidFill>
                <a:latin typeface="Arial" panose="020B0604020202020204" pitchFamily="34" charset="0"/>
              </a:rPr>
              <a:t>CPLD</a:t>
            </a:r>
            <a:endParaRPr lang="en-US" altLang="zh-CN" b="1" dirty="0">
              <a:latin typeface="Arial" panose="020B0604020202020204" pitchFamily="34" charset="0"/>
            </a:endParaRPr>
          </a:p>
        </p:txBody>
      </p:sp>
      <p:sp>
        <p:nvSpPr>
          <p:cNvPr id="29703" name="Text Box 1035"/>
          <p:cNvSpPr txBox="1"/>
          <p:nvPr/>
        </p:nvSpPr>
        <p:spPr>
          <a:xfrm>
            <a:off x="793750" y="1130300"/>
            <a:ext cx="3905250" cy="585788"/>
          </a:xfrm>
          <a:prstGeom prst="rect">
            <a:avLst/>
          </a:prstGeom>
          <a:noFill/>
          <a:ln w="9525">
            <a:noFill/>
          </a:ln>
        </p:spPr>
        <p:txBody>
          <a:bodyPr wrap="none">
            <a:spAutoFit/>
          </a:bodyPr>
          <a:p>
            <a:r>
              <a:rPr lang="en-US" altLang="zh-CN" sz="3200" b="1" dirty="0">
                <a:latin typeface="Arial" panose="020B0604020202020204" pitchFamily="34" charset="0"/>
              </a:rPr>
              <a:t>FPGA/CPLD</a:t>
            </a:r>
            <a:r>
              <a:rPr lang="zh-CN" altLang="en-US" sz="3200" b="1" dirty="0">
                <a:latin typeface="Arial" panose="020B0604020202020204" pitchFamily="34" charset="0"/>
              </a:rPr>
              <a:t>生产商 </a:t>
            </a:r>
            <a:endParaRPr lang="zh-CN" altLang="en-US" b="1" dirty="0">
              <a:latin typeface="Arial" panose="020B0604020202020204" pitchFamily="34" charset="0"/>
            </a:endParaRPr>
          </a:p>
        </p:txBody>
      </p:sp>
      <p:sp>
        <p:nvSpPr>
          <p:cNvPr id="8" name="标题 1"/>
          <p:cNvSpPr txBox="1"/>
          <p:nvPr/>
        </p:nvSpPr>
        <p:spPr>
          <a:xfrm>
            <a:off x="387350" y="373063"/>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p:nvPr/>
        </p:nvSpPr>
        <p:spPr>
          <a:xfrm>
            <a:off x="1081088" y="1690688"/>
            <a:ext cx="7620000" cy="2335212"/>
          </a:xfrm>
          <a:prstGeom prst="rect">
            <a:avLst/>
          </a:prstGeom>
          <a:noFill/>
          <a:ln w="9525">
            <a:noFill/>
          </a:ln>
        </p:spPr>
        <p:txBody>
          <a:bodyPr/>
          <a:p>
            <a:pPr marL="342900" indent="-342900">
              <a:lnSpc>
                <a:spcPct val="120000"/>
              </a:lnSpc>
              <a:buClr>
                <a:schemeClr val="bg2"/>
              </a:buClr>
              <a:buFont typeface="Monotype Sorts"/>
            </a:pPr>
            <a:r>
              <a:rPr lang="en-US" altLang="zh-CN" sz="2800" dirty="0">
                <a:solidFill>
                  <a:srgbClr val="0000FF"/>
                </a:solidFill>
                <a:latin typeface="Times New Roman" panose="02020603050405020304" pitchFamily="18" charset="0"/>
              </a:rPr>
              <a:t>Altera </a:t>
            </a:r>
            <a:r>
              <a:rPr lang="zh-CN" altLang="zh-CN" sz="2800" dirty="0">
                <a:solidFill>
                  <a:srgbClr val="0000FF"/>
                </a:solidFill>
                <a:latin typeface="Times New Roman" panose="02020603050405020304" pitchFamily="18" charset="0"/>
              </a:rPr>
              <a:t>公司：</a:t>
            </a:r>
            <a:r>
              <a:rPr lang="en-US" altLang="zh-CN" sz="2800" dirty="0">
                <a:latin typeface="Times New Roman" panose="02020603050405020304" pitchFamily="18" charset="0"/>
              </a:rPr>
              <a:t>QuartusⅡ</a:t>
            </a:r>
            <a:r>
              <a:rPr lang="zh-CN" altLang="en-US" sz="2800" dirty="0">
                <a:latin typeface="Times New Roman" panose="02020603050405020304" pitchFamily="18" charset="0"/>
              </a:rPr>
              <a:t>、</a:t>
            </a:r>
            <a:r>
              <a:rPr lang="en-US" altLang="zh-CN" sz="2800" dirty="0">
                <a:latin typeface="Times New Roman" panose="02020603050405020304" pitchFamily="18" charset="0"/>
              </a:rPr>
              <a:t>MaxplusⅡ</a:t>
            </a:r>
            <a:r>
              <a:rPr lang="zh-CN" altLang="zh-CN" sz="2800" dirty="0">
                <a:latin typeface="Times New Roman" panose="02020603050405020304" pitchFamily="18" charset="0"/>
              </a:rPr>
              <a:t>系列</a:t>
            </a:r>
            <a:endParaRPr lang="zh-CN" altLang="zh-CN" sz="2800" dirty="0">
              <a:latin typeface="Times New Roman" panose="02020603050405020304" pitchFamily="18" charset="0"/>
            </a:endParaRPr>
          </a:p>
          <a:p>
            <a:pPr marL="342900" indent="-342900">
              <a:lnSpc>
                <a:spcPct val="120000"/>
              </a:lnSpc>
              <a:buClr>
                <a:schemeClr val="bg2"/>
              </a:buClr>
              <a:buFont typeface="Monotype Sorts"/>
            </a:pPr>
            <a:r>
              <a:rPr lang="en-US" altLang="zh-CN" sz="2800" dirty="0">
                <a:solidFill>
                  <a:srgbClr val="0000FF"/>
                </a:solidFill>
                <a:latin typeface="Times New Roman" panose="02020603050405020304" pitchFamily="18" charset="0"/>
              </a:rPr>
              <a:t>Xilinx </a:t>
            </a:r>
            <a:r>
              <a:rPr lang="zh-CN" altLang="zh-CN" sz="2800" dirty="0">
                <a:solidFill>
                  <a:srgbClr val="0000FF"/>
                </a:solidFill>
                <a:latin typeface="Times New Roman" panose="02020603050405020304" pitchFamily="18" charset="0"/>
              </a:rPr>
              <a:t>公司：</a:t>
            </a:r>
            <a:r>
              <a:rPr lang="en-US" altLang="zh-CN" sz="2800" dirty="0">
                <a:latin typeface="Times New Roman" panose="02020603050405020304" pitchFamily="18" charset="0"/>
              </a:rPr>
              <a:t>ISE Foundation</a:t>
            </a:r>
            <a:r>
              <a:rPr lang="zh-CN" altLang="en-US" sz="2800" dirty="0">
                <a:latin typeface="Times New Roman" panose="02020603050405020304" pitchFamily="18" charset="0"/>
              </a:rPr>
              <a:t>、</a:t>
            </a:r>
            <a:r>
              <a:rPr lang="en-US" altLang="zh-CN" sz="2800" dirty="0">
                <a:latin typeface="Times New Roman" panose="02020603050405020304" pitchFamily="18" charset="0"/>
              </a:rPr>
              <a:t>ISE Aillance</a:t>
            </a:r>
            <a:r>
              <a:rPr lang="zh-CN" altLang="zh-CN" sz="2800" dirty="0">
                <a:latin typeface="Times New Roman" panose="02020603050405020304" pitchFamily="18" charset="0"/>
              </a:rPr>
              <a:t>系列</a:t>
            </a:r>
            <a:endParaRPr lang="zh-CN" altLang="zh-CN" sz="2800" dirty="0">
              <a:latin typeface="Times New Roman" panose="02020603050405020304" pitchFamily="18" charset="0"/>
            </a:endParaRPr>
          </a:p>
          <a:p>
            <a:pPr marL="342900" indent="-342900">
              <a:lnSpc>
                <a:spcPct val="120000"/>
              </a:lnSpc>
              <a:buClr>
                <a:schemeClr val="bg2"/>
              </a:buClr>
              <a:buFont typeface="Monotype Sorts"/>
            </a:pPr>
            <a:r>
              <a:rPr lang="en-US" altLang="zh-CN" sz="2800" dirty="0">
                <a:solidFill>
                  <a:srgbClr val="0000FF"/>
                </a:solidFill>
                <a:latin typeface="Times New Roman" panose="02020603050405020304" pitchFamily="18" charset="0"/>
              </a:rPr>
              <a:t>Lattice </a:t>
            </a:r>
            <a:r>
              <a:rPr lang="zh-CN" altLang="zh-CN" sz="2800" dirty="0">
                <a:solidFill>
                  <a:srgbClr val="0000FF"/>
                </a:solidFill>
                <a:latin typeface="Times New Roman" panose="02020603050405020304" pitchFamily="18" charset="0"/>
              </a:rPr>
              <a:t>公司</a:t>
            </a:r>
            <a:r>
              <a:rPr lang="zh-CN" altLang="zh-CN" sz="2800" dirty="0">
                <a:latin typeface="Times New Roman" panose="02020603050405020304" pitchFamily="18" charset="0"/>
              </a:rPr>
              <a:t>：</a:t>
            </a:r>
            <a:r>
              <a:rPr lang="en-US" altLang="zh-CN" sz="2800" dirty="0">
                <a:latin typeface="Times New Roman" panose="02020603050405020304" pitchFamily="18" charset="0"/>
              </a:rPr>
              <a:t>ispEXPERT ,ispLEVER</a:t>
            </a:r>
            <a:r>
              <a:rPr lang="zh-CN" altLang="en-US" sz="2800" dirty="0">
                <a:latin typeface="Times New Roman" panose="02020603050405020304" pitchFamily="18" charset="0"/>
              </a:rPr>
              <a:t>系列</a:t>
            </a:r>
            <a:endParaRPr lang="zh-CN" altLang="en-US" sz="2800" dirty="0">
              <a:latin typeface="Times New Roman" panose="02020603050405020304" pitchFamily="18" charset="0"/>
            </a:endParaRPr>
          </a:p>
          <a:p>
            <a:pPr marL="342900" indent="-342900">
              <a:lnSpc>
                <a:spcPct val="120000"/>
              </a:lnSpc>
              <a:buClr>
                <a:schemeClr val="bg2"/>
              </a:buClr>
              <a:buFont typeface="Monotype Sorts"/>
            </a:pPr>
            <a:r>
              <a:rPr lang="en-US" altLang="zh-CN" sz="2800" dirty="0">
                <a:solidFill>
                  <a:srgbClr val="0000FF"/>
                </a:solidFill>
                <a:latin typeface="Times New Roman" panose="02020603050405020304" pitchFamily="18" charset="0"/>
              </a:rPr>
              <a:t>Actel</a:t>
            </a:r>
            <a:r>
              <a:rPr lang="zh-CN" altLang="en-US" sz="2800" dirty="0">
                <a:solidFill>
                  <a:srgbClr val="0000FF"/>
                </a:solidFill>
                <a:latin typeface="Times New Roman" panose="02020603050405020304" pitchFamily="18" charset="0"/>
              </a:rPr>
              <a:t>公司：  </a:t>
            </a:r>
            <a:r>
              <a:rPr lang="en-US" altLang="zh-CN" sz="2800" dirty="0">
                <a:latin typeface="Times New Roman" panose="02020603050405020304" pitchFamily="18" charset="0"/>
              </a:rPr>
              <a:t>Libero, Designer</a:t>
            </a:r>
            <a:r>
              <a:rPr lang="zh-CN" altLang="en-US" sz="2800" dirty="0">
                <a:latin typeface="Times New Roman" panose="02020603050405020304" pitchFamily="18" charset="0"/>
              </a:rPr>
              <a:t>系列</a:t>
            </a:r>
            <a:endParaRPr lang="zh-CN" altLang="en-US" sz="2400" dirty="0">
              <a:latin typeface="Times New Roman" panose="02020603050405020304" pitchFamily="18" charset="0"/>
            </a:endParaRPr>
          </a:p>
        </p:txBody>
      </p:sp>
      <p:sp>
        <p:nvSpPr>
          <p:cNvPr id="30723" name="Text Box 5"/>
          <p:cNvSpPr txBox="1"/>
          <p:nvPr/>
        </p:nvSpPr>
        <p:spPr>
          <a:xfrm>
            <a:off x="1084263" y="1084263"/>
            <a:ext cx="6629400" cy="519112"/>
          </a:xfrm>
          <a:prstGeom prst="rect">
            <a:avLst/>
          </a:prstGeom>
          <a:noFill/>
          <a:ln w="9525">
            <a:noFill/>
          </a:ln>
        </p:spPr>
        <p:txBody>
          <a:bodyPr>
            <a:spAutoFit/>
          </a:bodyPr>
          <a:p>
            <a:r>
              <a:rPr lang="en-US" altLang="zh-CN" sz="2800" b="1" dirty="0">
                <a:solidFill>
                  <a:srgbClr val="000099"/>
                </a:solidFill>
                <a:latin typeface="Arial" panose="020B0604020202020204" pitchFamily="34" charset="0"/>
                <a:ea typeface="楷体_GB2312"/>
              </a:rPr>
              <a:t>1</a:t>
            </a:r>
            <a:r>
              <a:rPr lang="zh-CN" altLang="en-US" sz="2800" b="1" dirty="0">
                <a:solidFill>
                  <a:srgbClr val="000099"/>
                </a:solidFill>
                <a:latin typeface="Arial" panose="020B0604020202020204" pitchFamily="34" charset="0"/>
                <a:ea typeface="楷体_GB2312"/>
              </a:rPr>
              <a:t>、集成化的开发系统</a:t>
            </a:r>
            <a:r>
              <a:rPr lang="en-US" altLang="zh-CN" sz="2800" b="1" dirty="0">
                <a:solidFill>
                  <a:srgbClr val="000099"/>
                </a:solidFill>
                <a:latin typeface="Arial" panose="020B0604020202020204" pitchFamily="34" charset="0"/>
                <a:ea typeface="楷体_GB2312"/>
              </a:rPr>
              <a:t>(</a:t>
            </a:r>
            <a:r>
              <a:rPr lang="zh-CN" altLang="en-US" sz="2800" b="1" dirty="0">
                <a:solidFill>
                  <a:srgbClr val="000099"/>
                </a:solidFill>
                <a:latin typeface="Arial" panose="020B0604020202020204" pitchFamily="34" charset="0"/>
                <a:ea typeface="楷体_GB2312"/>
              </a:rPr>
              <a:t>芯片厂商提供</a:t>
            </a:r>
            <a:r>
              <a:rPr lang="en-US" altLang="zh-CN" sz="2800" b="1" dirty="0">
                <a:solidFill>
                  <a:srgbClr val="000099"/>
                </a:solidFill>
                <a:latin typeface="Arial" panose="020B0604020202020204" pitchFamily="34" charset="0"/>
                <a:ea typeface="楷体_GB2312"/>
              </a:rPr>
              <a:t>)</a:t>
            </a:r>
            <a:endParaRPr lang="zh-CN" altLang="en-US" sz="2800" b="1" dirty="0">
              <a:solidFill>
                <a:srgbClr val="000099"/>
              </a:solidFill>
              <a:latin typeface="Arial" panose="020B0604020202020204" pitchFamily="34" charset="0"/>
              <a:ea typeface="楷体_GB2312"/>
            </a:endParaRPr>
          </a:p>
        </p:txBody>
      </p:sp>
      <p:sp>
        <p:nvSpPr>
          <p:cNvPr id="4" name="标题 1"/>
          <p:cNvSpPr txBox="1"/>
          <p:nvPr/>
        </p:nvSpPr>
        <p:spPr>
          <a:xfrm>
            <a:off x="387350" y="373063"/>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30725" name="Text Box 5"/>
          <p:cNvSpPr txBox="1"/>
          <p:nvPr/>
        </p:nvSpPr>
        <p:spPr>
          <a:xfrm>
            <a:off x="1162050" y="3862388"/>
            <a:ext cx="8586788" cy="522287"/>
          </a:xfrm>
          <a:prstGeom prst="rect">
            <a:avLst/>
          </a:prstGeom>
          <a:noFill/>
          <a:ln w="9525">
            <a:noFill/>
          </a:ln>
        </p:spPr>
        <p:txBody>
          <a:bodyPr>
            <a:spAutoFit/>
          </a:bodyPr>
          <a:p>
            <a:r>
              <a:rPr lang="en-US" altLang="zh-CN" sz="2800" b="1" dirty="0">
                <a:solidFill>
                  <a:srgbClr val="000099"/>
                </a:solidFill>
                <a:latin typeface="Arial" panose="020B0604020202020204" pitchFamily="34" charset="0"/>
                <a:ea typeface="楷体_GB2312"/>
              </a:rPr>
              <a:t>2</a:t>
            </a:r>
            <a:r>
              <a:rPr lang="zh-CN" altLang="en-US" sz="2800" b="1" dirty="0">
                <a:solidFill>
                  <a:srgbClr val="000099"/>
                </a:solidFill>
                <a:latin typeface="Arial" panose="020B0604020202020204" pitchFamily="34" charset="0"/>
                <a:ea typeface="楷体_GB2312"/>
              </a:rPr>
              <a:t>、集成化的开发系统</a:t>
            </a:r>
            <a:r>
              <a:rPr lang="en-US" altLang="zh-CN" sz="2800" b="1" dirty="0">
                <a:solidFill>
                  <a:srgbClr val="000099"/>
                </a:solidFill>
                <a:latin typeface="Arial" panose="020B0604020202020204" pitchFamily="34" charset="0"/>
                <a:ea typeface="楷体_GB2312"/>
              </a:rPr>
              <a:t>(</a:t>
            </a:r>
            <a:r>
              <a:rPr lang="zh-CN" altLang="en-US" sz="2800" b="1" dirty="0">
                <a:solidFill>
                  <a:srgbClr val="000099"/>
                </a:solidFill>
                <a:latin typeface="Arial" panose="020B0604020202020204" pitchFamily="34" charset="0"/>
                <a:ea typeface="楷体_GB2312"/>
              </a:rPr>
              <a:t>第三方专业</a:t>
            </a:r>
            <a:r>
              <a:rPr lang="en-US" altLang="zh-CN" sz="2800" b="1" dirty="0">
                <a:solidFill>
                  <a:srgbClr val="000099"/>
                </a:solidFill>
                <a:latin typeface="Arial" panose="020B0604020202020204" pitchFamily="34" charset="0"/>
                <a:ea typeface="楷体_GB2312"/>
              </a:rPr>
              <a:t>EDA</a:t>
            </a:r>
            <a:r>
              <a:rPr lang="zh-CN" altLang="en-US" sz="2800" b="1" dirty="0">
                <a:solidFill>
                  <a:srgbClr val="000099"/>
                </a:solidFill>
                <a:latin typeface="Arial" panose="020B0604020202020204" pitchFamily="34" charset="0"/>
                <a:ea typeface="楷体_GB2312"/>
              </a:rPr>
              <a:t>公司提供</a:t>
            </a:r>
            <a:r>
              <a:rPr lang="en-US" altLang="zh-CN" sz="2800" b="1" dirty="0">
                <a:solidFill>
                  <a:srgbClr val="000099"/>
                </a:solidFill>
                <a:latin typeface="Arial" panose="020B0604020202020204" pitchFamily="34" charset="0"/>
                <a:ea typeface="楷体_GB2312"/>
              </a:rPr>
              <a:t>)</a:t>
            </a:r>
            <a:endParaRPr lang="zh-CN" altLang="en-US" sz="2800" b="1" dirty="0">
              <a:solidFill>
                <a:srgbClr val="000099"/>
              </a:solidFill>
              <a:latin typeface="Arial" panose="020B0604020202020204" pitchFamily="34" charset="0"/>
              <a:ea typeface="楷体_GB2312"/>
            </a:endParaRPr>
          </a:p>
        </p:txBody>
      </p:sp>
      <p:sp>
        <p:nvSpPr>
          <p:cNvPr id="30726" name="TextBox 5"/>
          <p:cNvSpPr txBox="1"/>
          <p:nvPr/>
        </p:nvSpPr>
        <p:spPr>
          <a:xfrm>
            <a:off x="1120775" y="4527550"/>
            <a:ext cx="10485438" cy="2524125"/>
          </a:xfrm>
          <a:prstGeom prst="rect">
            <a:avLst/>
          </a:prstGeom>
          <a:noFill/>
          <a:ln w="9525">
            <a:noFill/>
          </a:ln>
        </p:spPr>
        <p:txBody>
          <a:bodyPr>
            <a:spAutoFit/>
          </a:bodyPr>
          <a:p>
            <a:pPr>
              <a:spcBef>
                <a:spcPct val="50000"/>
              </a:spcBef>
              <a:buClr>
                <a:schemeClr val="bg2"/>
              </a:buClr>
              <a:buFont typeface="Monotype Sorts"/>
            </a:pPr>
            <a:r>
              <a:rPr lang="zh-CN" altLang="en-US" sz="2800" dirty="0">
                <a:latin typeface="Times New Roman" panose="02020603050405020304" pitchFamily="18" charset="0"/>
              </a:rPr>
              <a:t>目前业内几家专业的</a:t>
            </a:r>
            <a:r>
              <a:rPr lang="en-US" altLang="zh-CN" sz="2800" dirty="0">
                <a:latin typeface="Times New Roman" panose="02020603050405020304" pitchFamily="18" charset="0"/>
              </a:rPr>
              <a:t>EDA</a:t>
            </a:r>
            <a:r>
              <a:rPr lang="zh-CN" altLang="en-US" sz="2800" dirty="0">
                <a:latin typeface="Times New Roman" panose="02020603050405020304" pitchFamily="18" charset="0"/>
              </a:rPr>
              <a:t>公司：</a:t>
            </a:r>
            <a:endParaRPr lang="zh-CN" altLang="en-US" sz="2800" dirty="0">
              <a:latin typeface="Times New Roman" panose="02020603050405020304" pitchFamily="18" charset="0"/>
            </a:endParaRPr>
          </a:p>
          <a:p>
            <a:pPr>
              <a:spcBef>
                <a:spcPct val="50000"/>
              </a:spcBef>
              <a:buClr>
                <a:schemeClr val="bg2"/>
              </a:buClr>
              <a:buFont typeface="Monotype Sorts"/>
            </a:pPr>
            <a:r>
              <a:rPr lang="zh-CN" altLang="en-US" sz="2800" dirty="0">
                <a:latin typeface="Times New Roman" panose="02020603050405020304" pitchFamily="18" charset="0"/>
              </a:rPr>
              <a:t>          </a:t>
            </a:r>
            <a:r>
              <a:rPr lang="en-US" altLang="zh-CN" sz="2800" dirty="0">
                <a:latin typeface="Times New Roman" panose="02020603050405020304" pitchFamily="18" charset="0"/>
              </a:rPr>
              <a:t>Synopsys, Cadence, Mentor, Magma,etc</a:t>
            </a:r>
            <a:endParaRPr lang="en-US" altLang="zh-CN" sz="2800" dirty="0">
              <a:latin typeface="Times New Roman" panose="02020603050405020304" pitchFamily="18" charset="0"/>
            </a:endParaRPr>
          </a:p>
          <a:p>
            <a:pPr>
              <a:spcBef>
                <a:spcPct val="50000"/>
              </a:spcBef>
              <a:buClr>
                <a:schemeClr val="bg2"/>
              </a:buClr>
              <a:buFont typeface="Monotype Sorts"/>
            </a:pPr>
            <a:r>
              <a:rPr lang="en-US" altLang="zh-CN" sz="2800" dirty="0">
                <a:latin typeface="Times New Roman" panose="02020603050405020304" pitchFamily="18" charset="0"/>
              </a:rPr>
              <a:t>        </a:t>
            </a:r>
            <a:r>
              <a:rPr lang="zh-CN" altLang="en-US" sz="2800" dirty="0">
                <a:latin typeface="Times New Roman" panose="02020603050405020304" pitchFamily="18" charset="0"/>
              </a:rPr>
              <a:t>这些公司专注于不同的领域，能提供包括板级设计，芯片设计等几乎所有的</a:t>
            </a:r>
            <a:r>
              <a:rPr lang="en-US" altLang="zh-CN" sz="2800" dirty="0">
                <a:latin typeface="Times New Roman" panose="02020603050405020304" pitchFamily="18" charset="0"/>
              </a:rPr>
              <a:t>EDA</a:t>
            </a:r>
            <a:r>
              <a:rPr lang="zh-CN" altLang="en-US" sz="2800" dirty="0">
                <a:latin typeface="Times New Roman" panose="02020603050405020304" pitchFamily="18" charset="0"/>
              </a:rPr>
              <a:t>工具。</a:t>
            </a:r>
            <a:endParaRPr lang="zh-CN" altLang="en-US" sz="2800" dirty="0">
              <a:latin typeface="Times New Roman" panose="02020603050405020304" pitchFamily="18" charset="0"/>
            </a:endParaRPr>
          </a:p>
          <a:p>
            <a:endParaRPr lang="zh-CN" altLang="en-US" dirty="0">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nvSpPr>
        <p:spPr>
          <a:xfrm>
            <a:off x="1854200" y="1282700"/>
            <a:ext cx="6705600" cy="5276850"/>
          </a:xfrm>
          <a:prstGeom prst="rect">
            <a:avLst/>
          </a:prstGeom>
          <a:noFill/>
          <a:ln w="9525">
            <a:noFill/>
          </a:ln>
        </p:spPr>
        <p:txBody>
          <a:bodyPr/>
          <a:p>
            <a:pPr marL="342900" indent="-342900"/>
            <a:r>
              <a:rPr lang="en-US" altLang="zh-CN" sz="2800" b="1" dirty="0">
                <a:latin typeface="楷体_GB2312"/>
                <a:ea typeface="楷体_GB2312"/>
              </a:rPr>
              <a:t>EDA</a:t>
            </a:r>
            <a:r>
              <a:rPr lang="zh-CN" altLang="en-US" sz="2800" b="1" dirty="0">
                <a:latin typeface="楷体_GB2312"/>
                <a:ea typeface="楷体_GB2312"/>
              </a:rPr>
              <a:t>技术的相关网址：</a:t>
            </a:r>
            <a:endParaRPr lang="zh-CN" altLang="en-US" sz="2800" b="1" dirty="0">
              <a:latin typeface="Arial" panose="020B0604020202020204" pitchFamily="34" charset="0"/>
            </a:endParaRPr>
          </a:p>
          <a:p>
            <a:pPr marL="342900" indent="-342900"/>
            <a:r>
              <a:rPr lang="zh-CN" altLang="en-US" sz="4400" b="1" dirty="0">
                <a:latin typeface="Arial" panose="020B0604020202020204" pitchFamily="34" charset="0"/>
              </a:rPr>
              <a:t>        </a:t>
            </a:r>
            <a:r>
              <a:rPr lang="en-US" altLang="zh-CN" sz="4400" b="1" dirty="0">
                <a:solidFill>
                  <a:srgbClr val="000099"/>
                </a:solidFill>
                <a:latin typeface="Arial" panose="020B0604020202020204" pitchFamily="34" charset="0"/>
              </a:rPr>
              <a:t>www.fpga.com.cn</a:t>
            </a:r>
            <a:endParaRPr lang="en-US" altLang="zh-CN" sz="4400" b="1" dirty="0">
              <a:solidFill>
                <a:srgbClr val="000099"/>
              </a:solidFill>
              <a:latin typeface="Arial" panose="020B0604020202020204" pitchFamily="34" charset="0"/>
            </a:endParaRPr>
          </a:p>
          <a:p>
            <a:pPr marL="342900" indent="-342900"/>
            <a:r>
              <a:rPr lang="en-US" altLang="zh-CN" sz="4400" b="1" dirty="0">
                <a:solidFill>
                  <a:srgbClr val="000099"/>
                </a:solidFill>
                <a:latin typeface="Arial" panose="020B0604020202020204" pitchFamily="34" charset="0"/>
              </a:rPr>
              <a:t>        www.edaclub.net        </a:t>
            </a:r>
            <a:endParaRPr lang="en-US" altLang="zh-CN" sz="4400" b="1" dirty="0">
              <a:solidFill>
                <a:srgbClr val="000099"/>
              </a:solidFill>
              <a:latin typeface="Arial" panose="020B0604020202020204" pitchFamily="34" charset="0"/>
            </a:endParaRPr>
          </a:p>
          <a:p>
            <a:pPr marL="342900" indent="-342900"/>
            <a:r>
              <a:rPr lang="en-US" altLang="zh-CN" sz="4400" b="1" dirty="0">
                <a:solidFill>
                  <a:srgbClr val="000099"/>
                </a:solidFill>
                <a:latin typeface="Arial" panose="020B0604020202020204" pitchFamily="34" charset="0"/>
              </a:rPr>
              <a:t>        </a:t>
            </a:r>
            <a:r>
              <a:rPr lang="en-US" altLang="zh-CN" sz="4400" b="1" dirty="0">
                <a:solidFill>
                  <a:srgbClr val="FF0000"/>
                </a:solidFill>
                <a:latin typeface="Arial" panose="020B0604020202020204" pitchFamily="34" charset="0"/>
              </a:rPr>
              <a:t>www.edachina.com </a:t>
            </a:r>
            <a:endParaRPr lang="en-US" altLang="zh-CN" sz="4400" b="1" dirty="0">
              <a:solidFill>
                <a:srgbClr val="FF0000"/>
              </a:solidFill>
              <a:latin typeface="Arial" panose="020B0604020202020204" pitchFamily="34" charset="0"/>
            </a:endParaRPr>
          </a:p>
          <a:p>
            <a:pPr marL="342900" indent="-342900"/>
            <a:r>
              <a:rPr lang="en-US" altLang="zh-CN" sz="4400" b="1" dirty="0">
                <a:solidFill>
                  <a:srgbClr val="000099"/>
                </a:solidFill>
                <a:latin typeface="Arial" panose="020B0604020202020204" pitchFamily="34" charset="0"/>
              </a:rPr>
              <a:t>        ww.altera.com       </a:t>
            </a:r>
            <a:endParaRPr lang="en-US" altLang="zh-CN" sz="4400" b="1" dirty="0">
              <a:solidFill>
                <a:srgbClr val="000099"/>
              </a:solidFill>
              <a:latin typeface="Arial" panose="020B0604020202020204" pitchFamily="34" charset="0"/>
            </a:endParaRPr>
          </a:p>
          <a:p>
            <a:pPr marL="342900" indent="-342900"/>
            <a:r>
              <a:rPr lang="en-US" altLang="zh-CN" sz="4400" b="1" dirty="0">
                <a:solidFill>
                  <a:srgbClr val="000099"/>
                </a:solidFill>
                <a:latin typeface="Arial" panose="020B0604020202020204" pitchFamily="34" charset="0"/>
              </a:rPr>
              <a:t>        www.xilinx.com</a:t>
            </a:r>
            <a:endParaRPr lang="en-US" altLang="zh-CN" sz="4400" b="1" dirty="0">
              <a:solidFill>
                <a:srgbClr val="000099"/>
              </a:solidFill>
              <a:latin typeface="Arial" panose="020B0604020202020204" pitchFamily="34" charset="0"/>
            </a:endParaRPr>
          </a:p>
          <a:p>
            <a:pPr marL="342900" indent="-342900"/>
            <a:r>
              <a:rPr lang="en-US" altLang="zh-CN" sz="4400" b="1" dirty="0">
                <a:solidFill>
                  <a:srgbClr val="000099"/>
                </a:solidFill>
                <a:latin typeface="Arial" panose="020B0604020202020204" pitchFamily="34" charset="0"/>
              </a:rPr>
              <a:t>        www.lattice.com    </a:t>
            </a:r>
            <a:r>
              <a:rPr lang="en-US" altLang="zh-CN" sz="4400" b="1" dirty="0">
                <a:solidFill>
                  <a:srgbClr val="FF0000"/>
                </a:solidFill>
                <a:latin typeface="Arial" panose="020B0604020202020204" pitchFamily="34" charset="0"/>
              </a:rPr>
              <a:t> </a:t>
            </a:r>
            <a:endParaRPr lang="zh-CN" altLang="zh-CN" sz="4400" b="1" dirty="0">
              <a:solidFill>
                <a:srgbClr val="FF0000"/>
              </a:solidFill>
              <a:latin typeface="Arial" panose="020B0604020202020204" pitchFamily="34" charset="0"/>
            </a:endParaRPr>
          </a:p>
        </p:txBody>
      </p:sp>
      <p:sp>
        <p:nvSpPr>
          <p:cNvPr id="3" name="标题 1"/>
          <p:cNvSpPr txBox="1"/>
          <p:nvPr/>
        </p:nvSpPr>
        <p:spPr>
          <a:xfrm>
            <a:off x="387350" y="373063"/>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xfrm>
            <a:off x="269875" y="49213"/>
            <a:ext cx="11387138" cy="874712"/>
          </a:xfrm>
        </p:spPr>
        <p:txBody>
          <a:bodyPr vert="horz" wrap="square" lIns="91440" tIns="45720" rIns="91440" bIns="45720" anchor="b"/>
          <a:p>
            <a:pPr eaLnBrk="1" hangingPunct="1"/>
            <a:r>
              <a:rPr lang="en-US" altLang="zh-CN" sz="4000" dirty="0">
                <a:solidFill>
                  <a:srgbClr val="C00000"/>
                </a:solidFill>
              </a:rPr>
              <a:t>JYS</a:t>
            </a:r>
            <a:r>
              <a:rPr lang="zh-CN" altLang="zh-CN" sz="4000" dirty="0">
                <a:solidFill>
                  <a:srgbClr val="C00000"/>
                </a:solidFill>
              </a:rPr>
              <a:t>—</a:t>
            </a:r>
            <a:r>
              <a:rPr lang="en-US" altLang="zh-CN" sz="4000" dirty="0">
                <a:solidFill>
                  <a:srgbClr val="C00000"/>
                </a:solidFill>
              </a:rPr>
              <a:t>X</a:t>
            </a:r>
            <a:r>
              <a:rPr lang="zh-CN" altLang="zh-CN" sz="4000" dirty="0">
                <a:solidFill>
                  <a:srgbClr val="C00000"/>
                </a:solidFill>
              </a:rPr>
              <a:t>实验</a:t>
            </a:r>
            <a:r>
              <a:rPr lang="zh-CN" altLang="en-US" sz="4000" dirty="0">
                <a:solidFill>
                  <a:srgbClr val="C00000"/>
                </a:solidFill>
              </a:rPr>
              <a:t>系统</a:t>
            </a:r>
            <a:endParaRPr lang="zh-CN" altLang="en-US" sz="4000" dirty="0">
              <a:solidFill>
                <a:srgbClr val="C00000"/>
              </a:solidFill>
            </a:endParaRPr>
          </a:p>
        </p:txBody>
      </p:sp>
      <p:grpSp>
        <p:nvGrpSpPr>
          <p:cNvPr id="32771" name="Group 82"/>
          <p:cNvGrpSpPr/>
          <p:nvPr/>
        </p:nvGrpSpPr>
        <p:grpSpPr>
          <a:xfrm>
            <a:off x="4999038" y="560388"/>
            <a:ext cx="6754812" cy="5500687"/>
            <a:chOff x="1407" y="2076"/>
            <a:chExt cx="9577" cy="7150"/>
          </a:xfrm>
        </p:grpSpPr>
        <p:sp>
          <p:nvSpPr>
            <p:cNvPr id="32773" name="Rectangle 83"/>
            <p:cNvSpPr/>
            <p:nvPr/>
          </p:nvSpPr>
          <p:spPr>
            <a:xfrm>
              <a:off x="7184" y="2076"/>
              <a:ext cx="3800" cy="7150"/>
            </a:xfrm>
            <a:prstGeom prst="rect">
              <a:avLst/>
            </a:prstGeom>
            <a:solidFill>
              <a:srgbClr val="FFFFFF"/>
            </a:solidFill>
            <a:ln w="19050" cap="flat" cmpd="sng">
              <a:solidFill>
                <a:srgbClr val="000000"/>
              </a:solidFill>
              <a:prstDash val="dash"/>
              <a:miter/>
              <a:headEnd type="none" w="med" len="med"/>
              <a:tailEnd type="none" w="med" len="med"/>
            </a:ln>
          </p:spPr>
          <p:txBody>
            <a:bodyPr/>
            <a:p>
              <a:endParaRPr lang="zh-CN" altLang="en-US" dirty="0">
                <a:latin typeface="Arial" panose="020B0604020202020204" pitchFamily="34" charset="0"/>
              </a:endParaRPr>
            </a:p>
          </p:txBody>
        </p:sp>
        <p:sp>
          <p:nvSpPr>
            <p:cNvPr id="32774" name="Rectangle 84"/>
            <p:cNvSpPr/>
            <p:nvPr/>
          </p:nvSpPr>
          <p:spPr>
            <a:xfrm>
              <a:off x="1407" y="2076"/>
              <a:ext cx="3800" cy="7150"/>
            </a:xfrm>
            <a:prstGeom prst="rect">
              <a:avLst/>
            </a:prstGeom>
            <a:solidFill>
              <a:srgbClr val="FFFFFF"/>
            </a:solidFill>
            <a:ln w="19050" cap="flat" cmpd="sng">
              <a:solidFill>
                <a:srgbClr val="000000"/>
              </a:solidFill>
              <a:prstDash val="dash"/>
              <a:miter/>
              <a:headEnd type="none" w="med" len="med"/>
              <a:tailEnd type="none" w="med" len="med"/>
            </a:ln>
          </p:spPr>
          <p:txBody>
            <a:bodyPr/>
            <a:p>
              <a:endParaRPr lang="zh-CN" altLang="en-US" dirty="0">
                <a:latin typeface="Arial" panose="020B0604020202020204" pitchFamily="34" charset="0"/>
              </a:endParaRPr>
            </a:p>
          </p:txBody>
        </p:sp>
        <p:sp>
          <p:nvSpPr>
            <p:cNvPr id="32775" name="Rectangle 85"/>
            <p:cNvSpPr/>
            <p:nvPr/>
          </p:nvSpPr>
          <p:spPr>
            <a:xfrm>
              <a:off x="1736" y="2361"/>
              <a:ext cx="3193" cy="1423"/>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endParaRPr lang="en-US" altLang="zh-CN" sz="2000" b="1" dirty="0">
                <a:latin typeface="Calibri" panose="020F0502020204030204" pitchFamily="34" charset="0"/>
              </a:endParaRPr>
            </a:p>
            <a:p>
              <a:pPr algn="ctr"/>
              <a:r>
                <a:rPr lang="zh-CN" altLang="en-US" sz="2000" b="1" dirty="0">
                  <a:latin typeface="Calibri" panose="020F0502020204030204" pitchFamily="34" charset="0"/>
                </a:rPr>
                <a:t>服务器管理软件</a:t>
              </a:r>
              <a:endParaRPr lang="zh-CN" altLang="x-none" sz="2000" b="1" dirty="0">
                <a:latin typeface="Arial" panose="020B0604020202020204" pitchFamily="34" charset="0"/>
              </a:endParaRPr>
            </a:p>
          </p:txBody>
        </p:sp>
        <p:sp>
          <p:nvSpPr>
            <p:cNvPr id="32776" name="Rectangle 86"/>
            <p:cNvSpPr/>
            <p:nvPr/>
          </p:nvSpPr>
          <p:spPr>
            <a:xfrm>
              <a:off x="1736" y="4634"/>
              <a:ext cx="3193" cy="1306"/>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endParaRPr lang="en-US" altLang="zh-CN" sz="2000" b="1" dirty="0">
                <a:latin typeface="Calibri" panose="020F0502020204030204" pitchFamily="34" charset="0"/>
              </a:endParaRPr>
            </a:p>
            <a:p>
              <a:pPr algn="ctr"/>
              <a:r>
                <a:rPr lang="zh-CN" altLang="en-US" sz="2000" b="1" dirty="0">
                  <a:latin typeface="Calibri" panose="020F0502020204030204" pitchFamily="34" charset="0"/>
                </a:rPr>
                <a:t>远程实验软件</a:t>
              </a:r>
              <a:endParaRPr lang="zh-CN" altLang="x-none" sz="2000" b="1" dirty="0">
                <a:latin typeface="Arial" panose="020B0604020202020204" pitchFamily="34" charset="0"/>
              </a:endParaRPr>
            </a:p>
          </p:txBody>
        </p:sp>
        <p:sp>
          <p:nvSpPr>
            <p:cNvPr id="32777" name="Rectangle 87"/>
            <p:cNvSpPr/>
            <p:nvPr/>
          </p:nvSpPr>
          <p:spPr>
            <a:xfrm>
              <a:off x="1736" y="6781"/>
              <a:ext cx="3193" cy="1289"/>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endParaRPr lang="en-US" altLang="zh-CN" sz="2000" b="1" dirty="0">
                <a:latin typeface="Calibri" panose="020F0502020204030204" pitchFamily="34" charset="0"/>
              </a:endParaRPr>
            </a:p>
            <a:p>
              <a:pPr algn="ctr"/>
              <a:r>
                <a:rPr lang="zh-CN" altLang="en-US" sz="2000" b="1" dirty="0">
                  <a:latin typeface="Calibri" panose="020F0502020204030204" pitchFamily="34" charset="0"/>
                </a:rPr>
                <a:t>本地实验软件</a:t>
              </a:r>
              <a:endParaRPr lang="zh-CN" altLang="x-none" sz="2000" b="1" dirty="0">
                <a:latin typeface="Arial" panose="020B0604020202020204" pitchFamily="34" charset="0"/>
              </a:endParaRPr>
            </a:p>
          </p:txBody>
        </p:sp>
        <p:sp>
          <p:nvSpPr>
            <p:cNvPr id="32778" name="Rectangle 88"/>
            <p:cNvSpPr/>
            <p:nvPr/>
          </p:nvSpPr>
          <p:spPr>
            <a:xfrm>
              <a:off x="7440" y="2461"/>
              <a:ext cx="3193" cy="5509"/>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endParaRPr lang="en-US" altLang="zh-CN" sz="2000" b="1" dirty="0">
                <a:latin typeface="Times New Roman" panose="02020603050405020304" pitchFamily="18" charset="0"/>
              </a:endParaRPr>
            </a:p>
            <a:p>
              <a:pPr algn="ctr"/>
              <a:endParaRPr lang="en-US" altLang="zh-CN" sz="2000" b="1" dirty="0">
                <a:latin typeface="Times New Roman" panose="02020603050405020304" pitchFamily="18" charset="0"/>
              </a:endParaRPr>
            </a:p>
            <a:p>
              <a:pPr algn="ctr"/>
              <a:endParaRPr lang="en-US" altLang="zh-CN" sz="2000" b="1" dirty="0">
                <a:latin typeface="Calibri" panose="020F0502020204030204" pitchFamily="34" charset="0"/>
              </a:endParaRPr>
            </a:p>
            <a:p>
              <a:pPr algn="ctr"/>
              <a:endParaRPr lang="en-US" altLang="zh-CN" sz="2000" b="1" dirty="0">
                <a:latin typeface="Calibri" panose="020F0502020204030204" pitchFamily="34" charset="0"/>
              </a:endParaRPr>
            </a:p>
            <a:p>
              <a:pPr algn="ctr"/>
              <a:endParaRPr lang="en-US" altLang="zh-CN" sz="2000" b="1" dirty="0">
                <a:latin typeface="Calibri" panose="020F0502020204030204" pitchFamily="34" charset="0"/>
              </a:endParaRPr>
            </a:p>
            <a:p>
              <a:pPr algn="ctr"/>
              <a:r>
                <a:rPr lang="zh-CN" altLang="en-US" sz="2000" b="1" dirty="0">
                  <a:latin typeface="Calibri" panose="020F0502020204030204" pitchFamily="34" charset="0"/>
                </a:rPr>
                <a:t>超大规模</a:t>
              </a:r>
              <a:endParaRPr lang="zh-CN" altLang="en-US" sz="2000" b="1" dirty="0">
                <a:latin typeface="Times New Roman" panose="02020603050405020304" pitchFamily="18" charset="0"/>
              </a:endParaRPr>
            </a:p>
            <a:p>
              <a:pPr algn="ctr"/>
              <a:r>
                <a:rPr lang="zh-CN" altLang="en-US" sz="2000" b="1" dirty="0">
                  <a:latin typeface="Calibri" panose="020F0502020204030204" pitchFamily="34" charset="0"/>
                </a:rPr>
                <a:t>集成电路</a:t>
              </a:r>
              <a:endParaRPr lang="zh-CN" altLang="en-US" sz="2000" b="1" dirty="0">
                <a:latin typeface="Times New Roman" panose="02020603050405020304" pitchFamily="18" charset="0"/>
              </a:endParaRPr>
            </a:p>
            <a:p>
              <a:pPr algn="ctr"/>
              <a:r>
                <a:rPr lang="zh-CN" altLang="en-US" sz="2000" b="1" dirty="0">
                  <a:latin typeface="Calibri" panose="020F0502020204030204" pitchFamily="34" charset="0"/>
                </a:rPr>
                <a:t>（</a:t>
              </a:r>
              <a:r>
                <a:rPr lang="en-US" altLang="zh-CN" sz="2000" b="1" dirty="0">
                  <a:latin typeface="Calibri" panose="020F0502020204030204" pitchFamily="34" charset="0"/>
                </a:rPr>
                <a:t>FPGA</a:t>
              </a:r>
              <a:r>
                <a:rPr lang="zh-CN" altLang="en-US" sz="2000" b="1" dirty="0">
                  <a:latin typeface="Calibri" panose="020F0502020204030204" pitchFamily="34" charset="0"/>
                </a:rPr>
                <a:t>）</a:t>
              </a:r>
              <a:endParaRPr lang="zh-CN" altLang="x-none" sz="2000" b="1" dirty="0">
                <a:latin typeface="Arial" panose="020B0604020202020204" pitchFamily="34" charset="0"/>
              </a:endParaRPr>
            </a:p>
          </p:txBody>
        </p:sp>
        <p:sp>
          <p:nvSpPr>
            <p:cNvPr id="32779" name="AutoShape 89"/>
            <p:cNvSpPr/>
            <p:nvPr/>
          </p:nvSpPr>
          <p:spPr>
            <a:xfrm>
              <a:off x="4929" y="2878"/>
              <a:ext cx="2511" cy="437"/>
            </a:xfrm>
            <a:prstGeom prst="leftRightArrow">
              <a:avLst>
                <a:gd name="adj1" fmla="val 50000"/>
                <a:gd name="adj2" fmla="val 114919"/>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780" name="AutoShape 90"/>
            <p:cNvSpPr/>
            <p:nvPr/>
          </p:nvSpPr>
          <p:spPr>
            <a:xfrm>
              <a:off x="2980" y="3784"/>
              <a:ext cx="378" cy="850"/>
            </a:xfrm>
            <a:prstGeom prst="upDownArrow">
              <a:avLst>
                <a:gd name="adj1" fmla="val 50000"/>
                <a:gd name="adj2" fmla="val 44973"/>
              </a:avLst>
            </a:prstGeom>
            <a:solidFill>
              <a:srgbClr val="FFFFFF"/>
            </a:solidFill>
            <a:ln w="9525" cap="flat" cmpd="sng">
              <a:solidFill>
                <a:srgbClr val="000000"/>
              </a:solidFill>
              <a:prstDash val="solid"/>
              <a:miter/>
              <a:headEnd type="none" w="med" len="med"/>
              <a:tailEnd type="none" w="med" len="med"/>
            </a:ln>
          </p:spPr>
          <p:txBody>
            <a:bodyPr vert="eaVert"/>
            <a:p>
              <a:endParaRPr lang="zh-CN" altLang="en-US" dirty="0">
                <a:latin typeface="Arial" panose="020B0604020202020204" pitchFamily="34" charset="0"/>
              </a:endParaRPr>
            </a:p>
          </p:txBody>
        </p:sp>
        <p:sp>
          <p:nvSpPr>
            <p:cNvPr id="32781" name="AutoShape 91"/>
            <p:cNvSpPr/>
            <p:nvPr/>
          </p:nvSpPr>
          <p:spPr>
            <a:xfrm>
              <a:off x="4929" y="5045"/>
              <a:ext cx="2511" cy="465"/>
            </a:xfrm>
            <a:prstGeom prst="leftRightArrow">
              <a:avLst>
                <a:gd name="adj1" fmla="val 50000"/>
                <a:gd name="adj2" fmla="val 108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782" name="AutoShape 92"/>
            <p:cNvSpPr/>
            <p:nvPr/>
          </p:nvSpPr>
          <p:spPr>
            <a:xfrm>
              <a:off x="4929" y="7226"/>
              <a:ext cx="2511" cy="465"/>
            </a:xfrm>
            <a:prstGeom prst="leftRightArrow">
              <a:avLst>
                <a:gd name="adj1" fmla="val 50000"/>
                <a:gd name="adj2" fmla="val 108000"/>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783" name="Rectangle 93"/>
            <p:cNvSpPr/>
            <p:nvPr/>
          </p:nvSpPr>
          <p:spPr>
            <a:xfrm>
              <a:off x="1943" y="8355"/>
              <a:ext cx="2863" cy="720"/>
            </a:xfrm>
            <a:prstGeom prst="rect">
              <a:avLst/>
            </a:prstGeom>
            <a:solidFill>
              <a:srgbClr val="FFFFFF"/>
            </a:solidFill>
            <a:ln w="9525">
              <a:noFill/>
            </a:ln>
          </p:spPr>
          <p:txBody>
            <a:bodyPr/>
            <a:p>
              <a:pPr algn="ctr">
                <a:lnSpc>
                  <a:spcPct val="144000"/>
                </a:lnSpc>
              </a:pPr>
              <a:r>
                <a:rPr lang="zh-CN" altLang="en-US" b="1" dirty="0">
                  <a:solidFill>
                    <a:srgbClr val="C00000"/>
                  </a:solidFill>
                  <a:latin typeface="Calibri" panose="020F0502020204030204" pitchFamily="34" charset="0"/>
                </a:rPr>
                <a:t>实验软件平台</a:t>
              </a:r>
              <a:endParaRPr lang="zh-CN" altLang="x-none" dirty="0">
                <a:solidFill>
                  <a:srgbClr val="C00000"/>
                </a:solidFill>
                <a:latin typeface="Arial" panose="020B0604020202020204" pitchFamily="34" charset="0"/>
              </a:endParaRPr>
            </a:p>
          </p:txBody>
        </p:sp>
        <p:sp>
          <p:nvSpPr>
            <p:cNvPr id="32784" name="Rectangle 94"/>
            <p:cNvSpPr/>
            <p:nvPr/>
          </p:nvSpPr>
          <p:spPr>
            <a:xfrm>
              <a:off x="7704" y="8355"/>
              <a:ext cx="2929" cy="720"/>
            </a:xfrm>
            <a:prstGeom prst="rect">
              <a:avLst/>
            </a:prstGeom>
            <a:solidFill>
              <a:srgbClr val="FFFFFF"/>
            </a:solidFill>
            <a:ln w="9525">
              <a:noFill/>
            </a:ln>
          </p:spPr>
          <p:txBody>
            <a:bodyPr/>
            <a:p>
              <a:pPr algn="ctr">
                <a:lnSpc>
                  <a:spcPct val="144000"/>
                </a:lnSpc>
              </a:pPr>
              <a:r>
                <a:rPr lang="zh-CN" altLang="en-US" b="1" dirty="0">
                  <a:solidFill>
                    <a:srgbClr val="C00000"/>
                  </a:solidFill>
                  <a:latin typeface="Calibri" panose="020F0502020204030204" pitchFamily="34" charset="0"/>
                </a:rPr>
                <a:t>实验硬件平台</a:t>
              </a:r>
              <a:endParaRPr lang="zh-CN" altLang="x-none" dirty="0">
                <a:solidFill>
                  <a:srgbClr val="C00000"/>
                </a:solidFill>
                <a:latin typeface="Arial" panose="020B0604020202020204" pitchFamily="34" charset="0"/>
              </a:endParaRPr>
            </a:p>
          </p:txBody>
        </p:sp>
      </p:grpSp>
      <p:sp>
        <p:nvSpPr>
          <p:cNvPr id="32772" name="TextBox 94"/>
          <p:cNvSpPr txBox="1"/>
          <p:nvPr/>
        </p:nvSpPr>
        <p:spPr>
          <a:xfrm>
            <a:off x="368300" y="1031875"/>
            <a:ext cx="4484688" cy="4894263"/>
          </a:xfrm>
          <a:prstGeom prst="rect">
            <a:avLst/>
          </a:prstGeom>
          <a:noFill/>
          <a:ln w="9525">
            <a:noFill/>
          </a:ln>
        </p:spPr>
        <p:txBody>
          <a:bodyPr>
            <a:spAutoFit/>
          </a:bodyPr>
          <a:p>
            <a:r>
              <a:rPr lang="en-US" altLang="zh-CN" sz="2400" dirty="0">
                <a:latin typeface="Arial" panose="020B0604020202020204" pitchFamily="34" charset="0"/>
              </a:rPr>
              <a:t>        1</a:t>
            </a:r>
            <a:r>
              <a:rPr lang="zh-CN" altLang="en-US" sz="2400" dirty="0">
                <a:latin typeface="Arial" panose="020B0604020202020204" pitchFamily="34" charset="0"/>
              </a:rPr>
              <a:t>、该实验系统基于超大规模集成电路</a:t>
            </a:r>
            <a:r>
              <a:rPr lang="en-US" altLang="zh-CN" sz="2400" dirty="0">
                <a:latin typeface="Arial" panose="020B0604020202020204" pitchFamily="34" charset="0"/>
              </a:rPr>
              <a:t>FPGA</a:t>
            </a:r>
            <a:r>
              <a:rPr lang="zh-CN" altLang="en-US" sz="2400" dirty="0">
                <a:latin typeface="Arial" panose="020B0604020202020204" pitchFamily="34" charset="0"/>
              </a:rPr>
              <a:t>芯片（</a:t>
            </a:r>
            <a:r>
              <a:rPr lang="en-US" altLang="zh-CN" sz="2400" dirty="0">
                <a:latin typeface="Arial" panose="020B0604020202020204" pitchFamily="34" charset="0"/>
              </a:rPr>
              <a:t>EP2C8Q208C8</a:t>
            </a:r>
            <a:r>
              <a:rPr lang="zh-CN" altLang="en-US" sz="2400" dirty="0">
                <a:latin typeface="Arial" panose="020B0604020202020204" pitchFamily="34" charset="0"/>
              </a:rPr>
              <a:t>），这也是整个实验系统的核心部件；</a:t>
            </a:r>
            <a:endParaRPr lang="en-US" altLang="zh-CN" sz="2400" dirty="0">
              <a:latin typeface="Arial" panose="020B0604020202020204" pitchFamily="34" charset="0"/>
            </a:endParaRPr>
          </a:p>
          <a:p>
            <a:r>
              <a:rPr lang="en-US" altLang="zh-CN" sz="2400" dirty="0">
                <a:latin typeface="Arial" panose="020B0604020202020204" pitchFamily="34" charset="0"/>
              </a:rPr>
              <a:t>        2</a:t>
            </a:r>
            <a:r>
              <a:rPr lang="zh-CN" altLang="en-US" sz="2400" dirty="0">
                <a:latin typeface="Arial" panose="020B0604020202020204" pitchFamily="34" charset="0"/>
              </a:rPr>
              <a:t>、用原理图来实现电路设计；</a:t>
            </a:r>
            <a:endParaRPr lang="en-US" altLang="zh-CN" sz="2400" dirty="0">
              <a:latin typeface="Arial" panose="020B0604020202020204" pitchFamily="34" charset="0"/>
            </a:endParaRPr>
          </a:p>
          <a:p>
            <a:r>
              <a:rPr lang="en-US" altLang="zh-CN" sz="2400" dirty="0">
                <a:latin typeface="Arial" panose="020B0604020202020204" pitchFamily="34" charset="0"/>
              </a:rPr>
              <a:t>        3</a:t>
            </a:r>
            <a:r>
              <a:rPr lang="zh-CN" altLang="en-US" sz="2400" dirty="0">
                <a:latin typeface="Arial" panose="020B0604020202020204" pitchFamily="34" charset="0"/>
              </a:rPr>
              <a:t>、借助</a:t>
            </a:r>
            <a:r>
              <a:rPr lang="en-US" altLang="zh-CN" sz="2400" dirty="0">
                <a:latin typeface="Arial" panose="020B0604020202020204" pitchFamily="34" charset="0"/>
              </a:rPr>
              <a:t>EDA</a:t>
            </a:r>
            <a:r>
              <a:rPr lang="zh-CN" altLang="en-US" sz="2400" dirty="0">
                <a:latin typeface="Arial" panose="020B0604020202020204" pitchFamily="34" charset="0"/>
              </a:rPr>
              <a:t>技术，根据设计者描述的源文件，自动完成系统的设计，</a:t>
            </a:r>
            <a:r>
              <a:rPr lang="zh-CN" altLang="zh-CN" sz="2400" dirty="0">
                <a:latin typeface="Arial" panose="020B0604020202020204" pitchFamily="34" charset="0"/>
              </a:rPr>
              <a:t>包括编译、仿真、综合、优化、布局布线以及对特定器件的适配。</a:t>
            </a:r>
            <a:endParaRPr lang="en-US" altLang="zh-CN" sz="2400" dirty="0">
              <a:latin typeface="Arial" panose="020B0604020202020204" pitchFamily="34" charset="0"/>
            </a:endParaRPr>
          </a:p>
          <a:p>
            <a:r>
              <a:rPr lang="en-US" altLang="zh-CN" sz="2400" dirty="0">
                <a:latin typeface="Arial" panose="020B0604020202020204" pitchFamily="34" charset="0"/>
              </a:rPr>
              <a:t>        4</a:t>
            </a:r>
            <a:r>
              <a:rPr lang="zh-CN" altLang="en-US" sz="2400" dirty="0">
                <a:latin typeface="Arial" panose="020B0604020202020204" pitchFamily="34" charset="0"/>
              </a:rPr>
              <a:t>、可支持数字逻辑、组成原理、系统结构等课程的实验。</a:t>
            </a:r>
            <a:endParaRPr lang="zh-CN" altLang="en-US" sz="2400" dirty="0">
              <a:latin typeface="Arial" panose="020B0604020202020204" pitchFamily="34"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401638" y="609600"/>
            <a:ext cx="11388725" cy="874713"/>
          </a:xfrm>
        </p:spPr>
        <p:txBody>
          <a:bodyPr vert="horz" wrap="square" lIns="91440" tIns="45720" rIns="91440" bIns="45720" anchor="b"/>
          <a:p>
            <a:pPr eaLnBrk="1" hangingPunct="1"/>
            <a:r>
              <a:rPr lang="zh-CN" altLang="en-US" dirty="0">
                <a:solidFill>
                  <a:srgbClr val="C00000"/>
                </a:solidFill>
              </a:rPr>
              <a:t>实现实验电路的方法主要分为两类</a:t>
            </a:r>
            <a:r>
              <a:rPr lang="en-US" altLang="zh-CN" dirty="0">
                <a:solidFill>
                  <a:srgbClr val="C00000"/>
                </a:solidFill>
              </a:rPr>
              <a:t>:</a:t>
            </a:r>
            <a:endParaRPr lang="en-US" altLang="zh-CN" dirty="0">
              <a:solidFill>
                <a:srgbClr val="C00000"/>
              </a:solidFill>
            </a:endParaRPr>
          </a:p>
        </p:txBody>
      </p:sp>
      <p:sp>
        <p:nvSpPr>
          <p:cNvPr id="16387" name="内容占位符 2"/>
          <p:cNvSpPr>
            <a:spLocks noGrp="1"/>
          </p:cNvSpPr>
          <p:nvPr>
            <p:ph idx="1"/>
          </p:nvPr>
        </p:nvSpPr>
        <p:spPr>
          <a:xfrm>
            <a:off x="663575" y="1784350"/>
            <a:ext cx="11126788" cy="4314825"/>
          </a:xfrm>
        </p:spPr>
        <p:txBody>
          <a:bodyPr vert="horz" wrap="square" lIns="91440" tIns="45720" rIns="91440" bIns="45720" anchor="t"/>
          <a:p>
            <a:pPr eaLnBrk="1" hangingPunct="1"/>
            <a:r>
              <a:rPr lang="zh-CN" altLang="en-US" sz="2400" dirty="0"/>
              <a:t>一类是使用</a:t>
            </a:r>
            <a:r>
              <a:rPr lang="zh-CN" altLang="en-US" sz="2400" dirty="0">
                <a:solidFill>
                  <a:srgbClr val="C00000"/>
                </a:solidFill>
              </a:rPr>
              <a:t>固定功能的元件或集成电路芯片</a:t>
            </a:r>
            <a:r>
              <a:rPr lang="zh-CN" altLang="en-US" sz="2400" dirty="0"/>
              <a:t>，通过插接导线构成数字逻辑实验电路</a:t>
            </a:r>
            <a:endParaRPr lang="zh-CN" altLang="en-US" sz="2400" dirty="0"/>
          </a:p>
          <a:p>
            <a:pPr eaLnBrk="1" hangingPunct="1"/>
            <a:r>
              <a:rPr lang="zh-CN" altLang="en-US" sz="2400" dirty="0"/>
              <a:t>另一类是使用</a:t>
            </a:r>
            <a:r>
              <a:rPr lang="zh-CN" altLang="en-US" sz="2400" dirty="0">
                <a:solidFill>
                  <a:srgbClr val="C00000"/>
                </a:solidFill>
              </a:rPr>
              <a:t>现场可编程门阵列</a:t>
            </a:r>
            <a:r>
              <a:rPr lang="zh-CN" altLang="en-US" sz="2400" dirty="0"/>
              <a:t>（</a:t>
            </a:r>
            <a:r>
              <a:rPr lang="en-US" altLang="zh-CN" sz="2400" dirty="0"/>
              <a:t>FPGA: Field Programmable Gate Array </a:t>
            </a:r>
            <a:r>
              <a:rPr lang="zh-CN" altLang="en-US" sz="2400" dirty="0"/>
              <a:t>，前身是</a:t>
            </a:r>
            <a:r>
              <a:rPr lang="en-US" altLang="zh-CN" sz="2400" dirty="0"/>
              <a:t>PAL</a:t>
            </a:r>
            <a:r>
              <a:rPr lang="zh-CN" altLang="en-US" sz="2400" dirty="0"/>
              <a:t>、</a:t>
            </a:r>
            <a:r>
              <a:rPr lang="en-US" altLang="zh-CN" sz="2400" dirty="0"/>
              <a:t>GAL</a:t>
            </a:r>
            <a:r>
              <a:rPr lang="zh-CN" altLang="en-US" sz="2400" dirty="0"/>
              <a:t>、</a:t>
            </a:r>
            <a:r>
              <a:rPr lang="en-US" altLang="zh-CN" sz="2400" dirty="0"/>
              <a:t>CPLD)</a:t>
            </a:r>
            <a:r>
              <a:rPr lang="zh-CN" altLang="en-US" sz="2400" dirty="0"/>
              <a:t>或专用集成电路 </a:t>
            </a:r>
            <a:r>
              <a:rPr lang="en-US" altLang="zh-CN" sz="2400" dirty="0"/>
              <a:t>ASIC(Application Specific Integrated Circuit )</a:t>
            </a:r>
            <a:r>
              <a:rPr lang="zh-CN" altLang="en-US" sz="2400" dirty="0"/>
              <a:t>，通过</a:t>
            </a:r>
            <a:r>
              <a:rPr lang="en-US" altLang="zh-CN" sz="2400" dirty="0"/>
              <a:t>EDA</a:t>
            </a:r>
            <a:r>
              <a:rPr lang="zh-CN" altLang="en-US" sz="2400" dirty="0"/>
              <a:t>设计技术，设计和下载电路实现数字逻辑电路的设计。</a:t>
            </a:r>
            <a:endParaRPr lang="zh-CN" altLang="en-US" sz="2400" dirty="0"/>
          </a:p>
          <a:p>
            <a:pPr eaLnBrk="1" hangingPunct="1"/>
            <a:r>
              <a:rPr lang="zh-CN" altLang="en-US" sz="2400" dirty="0"/>
              <a:t>课程设计采用第二类设计方法。</a:t>
            </a:r>
            <a:endParaRPr lang="en-US" altLang="en-US" sz="2400" dirty="0"/>
          </a:p>
          <a:p>
            <a:pPr eaLnBrk="1" hangingPunct="1"/>
            <a:r>
              <a:rPr lang="zh-CN" altLang="en-US" sz="2400" dirty="0">
                <a:solidFill>
                  <a:srgbClr val="FF0000"/>
                </a:solidFill>
              </a:rPr>
              <a:t>要求：</a:t>
            </a:r>
            <a:r>
              <a:rPr lang="zh-CN" altLang="en-US" sz="2400" dirty="0"/>
              <a:t>掌握 </a:t>
            </a:r>
            <a:r>
              <a:rPr lang="en-US" altLang="zh-CN" sz="2400" dirty="0"/>
              <a:t>EDA</a:t>
            </a:r>
            <a:r>
              <a:rPr lang="zh-CN" altLang="en-US" sz="2400" dirty="0"/>
              <a:t>开发技术的层次化设计方法与流程，熟练使用</a:t>
            </a:r>
            <a:r>
              <a:rPr lang="en-US" altLang="zh-CN" sz="2400" dirty="0"/>
              <a:t>EDA</a:t>
            </a:r>
            <a:r>
              <a:rPr lang="zh-CN" altLang="en-US" sz="2400" dirty="0"/>
              <a:t>开发系统 </a:t>
            </a:r>
            <a:r>
              <a:rPr lang="en-US" altLang="zh-CN" sz="2400" dirty="0"/>
              <a:t>Quartus II</a:t>
            </a:r>
            <a:r>
              <a:rPr lang="zh-CN" altLang="en-US" sz="2400" dirty="0"/>
              <a:t>，从简单的电路设计入手，到最后能够设计比较复杂的电子系统</a:t>
            </a:r>
            <a:r>
              <a:rPr lang="en-US" altLang="zh-CN" sz="2400" dirty="0"/>
              <a:t>(</a:t>
            </a:r>
            <a:r>
              <a:rPr lang="zh-CN" altLang="en-US" sz="2400" dirty="0"/>
              <a:t>简单的模型计算机）。培养利用</a:t>
            </a:r>
            <a:r>
              <a:rPr lang="en-US" altLang="zh-CN" sz="2400" dirty="0"/>
              <a:t>EDA</a:t>
            </a:r>
            <a:r>
              <a:rPr lang="zh-CN" altLang="en-US" sz="2400" dirty="0"/>
              <a:t>技术设计复杂电路系统的实际动手能力。</a:t>
            </a:r>
            <a:endParaRPr lang="zh-CN" altLang="en-US" sz="2400" dirty="0"/>
          </a:p>
          <a:p>
            <a:pPr eaLnBrk="1" hangingPunct="1"/>
            <a:endParaRPr lang="zh-CN" altLang="en-US" sz="2400" dirty="0"/>
          </a:p>
          <a:p>
            <a:pPr eaLnBrk="1" hangingPunct="1"/>
            <a:endParaRPr lang="en-US" altLang="zh-CN" sz="2400" dirty="0"/>
          </a:p>
          <a:p>
            <a:pPr eaLnBrk="1" hangingPunct="1"/>
            <a:endParaRPr lang="zh-CN" altLang="en-US"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478"/>
          <p:cNvSpPr/>
          <p:nvPr/>
        </p:nvSpPr>
        <p:spPr>
          <a:xfrm>
            <a:off x="0" y="44450"/>
            <a:ext cx="184150" cy="368300"/>
          </a:xfrm>
          <a:prstGeom prst="rect">
            <a:avLst/>
          </a:prstGeom>
          <a:noFill/>
          <a:ln w="9525">
            <a:noFill/>
          </a:ln>
        </p:spPr>
        <p:txBody>
          <a:bodyPr wrap="none" anchor="ctr">
            <a:spAutoFit/>
          </a:bodyPr>
          <a:p>
            <a:endParaRPr lang="zh-CN" altLang="en-US" dirty="0">
              <a:latin typeface="Corbel" panose="020B0503020204020204" pitchFamily="34" charset="0"/>
              <a:ea typeface="幼圆" panose="02010509060101010101" pitchFamily="49" charset="-122"/>
            </a:endParaRPr>
          </a:p>
        </p:txBody>
      </p:sp>
      <p:sp>
        <p:nvSpPr>
          <p:cNvPr id="33795" name="Rectangle 508"/>
          <p:cNvSpPr/>
          <p:nvPr/>
        </p:nvSpPr>
        <p:spPr>
          <a:xfrm>
            <a:off x="0" y="273050"/>
            <a:ext cx="184150" cy="368300"/>
          </a:xfrm>
          <a:prstGeom prst="rect">
            <a:avLst/>
          </a:prstGeom>
          <a:noFill/>
          <a:ln w="9525">
            <a:noFill/>
          </a:ln>
        </p:spPr>
        <p:txBody>
          <a:bodyPr wrap="none" anchor="ctr">
            <a:spAutoFit/>
          </a:bodyPr>
          <a:p>
            <a:pPr eaLnBrk="0" hangingPunct="0"/>
            <a:endParaRPr lang="zh-CN" altLang="zh-CN" dirty="0">
              <a:latin typeface="Arial" panose="020B0604020202020204" pitchFamily="34" charset="0"/>
            </a:endParaRPr>
          </a:p>
        </p:txBody>
      </p:sp>
      <p:sp>
        <p:nvSpPr>
          <p:cNvPr id="33796" name="TextBox 451"/>
          <p:cNvSpPr txBox="1"/>
          <p:nvPr/>
        </p:nvSpPr>
        <p:spPr>
          <a:xfrm>
            <a:off x="2255838" y="6488113"/>
            <a:ext cx="7104062" cy="369887"/>
          </a:xfrm>
          <a:prstGeom prst="rect">
            <a:avLst/>
          </a:prstGeom>
          <a:noFill/>
          <a:ln w="9525">
            <a:noFill/>
          </a:ln>
        </p:spPr>
        <p:txBody>
          <a:bodyPr>
            <a:spAutoFit/>
          </a:bodyPr>
          <a:p>
            <a:pPr algn="ctr"/>
            <a:r>
              <a:rPr lang="zh-CN" altLang="zh-CN" b="1" dirty="0">
                <a:latin typeface="Corbel" panose="020B0503020204020204" pitchFamily="34" charset="0"/>
                <a:ea typeface="幼圆" panose="02010509060101010101" pitchFamily="49" charset="-122"/>
              </a:rPr>
              <a:t>图</a:t>
            </a:r>
            <a:r>
              <a:rPr lang="en-US" altLang="zh-CN" b="1" dirty="0">
                <a:latin typeface="Corbel" panose="020B0503020204020204" pitchFamily="34" charset="0"/>
                <a:ea typeface="幼圆" panose="02010509060101010101" pitchFamily="49" charset="-122"/>
              </a:rPr>
              <a:t>2     </a:t>
            </a:r>
            <a:r>
              <a:rPr lang="zh-CN" altLang="zh-CN" b="1" dirty="0">
                <a:latin typeface="Corbel" panose="020B0503020204020204" pitchFamily="34" charset="0"/>
                <a:ea typeface="幼圆" panose="02010509060101010101" pitchFamily="49" charset="-122"/>
              </a:rPr>
              <a:t>硬件实验平台结构示意图</a:t>
            </a:r>
            <a:endParaRPr lang="zh-CN" altLang="zh-CN" b="1" dirty="0">
              <a:latin typeface="Corbel" panose="020B0503020204020204" pitchFamily="34" charset="0"/>
              <a:ea typeface="幼圆" panose="02010509060101010101" pitchFamily="49" charset="-122"/>
            </a:endParaRPr>
          </a:p>
        </p:txBody>
      </p:sp>
      <p:pic>
        <p:nvPicPr>
          <p:cNvPr id="33797" name="Picture 2"/>
          <p:cNvPicPr>
            <a:picLocks noChangeAspect="1"/>
          </p:cNvPicPr>
          <p:nvPr/>
        </p:nvPicPr>
        <p:blipFill>
          <a:blip r:embed="rId1"/>
          <a:stretch>
            <a:fillRect/>
          </a:stretch>
        </p:blipFill>
        <p:spPr>
          <a:xfrm>
            <a:off x="1195388" y="766763"/>
            <a:ext cx="9439275" cy="5810250"/>
          </a:xfrm>
          <a:prstGeom prst="rect">
            <a:avLst/>
          </a:prstGeom>
          <a:noFill/>
          <a:ln w="9525">
            <a:noFill/>
          </a:ln>
        </p:spPr>
      </p:pic>
      <p:sp>
        <p:nvSpPr>
          <p:cNvPr id="7" name="标题 1"/>
          <p:cNvSpPr txBox="1"/>
          <p:nvPr/>
        </p:nvSpPr>
        <p:spPr>
          <a:xfrm>
            <a:off x="269875" y="211138"/>
            <a:ext cx="11387138" cy="874713"/>
          </a:xfrm>
          <a:prstGeom prst="rect">
            <a:avLst/>
          </a:prstGeom>
        </p:spPr>
        <p:txBody>
          <a:bodyPr/>
          <a:lstStyle/>
          <a:p>
            <a:pPr marR="0" defTabSz="914400" fontAlgn="auto">
              <a:lnSpc>
                <a:spcPct val="90000"/>
              </a:lnSpc>
              <a:spcAft>
                <a:spcPts val="0"/>
              </a:spcAft>
              <a:buClrTx/>
              <a:buSzTx/>
              <a:buFont typeface="Arial" panose="020B0604020202020204" pitchFamily="34" charset="0"/>
              <a:defRPr/>
            </a:pPr>
            <a:r>
              <a:rPr kumimoji="0" lang="en-US" altLang="zh-CN" sz="4000" kern="1200" cap="none" spc="0" normalizeH="0" baseline="0" noProof="0" dirty="0">
                <a:solidFill>
                  <a:schemeClr val="tx2">
                    <a:lumMod val="75000"/>
                  </a:schemeClr>
                </a:solidFill>
                <a:latin typeface="Microsoft YaHei UI" panose="020B0503020204020204" pitchFamily="34" charset="-122"/>
                <a:ea typeface="Microsoft YaHei UI" panose="020B0503020204020204" pitchFamily="34" charset="-122"/>
                <a:cs typeface="+mj-cs"/>
              </a:rPr>
              <a:t>JYS</a:t>
            </a:r>
            <a:r>
              <a:rPr kumimoji="0" lang="zh-CN" altLang="zh-CN" sz="4000" kern="1200" cap="none" spc="0" normalizeH="0" baseline="0" noProof="0" dirty="0">
                <a:solidFill>
                  <a:schemeClr val="tx2">
                    <a:lumMod val="75000"/>
                  </a:schemeClr>
                </a:solidFill>
                <a:latin typeface="Microsoft YaHei UI" panose="020B0503020204020204" pitchFamily="34" charset="-122"/>
                <a:ea typeface="Microsoft YaHei UI" panose="020B0503020204020204" pitchFamily="34" charset="-122"/>
                <a:cs typeface="+mj-cs"/>
              </a:rPr>
              <a:t>—</a:t>
            </a:r>
            <a:r>
              <a:rPr kumimoji="0" lang="en-US" altLang="zh-CN" sz="4000" kern="1200" cap="none" spc="0" normalizeH="0" baseline="0" noProof="0" dirty="0">
                <a:solidFill>
                  <a:schemeClr val="tx2">
                    <a:lumMod val="75000"/>
                  </a:schemeClr>
                </a:solidFill>
                <a:latin typeface="Microsoft YaHei UI" panose="020B0503020204020204" pitchFamily="34" charset="-122"/>
                <a:ea typeface="Microsoft YaHei UI" panose="020B0503020204020204" pitchFamily="34" charset="-122"/>
                <a:cs typeface="+mj-cs"/>
              </a:rPr>
              <a:t>X </a:t>
            </a:r>
            <a:r>
              <a:rPr kumimoji="0" lang="zh-CN" altLang="zh-CN" sz="4000" kern="1200" cap="none" spc="0" normalizeH="0" baseline="0" noProof="0" dirty="0">
                <a:solidFill>
                  <a:schemeClr val="tx2">
                    <a:lumMod val="75000"/>
                  </a:schemeClr>
                </a:solidFill>
                <a:latin typeface="Microsoft YaHei UI" panose="020B0503020204020204" pitchFamily="34" charset="-122"/>
                <a:ea typeface="Microsoft YaHei UI" panose="020B0503020204020204" pitchFamily="34" charset="-122"/>
                <a:cs typeface="+mj-cs"/>
              </a:rPr>
              <a:t>实验</a:t>
            </a:r>
            <a:r>
              <a:rPr kumimoji="0" lang="zh-CN" altLang="en-US" sz="4000" kern="1200" cap="none" spc="0" normalizeH="0" baseline="0" noProof="0" dirty="0">
                <a:solidFill>
                  <a:schemeClr val="tx2">
                    <a:lumMod val="75000"/>
                  </a:schemeClr>
                </a:solidFill>
                <a:latin typeface="Microsoft YaHei UI" panose="020B0503020204020204" pitchFamily="34" charset="-122"/>
                <a:ea typeface="Microsoft YaHei UI" panose="020B0503020204020204" pitchFamily="34" charset="-122"/>
                <a:cs typeface="+mj-cs"/>
              </a:rPr>
              <a:t>系统（六个区域）</a:t>
            </a:r>
            <a:endParaRPr kumimoji="0" lang="zh-CN" altLang="en-US" sz="4000" kern="1200" cap="none" spc="0" normalizeH="0" baseline="0" noProof="0" dirty="0">
              <a:solidFill>
                <a:schemeClr val="tx2">
                  <a:lumMod val="75000"/>
                </a:schemeClr>
              </a:solidFill>
              <a:latin typeface="Microsoft YaHei UI" panose="020B0503020204020204" pitchFamily="34" charset="-122"/>
              <a:ea typeface="Microsoft YaHei UI" panose="020B0503020204020204" pitchFamily="34" charset="-122"/>
              <a:cs typeface="+mj-cs"/>
            </a:endParaRPr>
          </a:p>
        </p:txBody>
      </p:sp>
      <p:sp>
        <p:nvSpPr>
          <p:cNvPr id="33799" name="TextBox 7"/>
          <p:cNvSpPr txBox="1"/>
          <p:nvPr/>
        </p:nvSpPr>
        <p:spPr>
          <a:xfrm>
            <a:off x="103188" y="869950"/>
            <a:ext cx="1401762" cy="646113"/>
          </a:xfrm>
          <a:prstGeom prst="rect">
            <a:avLst/>
          </a:prstGeom>
          <a:noFill/>
          <a:ln w="9525">
            <a:noFill/>
          </a:ln>
        </p:spPr>
        <p:txBody>
          <a:bodyPr>
            <a:spAutoFit/>
          </a:bodyPr>
          <a:p>
            <a:pPr algn="ctr"/>
            <a:r>
              <a:rPr lang="zh-CN" altLang="en-US" dirty="0">
                <a:solidFill>
                  <a:srgbClr val="C00000"/>
                </a:solidFill>
                <a:latin typeface="Arial" panose="020B0604020202020204" pitchFamily="34" charset="0"/>
              </a:rPr>
              <a:t>发光二极管指示灯区</a:t>
            </a:r>
            <a:endParaRPr lang="zh-CN" altLang="en-US" dirty="0">
              <a:solidFill>
                <a:srgbClr val="C00000"/>
              </a:solidFill>
              <a:latin typeface="Arial" panose="020B0604020202020204" pitchFamily="34" charset="0"/>
            </a:endParaRPr>
          </a:p>
        </p:txBody>
      </p:sp>
      <p:sp>
        <p:nvSpPr>
          <p:cNvPr id="33800" name="TextBox 8"/>
          <p:cNvSpPr txBox="1"/>
          <p:nvPr/>
        </p:nvSpPr>
        <p:spPr>
          <a:xfrm>
            <a:off x="79375" y="2424113"/>
            <a:ext cx="1400175" cy="646112"/>
          </a:xfrm>
          <a:prstGeom prst="rect">
            <a:avLst/>
          </a:prstGeom>
          <a:noFill/>
          <a:ln w="9525">
            <a:noFill/>
          </a:ln>
        </p:spPr>
        <p:txBody>
          <a:bodyPr>
            <a:spAutoFit/>
          </a:bodyPr>
          <a:p>
            <a:pPr algn="ctr"/>
            <a:r>
              <a:rPr lang="en-US" altLang="zh-CN" dirty="0">
                <a:solidFill>
                  <a:srgbClr val="C00000"/>
                </a:solidFill>
                <a:latin typeface="Arial" panose="020B0604020202020204" pitchFamily="34" charset="0"/>
              </a:rPr>
              <a:t>FPGA</a:t>
            </a:r>
            <a:endParaRPr lang="en-US" altLang="zh-CN" dirty="0">
              <a:solidFill>
                <a:srgbClr val="C00000"/>
              </a:solidFill>
              <a:latin typeface="Arial" panose="020B0604020202020204" pitchFamily="34" charset="0"/>
            </a:endParaRPr>
          </a:p>
          <a:p>
            <a:pPr algn="ctr"/>
            <a:r>
              <a:rPr lang="zh-CN" altLang="en-US" dirty="0">
                <a:solidFill>
                  <a:srgbClr val="C00000"/>
                </a:solidFill>
                <a:latin typeface="Arial" panose="020B0604020202020204" pitchFamily="34" charset="0"/>
              </a:rPr>
              <a:t>电路区</a:t>
            </a:r>
            <a:endParaRPr lang="zh-CN" altLang="en-US" dirty="0">
              <a:solidFill>
                <a:srgbClr val="C00000"/>
              </a:solidFill>
              <a:latin typeface="Arial" panose="020B0604020202020204" pitchFamily="34" charset="0"/>
            </a:endParaRPr>
          </a:p>
        </p:txBody>
      </p:sp>
      <p:sp>
        <p:nvSpPr>
          <p:cNvPr id="33801" name="TextBox 9"/>
          <p:cNvSpPr txBox="1"/>
          <p:nvPr/>
        </p:nvSpPr>
        <p:spPr>
          <a:xfrm>
            <a:off x="4763" y="4783138"/>
            <a:ext cx="1401762" cy="369887"/>
          </a:xfrm>
          <a:prstGeom prst="rect">
            <a:avLst/>
          </a:prstGeom>
          <a:noFill/>
          <a:ln w="9525">
            <a:noFill/>
          </a:ln>
        </p:spPr>
        <p:txBody>
          <a:bodyPr>
            <a:spAutoFit/>
          </a:bodyPr>
          <a:p>
            <a:pPr algn="ctr"/>
            <a:r>
              <a:rPr lang="zh-CN" altLang="en-US" dirty="0">
                <a:solidFill>
                  <a:srgbClr val="C00000"/>
                </a:solidFill>
                <a:latin typeface="Arial" panose="020B0604020202020204" pitchFamily="34" charset="0"/>
              </a:rPr>
              <a:t>存储器电路</a:t>
            </a:r>
            <a:endParaRPr lang="zh-CN" altLang="en-US" dirty="0">
              <a:solidFill>
                <a:srgbClr val="C00000"/>
              </a:solidFill>
              <a:latin typeface="Arial" panose="020B0604020202020204" pitchFamily="34" charset="0"/>
            </a:endParaRPr>
          </a:p>
        </p:txBody>
      </p:sp>
      <p:sp>
        <p:nvSpPr>
          <p:cNvPr id="33802" name="TextBox 10"/>
          <p:cNvSpPr txBox="1"/>
          <p:nvPr/>
        </p:nvSpPr>
        <p:spPr>
          <a:xfrm>
            <a:off x="19050" y="5919788"/>
            <a:ext cx="1401763" cy="646112"/>
          </a:xfrm>
          <a:prstGeom prst="rect">
            <a:avLst/>
          </a:prstGeom>
          <a:noFill/>
          <a:ln w="9525">
            <a:noFill/>
          </a:ln>
        </p:spPr>
        <p:txBody>
          <a:bodyPr>
            <a:spAutoFit/>
          </a:bodyPr>
          <a:p>
            <a:pPr algn="ctr"/>
            <a:r>
              <a:rPr lang="zh-CN" altLang="en-US" dirty="0">
                <a:solidFill>
                  <a:srgbClr val="C00000"/>
                </a:solidFill>
                <a:latin typeface="Arial" panose="020B0604020202020204" pitchFamily="34" charset="0"/>
              </a:rPr>
              <a:t>开关信号</a:t>
            </a:r>
            <a:endParaRPr lang="en-US" altLang="zh-CN" dirty="0">
              <a:solidFill>
                <a:srgbClr val="C00000"/>
              </a:solidFill>
              <a:latin typeface="Arial" panose="020B0604020202020204" pitchFamily="34" charset="0"/>
            </a:endParaRPr>
          </a:p>
          <a:p>
            <a:pPr algn="ctr"/>
            <a:r>
              <a:rPr lang="zh-CN" altLang="en-US" dirty="0">
                <a:solidFill>
                  <a:srgbClr val="C00000"/>
                </a:solidFill>
                <a:latin typeface="Arial" panose="020B0604020202020204" pitchFamily="34" charset="0"/>
              </a:rPr>
              <a:t>输入</a:t>
            </a:r>
            <a:endParaRPr lang="zh-CN" altLang="en-US" dirty="0">
              <a:solidFill>
                <a:srgbClr val="C00000"/>
              </a:solidFill>
              <a:latin typeface="Arial" panose="020B0604020202020204" pitchFamily="34" charset="0"/>
            </a:endParaRPr>
          </a:p>
        </p:txBody>
      </p:sp>
      <p:sp>
        <p:nvSpPr>
          <p:cNvPr id="33803" name="TextBox 11"/>
          <p:cNvSpPr txBox="1"/>
          <p:nvPr/>
        </p:nvSpPr>
        <p:spPr>
          <a:xfrm>
            <a:off x="10461625" y="1243013"/>
            <a:ext cx="1401763" cy="369887"/>
          </a:xfrm>
          <a:prstGeom prst="rect">
            <a:avLst/>
          </a:prstGeom>
          <a:noFill/>
          <a:ln w="9525">
            <a:noFill/>
          </a:ln>
        </p:spPr>
        <p:txBody>
          <a:bodyPr>
            <a:spAutoFit/>
          </a:bodyPr>
          <a:p>
            <a:pPr algn="ctr"/>
            <a:r>
              <a:rPr lang="zh-CN" altLang="en-US" dirty="0">
                <a:solidFill>
                  <a:srgbClr val="C00000"/>
                </a:solidFill>
                <a:latin typeface="Arial" panose="020B0604020202020204" pitchFamily="34" charset="0"/>
              </a:rPr>
              <a:t>电源电路</a:t>
            </a:r>
            <a:endParaRPr lang="zh-CN" altLang="en-US" dirty="0">
              <a:solidFill>
                <a:srgbClr val="C00000"/>
              </a:solidFill>
              <a:latin typeface="Arial" panose="020B0604020202020204" pitchFamily="34" charset="0"/>
            </a:endParaRPr>
          </a:p>
        </p:txBody>
      </p:sp>
      <p:sp>
        <p:nvSpPr>
          <p:cNvPr id="33804" name="TextBox 12"/>
          <p:cNvSpPr txBox="1"/>
          <p:nvPr/>
        </p:nvSpPr>
        <p:spPr>
          <a:xfrm>
            <a:off x="10506075" y="3648075"/>
            <a:ext cx="1400175" cy="646113"/>
          </a:xfrm>
          <a:prstGeom prst="rect">
            <a:avLst/>
          </a:prstGeom>
          <a:noFill/>
          <a:ln w="9525">
            <a:noFill/>
          </a:ln>
        </p:spPr>
        <p:txBody>
          <a:bodyPr>
            <a:spAutoFit/>
          </a:bodyPr>
          <a:p>
            <a:pPr algn="ctr"/>
            <a:r>
              <a:rPr lang="zh-CN" altLang="en-US" dirty="0">
                <a:solidFill>
                  <a:srgbClr val="C00000"/>
                </a:solidFill>
                <a:latin typeface="Arial" panose="020B0604020202020204" pitchFamily="34" charset="0"/>
              </a:rPr>
              <a:t>单片机和外围电路区</a:t>
            </a:r>
            <a:endParaRPr lang="zh-CN" altLang="en-US" dirty="0">
              <a:solidFill>
                <a:srgbClr val="C00000"/>
              </a:solidFill>
              <a:latin typeface="Arial" panose="020B0604020202020204" pitchFamily="34"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Picture 2"/>
          <p:cNvPicPr>
            <a:picLocks noChangeAspect="1"/>
          </p:cNvPicPr>
          <p:nvPr/>
        </p:nvPicPr>
        <p:blipFill>
          <a:blip r:embed="rId1"/>
          <a:stretch>
            <a:fillRect/>
          </a:stretch>
        </p:blipFill>
        <p:spPr>
          <a:xfrm>
            <a:off x="506413" y="185738"/>
            <a:ext cx="11142662" cy="6259512"/>
          </a:xfrm>
          <a:prstGeom prst="rect">
            <a:avLst/>
          </a:prstGeom>
          <a:noFill/>
          <a:ln w="9525">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Box 1"/>
          <p:cNvSpPr txBox="1"/>
          <p:nvPr/>
        </p:nvSpPr>
        <p:spPr>
          <a:xfrm>
            <a:off x="501650" y="442913"/>
            <a:ext cx="11326813" cy="5486400"/>
          </a:xfrm>
          <a:prstGeom prst="rect">
            <a:avLst/>
          </a:prstGeom>
          <a:noFill/>
          <a:ln w="9525">
            <a:noFill/>
          </a:ln>
        </p:spPr>
        <p:txBody>
          <a:bodyPr>
            <a:spAutoFit/>
          </a:bodyPr>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1. FPGA</a:t>
            </a:r>
            <a:r>
              <a:rPr lang="zh-CN" altLang="zh-CN" sz="2800" b="1" dirty="0">
                <a:solidFill>
                  <a:srgbClr val="C00000"/>
                </a:solidFill>
                <a:latin typeface="Tahoma" panose="020B0604030504040204" pitchFamily="34" charset="0"/>
                <a:ea typeface="幼圆" panose="02010509060101010101" pitchFamily="49" charset="-122"/>
              </a:rPr>
              <a:t>电路：</a:t>
            </a:r>
            <a:r>
              <a:rPr lang="zh-CN" altLang="zh-CN" sz="2800" dirty="0">
                <a:latin typeface="Tahoma" panose="020B0604030504040204" pitchFamily="34" charset="0"/>
                <a:ea typeface="幼圆" panose="02010509060101010101" pitchFamily="49" charset="-122"/>
              </a:rPr>
              <a:t>使用超大规模集成电路</a:t>
            </a:r>
            <a:r>
              <a:rPr lang="en-US" altLang="zh-CN" sz="2800" dirty="0">
                <a:latin typeface="Tahoma" panose="020B0604030504040204" pitchFamily="34" charset="0"/>
                <a:ea typeface="幼圆" panose="02010509060101010101" pitchFamily="49" charset="-122"/>
              </a:rPr>
              <a:t>FPGA</a:t>
            </a:r>
            <a:r>
              <a:rPr lang="zh-CN" altLang="zh-CN" sz="2800" dirty="0">
                <a:latin typeface="Tahoma" panose="020B0604030504040204" pitchFamily="34" charset="0"/>
                <a:ea typeface="幼圆" panose="02010509060101010101" pitchFamily="49" charset="-122"/>
              </a:rPr>
              <a:t>芯片</a:t>
            </a:r>
            <a:r>
              <a:rPr lang="en-US" altLang="zh-CN" sz="2800" dirty="0">
                <a:solidFill>
                  <a:srgbClr val="FF0000"/>
                </a:solidFill>
                <a:latin typeface="Tahoma" panose="020B0604030504040204" pitchFamily="34" charset="0"/>
                <a:ea typeface="幼圆" panose="02010509060101010101" pitchFamily="49" charset="-122"/>
              </a:rPr>
              <a:t>EP2C</a:t>
            </a:r>
            <a:r>
              <a:rPr lang="en-US" altLang="zh-CN" sz="2800" dirty="0">
                <a:latin typeface="Tahoma" panose="020B0604030504040204" pitchFamily="34" charset="0"/>
                <a:ea typeface="幼圆" panose="02010509060101010101" pitchFamily="49" charset="-122"/>
              </a:rPr>
              <a:t>8Q208C8,</a:t>
            </a:r>
            <a:r>
              <a:rPr lang="zh-CN" altLang="zh-CN" sz="2800" dirty="0">
                <a:latin typeface="Tahoma" panose="020B0604030504040204" pitchFamily="34" charset="0"/>
                <a:ea typeface="幼圆" panose="02010509060101010101" pitchFamily="49" charset="-122"/>
              </a:rPr>
              <a:t>作为用户完成相关实验的硬件资源。</a:t>
            </a:r>
            <a:endParaRPr lang="zh-CN" altLang="zh-CN" sz="2800" dirty="0">
              <a:latin typeface="Tahoma" panose="020B0604030504040204" pitchFamily="34" charset="0"/>
              <a:ea typeface="幼圆" panose="02010509060101010101" pitchFamily="49" charset="-122"/>
            </a:endParaRPr>
          </a:p>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2. </a:t>
            </a:r>
            <a:r>
              <a:rPr lang="zh-CN" altLang="zh-CN" sz="2800" b="1" dirty="0">
                <a:solidFill>
                  <a:srgbClr val="C00000"/>
                </a:solidFill>
                <a:latin typeface="Tahoma" panose="020B0604030504040204" pitchFamily="34" charset="0"/>
                <a:ea typeface="幼圆" panose="02010509060101010101" pitchFamily="49" charset="-122"/>
              </a:rPr>
              <a:t>时钟</a:t>
            </a:r>
            <a:r>
              <a:rPr lang="zh-CN" altLang="zh-CN" sz="2800" dirty="0">
                <a:latin typeface="Tahoma" panose="020B0604030504040204" pitchFamily="34" charset="0"/>
                <a:ea typeface="幼圆" panose="02010509060101010101" pitchFamily="49" charset="-122"/>
              </a:rPr>
              <a:t>：实验平台上分别设有一个多频率连续时钟发生器和一个单脉冲信号发生器。连续时钟发生器可提供</a:t>
            </a:r>
            <a:r>
              <a:rPr lang="en-US" altLang="zh-CN" sz="2800" dirty="0">
                <a:latin typeface="Tahoma" panose="020B0604030504040204" pitchFamily="34" charset="0"/>
                <a:ea typeface="幼圆" panose="02010509060101010101" pitchFamily="49" charset="-122"/>
              </a:rPr>
              <a:t>2Hz</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4Hz </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8Hz </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16Hz</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32Hz </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64Hz </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128Hz</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256Hz </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512Hz </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1024Hz </a:t>
            </a:r>
            <a:r>
              <a:rPr lang="zh-CN" altLang="zh-CN" sz="2800" dirty="0">
                <a:latin typeface="Tahoma" panose="020B0604030504040204" pitchFamily="34" charset="0"/>
                <a:ea typeface="幼圆" panose="02010509060101010101" pitchFamily="49" charset="-122"/>
              </a:rPr>
              <a:t>和</a:t>
            </a:r>
            <a:r>
              <a:rPr lang="en-US" altLang="zh-CN" sz="2800" dirty="0">
                <a:latin typeface="Tahoma" panose="020B0604030504040204" pitchFamily="34" charset="0"/>
                <a:ea typeface="幼圆" panose="02010509060101010101" pitchFamily="49" charset="-122"/>
              </a:rPr>
              <a:t>2048Hz</a:t>
            </a:r>
            <a:r>
              <a:rPr lang="zh-CN" altLang="zh-CN" sz="2800" dirty="0">
                <a:latin typeface="Tahoma" panose="020B0604030504040204" pitchFamily="34" charset="0"/>
                <a:ea typeface="幼圆" panose="02010509060101010101" pitchFamily="49" charset="-122"/>
              </a:rPr>
              <a:t>，占空比为</a:t>
            </a:r>
            <a:r>
              <a:rPr lang="en-US" altLang="zh-CN" sz="2800" dirty="0">
                <a:latin typeface="Tahoma" panose="020B0604030504040204" pitchFamily="34" charset="0"/>
                <a:ea typeface="幼圆" panose="02010509060101010101" pitchFamily="49" charset="-122"/>
              </a:rPr>
              <a:t>1:1</a:t>
            </a:r>
            <a:r>
              <a:rPr lang="zh-CN" altLang="zh-CN" sz="2800" dirty="0">
                <a:latin typeface="Tahoma" panose="020B0604030504040204" pitchFamily="34" charset="0"/>
                <a:ea typeface="幼圆" panose="02010509060101010101" pitchFamily="49" charset="-122"/>
              </a:rPr>
              <a:t>的脉冲，其频率可通过改变短路块位置选择；单脉冲信号发生器由单脉冲按键产生的宽度为</a:t>
            </a:r>
            <a:r>
              <a:rPr lang="en-US" altLang="zh-CN" sz="2800" dirty="0">
                <a:latin typeface="Tahoma" panose="020B0604030504040204" pitchFamily="34" charset="0"/>
                <a:ea typeface="幼圆" panose="02010509060101010101" pitchFamily="49" charset="-122"/>
              </a:rPr>
              <a:t>20ms</a:t>
            </a:r>
            <a:r>
              <a:rPr lang="zh-CN" altLang="zh-CN" sz="2800" dirty="0">
                <a:latin typeface="Tahoma" panose="020B0604030504040204" pitchFamily="34" charset="0"/>
                <a:ea typeface="幼圆" panose="02010509060101010101" pitchFamily="49" charset="-122"/>
              </a:rPr>
              <a:t>的无抖动负脉冲，常用于单脉冲输入以及存储器的读写信号。</a:t>
            </a:r>
            <a:endParaRPr lang="zh-CN" altLang="zh-CN" sz="2800" dirty="0">
              <a:latin typeface="Tahoma" panose="020B0604030504040204" pitchFamily="34" charset="0"/>
              <a:ea typeface="幼圆" panose="02010509060101010101" pitchFamily="49" charset="-122"/>
            </a:endParaRPr>
          </a:p>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3. RAM</a:t>
            </a:r>
            <a:r>
              <a:rPr lang="zh-CN" altLang="zh-CN" sz="2800" b="1" dirty="0">
                <a:solidFill>
                  <a:srgbClr val="C00000"/>
                </a:solidFill>
                <a:latin typeface="Tahoma" panose="020B0604030504040204" pitchFamily="34" charset="0"/>
                <a:ea typeface="幼圆" panose="02010509060101010101" pitchFamily="49" charset="-122"/>
              </a:rPr>
              <a:t>存储器：</a:t>
            </a:r>
            <a:r>
              <a:rPr lang="zh-CN" altLang="zh-CN" sz="2800" dirty="0">
                <a:latin typeface="Tahoma" panose="020B0604030504040204" pitchFamily="34" charset="0"/>
                <a:ea typeface="幼圆" panose="02010509060101010101" pitchFamily="49" charset="-122"/>
              </a:rPr>
              <a:t>采用静态的</a:t>
            </a:r>
            <a:r>
              <a:rPr lang="en-US" altLang="zh-CN" sz="2800" dirty="0">
                <a:latin typeface="Tahoma" panose="020B0604030504040204" pitchFamily="34" charset="0"/>
                <a:ea typeface="幼圆" panose="02010509060101010101" pitchFamily="49" charset="-122"/>
              </a:rPr>
              <a:t>2K</a:t>
            </a:r>
            <a:r>
              <a:rPr lang="zh-CN" altLang="zh-CN"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8</a:t>
            </a:r>
            <a:r>
              <a:rPr lang="zh-CN" altLang="zh-CN" sz="2800" dirty="0">
                <a:latin typeface="Tahoma" panose="020B0604030504040204" pitchFamily="34" charset="0"/>
                <a:ea typeface="幼圆" panose="02010509060101010101" pitchFamily="49" charset="-122"/>
              </a:rPr>
              <a:t>位的</a:t>
            </a:r>
            <a:r>
              <a:rPr lang="en-US" altLang="zh-CN" sz="2800" dirty="0">
                <a:latin typeface="Tahoma" panose="020B0604030504040204" pitchFamily="34" charset="0"/>
                <a:ea typeface="幼圆" panose="02010509060101010101" pitchFamily="49" charset="-122"/>
              </a:rPr>
              <a:t>RAM</a:t>
            </a:r>
            <a:r>
              <a:rPr lang="zh-CN" altLang="zh-CN" sz="2800" dirty="0">
                <a:latin typeface="Tahoma" panose="020B0604030504040204" pitchFamily="34" charset="0"/>
                <a:ea typeface="幼圆" panose="02010509060101010101" pitchFamily="49" charset="-122"/>
              </a:rPr>
              <a:t>，用于存放指令和数据。</a:t>
            </a:r>
            <a:endParaRPr lang="zh-CN" altLang="zh-CN" sz="2800" dirty="0">
              <a:latin typeface="Tahoma" panose="020B0604030504040204" pitchFamily="34" charset="0"/>
              <a:ea typeface="幼圆" panose="02010509060101010101" pitchFamily="49" charset="-122"/>
            </a:endParaRPr>
          </a:p>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4. ROM</a:t>
            </a:r>
            <a:r>
              <a:rPr lang="zh-CN" altLang="zh-CN" sz="2800" b="1" dirty="0">
                <a:solidFill>
                  <a:srgbClr val="C00000"/>
                </a:solidFill>
                <a:latin typeface="Tahoma" panose="020B0604030504040204" pitchFamily="34" charset="0"/>
                <a:ea typeface="幼圆" panose="02010509060101010101" pitchFamily="49" charset="-122"/>
              </a:rPr>
              <a:t>存储器</a:t>
            </a:r>
            <a:r>
              <a:rPr lang="zh-CN" altLang="zh-CN" sz="2800" dirty="0">
                <a:latin typeface="Tahoma" panose="020B0604030504040204" pitchFamily="34" charset="0"/>
                <a:ea typeface="幼圆" panose="02010509060101010101" pitchFamily="49" charset="-122"/>
              </a:rPr>
              <a:t>：用于存放系统的微程序。</a:t>
            </a:r>
            <a:endParaRPr lang="zh-CN" altLang="zh-CN" sz="2800" dirty="0">
              <a:latin typeface="Tahoma" panose="020B0604030504040204" pitchFamily="34" charset="0"/>
              <a:ea typeface="幼圆" panose="02010509060101010101" pitchFamily="49" charset="-122"/>
            </a:endParaRPr>
          </a:p>
          <a:p>
            <a:endParaRPr lang="zh-CN" altLang="en-US" dirty="0">
              <a:latin typeface="Corbel" panose="020B0503020204020204" pitchFamily="34" charset="0"/>
              <a:ea typeface="幼圆" panose="02010509060101010101" pitchFamily="49"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Box 1"/>
          <p:cNvSpPr txBox="1"/>
          <p:nvPr/>
        </p:nvSpPr>
        <p:spPr>
          <a:xfrm>
            <a:off x="501650" y="442913"/>
            <a:ext cx="11326813" cy="5954712"/>
          </a:xfrm>
          <a:prstGeom prst="rect">
            <a:avLst/>
          </a:prstGeom>
          <a:noFill/>
          <a:ln w="9525">
            <a:noFill/>
          </a:ln>
        </p:spPr>
        <p:txBody>
          <a:bodyPr>
            <a:spAutoFit/>
          </a:bodyPr>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5. </a:t>
            </a:r>
            <a:r>
              <a:rPr lang="zh-CN" altLang="en-US" sz="2800" b="1" dirty="0">
                <a:solidFill>
                  <a:srgbClr val="C00000"/>
                </a:solidFill>
                <a:latin typeface="Tahoma" panose="020B0604030504040204" pitchFamily="34" charset="0"/>
                <a:ea typeface="幼圆" panose="02010509060101010101" pitchFamily="49" charset="-122"/>
              </a:rPr>
              <a:t>发光二极管指示灯：</a:t>
            </a:r>
            <a:r>
              <a:rPr lang="zh-CN" altLang="en-US" sz="2800" dirty="0">
                <a:latin typeface="Tahoma" panose="020B0604030504040204" pitchFamily="34" charset="0"/>
                <a:ea typeface="幼圆" panose="02010509060101010101" pitchFamily="49" charset="-122"/>
              </a:rPr>
              <a:t>共</a:t>
            </a:r>
            <a:r>
              <a:rPr lang="en-US" altLang="zh-CN" sz="2800" dirty="0">
                <a:latin typeface="Tahoma" panose="020B0604030504040204" pitchFamily="34" charset="0"/>
                <a:ea typeface="幼圆" panose="02010509060101010101" pitchFamily="49" charset="-122"/>
              </a:rPr>
              <a:t>4</a:t>
            </a:r>
            <a:r>
              <a:rPr lang="zh-CN" altLang="en-US" sz="2800" dirty="0">
                <a:latin typeface="Tahoma" panose="020B0604030504040204" pitchFamily="34" charset="0"/>
                <a:ea typeface="幼圆" panose="02010509060101010101" pitchFamily="49" charset="-122"/>
              </a:rPr>
              <a:t>组（</a:t>
            </a:r>
            <a:r>
              <a:rPr lang="en-US" altLang="zh-CN" sz="2800" dirty="0">
                <a:latin typeface="Tahoma" panose="020B0604030504040204" pitchFamily="34" charset="0"/>
                <a:ea typeface="幼圆" panose="02010509060101010101" pitchFamily="49" charset="-122"/>
              </a:rPr>
              <a:t>LR15 ~ LR0</a:t>
            </a:r>
            <a:r>
              <a:rPr lang="zh-CN" altLang="en-US"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LD15 ~ LD0</a:t>
            </a:r>
            <a:r>
              <a:rPr lang="zh-CN" altLang="en-US"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LA15 ~ LA2 </a:t>
            </a:r>
            <a:r>
              <a:rPr lang="zh-CN" altLang="en-US"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L23 ~ L0</a:t>
            </a:r>
            <a:r>
              <a:rPr lang="zh-CN" altLang="en-US"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70</a:t>
            </a:r>
            <a:r>
              <a:rPr lang="zh-CN" altLang="en-US" sz="2800" dirty="0">
                <a:latin typeface="Tahoma" panose="020B0604030504040204" pitchFamily="34" charset="0"/>
                <a:ea typeface="幼圆" panose="02010509060101010101" pitchFamily="49" charset="-122"/>
              </a:rPr>
              <a:t>只发光二极管。其中</a:t>
            </a:r>
            <a:r>
              <a:rPr lang="en-US" altLang="zh-CN" sz="2800" dirty="0">
                <a:latin typeface="Tahoma" panose="020B0604030504040204" pitchFamily="34" charset="0"/>
                <a:ea typeface="幼圆" panose="02010509060101010101" pitchFamily="49" charset="-122"/>
              </a:rPr>
              <a:t>LR15 ~ LR0</a:t>
            </a:r>
            <a:r>
              <a:rPr lang="zh-CN" altLang="en-US"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LD15 ~ LD0</a:t>
            </a:r>
            <a:r>
              <a:rPr lang="zh-CN" altLang="en-US" sz="2800" dirty="0">
                <a:latin typeface="Tahoma" panose="020B0604030504040204" pitchFamily="34" charset="0"/>
                <a:ea typeface="幼圆" panose="02010509060101010101" pitchFamily="49" charset="-122"/>
              </a:rPr>
              <a:t>、</a:t>
            </a:r>
            <a:r>
              <a:rPr lang="en-US" altLang="zh-CN" sz="2800" dirty="0">
                <a:latin typeface="Tahoma" panose="020B0604030504040204" pitchFamily="34" charset="0"/>
                <a:ea typeface="幼圆" panose="02010509060101010101" pitchFamily="49" charset="-122"/>
              </a:rPr>
              <a:t>LA15 ~ LA2</a:t>
            </a:r>
            <a:r>
              <a:rPr lang="zh-CN" altLang="en-US" sz="2800" dirty="0">
                <a:latin typeface="Tahoma" panose="020B0604030504040204" pitchFamily="34" charset="0"/>
                <a:ea typeface="幼圆" panose="02010509060101010101" pitchFamily="49" charset="-122"/>
              </a:rPr>
              <a:t>共</a:t>
            </a:r>
            <a:r>
              <a:rPr lang="en-US" altLang="zh-CN" sz="2800" dirty="0">
                <a:latin typeface="Tahoma" panose="020B0604030504040204" pitchFamily="34" charset="0"/>
                <a:ea typeface="幼圆" panose="02010509060101010101" pitchFamily="49" charset="-122"/>
              </a:rPr>
              <a:t>46</a:t>
            </a:r>
            <a:r>
              <a:rPr lang="zh-CN" altLang="en-US" sz="2800" dirty="0">
                <a:latin typeface="Tahoma" panose="020B0604030504040204" pitchFamily="34" charset="0"/>
                <a:ea typeface="幼圆" panose="02010509060101010101" pitchFamily="49" charset="-122"/>
              </a:rPr>
              <a:t>只可由用户随意使用（</a:t>
            </a:r>
            <a:r>
              <a:rPr lang="en-US" altLang="zh-CN" sz="2800" dirty="0">
                <a:latin typeface="Tahoma" panose="020B0604030504040204" pitchFamily="34" charset="0"/>
                <a:ea typeface="幼圆" panose="02010509060101010101" pitchFamily="49" charset="-122"/>
              </a:rPr>
              <a:t>LA1</a:t>
            </a:r>
            <a:r>
              <a:rPr lang="zh-CN" altLang="en-US" sz="2800" dirty="0">
                <a:latin typeface="Tahoma" panose="020B0604030504040204" pitchFamily="34" charset="0"/>
                <a:ea typeface="幼圆" panose="02010509060101010101" pitchFamily="49" charset="-122"/>
              </a:rPr>
              <a:t>、 </a:t>
            </a:r>
            <a:r>
              <a:rPr lang="en-US" altLang="zh-CN" sz="2800" dirty="0">
                <a:latin typeface="Tahoma" panose="020B0604030504040204" pitchFamily="34" charset="0"/>
                <a:ea typeface="幼圆" panose="02010509060101010101" pitchFamily="49" charset="-122"/>
              </a:rPr>
              <a:t>LA0</a:t>
            </a:r>
            <a:r>
              <a:rPr lang="zh-CN" altLang="en-US" sz="2800" dirty="0">
                <a:latin typeface="Tahoma" panose="020B0604030504040204" pitchFamily="34" charset="0"/>
                <a:ea typeface="幼圆" panose="02010509060101010101" pitchFamily="49" charset="-122"/>
              </a:rPr>
              <a:t>由系统占用，用户不能使用）；</a:t>
            </a:r>
            <a:r>
              <a:rPr lang="en-US" altLang="zh-CN" sz="2800" dirty="0">
                <a:latin typeface="Tahoma" panose="020B0604030504040204" pitchFamily="34" charset="0"/>
                <a:ea typeface="幼圆" panose="02010509060101010101" pitchFamily="49" charset="-122"/>
              </a:rPr>
              <a:t>L23 ~ L0</a:t>
            </a:r>
            <a:r>
              <a:rPr lang="zh-CN" altLang="en-US" sz="2800" dirty="0">
                <a:latin typeface="Tahoma" panose="020B0604030504040204" pitchFamily="34" charset="0"/>
                <a:ea typeface="幼圆" panose="02010509060101010101" pitchFamily="49" charset="-122"/>
              </a:rPr>
              <a:t>用于显示微指令寄存器内容，即当前执行的微指令。</a:t>
            </a:r>
            <a:endParaRPr lang="zh-CN" altLang="zh-CN" sz="2800" dirty="0">
              <a:latin typeface="Tahoma" panose="020B0604030504040204" pitchFamily="34" charset="0"/>
              <a:ea typeface="幼圆" panose="02010509060101010101" pitchFamily="49" charset="-122"/>
            </a:endParaRPr>
          </a:p>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6. </a:t>
            </a:r>
            <a:r>
              <a:rPr lang="zh-CN" altLang="en-US" sz="2800" b="1" dirty="0">
                <a:solidFill>
                  <a:srgbClr val="C00000"/>
                </a:solidFill>
                <a:latin typeface="Tahoma" panose="020B0604030504040204" pitchFamily="34" charset="0"/>
                <a:ea typeface="幼圆" panose="02010509060101010101" pitchFamily="49" charset="-122"/>
              </a:rPr>
              <a:t>开关信号输入：</a:t>
            </a:r>
            <a:r>
              <a:rPr lang="zh-CN" altLang="en-US" sz="2800" dirty="0">
                <a:latin typeface="Tahoma" panose="020B0604030504040204" pitchFamily="34" charset="0"/>
                <a:ea typeface="幼圆" panose="02010509060101010101" pitchFamily="49" charset="-122"/>
              </a:rPr>
              <a:t>共</a:t>
            </a:r>
            <a:r>
              <a:rPr lang="en-US" altLang="zh-CN" sz="2800" dirty="0">
                <a:latin typeface="Tahoma" panose="020B0604030504040204" pitchFamily="34" charset="0"/>
                <a:ea typeface="幼圆" panose="02010509060101010101" pitchFamily="49" charset="-122"/>
              </a:rPr>
              <a:t>24</a:t>
            </a:r>
            <a:r>
              <a:rPr lang="zh-CN" altLang="en-US" sz="2800" dirty="0">
                <a:latin typeface="Tahoma" panose="020B0604030504040204" pitchFamily="34" charset="0"/>
                <a:ea typeface="幼圆" panose="02010509060101010101" pitchFamily="49" charset="-122"/>
              </a:rPr>
              <a:t>只拨动开关（</a:t>
            </a:r>
            <a:r>
              <a:rPr lang="en-US" altLang="zh-CN" sz="2800" dirty="0">
                <a:latin typeface="Tahoma" panose="020B0604030504040204" pitchFamily="34" charset="0"/>
                <a:ea typeface="幼圆" panose="02010509060101010101" pitchFamily="49" charset="-122"/>
              </a:rPr>
              <a:t>K23 ~ K0</a:t>
            </a:r>
            <a:r>
              <a:rPr lang="zh-CN" altLang="en-US" sz="2800" dirty="0">
                <a:latin typeface="Tahoma" panose="020B0604030504040204" pitchFamily="34" charset="0"/>
                <a:ea typeface="幼圆" panose="02010509060101010101" pitchFamily="49" charset="-122"/>
              </a:rPr>
              <a:t>），用于提供高低电平输入。</a:t>
            </a:r>
            <a:endParaRPr lang="zh-CN" altLang="zh-CN" sz="2800" dirty="0">
              <a:latin typeface="Tahoma" panose="020B0604030504040204" pitchFamily="34" charset="0"/>
              <a:ea typeface="幼圆" panose="02010509060101010101" pitchFamily="49" charset="-122"/>
            </a:endParaRPr>
          </a:p>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7. </a:t>
            </a:r>
            <a:r>
              <a:rPr lang="zh-CN" altLang="en-US" sz="2800" b="1" dirty="0">
                <a:solidFill>
                  <a:srgbClr val="C00000"/>
                </a:solidFill>
                <a:latin typeface="Tahoma" panose="020B0604030504040204" pitchFamily="34" charset="0"/>
                <a:ea typeface="幼圆" panose="02010509060101010101" pitchFamily="49" charset="-122"/>
              </a:rPr>
              <a:t>复位信号输入：</a:t>
            </a:r>
            <a:r>
              <a:rPr lang="zh-CN" altLang="en-US" sz="2800" dirty="0">
                <a:latin typeface="Tahoma" panose="020B0604030504040204" pitchFamily="34" charset="0"/>
                <a:ea typeface="幼圆" panose="02010509060101010101" pitchFamily="49" charset="-122"/>
              </a:rPr>
              <a:t>包括单片机复位和</a:t>
            </a:r>
            <a:r>
              <a:rPr lang="en-US" altLang="zh-CN" sz="2800" dirty="0">
                <a:latin typeface="Tahoma" panose="020B0604030504040204" pitchFamily="34" charset="0"/>
                <a:ea typeface="幼圆" panose="02010509060101010101" pitchFamily="49" charset="-122"/>
              </a:rPr>
              <a:t>CPU</a:t>
            </a:r>
            <a:r>
              <a:rPr lang="zh-CN" altLang="en-US" sz="2800" dirty="0">
                <a:latin typeface="Tahoma" panose="020B0604030504040204" pitchFamily="34" charset="0"/>
                <a:ea typeface="幼圆" panose="02010509060101010101" pitchFamily="49" charset="-122"/>
              </a:rPr>
              <a:t>复位二个按键。前者用于单片机的复位，后者用于</a:t>
            </a:r>
            <a:r>
              <a:rPr lang="en-US" altLang="zh-CN" sz="2800" dirty="0">
                <a:latin typeface="Tahoma" panose="020B0604030504040204" pitchFamily="34" charset="0"/>
                <a:ea typeface="幼圆" panose="02010509060101010101" pitchFamily="49" charset="-122"/>
              </a:rPr>
              <a:t>FPGA</a:t>
            </a:r>
            <a:r>
              <a:rPr lang="zh-CN" altLang="en-US" sz="2800" dirty="0">
                <a:latin typeface="Tahoma" panose="020B0604030504040204" pitchFamily="34" charset="0"/>
                <a:ea typeface="幼圆" panose="02010509060101010101" pitchFamily="49" charset="-122"/>
              </a:rPr>
              <a:t>的复位。</a:t>
            </a:r>
            <a:endParaRPr lang="zh-CN" altLang="zh-CN" sz="2800" dirty="0">
              <a:latin typeface="Tahoma" panose="020B0604030504040204" pitchFamily="34" charset="0"/>
              <a:ea typeface="幼圆" panose="02010509060101010101" pitchFamily="49" charset="-122"/>
            </a:endParaRPr>
          </a:p>
          <a:p>
            <a:pPr>
              <a:spcBef>
                <a:spcPts val="900"/>
              </a:spcBef>
              <a:spcAft>
                <a:spcPts val="900"/>
              </a:spcAft>
            </a:pPr>
            <a:r>
              <a:rPr lang="en-US" altLang="zh-CN" sz="2800" b="1" dirty="0">
                <a:solidFill>
                  <a:srgbClr val="C00000"/>
                </a:solidFill>
                <a:latin typeface="Tahoma" panose="020B0604030504040204" pitchFamily="34" charset="0"/>
                <a:ea typeface="幼圆" panose="02010509060101010101" pitchFamily="49" charset="-122"/>
              </a:rPr>
              <a:t>8. </a:t>
            </a:r>
            <a:r>
              <a:rPr lang="zh-CN" altLang="en-US" sz="2800" b="1" dirty="0">
                <a:solidFill>
                  <a:srgbClr val="C00000"/>
                </a:solidFill>
                <a:latin typeface="Tahoma" panose="020B0604030504040204" pitchFamily="34" charset="0"/>
                <a:ea typeface="幼圆" panose="02010509060101010101" pitchFamily="49" charset="-122"/>
              </a:rPr>
              <a:t>接口插座：</a:t>
            </a:r>
            <a:r>
              <a:rPr lang="zh-CN" altLang="en-US" sz="2800" dirty="0">
                <a:latin typeface="Tahoma" panose="020B0604030504040204" pitchFamily="34" charset="0"/>
                <a:ea typeface="幼圆" panose="02010509060101010101" pitchFamily="49" charset="-122"/>
              </a:rPr>
              <a:t>包括</a:t>
            </a:r>
            <a:r>
              <a:rPr lang="en-US" altLang="zh-CN" sz="2800" dirty="0">
                <a:latin typeface="Tahoma" panose="020B0604030504040204" pitchFamily="34" charset="0"/>
                <a:ea typeface="幼圆" panose="02010509060101010101" pitchFamily="49" charset="-122"/>
              </a:rPr>
              <a:t>RS232</a:t>
            </a:r>
            <a:r>
              <a:rPr lang="zh-CN" altLang="en-US" sz="2800" dirty="0">
                <a:latin typeface="Tahoma" panose="020B0604030504040204" pitchFamily="34" charset="0"/>
                <a:ea typeface="幼圆" panose="02010509060101010101" pitchFamily="49" charset="-122"/>
              </a:rPr>
              <a:t>串口插座、</a:t>
            </a:r>
            <a:r>
              <a:rPr lang="en-US" altLang="zh-CN" sz="2800" dirty="0">
                <a:latin typeface="Tahoma" panose="020B0604030504040204" pitchFamily="34" charset="0"/>
                <a:ea typeface="幼圆" panose="02010509060101010101" pitchFamily="49" charset="-122"/>
              </a:rPr>
              <a:t>FPGA</a:t>
            </a:r>
            <a:r>
              <a:rPr lang="zh-CN" altLang="en-US" sz="2800" dirty="0">
                <a:latin typeface="Tahoma" panose="020B0604030504040204" pitchFamily="34" charset="0"/>
                <a:ea typeface="幼圆" panose="02010509060101010101" pitchFamily="49" charset="-122"/>
              </a:rPr>
              <a:t>配置插座和</a:t>
            </a:r>
            <a:r>
              <a:rPr lang="en-US" altLang="zh-CN" sz="2800" dirty="0">
                <a:latin typeface="Tahoma" panose="020B0604030504040204" pitchFamily="34" charset="0"/>
                <a:ea typeface="幼圆" panose="02010509060101010101" pitchFamily="49" charset="-122"/>
              </a:rPr>
              <a:t>RJ45</a:t>
            </a:r>
            <a:r>
              <a:rPr lang="zh-CN" altLang="en-US" sz="2800" dirty="0">
                <a:latin typeface="Tahoma" panose="020B0604030504040204" pitchFamily="34" charset="0"/>
                <a:ea typeface="幼圆" panose="02010509060101010101" pitchFamily="49" charset="-122"/>
              </a:rPr>
              <a:t>网络接口插座三个。其中，</a:t>
            </a:r>
            <a:r>
              <a:rPr lang="en-US" altLang="zh-CN" sz="2800" dirty="0">
                <a:latin typeface="Tahoma" panose="020B0604030504040204" pitchFamily="34" charset="0"/>
                <a:ea typeface="幼圆" panose="02010509060101010101" pitchFamily="49" charset="-122"/>
              </a:rPr>
              <a:t>RS232</a:t>
            </a:r>
            <a:r>
              <a:rPr lang="zh-CN" altLang="en-US" sz="2800" dirty="0">
                <a:latin typeface="Tahoma" panose="020B0604030504040204" pitchFamily="34" charset="0"/>
                <a:ea typeface="幼圆" panose="02010509060101010101" pitchFamily="49" charset="-122"/>
              </a:rPr>
              <a:t>串口插座用于本实验平台和</a:t>
            </a:r>
            <a:r>
              <a:rPr lang="en-US" altLang="zh-CN" sz="2800" dirty="0">
                <a:latin typeface="Tahoma" panose="020B0604030504040204" pitchFamily="34" charset="0"/>
                <a:ea typeface="幼圆" panose="02010509060101010101" pitchFamily="49" charset="-122"/>
              </a:rPr>
              <a:t>PC</a:t>
            </a:r>
            <a:r>
              <a:rPr lang="zh-CN" altLang="en-US" sz="2800" dirty="0">
                <a:latin typeface="Tahoma" panose="020B0604030504040204" pitchFamily="34" charset="0"/>
                <a:ea typeface="幼圆" panose="02010509060101010101" pitchFamily="49" charset="-122"/>
              </a:rPr>
              <a:t>机之间的通信；</a:t>
            </a:r>
            <a:r>
              <a:rPr lang="en-US" altLang="zh-CN" sz="2800" dirty="0">
                <a:latin typeface="Tahoma" panose="020B0604030504040204" pitchFamily="34" charset="0"/>
                <a:ea typeface="幼圆" panose="02010509060101010101" pitchFamily="49" charset="-122"/>
              </a:rPr>
              <a:t>FPGA</a:t>
            </a:r>
            <a:r>
              <a:rPr lang="zh-CN" altLang="en-US" sz="2800" dirty="0">
                <a:latin typeface="Tahoma" panose="020B0604030504040204" pitchFamily="34" charset="0"/>
                <a:ea typeface="幼圆" panose="02010509060101010101" pitchFamily="49" charset="-122"/>
              </a:rPr>
              <a:t>配置插座用于本地实验和远程实验时对</a:t>
            </a:r>
            <a:r>
              <a:rPr lang="en-US" altLang="zh-CN" sz="2800" dirty="0">
                <a:latin typeface="Tahoma" panose="020B0604030504040204" pitchFamily="34" charset="0"/>
                <a:ea typeface="幼圆" panose="02010509060101010101" pitchFamily="49" charset="-122"/>
              </a:rPr>
              <a:t>FPGA</a:t>
            </a:r>
            <a:r>
              <a:rPr lang="zh-CN" altLang="en-US" sz="2800" dirty="0">
                <a:latin typeface="Tahoma" panose="020B0604030504040204" pitchFamily="34" charset="0"/>
                <a:ea typeface="幼圆" panose="02010509060101010101" pitchFamily="49" charset="-122"/>
              </a:rPr>
              <a:t>进行配置；</a:t>
            </a:r>
            <a:r>
              <a:rPr lang="en-US" altLang="zh-CN" sz="2800" dirty="0">
                <a:latin typeface="Tahoma" panose="020B0604030504040204" pitchFamily="34" charset="0"/>
                <a:ea typeface="幼圆" panose="02010509060101010101" pitchFamily="49" charset="-122"/>
              </a:rPr>
              <a:t>RJ45</a:t>
            </a:r>
            <a:r>
              <a:rPr lang="zh-CN" altLang="en-US" sz="2800" dirty="0">
                <a:latin typeface="Tahoma" panose="020B0604030504040204" pitchFamily="34" charset="0"/>
                <a:ea typeface="幼圆" panose="02010509060101010101" pitchFamily="49" charset="-122"/>
              </a:rPr>
              <a:t>网络接口插座用于远程实验时和</a:t>
            </a:r>
            <a:r>
              <a:rPr lang="en-US" altLang="zh-CN" sz="2800" dirty="0">
                <a:latin typeface="Tahoma" panose="020B0604030504040204" pitchFamily="34" charset="0"/>
                <a:ea typeface="幼圆" panose="02010509060101010101" pitchFamily="49" charset="-122"/>
              </a:rPr>
              <a:t>INTERNET</a:t>
            </a:r>
            <a:r>
              <a:rPr lang="zh-CN" altLang="en-US" sz="2800" dirty="0">
                <a:latin typeface="Tahoma" panose="020B0604030504040204" pitchFamily="34" charset="0"/>
                <a:ea typeface="幼圆" panose="02010509060101010101" pitchFamily="49" charset="-122"/>
              </a:rPr>
              <a:t>网络的连接。</a:t>
            </a:r>
            <a:endParaRPr lang="zh-CN" altLang="en-US" dirty="0">
              <a:latin typeface="Tahoma" panose="020B0604030504040204" pitchFamily="34" charset="0"/>
              <a:ea typeface="幼圆" panose="02010509060101010101" pitchFamily="49"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Picture 2" descr="C:\Users\win8\Desktop\硬件设计需求图.png"/>
          <p:cNvPicPr>
            <a:picLocks noChangeAspect="1"/>
          </p:cNvPicPr>
          <p:nvPr/>
        </p:nvPicPr>
        <p:blipFill>
          <a:blip r:embed="rId1"/>
          <a:stretch>
            <a:fillRect/>
          </a:stretch>
        </p:blipFill>
        <p:spPr>
          <a:xfrm>
            <a:off x="176213" y="0"/>
            <a:ext cx="11877675" cy="3024188"/>
          </a:xfrm>
          <a:prstGeom prst="rect">
            <a:avLst/>
          </a:prstGeom>
          <a:noFill/>
          <a:ln w="9525">
            <a:noFill/>
          </a:ln>
        </p:spPr>
      </p:pic>
      <p:pic>
        <p:nvPicPr>
          <p:cNvPr id="37891" name="Picture 4" descr="https://gss2.bdstatic.com/9fo3dSag_xI4khGkpoWK1HF6hhy/baike/c0%3Dbaike80%2C5%2C5%2C80%2C26/sign=9939312f1fce36d3b6098b625b9a51e2/9e3df8dcd100baa10f9d8a4e4d10b912c9fc2e96.jpg"/>
          <p:cNvPicPr>
            <a:picLocks noChangeAspect="1"/>
          </p:cNvPicPr>
          <p:nvPr/>
        </p:nvPicPr>
        <p:blipFill>
          <a:blip r:embed="rId2"/>
          <a:stretch>
            <a:fillRect/>
          </a:stretch>
        </p:blipFill>
        <p:spPr>
          <a:xfrm>
            <a:off x="171450" y="3194050"/>
            <a:ext cx="11804650" cy="3602038"/>
          </a:xfrm>
          <a:prstGeom prst="rect">
            <a:avLst/>
          </a:prstGeom>
          <a:noFill/>
          <a:ln w="9525">
            <a:noFill/>
          </a:ln>
        </p:spPr>
      </p:pic>
      <p:sp>
        <p:nvSpPr>
          <p:cNvPr id="4" name="右箭头 3">
            <a:hlinkClick r:id="rId3" action="ppaction://hlinksldjump"/>
          </p:cNvPr>
          <p:cNvSpPr/>
          <p:nvPr/>
        </p:nvSpPr>
        <p:spPr>
          <a:xfrm rot="10800000">
            <a:off x="10661650" y="3087688"/>
            <a:ext cx="346075" cy="225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401638" y="609600"/>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4" name="内容占位符 2"/>
          <p:cNvSpPr txBox="1"/>
          <p:nvPr/>
        </p:nvSpPr>
        <p:spPr>
          <a:xfrm>
            <a:off x="530225" y="1341438"/>
            <a:ext cx="11126788" cy="5221288"/>
          </a:xfrm>
          <a:prstGeom prst="rect">
            <a:avLst/>
          </a:prstGeom>
        </p:spPr>
        <p:txBody>
          <a:bodyPr/>
          <a:lstStyle/>
          <a:p>
            <a:pPr marR="0" defTabSz="914400">
              <a:buClrTx/>
              <a:buSzTx/>
              <a:buFontTx/>
              <a:defRPr/>
            </a:pPr>
            <a:r>
              <a:rPr kumimoji="0" lang="zh-CN" altLang="en-US"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一、什么是</a:t>
            </a:r>
            <a:r>
              <a:rPr kumimoji="0" lang="en-US" altLang="zh-CN"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EDA</a:t>
            </a:r>
            <a:r>
              <a:rPr kumimoji="0" lang="zh-CN" altLang="en-US"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a:t>
            </a:r>
            <a:endParaRPr kumimoji="0" lang="zh-CN" altLang="en-US"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R="0" defTabSz="914400">
              <a:buClrTx/>
              <a:buSzTx/>
              <a:buFontTx/>
              <a:defRPr/>
            </a:pP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简单说，</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EDA</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即电子设计自动化。</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R="0" defTabSz="914400">
              <a:buClrTx/>
              <a:buSzTx/>
              <a:buFontTx/>
              <a:defRPr/>
            </a:pPr>
            <a:r>
              <a:rPr kumimoji="0" lang="en-US" altLang="zh-CN" sz="2400" b="1" kern="1200" cap="none" spc="0" normalizeH="0" baseline="0" noProof="0" dirty="0">
                <a:solidFill>
                  <a:srgbClr val="FF0000"/>
                </a:solidFill>
                <a:latin typeface="楷体_GB2312" pitchFamily="49" charset="-122"/>
                <a:ea typeface="楷体_GB2312" pitchFamily="49" charset="-122"/>
                <a:cs typeface="+mn-cs"/>
              </a:rPr>
              <a:t>    E</a:t>
            </a:r>
            <a:r>
              <a:rPr kumimoji="0" lang="en-US" altLang="zh-CN" sz="2400" b="1" kern="1200" cap="none" spc="0" normalizeH="0" baseline="0" noProof="0" dirty="0">
                <a:latin typeface="楷体_GB2312" pitchFamily="49" charset="-122"/>
                <a:ea typeface="楷体_GB2312" pitchFamily="49" charset="-122"/>
                <a:cs typeface="+mn-cs"/>
              </a:rPr>
              <a:t>lectronic </a:t>
            </a:r>
            <a:r>
              <a:rPr kumimoji="0" lang="en-US" altLang="zh-CN" sz="2400" b="1" kern="1200" cap="none" spc="0" normalizeH="0" baseline="0" noProof="0" dirty="0">
                <a:solidFill>
                  <a:srgbClr val="FF0000"/>
                </a:solidFill>
                <a:latin typeface="楷体_GB2312" pitchFamily="49" charset="-122"/>
                <a:ea typeface="楷体_GB2312" pitchFamily="49" charset="-122"/>
                <a:cs typeface="+mn-cs"/>
              </a:rPr>
              <a:t>D</a:t>
            </a:r>
            <a:r>
              <a:rPr kumimoji="0" lang="en-US" altLang="zh-CN" sz="2400" b="1" kern="1200" cap="none" spc="0" normalizeH="0" baseline="0" noProof="0" dirty="0">
                <a:latin typeface="楷体_GB2312" pitchFamily="49" charset="-122"/>
                <a:ea typeface="楷体_GB2312" pitchFamily="49" charset="-122"/>
                <a:cs typeface="+mn-cs"/>
              </a:rPr>
              <a:t>esign </a:t>
            </a:r>
            <a:r>
              <a:rPr kumimoji="0" lang="en-US" altLang="zh-CN" sz="2400" b="1" kern="1200" cap="none" spc="0" normalizeH="0" baseline="0" noProof="0" dirty="0">
                <a:solidFill>
                  <a:srgbClr val="FF0000"/>
                </a:solidFill>
                <a:latin typeface="楷体_GB2312" pitchFamily="49" charset="-122"/>
                <a:ea typeface="楷体_GB2312" pitchFamily="49" charset="-122"/>
                <a:cs typeface="+mn-cs"/>
              </a:rPr>
              <a:t>A</a:t>
            </a:r>
            <a:r>
              <a:rPr kumimoji="0" lang="en-US" altLang="zh-CN" sz="2400" b="1" kern="1200" cap="none" spc="0" normalizeH="0" baseline="0" noProof="0" dirty="0">
                <a:latin typeface="楷体_GB2312" pitchFamily="49" charset="-122"/>
                <a:ea typeface="楷体_GB2312" pitchFamily="49" charset="-122"/>
                <a:cs typeface="+mn-cs"/>
              </a:rPr>
              <a:t>utomation  </a:t>
            </a:r>
            <a:endParaRPr kumimoji="0" lang="zh-CN" altLang="en-US" sz="2400" b="1" kern="1200" cap="none" spc="0" normalizeH="0" baseline="0" noProof="0" dirty="0">
              <a:latin typeface="楷体_GB2312" pitchFamily="49" charset="-122"/>
              <a:ea typeface="楷体_GB2312" pitchFamily="49" charset="-122"/>
              <a:cs typeface="+mn-cs"/>
            </a:endParaRPr>
          </a:p>
          <a:p>
            <a:pPr marL="273050" marR="0" indent="-228600" defTabSz="914400">
              <a:lnSpc>
                <a:spcPct val="90000"/>
              </a:lnSpc>
              <a:spcBef>
                <a:spcPts val="1800"/>
              </a:spcBef>
              <a:buClr>
                <a:schemeClr val="tx2"/>
              </a:buClr>
              <a:buSzPct val="100000"/>
              <a:buFontTx/>
              <a:defRPr/>
            </a:pPr>
            <a:r>
              <a:rPr kumimoji="0" lang="zh-CN" altLang="en-US"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二、</a:t>
            </a:r>
            <a:r>
              <a:rPr kumimoji="0" lang="en-US" altLang="zh-CN"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EDA</a:t>
            </a:r>
            <a:r>
              <a:rPr kumimoji="0" lang="zh-CN" altLang="en-US"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技术的发展历程</a:t>
            </a:r>
            <a:endParaRPr kumimoji="0" lang="en-US" altLang="zh-CN"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EDA</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技术伴随着计算机、集成电路、电子系统设计的发展，经历了三个发展阶段：</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a:t>
            </a:r>
            <a:r>
              <a:rPr kumimoji="0" lang="en-US" altLang="zh-CN" sz="2400" kern="1200" cap="none" spc="0" normalizeH="0" baseline="0" noProof="0" dirty="0">
                <a:solidFill>
                  <a:srgbClr val="0000FF"/>
                </a:solidFill>
                <a:latin typeface="Microsoft YaHei UI" panose="020B0503020204020204" pitchFamily="34" charset="-122"/>
                <a:ea typeface="Microsoft YaHei UI" panose="020B0503020204020204" pitchFamily="34" charset="-122"/>
                <a:cs typeface="+mn-cs"/>
              </a:rPr>
              <a:t>1</a:t>
            </a:r>
            <a:r>
              <a:rPr kumimoji="0" lang="zh-CN" altLang="en-US" sz="2400" kern="1200" cap="none" spc="0" normalizeH="0" baseline="0" noProof="0" dirty="0">
                <a:solidFill>
                  <a:srgbClr val="0000FF"/>
                </a:solidFill>
                <a:latin typeface="Microsoft YaHei UI" panose="020B0503020204020204" pitchFamily="34" charset="-122"/>
                <a:ea typeface="Microsoft YaHei UI" panose="020B0503020204020204" pitchFamily="34" charset="-122"/>
                <a:cs typeface="+mn-cs"/>
              </a:rPr>
              <a:t>）</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早期电子</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CAD</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阶段（</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Computer Aided Design</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a:t>
            </a:r>
            <a:endParaRPr kumimoji="0" lang="en-US" altLang="zh-CN" sz="2400" b="1" kern="1200" cap="none" spc="0" normalizeH="0" baseline="0" noProof="0" dirty="0">
              <a:solidFill>
                <a:srgbClr val="0000FF"/>
              </a:solidFill>
              <a:latin typeface="楷体_GB2312" pitchFamily="49" charset="-122"/>
              <a:ea typeface="楷体_GB2312" pitchFamily="49"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b="1" kern="1200" cap="none" spc="0" normalizeH="0" baseline="0" noProof="0" dirty="0">
                <a:solidFill>
                  <a:schemeClr val="accent6"/>
                </a:solidFill>
                <a:latin typeface="Microsoft YaHei UI" panose="020B0503020204020204" pitchFamily="34" charset="-122"/>
                <a:ea typeface="楷体_GB2312" pitchFamily="49" charset="-122"/>
                <a:cs typeface="+mn-cs"/>
              </a:rPr>
              <a:t>       </a:t>
            </a:r>
            <a:r>
              <a:rPr kumimoji="0" lang="zh-CN" altLang="en-US"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时间：</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20</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世纪</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70</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年代</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a:t>
            </a:r>
            <a:r>
              <a:rPr kumimoji="0" lang="zh-CN" altLang="en-US"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特征：</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借助于计算机辅助设计（</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CAD</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），在计算机上进行电路图的输入、存储及</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PCB</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版图设计</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a:t>
            </a:r>
            <a:r>
              <a:rPr kumimoji="0" lang="en-US" altLang="zh-CN" sz="2400" kern="1200" cap="none" spc="0" normalizeH="0" baseline="0" noProof="0" dirty="0">
                <a:latin typeface="Arial" panose="020B0604020202020204" pitchFamily="34" charset="0"/>
                <a:ea typeface="宋体" panose="02010600030101010101" pitchFamily="2" charset="-122"/>
                <a:cs typeface="+mn-cs"/>
              </a:rPr>
              <a:t>PCB:</a:t>
            </a:r>
            <a:r>
              <a:rPr kumimoji="0" lang="zh-CN" altLang="en-US"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Arial" panose="020B0604020202020204" pitchFamily="34" charset="0"/>
                <a:ea typeface="宋体" panose="02010600030101010101" pitchFamily="2" charset="-122"/>
                <a:cs typeface="+mn-cs"/>
              </a:rPr>
              <a:t>Printed Circuit Board)</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，摆脱了之前用手工进行电子电路设计时的大量繁难、重复、单调的计算与绘图工作。（</a:t>
            </a:r>
            <a:r>
              <a:rPr kumimoji="0" lang="zh-CN" altLang="en-US" sz="2400" kern="1200" cap="none" spc="0" normalizeH="0" baseline="0" noProof="0" dirty="0">
                <a:solidFill>
                  <a:srgbClr val="FF0000"/>
                </a:solidFill>
                <a:latin typeface="Microsoft YaHei UI" panose="020B0503020204020204" pitchFamily="34" charset="-122"/>
                <a:ea typeface="Microsoft YaHei UI" panose="020B0503020204020204" pitchFamily="34" charset="-122"/>
                <a:cs typeface="+mn-cs"/>
              </a:rPr>
              <a:t>绘图工具</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a:t>
            </a:r>
            <a:endPar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zh-CN" altLang="en-US" sz="20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401638" y="609600"/>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4" name="内容占位符 2"/>
          <p:cNvSpPr txBox="1"/>
          <p:nvPr/>
        </p:nvSpPr>
        <p:spPr>
          <a:xfrm>
            <a:off x="530225" y="1341438"/>
            <a:ext cx="11126788" cy="5221288"/>
          </a:xfrm>
          <a:prstGeom prst="rect">
            <a:avLst/>
          </a:prstGeom>
        </p:spPr>
        <p:txBody>
          <a:bodyPr/>
          <a:lstStyle/>
          <a:p>
            <a:pPr marR="0" defTabSz="914400">
              <a:buClrTx/>
              <a:buSzTx/>
              <a:buFontTx/>
              <a:defRPr/>
            </a:pP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2</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）计算机辅助工程设计</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CAE</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阶段（</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Computer Aided Engineering</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a:t>
            </a:r>
            <a:endParaRPr kumimoji="0" lang="en-US" altLang="zh-CN" sz="2400" b="1" kern="1200" cap="none" spc="0" normalizeH="0" baseline="0" noProof="0" dirty="0">
              <a:solidFill>
                <a:srgbClr val="0000FF"/>
              </a:solidFill>
              <a:latin typeface="楷体_GB2312" pitchFamily="49" charset="-122"/>
              <a:ea typeface="楷体_GB2312" pitchFamily="49"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b="1" kern="1200" cap="none" spc="0" normalizeH="0" baseline="0" noProof="0" dirty="0">
                <a:solidFill>
                  <a:schemeClr val="tx2"/>
                </a:solidFill>
                <a:latin typeface="Microsoft YaHei UI" panose="020B0503020204020204" pitchFamily="34" charset="-122"/>
                <a:ea typeface="楷体_GB2312" pitchFamily="49" charset="-122"/>
                <a:cs typeface="+mn-cs"/>
              </a:rPr>
              <a:t>       </a:t>
            </a:r>
            <a:r>
              <a:rPr kumimoji="0" lang="zh-CN" altLang="en-US"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时间：</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20</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世纪</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80</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年代</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-90</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年代中期</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       </a:t>
            </a:r>
            <a:r>
              <a:rPr kumimoji="0" lang="zh-CN" altLang="en-US"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特征：</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将各种电子线路设计工具集成在一个</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CAE</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系统中，以实现电子系统或芯片从原理图输入到版图设计输出的全程设计自动化。</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与</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CAD</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相比，除了纯粹的图形绘制功能外，又增加了电路功能设计和结构设计（</a:t>
            </a:r>
            <a:r>
              <a:rPr kumimoji="0" lang="en-US" altLang="zh-CN" sz="2400" kern="1200" cap="none" spc="0" normalizeH="0" baseline="0" noProof="0" dirty="0">
                <a:solidFill>
                  <a:srgbClr val="FF0000"/>
                </a:solidFill>
                <a:latin typeface="Microsoft YaHei UI" panose="020B0503020204020204" pitchFamily="34" charset="-122"/>
                <a:ea typeface="Microsoft YaHei UI" panose="020B0503020204020204" pitchFamily="34" charset="-122"/>
                <a:cs typeface="+mn-cs"/>
              </a:rPr>
              <a:t>1</a:t>
            </a:r>
            <a:r>
              <a:rPr kumimoji="0" lang="zh-CN" altLang="en-US" sz="2400" kern="1200" cap="none" spc="0" normalizeH="0" baseline="0" noProof="0" dirty="0">
                <a:solidFill>
                  <a:srgbClr val="FF0000"/>
                </a:solidFill>
                <a:latin typeface="Microsoft YaHei UI" panose="020B0503020204020204" pitchFamily="34" charset="-122"/>
                <a:ea typeface="Microsoft YaHei UI" panose="020B0503020204020204" pitchFamily="34" charset="-122"/>
                <a:cs typeface="+mn-cs"/>
              </a:rPr>
              <a:t>、</a:t>
            </a:r>
            <a:r>
              <a:rPr kumimoji="0" lang="zh-CN" altLang="en-US" sz="2400" kern="1200" cap="none" spc="0" normalizeH="0" baseline="0" noProof="0" dirty="0">
                <a:solidFill>
                  <a:srgbClr val="FF0000"/>
                </a:solidFill>
                <a:latin typeface="Microsoft YaHei UI" panose="020B0503020204020204" pitchFamily="34" charset="-122"/>
                <a:ea typeface="Microsoft YaHei UI" panose="020B0503020204020204" pitchFamily="34" charset="-122"/>
                <a:cs typeface="+mn-cs"/>
                <a:hlinkClick r:id="rId1" action="ppaction://hlinksldjump"/>
              </a:rPr>
              <a:t>硬件设计需求分析</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2</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a:t>
            </a:r>
            <a:r>
              <a:rPr kumimoji="0" lang="zh-CN" altLang="en-US" sz="2400" kern="1200" cap="none" spc="0" normalizeH="0" baseline="0" noProof="0" dirty="0">
                <a:solidFill>
                  <a:srgbClr val="FF0000"/>
                </a:solidFill>
                <a:latin typeface="Microsoft YaHei UI" panose="020B0503020204020204" pitchFamily="34" charset="-122"/>
                <a:ea typeface="Microsoft YaHei UI" panose="020B0503020204020204" pitchFamily="34" charset="-122"/>
                <a:cs typeface="+mn-cs"/>
              </a:rPr>
              <a:t>原理图设计：绘制原理图，元器件的选型</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），并且通过电气连接网络表将两者结合在一起，以实现工程设计，这就是计算机辅助工程的概念。</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CAE</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的主要功能是：原理图输入，逻辑仿真，电路分析，自动布局布线，</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PCB</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后分析</a:t>
            </a:r>
            <a:endPar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a:t>
            </a:r>
            <a:r>
              <a:rPr kumimoji="0" lang="zh-CN" altLang="en-US" sz="2400" b="1"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电路板的设计流程：</a:t>
            </a:r>
            <a:r>
              <a:rPr sz="2400" noProof="0" dirty="0">
                <a:solidFill>
                  <a:srgbClr val="FF0000"/>
                </a:solidFill>
                <a:sym typeface="+mn-ea"/>
              </a:rPr>
              <a:t>需求——原理图设计——Netlist输出——PCB设计——制版文件制作（包括了BOM）——制版（包括了贴片）——调试——投产</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a:t>
            </a:r>
            <a:endPar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zh-CN" altLang="en-US" sz="20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401638" y="609600"/>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4" name="内容占位符 2"/>
          <p:cNvSpPr txBox="1"/>
          <p:nvPr/>
        </p:nvSpPr>
        <p:spPr>
          <a:xfrm>
            <a:off x="530225" y="1341438"/>
            <a:ext cx="11126788" cy="5221288"/>
          </a:xfrm>
          <a:prstGeom prst="rect">
            <a:avLst/>
          </a:prstGeom>
        </p:spPr>
        <p:txBody>
          <a:bodyPr/>
          <a:lstStyle/>
          <a:p>
            <a:pPr marR="0" defTabSz="914400">
              <a:buClrTx/>
              <a:buSzTx/>
              <a:buFontTx/>
              <a:defRPr/>
            </a:pP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3</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）电子设计自动化</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(EDA)</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阶段（</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Electronic Design Automation </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a:t>
            </a:r>
            <a:endParaRPr kumimoji="0" lang="en-US" altLang="zh-CN" sz="2400" b="1" kern="1200" cap="none" spc="0" normalizeH="0" baseline="0" noProof="0" dirty="0">
              <a:solidFill>
                <a:srgbClr val="0000FF"/>
              </a:solidFill>
              <a:latin typeface="楷体_GB2312" pitchFamily="49" charset="-122"/>
              <a:ea typeface="楷体_GB2312" pitchFamily="49"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b="1" kern="1200" cap="none" spc="0" normalizeH="0" baseline="0" noProof="0" dirty="0">
                <a:solidFill>
                  <a:schemeClr val="tx2"/>
                </a:solidFill>
                <a:latin typeface="Microsoft YaHei UI" panose="020B0503020204020204" pitchFamily="34" charset="-122"/>
                <a:ea typeface="楷体_GB2312" pitchFamily="49" charset="-122"/>
                <a:cs typeface="+mn-cs"/>
              </a:rPr>
              <a:t>       </a:t>
            </a:r>
            <a:r>
              <a:rPr kumimoji="0" lang="zh-CN" altLang="en-US"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时间：</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20</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世纪</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90</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年代后期</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       </a:t>
            </a:r>
            <a:r>
              <a:rPr kumimoji="0" lang="zh-CN" altLang="en-US" sz="2400" kern="1200" cap="none" spc="0" normalizeH="0" baseline="0" noProof="0" dirty="0">
                <a:solidFill>
                  <a:schemeClr val="accent6"/>
                </a:solidFill>
                <a:latin typeface="Microsoft YaHei UI" panose="020B0503020204020204" pitchFamily="34" charset="-122"/>
                <a:ea typeface="Microsoft YaHei UI" panose="020B0503020204020204" pitchFamily="34" charset="-122"/>
                <a:cs typeface="+mn-cs"/>
              </a:rPr>
              <a:t>特征：</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以硬件描述</a:t>
            </a:r>
            <a:r>
              <a:rPr kumimoji="0" lang="zh-CN" altLang="en-US" sz="2400" kern="1200" cap="none" spc="0" normalizeH="0" baseline="0" noProof="0" dirty="0" smtClean="0">
                <a:solidFill>
                  <a:schemeClr val="tx2"/>
                </a:solidFill>
                <a:latin typeface="Microsoft YaHei UI" panose="020B0503020204020204" pitchFamily="34" charset="-122"/>
                <a:ea typeface="Microsoft YaHei UI" panose="020B0503020204020204" pitchFamily="34" charset="-122"/>
                <a:cs typeface="+mn-cs"/>
              </a:rPr>
              <a:t>语言（</a:t>
            </a:r>
            <a:r>
              <a:rPr kumimoji="0" lang="en-US" altLang="zh-CN" sz="2400" kern="1200" cap="none" spc="0" normalizeH="0" baseline="0" noProof="0" dirty="0">
                <a:latin typeface="Arial" panose="020B0604020202020204" pitchFamily="34" charset="0"/>
                <a:ea typeface="宋体" panose="02010600030101010101" pitchFamily="2" charset="-122"/>
                <a:cs typeface="+mn-cs"/>
              </a:rPr>
              <a:t>VHDL</a:t>
            </a:r>
            <a:r>
              <a:rPr kumimoji="0" lang="zh-CN" altLang="en-US" sz="2400" kern="1200" cap="none" spc="0" normalizeH="0" baseline="0" noProof="0" dirty="0">
                <a:latin typeface="Arial" panose="020B0604020202020204" pitchFamily="34" charset="0"/>
                <a:ea typeface="宋体" panose="02010600030101010101" pitchFamily="2" charset="-122"/>
                <a:cs typeface="+mn-cs"/>
              </a:rPr>
              <a:t>和</a:t>
            </a:r>
            <a:r>
              <a:rPr kumimoji="0" lang="en-US" altLang="zh-CN" sz="2400" kern="1200" cap="none" spc="0" normalizeH="0" baseline="0" noProof="0" dirty="0" err="1">
                <a:latin typeface="Arial" panose="020B0604020202020204" pitchFamily="34" charset="0"/>
                <a:ea typeface="宋体" panose="02010600030101010101" pitchFamily="2" charset="-122"/>
                <a:cs typeface="+mn-cs"/>
              </a:rPr>
              <a:t>Verilog</a:t>
            </a:r>
            <a:r>
              <a:rPr kumimoji="0" lang="zh-CN" altLang="en-US" sz="2400" kern="1200" cap="none" spc="0" normalizeH="0" baseline="0" noProof="0" dirty="0" smtClean="0">
                <a:solidFill>
                  <a:schemeClr val="tx2"/>
                </a:solidFill>
                <a:latin typeface="Microsoft YaHei UI" panose="020B0503020204020204" pitchFamily="34" charset="-122"/>
                <a:ea typeface="Microsoft YaHei UI" panose="020B0503020204020204" pitchFamily="34" charset="-122"/>
                <a:cs typeface="+mn-cs"/>
              </a:rPr>
              <a:t>）、</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系统级仿真和综合技术为其特征。</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在这一阶段，电路设计者只需要完成对系统功能的描述，就可以由计算机软件进行系列处理，最后得到设计结果，并且修改设计如同修改软件一样方便，大大提高了设计能力和设计效率。</a:t>
            </a: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Tx/>
              <a:defRPr/>
            </a:pP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          </a:t>
            </a:r>
            <a:r>
              <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EDA</a:t>
            </a:r>
            <a:r>
              <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rPr>
              <a:t>工具不仅具有电子系统设计的能力，而且能提供独立于工艺和厂家的系统级设计能力，具有高级抽象的设计构思手段。可以称得上是电子电路设计及相关领域的一场革命。</a:t>
            </a:r>
            <a:endParaRPr kumimoji="0" lang="zh-CN" altLang="en-US"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zh-CN" altLang="en-US" sz="20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电路图"/>
          <p:cNvPicPr>
            <a:picLocks noChangeAspect="1"/>
          </p:cNvPicPr>
          <p:nvPr/>
        </p:nvPicPr>
        <p:blipFill>
          <a:blip r:embed="rId1"/>
          <a:stretch>
            <a:fillRect/>
          </a:stretch>
        </p:blipFill>
        <p:spPr>
          <a:xfrm>
            <a:off x="1322705" y="591185"/>
            <a:ext cx="9263380" cy="5437505"/>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401638" y="609600"/>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4" name="内容占位符 2"/>
          <p:cNvSpPr txBox="1"/>
          <p:nvPr/>
        </p:nvSpPr>
        <p:spPr>
          <a:xfrm>
            <a:off x="530225" y="1341438"/>
            <a:ext cx="11126788" cy="5221288"/>
          </a:xfrm>
          <a:prstGeom prst="rect">
            <a:avLst/>
          </a:prstGeom>
        </p:spPr>
        <p:txBody>
          <a:bodyPr/>
          <a:lstStyle/>
          <a:p>
            <a:pPr marR="0" defTabSz="914400">
              <a:buClrTx/>
              <a:buSzTx/>
              <a:buFontTx/>
              <a:defRPr/>
            </a:pP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三、</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EDA</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的定义</a:t>
            </a:r>
            <a:endParaRPr kumimoji="0" lang="en-US" altLang="zh-CN" sz="2400" b="1" kern="1200" cap="none" spc="0" normalizeH="0" baseline="0" noProof="0" dirty="0">
              <a:solidFill>
                <a:srgbClr val="0000FF"/>
              </a:solidFill>
              <a:latin typeface="楷体_GB2312" pitchFamily="49" charset="-122"/>
              <a:ea typeface="楷体_GB2312" pitchFamily="49" charset="-122"/>
              <a:cs typeface="+mn-cs"/>
            </a:endParaRPr>
          </a:p>
          <a:p>
            <a:pPr marL="730250" marR="0" lvl="1" indent="-228600" algn="l" defTabSz="914400" rtl="0" eaLnBrk="1" fontAlgn="base" latinLnBrk="0" hangingPunct="1">
              <a:lnSpc>
                <a:spcPct val="90000"/>
              </a:lnSpc>
              <a:spcBef>
                <a:spcPts val="1800"/>
              </a:spcBef>
              <a:spcAft>
                <a:spcPct val="0"/>
              </a:spcAft>
              <a:buClr>
                <a:schemeClr val="tx2"/>
              </a:buClr>
              <a:buSzPct val="100000"/>
              <a:buFont typeface="Wingdings" panose="05000000000000000000" pitchFamily="2" charset="2"/>
              <a:buChar char="l"/>
              <a:defRPr/>
            </a:pPr>
            <a:r>
              <a:rPr kumimoji="0" lang="zh-CN" altLang="en-US" sz="2400" b="1" i="0" u="none" strike="noStrike" kern="1200" cap="none" spc="0" normalizeH="0" baseline="0" noProof="0" dirty="0">
                <a:ln>
                  <a:noFill/>
                </a:ln>
                <a:solidFill>
                  <a:schemeClr val="tx2"/>
                </a:solidFill>
                <a:effectLst/>
                <a:uLnTx/>
                <a:uFillTx/>
                <a:latin typeface="Microsoft YaHei UI" panose="020B0503020204020204" pitchFamily="34" charset="-122"/>
                <a:ea typeface="楷体_GB2312" pitchFamily="49" charset="-122"/>
                <a:cs typeface="+mn-cs"/>
              </a:rPr>
              <a:t>  广义定义</a:t>
            </a:r>
            <a:endParaRPr kumimoji="0" lang="en-US" altLang="zh-CN" sz="2400" b="1" i="0" u="none" strike="noStrike" kern="1200" cap="none" spc="0" normalizeH="0" baseline="0" noProof="0" dirty="0">
              <a:ln>
                <a:noFill/>
              </a:ln>
              <a:solidFill>
                <a:schemeClr val="tx2"/>
              </a:solidFill>
              <a:effectLst/>
              <a:uLnTx/>
              <a:uFillTx/>
              <a:latin typeface="Microsoft YaHei UI" panose="020B0503020204020204" pitchFamily="34"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en-US" altLang="zh-CN" sz="2400" b="1" kern="1200" cap="none" spc="0" normalizeH="0" baseline="0" noProof="0" dirty="0">
                <a:solidFill>
                  <a:schemeClr val="tx2"/>
                </a:solidFill>
                <a:latin typeface="Microsoft YaHei UI" panose="020B0503020204020204" pitchFamily="34" charset="-122"/>
                <a:ea typeface="楷体_GB2312" pitchFamily="49" charset="-122"/>
                <a:cs typeface="+mn-cs"/>
              </a:rPr>
              <a:t>            </a:t>
            </a:r>
            <a:r>
              <a:rPr kumimoji="0" lang="en-US" altLang="zh-CN" sz="2400" b="1" kern="1200" cap="none" spc="0" normalizeH="0" baseline="0" noProof="0" dirty="0">
                <a:latin typeface="楷体_GB2312" pitchFamily="49" charset="-122"/>
                <a:ea typeface="楷体_GB2312" pitchFamily="49" charset="-122"/>
                <a:cs typeface="+mn-cs"/>
              </a:rPr>
              <a:t>1</a:t>
            </a:r>
            <a:r>
              <a:rPr kumimoji="0" lang="zh-CN" altLang="en-US" sz="2400" b="1" kern="1200" cap="none" spc="0" normalizeH="0" baseline="0" noProof="0" dirty="0">
                <a:latin typeface="楷体_GB2312" pitchFamily="49" charset="-122"/>
                <a:ea typeface="楷体_GB2312" pitchFamily="49" charset="-122"/>
                <a:cs typeface="+mn-cs"/>
              </a:rPr>
              <a:t>、半导体工艺设计自动化；</a:t>
            </a:r>
            <a:endParaRPr kumimoji="0" lang="zh-CN" altLang="en-US" sz="2400" b="1" kern="1200" cap="none" spc="0" normalizeH="0" baseline="0" noProof="0" dirty="0">
              <a:latin typeface="楷体_GB2312" pitchFamily="49"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en-US" altLang="zh-CN" sz="2400" b="1" kern="1200" cap="none" spc="0" normalizeH="0" baseline="0" noProof="0" dirty="0">
                <a:latin typeface="楷体_GB2312" pitchFamily="49" charset="-122"/>
                <a:ea typeface="楷体_GB2312" pitchFamily="49" charset="-122"/>
                <a:cs typeface="+mn-cs"/>
              </a:rPr>
              <a:t>       2</a:t>
            </a:r>
            <a:r>
              <a:rPr kumimoji="0" lang="zh-CN" altLang="en-US" sz="2400" b="1" kern="1200" cap="none" spc="0" normalizeH="0" baseline="0" noProof="0" dirty="0">
                <a:latin typeface="楷体_GB2312" pitchFamily="49" charset="-122"/>
                <a:ea typeface="楷体_GB2312" pitchFamily="49" charset="-122"/>
                <a:cs typeface="+mn-cs"/>
              </a:rPr>
              <a:t>、可编程器件设计自动化；</a:t>
            </a:r>
            <a:endParaRPr kumimoji="0" lang="zh-CN" altLang="en-US" sz="2400" b="1" kern="1200" cap="none" spc="0" normalizeH="0" baseline="0" noProof="0" dirty="0">
              <a:latin typeface="楷体_GB2312" pitchFamily="49"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en-US" altLang="zh-CN" sz="2400" b="1" kern="1200" cap="none" spc="0" normalizeH="0" baseline="0" noProof="0" dirty="0">
                <a:latin typeface="楷体_GB2312" pitchFamily="49" charset="-122"/>
                <a:ea typeface="楷体_GB2312" pitchFamily="49" charset="-122"/>
                <a:cs typeface="+mn-cs"/>
              </a:rPr>
              <a:t>       3</a:t>
            </a:r>
            <a:r>
              <a:rPr kumimoji="0" lang="zh-CN" altLang="en-US" sz="2400" b="1" kern="1200" cap="none" spc="0" normalizeH="0" baseline="0" noProof="0" dirty="0">
                <a:latin typeface="楷体_GB2312" pitchFamily="49" charset="-122"/>
                <a:ea typeface="楷体_GB2312" pitchFamily="49" charset="-122"/>
                <a:cs typeface="+mn-cs"/>
              </a:rPr>
              <a:t>、电子系统设计自动化；</a:t>
            </a:r>
            <a:endParaRPr kumimoji="0" lang="zh-CN" altLang="en-US" sz="2400" b="1" kern="1200" cap="none" spc="0" normalizeH="0" baseline="0" noProof="0" dirty="0">
              <a:latin typeface="楷体_GB2312" pitchFamily="49"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en-US" altLang="zh-CN" sz="2400" b="1" kern="1200" cap="none" spc="0" normalizeH="0" baseline="0" noProof="0" dirty="0">
                <a:latin typeface="楷体_GB2312" pitchFamily="49" charset="-122"/>
                <a:ea typeface="楷体_GB2312" pitchFamily="49" charset="-122"/>
                <a:cs typeface="+mn-cs"/>
              </a:rPr>
              <a:t>       4</a:t>
            </a:r>
            <a:r>
              <a:rPr kumimoji="0" lang="zh-CN" altLang="en-US" sz="2400" b="1" kern="1200" cap="none" spc="0" normalizeH="0" baseline="0" noProof="0" dirty="0">
                <a:latin typeface="楷体_GB2312" pitchFamily="49" charset="-122"/>
                <a:ea typeface="楷体_GB2312" pitchFamily="49" charset="-122"/>
                <a:cs typeface="+mn-cs"/>
              </a:rPr>
              <a:t>、印刷电路板设计自动化；</a:t>
            </a:r>
            <a:endParaRPr kumimoji="0" lang="zh-CN" altLang="en-US" sz="2400" b="1" kern="1200" cap="none" spc="0" normalizeH="0" baseline="0" noProof="0" dirty="0">
              <a:latin typeface="楷体_GB2312" pitchFamily="49"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en-US" altLang="zh-CN" sz="2400" b="1" kern="1200" cap="none" spc="0" normalizeH="0" baseline="0" noProof="0" dirty="0">
                <a:latin typeface="楷体_GB2312" pitchFamily="49" charset="-122"/>
                <a:ea typeface="楷体_GB2312" pitchFamily="49" charset="-122"/>
                <a:cs typeface="+mn-cs"/>
              </a:rPr>
              <a:t>       5</a:t>
            </a:r>
            <a:r>
              <a:rPr kumimoji="0" lang="zh-CN" altLang="en-US" sz="2400" b="1" kern="1200" cap="none" spc="0" normalizeH="0" baseline="0" noProof="0" dirty="0">
                <a:latin typeface="楷体_GB2312" pitchFamily="49" charset="-122"/>
                <a:ea typeface="楷体_GB2312" pitchFamily="49" charset="-122"/>
                <a:cs typeface="+mn-cs"/>
              </a:rPr>
              <a:t>、仿真与测试、故障诊断自动化；</a:t>
            </a:r>
            <a:endParaRPr kumimoji="0" lang="zh-CN" altLang="en-US" sz="2400" b="1" kern="1200" cap="none" spc="0" normalizeH="0" baseline="0" noProof="0" dirty="0">
              <a:latin typeface="楷体_GB2312" pitchFamily="49"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en-US" altLang="zh-CN" sz="2400" b="1" kern="1200" cap="none" spc="0" normalizeH="0" baseline="0" noProof="0" dirty="0">
                <a:latin typeface="楷体_GB2312" pitchFamily="49" charset="-122"/>
                <a:ea typeface="楷体_GB2312" pitchFamily="49" charset="-122"/>
                <a:cs typeface="+mn-cs"/>
              </a:rPr>
              <a:t>       6</a:t>
            </a:r>
            <a:r>
              <a:rPr kumimoji="0" lang="zh-CN" altLang="en-US" sz="2400" b="1" kern="1200" cap="none" spc="0" normalizeH="0" baseline="0" noProof="0" dirty="0">
                <a:latin typeface="楷体_GB2312" pitchFamily="49" charset="-122"/>
                <a:ea typeface="楷体_GB2312" pitchFamily="49" charset="-122"/>
                <a:cs typeface="+mn-cs"/>
              </a:rPr>
              <a:t>、形式验证自动化。</a:t>
            </a:r>
            <a:endParaRPr kumimoji="0" lang="zh-CN" altLang="en-US" sz="2400" b="1" kern="1200" cap="none" spc="0" normalizeH="0" baseline="0" noProof="0" dirty="0">
              <a:latin typeface="楷体_GB2312" pitchFamily="49" charset="-122"/>
              <a:ea typeface="楷体_GB2312" pitchFamily="49" charset="-122"/>
              <a:cs typeface="+mn-cs"/>
            </a:endParaRPr>
          </a:p>
          <a:p>
            <a:pPr marR="0" defTabSz="914400">
              <a:spcBef>
                <a:spcPct val="50000"/>
              </a:spcBef>
              <a:buClr>
                <a:schemeClr val="folHlink"/>
              </a:buClr>
              <a:buSzPct val="60000"/>
              <a:buFont typeface="Wingdings" panose="05000000000000000000" pitchFamily="2" charset="2"/>
              <a:defRPr/>
            </a:pPr>
            <a:r>
              <a:rPr kumimoji="0" lang="zh-CN" altLang="en-US" sz="2400" b="1" kern="1200" cap="none" spc="0" normalizeH="0" baseline="0" noProof="0" dirty="0">
                <a:latin typeface="楷体_GB2312" pitchFamily="49" charset="-122"/>
                <a:ea typeface="楷体_GB2312" pitchFamily="49" charset="-122"/>
                <a:cs typeface="+mn-cs"/>
              </a:rPr>
              <a:t>       以上各部分统称为</a:t>
            </a:r>
            <a:r>
              <a:rPr kumimoji="0" lang="en-US" altLang="zh-CN" sz="2400" b="1" kern="1200" cap="none" spc="0" normalizeH="0" baseline="0" noProof="0" dirty="0">
                <a:latin typeface="楷体_GB2312" pitchFamily="49" charset="-122"/>
                <a:ea typeface="楷体_GB2312" pitchFamily="49" charset="-122"/>
                <a:cs typeface="+mn-cs"/>
              </a:rPr>
              <a:t>EDA</a:t>
            </a:r>
            <a:r>
              <a:rPr kumimoji="0" lang="zh-CN" altLang="en-US" sz="2400" b="1" kern="1200" cap="none" spc="0" normalizeH="0" baseline="0" noProof="0" dirty="0">
                <a:latin typeface="楷体_GB2312" pitchFamily="49" charset="-122"/>
                <a:ea typeface="楷体_GB2312" pitchFamily="49" charset="-122"/>
                <a:cs typeface="+mn-cs"/>
              </a:rPr>
              <a:t>工程</a:t>
            </a:r>
            <a:endParaRPr kumimoji="0" lang="zh-CN" altLang="en-US" sz="2400" b="1" kern="1200" cap="none" spc="0" normalizeH="0" baseline="0" noProof="0" dirty="0">
              <a:latin typeface="楷体_GB2312" pitchFamily="49" charset="-122"/>
              <a:ea typeface="楷体_GB2312" pitchFamily="49" charset="-122"/>
              <a:cs typeface="+mn-cs"/>
            </a:endParaRPr>
          </a:p>
          <a:p>
            <a:pPr marL="273050" marR="0" indent="-228600" defTabSz="914400">
              <a:lnSpc>
                <a:spcPct val="90000"/>
              </a:lnSpc>
              <a:spcBef>
                <a:spcPts val="1800"/>
              </a:spcBef>
              <a:buClr>
                <a:schemeClr val="tx2"/>
              </a:buClr>
              <a:buSzPct val="100000"/>
              <a:buFontTx/>
              <a:defRPr/>
            </a:pP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zh-CN" altLang="en-US" sz="20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401638" y="609600"/>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4" name="内容占位符 2"/>
          <p:cNvSpPr txBox="1"/>
          <p:nvPr/>
        </p:nvSpPr>
        <p:spPr>
          <a:xfrm>
            <a:off x="530225" y="1341438"/>
            <a:ext cx="11126788" cy="5221288"/>
          </a:xfrm>
          <a:prstGeom prst="rect">
            <a:avLst/>
          </a:prstGeom>
        </p:spPr>
        <p:txBody>
          <a:bodyPr/>
          <a:lstStyle/>
          <a:p>
            <a:pPr marR="0" defTabSz="914400">
              <a:buClrTx/>
              <a:buSzTx/>
              <a:buFontTx/>
              <a:defRPr/>
            </a:pP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三、</a:t>
            </a:r>
            <a:r>
              <a:rPr kumimoji="0" lang="en-US" altLang="zh-CN" sz="2400" b="1" kern="1200" cap="none" spc="0" normalizeH="0" baseline="0" noProof="0" dirty="0">
                <a:solidFill>
                  <a:srgbClr val="0000FF"/>
                </a:solidFill>
                <a:latin typeface="楷体_GB2312" pitchFamily="49" charset="-122"/>
                <a:ea typeface="楷体_GB2312" pitchFamily="49" charset="-122"/>
                <a:cs typeface="+mn-cs"/>
              </a:rPr>
              <a:t>EDA</a:t>
            </a:r>
            <a:r>
              <a:rPr kumimoji="0" lang="zh-CN" altLang="en-US" sz="2400" b="1" kern="1200" cap="none" spc="0" normalizeH="0" baseline="0" noProof="0" dirty="0">
                <a:solidFill>
                  <a:srgbClr val="0000FF"/>
                </a:solidFill>
                <a:latin typeface="楷体_GB2312" pitchFamily="49" charset="-122"/>
                <a:ea typeface="楷体_GB2312" pitchFamily="49" charset="-122"/>
                <a:cs typeface="+mn-cs"/>
              </a:rPr>
              <a:t>的定义</a:t>
            </a:r>
            <a:endParaRPr kumimoji="0" lang="en-US" altLang="zh-CN" sz="2400" b="1" kern="1200" cap="none" spc="0" normalizeH="0" baseline="0" noProof="0" dirty="0">
              <a:solidFill>
                <a:srgbClr val="0000FF"/>
              </a:solidFill>
              <a:latin typeface="楷体_GB2312" pitchFamily="49" charset="-122"/>
              <a:ea typeface="楷体_GB2312" pitchFamily="49" charset="-122"/>
              <a:cs typeface="+mn-cs"/>
            </a:endParaRPr>
          </a:p>
          <a:p>
            <a:pPr marL="730250" marR="0" lvl="1" indent="-228600" algn="l" defTabSz="914400" rtl="0" eaLnBrk="1" fontAlgn="base" latinLnBrk="0" hangingPunct="1">
              <a:lnSpc>
                <a:spcPct val="90000"/>
              </a:lnSpc>
              <a:spcBef>
                <a:spcPts val="1800"/>
              </a:spcBef>
              <a:spcAft>
                <a:spcPct val="0"/>
              </a:spcAft>
              <a:buClr>
                <a:schemeClr val="tx2"/>
              </a:buClr>
              <a:buSzPct val="100000"/>
              <a:buFont typeface="Wingdings" panose="05000000000000000000" pitchFamily="2" charset="2"/>
              <a:buChar char="l"/>
              <a:defRPr/>
            </a:pPr>
            <a:r>
              <a:rPr kumimoji="0" lang="zh-CN" altLang="en-US" sz="2400" b="1" i="0" u="none" strike="noStrike" kern="1200" cap="none" spc="0" normalizeH="0" baseline="0" noProof="0" dirty="0">
                <a:ln>
                  <a:noFill/>
                </a:ln>
                <a:solidFill>
                  <a:schemeClr val="tx2"/>
                </a:solidFill>
                <a:effectLst/>
                <a:uLnTx/>
                <a:uFillTx/>
                <a:latin typeface="Microsoft YaHei UI" panose="020B0503020204020204" pitchFamily="34" charset="-122"/>
                <a:ea typeface="楷体_GB2312" pitchFamily="49" charset="-122"/>
                <a:cs typeface="+mn-cs"/>
              </a:rPr>
              <a:t>  狭义定义</a:t>
            </a:r>
            <a:endParaRPr kumimoji="0" lang="en-US" altLang="zh-CN" sz="2400" b="1" i="0" u="none" strike="noStrike" kern="1200" cap="none" spc="0" normalizeH="0" baseline="0" noProof="0" dirty="0">
              <a:ln>
                <a:noFill/>
              </a:ln>
              <a:solidFill>
                <a:schemeClr val="tx2"/>
              </a:solidFill>
              <a:effectLst/>
              <a:uLnTx/>
              <a:uFillTx/>
              <a:latin typeface="Microsoft YaHei UI" panose="020B0503020204020204" pitchFamily="34"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zh-CN" altLang="en-US" sz="2400" b="1" kern="1200" cap="none" spc="0" normalizeH="0" baseline="0" noProof="0" dirty="0">
                <a:latin typeface="楷体_GB2312" pitchFamily="49" charset="-122"/>
                <a:ea typeface="楷体_GB2312" pitchFamily="49" charset="-122"/>
                <a:cs typeface="+mn-cs"/>
              </a:rPr>
              <a:t>    以计算机为</a:t>
            </a:r>
            <a:r>
              <a:rPr kumimoji="0" lang="zh-CN" altLang="en-US" sz="2400" b="1" u="sng" kern="1200" cap="none" spc="0" normalizeH="0" baseline="0" noProof="0" dirty="0">
                <a:solidFill>
                  <a:srgbClr val="FF0000"/>
                </a:solidFill>
                <a:latin typeface="楷体_GB2312" pitchFamily="49" charset="-122"/>
                <a:ea typeface="楷体_GB2312" pitchFamily="49" charset="-122"/>
                <a:cs typeface="+mn-cs"/>
              </a:rPr>
              <a:t>工作平台</a:t>
            </a:r>
            <a:r>
              <a:rPr kumimoji="0" lang="zh-CN" altLang="en-US" sz="2400" b="1" kern="1200" cap="none" spc="0" normalizeH="0" baseline="0" noProof="0" dirty="0">
                <a:latin typeface="楷体_GB2312" pitchFamily="49" charset="-122"/>
                <a:ea typeface="楷体_GB2312" pitchFamily="49" charset="-122"/>
                <a:cs typeface="+mn-cs"/>
              </a:rPr>
              <a:t>，</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以</a:t>
            </a:r>
            <a:r>
              <a:rPr kumimoji="0" lang="en-US" altLang="zh-CN" sz="2400" b="1" u="sng" kern="1200" cap="none" spc="0" normalizeH="0" baseline="0" noProof="0" dirty="0">
                <a:solidFill>
                  <a:srgbClr val="FF0000"/>
                </a:solidFill>
                <a:latin typeface="楷体_GB2312" pitchFamily="49" charset="-122"/>
                <a:ea typeface="楷体_GB2312" pitchFamily="49" charset="-122"/>
                <a:cs typeface="+mn-cs"/>
              </a:rPr>
              <a:t>EDA</a:t>
            </a:r>
            <a:r>
              <a:rPr kumimoji="0" lang="zh-CN" altLang="en-US" sz="2400" b="1" u="sng" kern="1200" cap="none" spc="0" normalizeH="0" baseline="0" noProof="0" dirty="0">
                <a:solidFill>
                  <a:srgbClr val="FF0000"/>
                </a:solidFill>
                <a:latin typeface="楷体_GB2312" pitchFamily="49" charset="-122"/>
                <a:ea typeface="楷体_GB2312" pitchFamily="49" charset="-122"/>
                <a:cs typeface="+mn-cs"/>
              </a:rPr>
              <a:t>软件工具</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为开发环境，</a:t>
            </a:r>
            <a:r>
              <a:rPr kumimoji="0" lang="zh-CN" altLang="en-US" sz="2400" b="1" kern="1200" cap="none" spc="0" normalizeH="0" baseline="0" noProof="0" dirty="0">
                <a:latin typeface="楷体_GB2312" pitchFamily="49" charset="-122"/>
                <a:ea typeface="楷体_GB2312" pitchFamily="49" charset="-122"/>
                <a:cs typeface="+mn-cs"/>
              </a:rPr>
              <a:t>以</a:t>
            </a:r>
            <a:r>
              <a:rPr kumimoji="0" lang="zh-CN" altLang="en-US" sz="2400" b="1" u="sng" kern="1200" cap="none" spc="0" normalizeH="0" baseline="0" noProof="0" dirty="0">
                <a:solidFill>
                  <a:srgbClr val="FF0000"/>
                </a:solidFill>
                <a:latin typeface="楷体_GB2312" pitchFamily="49" charset="-122"/>
                <a:ea typeface="楷体_GB2312" pitchFamily="49" charset="-122"/>
                <a:cs typeface="+mn-cs"/>
              </a:rPr>
              <a:t>硬件描述语言</a:t>
            </a:r>
            <a:r>
              <a:rPr kumimoji="0" lang="zh-CN" altLang="en-US" sz="2400" b="1" kern="1200" cap="none" spc="0" normalizeH="0" baseline="0" noProof="0" dirty="0">
                <a:latin typeface="楷体_GB2312" pitchFamily="49" charset="-122"/>
                <a:ea typeface="楷体_GB2312" pitchFamily="49" charset="-122"/>
                <a:cs typeface="+mn-cs"/>
              </a:rPr>
              <a:t>为系统逻辑描述的主要表达方式，</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以</a:t>
            </a:r>
            <a:r>
              <a:rPr kumimoji="0" lang="zh-CN" altLang="en-US" sz="2400" b="1" u="sng" kern="1200" cap="none" spc="0" normalizeH="0" baseline="0" noProof="0" dirty="0">
                <a:solidFill>
                  <a:srgbClr val="FF0000"/>
                </a:solidFill>
                <a:latin typeface="楷体_GB2312" pitchFamily="49" charset="-122"/>
                <a:ea typeface="楷体_GB2312" pitchFamily="49" charset="-122"/>
                <a:cs typeface="+mn-cs"/>
              </a:rPr>
              <a:t>大规模可编程逻辑器件</a:t>
            </a:r>
            <a:r>
              <a:rPr kumimoji="0" lang="zh-CN" altLang="en-US" sz="2400" b="1" kern="1200" cap="none" spc="0" normalizeH="0" baseline="0" noProof="0" dirty="0">
                <a:latin typeface="楷体_GB2312" pitchFamily="49" charset="-122"/>
                <a:ea typeface="楷体_GB2312" pitchFamily="49" charset="-122"/>
                <a:cs typeface="+mn-cs"/>
              </a:rPr>
              <a:t>为实验载体，以</a:t>
            </a:r>
            <a:r>
              <a:rPr kumimoji="0" lang="en-US" altLang="zh-CN" sz="2400" b="1" kern="1200" cap="none" spc="0" normalizeH="0" baseline="0" noProof="0" dirty="0">
                <a:latin typeface="楷体_GB2312" pitchFamily="49" charset="-122"/>
                <a:ea typeface="楷体_GB2312" pitchFamily="49" charset="-122"/>
                <a:cs typeface="+mn-cs"/>
              </a:rPr>
              <a:t>ASIC</a:t>
            </a:r>
            <a:r>
              <a:rPr kumimoji="0" lang="zh-CN" altLang="en-US" sz="2400" b="1" kern="1200" cap="none" spc="0" normalizeH="0" baseline="0" noProof="0" dirty="0">
                <a:latin typeface="楷体_GB2312" pitchFamily="49" charset="-122"/>
                <a:ea typeface="楷体_GB2312" pitchFamily="49" charset="-122"/>
                <a:cs typeface="+mn-cs"/>
              </a:rPr>
              <a:t>、</a:t>
            </a:r>
            <a:r>
              <a:rPr kumimoji="0" lang="en-US" altLang="zh-CN" sz="2400" b="1" kern="1200" cap="none" spc="0" normalizeH="0" baseline="0" noProof="0" dirty="0" err="1">
                <a:latin typeface="楷体_GB2312" pitchFamily="49" charset="-122"/>
                <a:ea typeface="楷体_GB2312" pitchFamily="49" charset="-122"/>
                <a:cs typeface="+mn-cs"/>
              </a:rPr>
              <a:t>SoC</a:t>
            </a:r>
            <a:r>
              <a:rPr kumimoji="0" lang="en-US" altLang="zh-CN" sz="2400" b="1" kern="1200" cap="none" spc="0" normalizeH="0" baseline="0" noProof="0" dirty="0">
                <a:latin typeface="楷体_GB2312" pitchFamily="49" charset="-122"/>
                <a:ea typeface="楷体_GB2312" pitchFamily="49" charset="-122"/>
                <a:cs typeface="+mn-cs"/>
              </a:rPr>
              <a:t>(System on Chip)</a:t>
            </a:r>
            <a:r>
              <a:rPr kumimoji="0" lang="zh-CN" altLang="en-US" sz="2400" b="1" kern="1200" cap="none" spc="0" normalizeH="0" baseline="0" noProof="0" dirty="0">
                <a:latin typeface="楷体_GB2312" pitchFamily="49" charset="-122"/>
                <a:ea typeface="楷体_GB2312" pitchFamily="49" charset="-122"/>
                <a:cs typeface="+mn-cs"/>
              </a:rPr>
              <a:t>芯片为目标器件，以数字系统设计为应用方向的电子产品自动化设计过程。</a:t>
            </a:r>
            <a:endParaRPr kumimoji="0" lang="en-US" altLang="zh-CN" sz="2400" b="1" kern="1200" cap="none" spc="0" normalizeH="0" baseline="0" noProof="0" dirty="0">
              <a:latin typeface="楷体_GB2312" pitchFamily="49" charset="-122"/>
              <a:ea typeface="楷体_GB2312" pitchFamily="49" charset="-122"/>
              <a:cs typeface="+mn-cs"/>
            </a:endParaRPr>
          </a:p>
          <a:p>
            <a:pPr marR="0" defTabSz="914400">
              <a:lnSpc>
                <a:spcPct val="140000"/>
              </a:lnSpc>
              <a:buClr>
                <a:schemeClr val="folHlink"/>
              </a:buClr>
              <a:buSzPct val="60000"/>
              <a:buFont typeface="Wingdings" panose="05000000000000000000" pitchFamily="2" charset="2"/>
              <a:defRPr/>
            </a:pPr>
            <a:r>
              <a:rPr kumimoji="0" lang="en-US" altLang="zh-CN" sz="2400" b="1" kern="1200" cap="none" spc="0" normalizeH="0" baseline="0" noProof="0" dirty="0">
                <a:latin typeface="楷体_GB2312" pitchFamily="49" charset="-122"/>
                <a:ea typeface="楷体_GB2312" pitchFamily="49" charset="-122"/>
                <a:cs typeface="+mn-cs"/>
              </a:rPr>
              <a:t>    </a:t>
            </a:r>
            <a:r>
              <a:rPr kumimoji="0" lang="zh-CN" altLang="en-US" sz="2400" b="1" kern="1200" cap="none" spc="0" normalizeH="0" baseline="0" noProof="0" dirty="0">
                <a:solidFill>
                  <a:schemeClr val="accent6"/>
                </a:solidFill>
                <a:latin typeface="楷体_GB2312" pitchFamily="49" charset="-122"/>
                <a:ea typeface="楷体_GB2312" pitchFamily="49" charset="-122"/>
                <a:cs typeface="+mn-cs"/>
              </a:rPr>
              <a:t>具备的能力：</a:t>
            </a:r>
            <a:r>
              <a:rPr kumimoji="0" lang="zh-CN" altLang="en-US" sz="2400" b="1" kern="1200" cap="none" spc="0" normalizeH="0" baseline="0" noProof="0" dirty="0">
                <a:latin typeface="楷体_GB2312" pitchFamily="49" charset="-122"/>
                <a:ea typeface="楷体_GB2312" pitchFamily="49" charset="-122"/>
                <a:cs typeface="+mn-cs"/>
              </a:rPr>
              <a:t>自动完成用软件方式描述的电子系统到硬件系统的逻辑编译、逻辑化简、逻辑分割、逻辑综合及优化、布局布线、逻辑仿真，直至完成对于特定目标芯片的适配编译、逻辑映射、编程下载等工作，最终形成集成电子系统或专用集成芯片。</a:t>
            </a:r>
            <a:endParaRPr kumimoji="0" lang="zh-CN" altLang="en-US" sz="2400" b="1" kern="1200" cap="none" spc="0" normalizeH="0" baseline="0" noProof="0" dirty="0">
              <a:latin typeface="楷体_GB2312" pitchFamily="49" charset="-122"/>
              <a:ea typeface="楷体_GB2312" pitchFamily="49" charset="-122"/>
              <a:cs typeface="+mn-cs"/>
            </a:endParaRPr>
          </a:p>
          <a:p>
            <a:pPr marL="273050" marR="0" indent="-228600" defTabSz="914400">
              <a:lnSpc>
                <a:spcPct val="90000"/>
              </a:lnSpc>
              <a:spcBef>
                <a:spcPts val="1800"/>
              </a:spcBef>
              <a:buClr>
                <a:schemeClr val="tx2"/>
              </a:buClr>
              <a:buSzPct val="100000"/>
              <a:buFontTx/>
              <a:defRPr/>
            </a:pPr>
            <a:endParaRPr kumimoji="0" lang="en-US" altLang="zh-CN" sz="24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a:p>
            <a:pPr marL="273050" marR="0" indent="-228600" defTabSz="914400">
              <a:lnSpc>
                <a:spcPct val="90000"/>
              </a:lnSpc>
              <a:spcBef>
                <a:spcPts val="1800"/>
              </a:spcBef>
              <a:buClr>
                <a:schemeClr val="tx2"/>
              </a:buClr>
              <a:buSzPct val="100000"/>
              <a:buFont typeface="Arial" panose="020B0604020202020204" pitchFamily="34" charset="0"/>
              <a:buChar char="▪"/>
              <a:defRPr/>
            </a:pPr>
            <a:endParaRPr kumimoji="0" lang="zh-CN" altLang="en-US" sz="2000" kern="1200" cap="none" spc="0" normalizeH="0" baseline="0" noProof="0" dirty="0">
              <a:solidFill>
                <a:schemeClr val="tx2"/>
              </a:solidFill>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txBox="1"/>
          <p:nvPr/>
        </p:nvSpPr>
        <p:spPr>
          <a:xfrm>
            <a:off x="401638" y="447675"/>
            <a:ext cx="11388725" cy="747713"/>
          </a:xfrm>
          <a:prstGeom prst="rect">
            <a:avLst/>
          </a:prstGeom>
        </p:spPr>
        <p:txBody>
          <a:bodyPr/>
          <a:lstStyle/>
          <a:p>
            <a:pPr marR="0" defTabSz="914400">
              <a:lnSpc>
                <a:spcPct val="90000"/>
              </a:lnSpc>
              <a:buClrTx/>
              <a:buSzTx/>
              <a:buFont typeface="Arial" panose="020B0604020202020204" pitchFamily="34" charset="0"/>
              <a:defRPr/>
            </a:pPr>
            <a:r>
              <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EDA</a:t>
            </a:r>
            <a:r>
              <a:rPr kumimoji="0" lang="zh-CN" altLang="en-US"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rPr>
              <a:t>技术简介（补充）</a:t>
            </a:r>
            <a:endParaRPr kumimoji="0" lang="en-US" altLang="zh-CN" sz="3400" kern="1200" cap="none" spc="0" normalizeH="0" baseline="0" noProof="0" dirty="0">
              <a:solidFill>
                <a:srgbClr val="C00000"/>
              </a:solidFill>
              <a:latin typeface="Microsoft YaHei UI" panose="020B0503020204020204" pitchFamily="34" charset="-122"/>
              <a:ea typeface="Microsoft YaHei UI" panose="020B0503020204020204" pitchFamily="34" charset="-122"/>
              <a:cs typeface="+mj-cs"/>
            </a:endParaRPr>
          </a:p>
        </p:txBody>
      </p:sp>
      <p:pic>
        <p:nvPicPr>
          <p:cNvPr id="2" name="图片 1"/>
          <p:cNvPicPr>
            <a:picLocks noChangeAspect="1"/>
          </p:cNvPicPr>
          <p:nvPr/>
        </p:nvPicPr>
        <p:blipFill>
          <a:blip r:embed="rId1"/>
          <a:stretch>
            <a:fillRect/>
          </a:stretch>
        </p:blipFill>
        <p:spPr>
          <a:xfrm>
            <a:off x="666750" y="1320800"/>
            <a:ext cx="10857865" cy="4613910"/>
          </a:xfrm>
          <a:prstGeom prst="rect">
            <a:avLst/>
          </a:prstGeom>
        </p:spPr>
      </p:pic>
    </p:spTree>
  </p:cSld>
  <p:clrMapOvr>
    <a:masterClrMapping/>
  </p:clrMapOvr>
  <p:transition spd="med">
    <p:fade/>
  </p:transition>
</p:sld>
</file>

<file path=ppt/theme/theme1.xml><?xml version="1.0" encoding="utf-8"?>
<a:theme xmlns:a="http://schemas.openxmlformats.org/drawingml/2006/main" name="镶边设计蓝色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5041</Words>
  <Application>WPS 演示</Application>
  <PresentationFormat>自定义</PresentationFormat>
  <Paragraphs>291</Paragraphs>
  <Slides>24</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24</vt:i4>
      </vt:variant>
    </vt:vector>
  </HeadingPairs>
  <TitlesOfParts>
    <vt:vector size="43" baseType="lpstr">
      <vt:lpstr>Arial</vt:lpstr>
      <vt:lpstr>宋体</vt:lpstr>
      <vt:lpstr>Wingdings</vt:lpstr>
      <vt:lpstr>Microsoft YaHei UI</vt:lpstr>
      <vt:lpstr>Euphemia</vt:lpstr>
      <vt:lpstr>Corbel</vt:lpstr>
      <vt:lpstr>幼圆</vt:lpstr>
      <vt:lpstr>楷体_GB2312</vt:lpstr>
      <vt:lpstr>新宋体</vt:lpstr>
      <vt:lpstr>楷体_GB2312</vt:lpstr>
      <vt:lpstr>黑体</vt:lpstr>
      <vt:lpstr>微软雅黑</vt:lpstr>
      <vt:lpstr>Arial Unicode MS</vt:lpstr>
      <vt:lpstr>Monotype Sorts</vt:lpstr>
      <vt:lpstr>Wingdings</vt:lpstr>
      <vt:lpstr>Times New Roman</vt:lpstr>
      <vt:lpstr>Calibri</vt:lpstr>
      <vt:lpstr>Tahoma</vt:lpstr>
      <vt:lpstr>镶边设计蓝色 16x9</vt:lpstr>
      <vt:lpstr>第2讲--课程设计平台介绍</vt:lpstr>
      <vt:lpstr>实现实验电路的方法主要分为两类: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JYS—X实验系统</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陈志勇</cp:lastModifiedBy>
  <cp:revision>7</cp:revision>
  <dcterms:created xsi:type="dcterms:W3CDTF">2013-07-31T01:43:00Z</dcterms:created>
  <dcterms:modified xsi:type="dcterms:W3CDTF">2019-03-04T01:58:56Z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KSOProductBuildVer">
    <vt:lpwstr>2052-11.1.0.8500</vt:lpwstr>
  </property>
</Properties>
</file>