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8"/>
  </p:notesMasterIdLst>
  <p:handoutMasterIdLst>
    <p:handoutMasterId r:id="rId39"/>
  </p:handoutMasterIdLst>
  <p:sldIdLst>
    <p:sldId id="288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408" r:id="rId11"/>
    <p:sldId id="326" r:id="rId12"/>
    <p:sldId id="327" r:id="rId13"/>
    <p:sldId id="383" r:id="rId14"/>
    <p:sldId id="338" r:id="rId15"/>
    <p:sldId id="339" r:id="rId16"/>
    <p:sldId id="340" r:id="rId17"/>
    <p:sldId id="382" r:id="rId18"/>
    <p:sldId id="409" r:id="rId19"/>
    <p:sldId id="341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34" r:id="rId28"/>
    <p:sldId id="361" r:id="rId29"/>
    <p:sldId id="336" r:id="rId30"/>
    <p:sldId id="351" r:id="rId31"/>
    <p:sldId id="364" r:id="rId32"/>
    <p:sldId id="337" r:id="rId33"/>
    <p:sldId id="366" r:id="rId34"/>
    <p:sldId id="365" r:id="rId35"/>
    <p:sldId id="360" r:id="rId36"/>
    <p:sldId id="363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81420"/>
  </p:normalViewPr>
  <p:slideViewPr>
    <p:cSldViewPr snapToGrid="0" showGuides="1">
      <p:cViewPr varScale="1">
        <p:scale>
          <a:sx n="54" d="100"/>
          <a:sy n="54" d="100"/>
        </p:scale>
        <p:origin x="-11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EF65E6-CFE5-4E54-AB4D-5C28B24D4469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3/18/2019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  <a:pPr lvl="0" algn="r" eaLnBrk="1" hangingPunct="1">
                <a:buNone/>
              </a:pPr>
              <a:t>‹#›</a:t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7D93BE-946D-4174-B33F-CA69CD3BC2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x-none" dirty="0"/>
              <a:t>单击此处编辑母版文本样式</a:t>
            </a:r>
          </a:p>
          <a:p>
            <a:pPr lvl="1"/>
            <a:r>
              <a:rPr lang="zh-CN" altLang="x-none" dirty="0"/>
              <a:t>第二级</a:t>
            </a:r>
          </a:p>
          <a:p>
            <a:pPr lvl="2"/>
            <a:r>
              <a:rPr lang="zh-CN" altLang="x-none" dirty="0"/>
              <a:t>第三级</a:t>
            </a:r>
          </a:p>
          <a:p>
            <a:pPr lvl="3"/>
            <a:r>
              <a:rPr lang="zh-CN" altLang="x-none" dirty="0"/>
              <a:t>第四级</a:t>
            </a:r>
          </a:p>
          <a:p>
            <a:pPr lvl="4"/>
            <a:r>
              <a:rPr lang="zh-CN" altLang="x-none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  <a:pPr lvl="0" algn="r" eaLnBrk="1" hangingPunct="1">
                <a:buNone/>
              </a:pPr>
              <a:t>‹#›</a:t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>
                <a:ea typeface="幼圆" panose="02010509060101010101" pitchFamily="49" charset="-122"/>
              </a:rPr>
              <a:t>D</a:t>
            </a:r>
            <a:r>
              <a:rPr lang="zh-CN" altLang="en-US" dirty="0">
                <a:ea typeface="幼圆" panose="02010509060101010101" pitchFamily="49" charset="-122"/>
              </a:rPr>
              <a:t>触发器：（</a:t>
            </a:r>
            <a:r>
              <a:rPr lang="en-US" altLang="zh-CN" dirty="0">
                <a:ea typeface="幼圆" panose="02010509060101010101" pitchFamily="49" charset="-122"/>
              </a:rPr>
              <a:t>libraries → primitive→storage →dff</a:t>
            </a:r>
            <a:r>
              <a:rPr lang="zh-CN" altLang="en-US" dirty="0">
                <a:ea typeface="幼圆" panose="02010509060101010101" pitchFamily="49" charset="-122"/>
              </a:rPr>
              <a:t>（</a:t>
            </a:r>
            <a:r>
              <a:rPr lang="en-US" altLang="zh-CN" dirty="0">
                <a:ea typeface="幼圆" panose="02010509060101010101" pitchFamily="49" charset="-122"/>
              </a:rPr>
              <a:t>Data flip-flop</a:t>
            </a:r>
            <a:r>
              <a:rPr lang="zh-CN" altLang="en-US" dirty="0">
                <a:ea typeface="幼圆" panose="02010509060101010101" pitchFamily="49" charset="-122"/>
              </a:rPr>
              <a:t>）） 。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  <a:pPr lvl="0" algn="r" eaLnBrk="1" hangingPunct="1">
                <a:buNone/>
              </a:pPr>
              <a:t>6</a:t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>
                <a:ea typeface="幼圆" panose="02010509060101010101" pitchFamily="49" charset="-122"/>
              </a:rPr>
              <a:t>D</a:t>
            </a:r>
            <a:r>
              <a:rPr lang="zh-CN" altLang="en-US" dirty="0">
                <a:ea typeface="幼圆" panose="02010509060101010101" pitchFamily="49" charset="-122"/>
              </a:rPr>
              <a:t>触发器：（</a:t>
            </a:r>
            <a:r>
              <a:rPr lang="en-US" altLang="zh-CN" dirty="0">
                <a:ea typeface="幼圆" panose="02010509060101010101" pitchFamily="49" charset="-122"/>
              </a:rPr>
              <a:t>libraries → primitive→storage →dff</a:t>
            </a:r>
            <a:r>
              <a:rPr lang="zh-CN" altLang="en-US" dirty="0">
                <a:ea typeface="幼圆" panose="02010509060101010101" pitchFamily="49" charset="-122"/>
              </a:rPr>
              <a:t>（</a:t>
            </a:r>
            <a:r>
              <a:rPr lang="en-US" altLang="zh-CN" dirty="0">
                <a:ea typeface="幼圆" panose="02010509060101010101" pitchFamily="49" charset="-122"/>
              </a:rPr>
              <a:t>Data flip-flop</a:t>
            </a:r>
            <a:r>
              <a:rPr lang="zh-CN" altLang="en-US" dirty="0">
                <a:ea typeface="幼圆" panose="02010509060101010101" pitchFamily="49" charset="-122"/>
              </a:rPr>
              <a:t>）） 。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  <a:pPr lvl="0" algn="r" eaLnBrk="1" hangingPunct="1">
                <a:buNone/>
              </a:pPr>
              <a:t>11</a:t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  <a:pPr lvl="0" algn="r" eaLnBrk="1" hangingPunct="1">
                <a:buNone/>
              </a:pPr>
              <a:t>19</a:t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8" descr="青山草如茵，旭日喷薄出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8" y="0"/>
            <a:ext cx="12188825" cy="479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white">
          <a:xfrm>
            <a:off x="0" y="4724400"/>
            <a:ext cx="1218882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>
            <a:normAutofit/>
          </a:bodyPr>
          <a:lstStyle>
            <a:lvl1pPr algn="ctr" latinLnBrk="0">
              <a:defRPr lang="zh-CN" sz="4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none" baseline="0">
                <a:solidFill>
                  <a:schemeClr val="bg1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备用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20493E-F8E2-4662-B9DF-BE2F46DF0830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latinLnBrk="0">
              <a:buNone/>
              <a:defRPr lang="zh-CN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/>
            </a:pPr>
            <a:endParaRPr kumimoji="0" lang="zh-CN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BA9660-47CF-4A14-B21F-EF9F466E72C7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8091DD-3467-4019-8832-DFF2627F0131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FA6BC9-CF7D-4441-BCE1-148FAA80AA68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8" descr="青山草如茵，旭日喷薄出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8" y="0"/>
            <a:ext cx="12188825" cy="479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white">
          <a:xfrm>
            <a:off x="0" y="4724400"/>
            <a:ext cx="1218882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>
            <a:normAutofit/>
          </a:bodyPr>
          <a:lstStyle>
            <a:lvl1pPr algn="ctr" latinLnBrk="0">
              <a:defRPr lang="zh-CN" sz="4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none" baseline="0">
                <a:solidFill>
                  <a:schemeClr val="bg1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CN"/>
            </a:lvl6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195DDE-FBBA-446B-8D26-8706E9182C9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white">
          <a:xfrm>
            <a:off x="0" y="4111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653480-15C4-4F6F-A9CB-E7568522977D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备用节标题">
    <p:bg>
      <p:bgPr>
        <a:gradFill rotWithShape="1">
          <a:gsLst>
            <a:gs pos="0">
              <a:srgbClr val="4F5571">
                <a:alpha val="100000"/>
              </a:srgbClr>
            </a:gs>
            <a:gs pos="50000">
              <a:srgbClr val="313A5B">
                <a:alpha val="100000"/>
              </a:srgbClr>
            </a:gs>
            <a:gs pos="100000">
              <a:srgbClr val="192343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>
                <a:solidFill>
                  <a:schemeClr val="tx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34DDAA-1772-4325-B8C6-945B6A38532A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518201-D432-42E2-9AB0-6E85312468E6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6D166F-49E4-4C85-BFAA-AAC1B2E86BEE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CN"/>
            </a:lvl6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195DDE-FBBA-446B-8D26-8706E9182C9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B6185-45CB-46E9-97E2-91E0B76CC279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C9BDF9-44F8-4CD9-A6B8-E600E17A4A33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79F2C0-E61C-4722-B360-69DE2F61514B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备用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20493E-F8E2-4662-B9DF-BE2F46DF0830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latinLnBrk="0">
              <a:buNone/>
              <a:defRPr lang="zh-CN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/>
            </a:pPr>
            <a:endParaRPr kumimoji="0" lang="zh-CN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BA9660-47CF-4A14-B21F-EF9F466E72C7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8091DD-3467-4019-8832-DFF2627F0131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FA6BC9-CF7D-4441-BCE1-148FAA80AA68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white">
          <a:xfrm>
            <a:off x="0" y="4111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653480-15C4-4F6F-A9CB-E7568522977D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备用节标题">
    <p:bg>
      <p:bgPr>
        <a:gradFill rotWithShape="1">
          <a:gsLst>
            <a:gs pos="0">
              <a:srgbClr val="4F5571">
                <a:alpha val="100000"/>
              </a:srgbClr>
            </a:gs>
            <a:gs pos="50000">
              <a:srgbClr val="313A5B">
                <a:alpha val="100000"/>
              </a:srgbClr>
            </a:gs>
            <a:gs pos="100000">
              <a:srgbClr val="192343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>
                <a:solidFill>
                  <a:schemeClr val="tx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34DDAA-1772-4325-B8C6-945B6A38532A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518201-D432-42E2-9AB0-6E85312468E6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6D166F-49E4-4C85-BFAA-AAC1B2E86BEE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B6185-45CB-46E9-97E2-91E0B76CC279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C9BDF9-44F8-4CD9-A6B8-E600E17A4A33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79F2C0-E61C-4722-B360-69DE2F61514B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2019/3/18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>
                <a:buNone/>
              </a:p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8" y="65833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078" name="标题占位符 1"/>
          <p:cNvSpPr>
            <a:spLocks noGrp="1"/>
          </p:cNvSpPr>
          <p:nvPr>
            <p:ph type="title"/>
          </p:nvPr>
        </p:nvSpPr>
        <p:spPr>
          <a:xfrm>
            <a:off x="1341438" y="466725"/>
            <a:ext cx="9509125" cy="12334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x-none" dirty="0"/>
              <a:t>单击此处编辑母版标题样式</a:t>
            </a:r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>
          <a:xfrm>
            <a:off x="1341438" y="1901825"/>
            <a:ext cx="9509125" cy="4127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x-none" dirty="0"/>
              <a:t>单击此处编辑母版文本样式</a:t>
            </a:r>
          </a:p>
          <a:p>
            <a:pPr lvl="1"/>
            <a:r>
              <a:rPr lang="zh-CN" altLang="x-none" dirty="0"/>
              <a:t>第二级</a:t>
            </a:r>
          </a:p>
          <a:p>
            <a:pPr lvl="2"/>
            <a:r>
              <a:rPr lang="zh-CN" altLang="x-none" dirty="0"/>
              <a:t>第三级</a:t>
            </a:r>
          </a:p>
          <a:p>
            <a:pPr lvl="3"/>
            <a:r>
              <a:rPr lang="zh-CN" altLang="x-none" dirty="0"/>
              <a:t>第四级</a:t>
            </a:r>
          </a:p>
          <a:p>
            <a:pPr lvl="4"/>
            <a:r>
              <a:rPr lang="zh-CN" altLang="x-none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27BDB6E-5732-4D4D-9D83-01A1226F6905}" type="datetimeFigureOut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3/18/2019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800" cap="all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pPr lvl="0" eaLnBrk="1" hangingPunct="1">
                <a:buNone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lang="zh-CN" sz="3400" kern="12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2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33805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5448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8" y="65833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078" name="标题占位符 1"/>
          <p:cNvSpPr>
            <a:spLocks noGrp="1"/>
          </p:cNvSpPr>
          <p:nvPr>
            <p:ph type="title"/>
          </p:nvPr>
        </p:nvSpPr>
        <p:spPr>
          <a:xfrm>
            <a:off x="1341438" y="466725"/>
            <a:ext cx="9509125" cy="12334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x-none" dirty="0"/>
              <a:t>单击此处编辑母版标题样式</a:t>
            </a:r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>
          <a:xfrm>
            <a:off x="1341438" y="1901825"/>
            <a:ext cx="9509125" cy="4127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x-none" dirty="0"/>
              <a:t>单击此处编辑母版文本样式</a:t>
            </a:r>
          </a:p>
          <a:p>
            <a:pPr lvl="1"/>
            <a:r>
              <a:rPr lang="zh-CN" altLang="x-none" dirty="0"/>
              <a:t>第二级</a:t>
            </a:r>
          </a:p>
          <a:p>
            <a:pPr lvl="2"/>
            <a:r>
              <a:rPr lang="zh-CN" altLang="x-none" dirty="0"/>
              <a:t>第三级</a:t>
            </a:r>
          </a:p>
          <a:p>
            <a:pPr lvl="3"/>
            <a:r>
              <a:rPr lang="zh-CN" altLang="x-none" dirty="0"/>
              <a:t>第四级</a:t>
            </a:r>
          </a:p>
          <a:p>
            <a:pPr lvl="4"/>
            <a:r>
              <a:rPr lang="zh-CN" altLang="x-none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27BDB6E-5732-4D4D-9D83-01A1226F6905}" type="datetimeFigureOut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3/18/2019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800" cap="all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pPr lvl="0" eaLnBrk="1" hangingPunct="1">
                <a:buNone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lang="zh-CN" sz="3400" kern="12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2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33805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5448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ctrTitle"/>
          </p:nvPr>
        </p:nvSpPr>
        <p:spPr>
          <a:xfrm>
            <a:off x="912813" y="1125538"/>
            <a:ext cx="10363200" cy="1143000"/>
          </a:xfrm>
        </p:spPr>
        <p:txBody>
          <a:bodyPr vert="horz" wrap="square" lIns="91440" tIns="45720" rIns="91440" bIns="45720" anchor="b"/>
          <a:lstStyle/>
          <a:p>
            <a:pPr eaLnBrk="1" hangingPunct="1">
              <a:buClrTx/>
              <a:buSzTx/>
            </a:pPr>
            <a:r>
              <a:rPr lang="zh-CN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第</a:t>
            </a:r>
            <a:r>
              <a:rPr lang="en-US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3</a:t>
            </a:r>
            <a:r>
              <a:rPr lang="zh-CN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讲</a:t>
            </a:r>
            <a:r>
              <a:rPr lang="en-US" altLang="zh-CN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—</a:t>
            </a:r>
            <a:r>
              <a:rPr lang="zh-CN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具体部件设计</a:t>
            </a:r>
          </a:p>
        </p:txBody>
      </p:sp>
      <p:sp>
        <p:nvSpPr>
          <p:cNvPr id="17411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spcBef>
                <a:spcPct val="0"/>
              </a:spcBef>
              <a:buSzPct val="100000"/>
            </a:pPr>
            <a:r>
              <a:rPr lang="zh-CN" altLang="en-US" kern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陈志勇</a:t>
            </a:r>
            <a:endParaRPr lang="en-US" altLang="zh-CN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zh-CN" altLang="en-US" kern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山东大学软件术学院</a:t>
            </a:r>
            <a:endParaRPr lang="en-US" altLang="zh-CN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100000"/>
            </a:pPr>
            <a:endParaRPr lang="zh-CN" altLang="en-US" kern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/>
          <p:nvPr/>
        </p:nvSpPr>
        <p:spPr>
          <a:xfrm>
            <a:off x="1047750" y="42703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典型部件设计（续）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sp>
        <p:nvSpPr>
          <p:cNvPr id="18435" name="TextBox 2"/>
          <p:cNvSpPr txBox="1"/>
          <p:nvPr/>
        </p:nvSpPr>
        <p:spPr>
          <a:xfrm>
            <a:off x="752475" y="1887538"/>
            <a:ext cx="10853738" cy="2754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、实验目的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   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）学习超前进位电路的设计方法；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   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）了解超前进位链的工作原理；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</a:t>
            </a:r>
            <a:r>
              <a:rPr lang="en-US" altLang="zh-CN" sz="2400" dirty="0">
                <a:latin typeface="Arial" panose="020B0604020202020204" pitchFamily="34" charset="0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）为微程序控制的模型机综合设计奠定基础。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/>
          <p:nvPr/>
        </p:nvSpPr>
        <p:spPr>
          <a:xfrm>
            <a:off x="1047750" y="427038"/>
            <a:ext cx="10190163" cy="1370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   超前进位的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sp>
        <p:nvSpPr>
          <p:cNvPr id="19459" name="TextBox 2"/>
          <p:cNvSpPr txBox="1"/>
          <p:nvPr/>
        </p:nvSpPr>
        <p:spPr>
          <a:xfrm>
            <a:off x="752475" y="1887538"/>
            <a:ext cx="10853738" cy="4448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、实验设备及器件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）操作系统为</a:t>
            </a:r>
            <a:r>
              <a:rPr lang="en-US" altLang="zh-CN" sz="2400" dirty="0">
                <a:latin typeface="Arial" panose="020B0604020202020204" pitchFamily="34" charset="0"/>
              </a:rPr>
              <a:t>WINDOWS XP</a:t>
            </a:r>
            <a:r>
              <a:rPr lang="zh-CN" altLang="en-US" sz="2400" dirty="0">
                <a:latin typeface="Arial" panose="020B0604020202020204" pitchFamily="34" charset="0"/>
              </a:rPr>
              <a:t>的计算机一台；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    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JYS—X </a:t>
            </a:r>
            <a:r>
              <a:rPr lang="zh-CN" altLang="en-US" sz="2400" dirty="0">
                <a:latin typeface="Arial" panose="020B0604020202020204" pitchFamily="34" charset="0"/>
              </a:rPr>
              <a:t>实验系统一套；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    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两片</a:t>
            </a:r>
            <a:r>
              <a:rPr lang="en-US" altLang="zh-CN" sz="2400" dirty="0">
                <a:latin typeface="Arial" panose="020B0604020202020204" pitchFamily="34" charset="0"/>
              </a:rPr>
              <a:t>74181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片</a:t>
            </a:r>
            <a:r>
              <a:rPr lang="en-US" altLang="zh-CN" sz="2400" dirty="0">
                <a:latin typeface="Arial" panose="020B0604020202020204" pitchFamily="34" charset="0"/>
              </a:rPr>
              <a:t>74182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、实验内容及说明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       </a:t>
            </a:r>
            <a:r>
              <a:rPr lang="zh-CN" altLang="zh-CN" sz="2400" dirty="0">
                <a:latin typeface="Arial" panose="020B0604020202020204" pitchFamily="34" charset="0"/>
              </a:rPr>
              <a:t>本实验要求设计一个</a:t>
            </a:r>
            <a:r>
              <a:rPr lang="zh-CN" altLang="en-US" sz="2400" dirty="0">
                <a:latin typeface="Arial" panose="020B0604020202020204" pitchFamily="34" charset="0"/>
              </a:rPr>
              <a:t>具备超前进位能力的数据宽度为</a:t>
            </a:r>
            <a:r>
              <a:rPr lang="en-US" altLang="zh-CN" sz="2400" dirty="0">
                <a:latin typeface="Arial" panose="020B0604020202020204" pitchFamily="34" charset="0"/>
              </a:rPr>
              <a:t>8</a:t>
            </a:r>
            <a:r>
              <a:rPr lang="zh-CN" altLang="en-US" sz="2400" dirty="0">
                <a:latin typeface="Arial" panose="020B0604020202020204" pitchFamily="34" charset="0"/>
              </a:rPr>
              <a:t>位的多功能</a:t>
            </a:r>
            <a:r>
              <a:rPr lang="en-US" altLang="zh-CN" sz="2400" dirty="0">
                <a:latin typeface="Arial" panose="020B0604020202020204" pitchFamily="34" charset="0"/>
              </a:rPr>
              <a:t>ALU</a:t>
            </a:r>
            <a:r>
              <a:rPr lang="zh-CN" altLang="zh-CN" sz="2400" dirty="0">
                <a:latin typeface="Arial" panose="020B0604020202020204" pitchFamily="34" charset="0"/>
              </a:rPr>
              <a:t>，其中</a:t>
            </a:r>
            <a:r>
              <a:rPr lang="en-US" altLang="zh-CN" sz="2400" dirty="0">
                <a:latin typeface="Arial" panose="020B0604020202020204" pitchFamily="34" charset="0"/>
              </a:rPr>
              <a:t>A0-A7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B0-B7</a:t>
            </a:r>
            <a:r>
              <a:rPr lang="zh-CN" altLang="en-US" sz="2400" dirty="0">
                <a:latin typeface="Arial" panose="020B0604020202020204" pitchFamily="34" charset="0"/>
              </a:rPr>
              <a:t>为操作数的输入，</a:t>
            </a:r>
            <a:r>
              <a:rPr lang="en-US" altLang="zh-CN" sz="2400" dirty="0">
                <a:latin typeface="Arial" panose="020B0604020202020204" pitchFamily="34" charset="0"/>
              </a:rPr>
              <a:t>F0-F7</a:t>
            </a:r>
            <a:r>
              <a:rPr lang="zh-CN" altLang="en-US" sz="2400" dirty="0">
                <a:latin typeface="Arial" panose="020B0604020202020204" pitchFamily="34" charset="0"/>
              </a:rPr>
              <a:t>为输出</a:t>
            </a:r>
            <a:r>
              <a:rPr lang="zh-CN" altLang="zh-CN" sz="2400" dirty="0">
                <a:latin typeface="Arial" panose="020B0604020202020204" pitchFamily="34" charset="0"/>
              </a:rPr>
              <a:t>。</a:t>
            </a:r>
            <a:r>
              <a:rPr lang="en-US" altLang="zh-CN" sz="2400" dirty="0">
                <a:latin typeface="Arial" panose="020B0604020202020204" pitchFamily="34" charset="0"/>
              </a:rPr>
              <a:t>            </a:t>
            </a:r>
            <a:endParaRPr lang="zh-CN" altLang="en-US" sz="2400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/>
          <p:nvPr/>
        </p:nvSpPr>
        <p:spPr>
          <a:xfrm>
            <a:off x="1047750" y="176213"/>
            <a:ext cx="10190163" cy="1370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752475" y="1487488"/>
            <a:ext cx="10853738" cy="5011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8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、实验步骤</a:t>
            </a:r>
            <a:endParaRPr kumimoji="0" lang="en-US" altLang="zh-CN" sz="28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spcBef>
                <a:spcPts val="800"/>
              </a:spcBef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）原理图输入：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采用图形输入法完成实验电路的原理图输入；</a:t>
            </a:r>
          </a:p>
          <a:p>
            <a:pPr marR="0" defTabSz="914400">
              <a:spcBef>
                <a:spcPts val="80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）管脚定义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：将原理图中的输入输出定义在适当的管脚上；</a:t>
            </a:r>
          </a:p>
          <a:p>
            <a:pPr marR="0" defTabSz="914400">
              <a:spcBef>
                <a:spcPts val="80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）原理图编译、适配和下载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：在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QuartusⅡ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环境中选择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EP2C8Q208C8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器件，进行原理图的编译和适配，无误后完成下载。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ts val="80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）功能测试：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输入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A=11001010,B=10010111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s3s2s1s0=1001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时，测试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其输出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（可做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加法和同或运算，其中加法运算的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S3-S0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引脚重新定义，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进行减法（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）以及逻辑异或的的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3373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）生成元件符号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lvl="0" algn="r" eaLnBrk="1" hangingPunct="1"/>
              <a:t>13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28" name="Rectangle 5"/>
          <p:cNvSpPr/>
          <p:nvPr/>
        </p:nvSpPr>
        <p:spPr>
          <a:xfrm>
            <a:off x="609600" y="1066800"/>
            <a:ext cx="11582400" cy="28400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是运算部件的核心。而全加器是构成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的核心，因此，用硬件实现算逻运算功能需解决下面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个问题：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如何构成一位全加器？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如何实现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位并行加法器？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如何以全加器为核心，构造实现多种算逻运算的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？</a:t>
            </a:r>
          </a:p>
          <a:p>
            <a:pPr>
              <a:spcBef>
                <a:spcPct val="45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加法单元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0" y="3200400"/>
            <a:ext cx="5827713" cy="2971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30" name="Text Box 7"/>
          <p:cNvSpPr txBox="1"/>
          <p:nvPr/>
        </p:nvSpPr>
        <p:spPr>
          <a:xfrm>
            <a:off x="914400" y="3962400"/>
            <a:ext cx="4894263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、半加和全加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半加：用异或逻辑实现；</a:t>
            </a:r>
          </a:p>
        </p:txBody>
      </p:sp>
      <p:sp>
        <p:nvSpPr>
          <p:cNvPr id="1031" name="Text Box 9"/>
          <p:cNvSpPr txBox="1"/>
          <p:nvPr/>
        </p:nvSpPr>
        <p:spPr>
          <a:xfrm>
            <a:off x="914400" y="5638800"/>
            <a:ext cx="4572000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全加：用两次半加实现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      一位全加。</a:t>
            </a:r>
          </a:p>
        </p:txBody>
      </p:sp>
      <p:sp>
        <p:nvSpPr>
          <p:cNvPr id="1032" name="Text Box 10"/>
          <p:cNvSpPr txBox="1"/>
          <p:nvPr/>
        </p:nvSpPr>
        <p:spPr>
          <a:xfrm>
            <a:off x="6502400" y="6324600"/>
            <a:ext cx="4267200" cy="339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图例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一位全加器逻辑框图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算术逻辑单元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971" y="4962159"/>
            <a:ext cx="1600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lvl="0" algn="r" eaLnBrk="1" hangingPunct="1"/>
              <a:t>14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53" name="Text Box 4"/>
          <p:cNvSpPr txBox="1">
            <a:spLocks noChangeAspect="1"/>
          </p:cNvSpPr>
          <p:nvPr/>
        </p:nvSpPr>
        <p:spPr>
          <a:xfrm>
            <a:off x="3155950" y="3962400"/>
            <a:ext cx="4856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(a)                                    (b)</a:t>
            </a:r>
          </a:p>
        </p:txBody>
      </p:sp>
      <p:sp>
        <p:nvSpPr>
          <p:cNvPr id="2054" name="Text Box 112"/>
          <p:cNvSpPr txBox="1"/>
          <p:nvPr/>
        </p:nvSpPr>
        <p:spPr>
          <a:xfrm>
            <a:off x="3024188" y="4437063"/>
            <a:ext cx="56896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用异或逻辑构成的全加器</a:t>
            </a:r>
          </a:p>
        </p:txBody>
      </p:sp>
      <p:grpSp>
        <p:nvGrpSpPr>
          <p:cNvPr id="2061" name="Group 119"/>
          <p:cNvGrpSpPr/>
          <p:nvPr/>
        </p:nvGrpSpPr>
        <p:grpSpPr>
          <a:xfrm>
            <a:off x="1592263" y="1033463"/>
            <a:ext cx="11850687" cy="2909888"/>
            <a:chOff x="752" y="651"/>
            <a:chExt cx="5599" cy="1833"/>
          </a:xfrm>
        </p:grpSpPr>
        <p:sp>
          <p:nvSpPr>
            <p:cNvPr id="2062" name="Rectangle 7"/>
            <p:cNvSpPr>
              <a:spLocks noChangeAspect="1"/>
            </p:cNvSpPr>
            <p:nvPr/>
          </p:nvSpPr>
          <p:spPr>
            <a:xfrm>
              <a:off x="1685" y="1452"/>
              <a:ext cx="466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3" name="Rectangle 8"/>
            <p:cNvSpPr>
              <a:spLocks noChangeAspect="1"/>
            </p:cNvSpPr>
            <p:nvPr/>
          </p:nvSpPr>
          <p:spPr>
            <a:xfrm>
              <a:off x="2865" y="927"/>
              <a:ext cx="644" cy="329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4" name="Line 9"/>
            <p:cNvSpPr>
              <a:spLocks noChangeAspect="1"/>
            </p:cNvSpPr>
            <p:nvPr/>
          </p:nvSpPr>
          <p:spPr>
            <a:xfrm>
              <a:off x="2860" y="1090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" name="Line 10"/>
            <p:cNvSpPr>
              <a:spLocks noChangeAspect="1"/>
            </p:cNvSpPr>
            <p:nvPr/>
          </p:nvSpPr>
          <p:spPr>
            <a:xfrm>
              <a:off x="3169" y="1090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6" name="Rectangle 11"/>
            <p:cNvSpPr>
              <a:spLocks noChangeAspect="1"/>
            </p:cNvSpPr>
            <p:nvPr/>
          </p:nvSpPr>
          <p:spPr>
            <a:xfrm>
              <a:off x="3137" y="933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7" name="Rectangle 12"/>
            <p:cNvSpPr>
              <a:spLocks noChangeAspect="1"/>
            </p:cNvSpPr>
            <p:nvPr/>
          </p:nvSpPr>
          <p:spPr>
            <a:xfrm>
              <a:off x="758" y="927"/>
              <a:ext cx="644" cy="329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8" name="Line 13"/>
            <p:cNvSpPr>
              <a:spLocks noChangeAspect="1"/>
            </p:cNvSpPr>
            <p:nvPr/>
          </p:nvSpPr>
          <p:spPr>
            <a:xfrm>
              <a:off x="752" y="1090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9" name="Line 14"/>
            <p:cNvSpPr>
              <a:spLocks noChangeAspect="1"/>
            </p:cNvSpPr>
            <p:nvPr/>
          </p:nvSpPr>
          <p:spPr>
            <a:xfrm>
              <a:off x="1075" y="1090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0" name="Rectangle 15"/>
            <p:cNvSpPr>
              <a:spLocks noChangeAspect="1"/>
            </p:cNvSpPr>
            <p:nvPr/>
          </p:nvSpPr>
          <p:spPr>
            <a:xfrm>
              <a:off x="1043" y="812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71" name="Rectangle 16"/>
            <p:cNvSpPr>
              <a:spLocks noChangeAspect="1"/>
            </p:cNvSpPr>
            <p:nvPr/>
          </p:nvSpPr>
          <p:spPr>
            <a:xfrm>
              <a:off x="1630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2" name="Rectangle 17"/>
            <p:cNvSpPr>
              <a:spLocks noChangeAspect="1"/>
            </p:cNvSpPr>
            <p:nvPr/>
          </p:nvSpPr>
          <p:spPr>
            <a:xfrm>
              <a:off x="2720" y="1690"/>
              <a:ext cx="644" cy="331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Line 18"/>
            <p:cNvSpPr>
              <a:spLocks noChangeAspect="1"/>
            </p:cNvSpPr>
            <p:nvPr/>
          </p:nvSpPr>
          <p:spPr>
            <a:xfrm>
              <a:off x="2714" y="1855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4" name="Line 19"/>
            <p:cNvSpPr>
              <a:spLocks noChangeAspect="1"/>
            </p:cNvSpPr>
            <p:nvPr/>
          </p:nvSpPr>
          <p:spPr>
            <a:xfrm>
              <a:off x="3031" y="1855"/>
              <a:ext cx="0" cy="17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5" name="Rectangle 20"/>
            <p:cNvSpPr>
              <a:spLocks noChangeAspect="1"/>
            </p:cNvSpPr>
            <p:nvPr/>
          </p:nvSpPr>
          <p:spPr>
            <a:xfrm>
              <a:off x="3007" y="1701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76" name="Rectangle 21"/>
            <p:cNvSpPr>
              <a:spLocks noChangeAspect="1"/>
            </p:cNvSpPr>
            <p:nvPr/>
          </p:nvSpPr>
          <p:spPr>
            <a:xfrm>
              <a:off x="2211" y="1011"/>
              <a:ext cx="354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7" name="Rectangle 22"/>
            <p:cNvSpPr>
              <a:spLocks noChangeAspect="1"/>
            </p:cNvSpPr>
            <p:nvPr/>
          </p:nvSpPr>
          <p:spPr>
            <a:xfrm>
              <a:off x="3737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8" name="Rectangle 23"/>
            <p:cNvSpPr>
              <a:spLocks noChangeAspect="1"/>
            </p:cNvSpPr>
            <p:nvPr/>
          </p:nvSpPr>
          <p:spPr>
            <a:xfrm>
              <a:off x="4319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9" name="Rectangle 24"/>
            <p:cNvSpPr>
              <a:spLocks noChangeAspect="1"/>
            </p:cNvSpPr>
            <p:nvPr/>
          </p:nvSpPr>
          <p:spPr>
            <a:xfrm>
              <a:off x="2992" y="1566"/>
              <a:ext cx="55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0" name="Line 25"/>
            <p:cNvSpPr>
              <a:spLocks noChangeAspect="1"/>
            </p:cNvSpPr>
            <p:nvPr/>
          </p:nvSpPr>
          <p:spPr>
            <a:xfrm flipV="1">
              <a:off x="1083" y="754"/>
              <a:ext cx="0" cy="170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Freeform 26"/>
            <p:cNvSpPr>
              <a:spLocks noChangeAspect="1"/>
            </p:cNvSpPr>
            <p:nvPr/>
          </p:nvSpPr>
          <p:spPr>
            <a:xfrm>
              <a:off x="1044" y="666"/>
              <a:ext cx="78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27"/>
            <p:cNvSpPr>
              <a:spLocks noChangeAspect="1"/>
            </p:cNvSpPr>
            <p:nvPr/>
          </p:nvSpPr>
          <p:spPr>
            <a:xfrm flipV="1">
              <a:off x="2377" y="830"/>
              <a:ext cx="1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3" name="Freeform 28"/>
            <p:cNvSpPr>
              <a:spLocks noChangeAspect="1"/>
            </p:cNvSpPr>
            <p:nvPr/>
          </p:nvSpPr>
          <p:spPr>
            <a:xfrm>
              <a:off x="2338" y="751"/>
              <a:ext cx="79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8" y="111"/>
                  </a:lnTo>
                  <a:lnTo>
                    <a:pt x="0" y="131"/>
                  </a:lnTo>
                  <a:lnTo>
                    <a:pt x="48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29"/>
            <p:cNvSpPr>
              <a:spLocks noChangeAspect="1"/>
            </p:cNvSpPr>
            <p:nvPr/>
          </p:nvSpPr>
          <p:spPr>
            <a:xfrm flipV="1">
              <a:off x="3176" y="745"/>
              <a:ext cx="1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5" name="Freeform 30"/>
            <p:cNvSpPr>
              <a:spLocks noChangeAspect="1"/>
            </p:cNvSpPr>
            <p:nvPr/>
          </p:nvSpPr>
          <p:spPr>
            <a:xfrm>
              <a:off x="3137" y="666"/>
              <a:ext cx="79" cy="106"/>
            </a:xfrm>
            <a:custGeom>
              <a:avLst/>
              <a:gdLst>
                <a:gd name="txL" fmla="*/ 0 w 98"/>
                <a:gd name="txT" fmla="*/ 0 h 131"/>
                <a:gd name="txR" fmla="*/ 98 w 98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8" h="131">
                  <a:moveTo>
                    <a:pt x="98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8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Line 31"/>
            <p:cNvSpPr>
              <a:spLocks noChangeAspect="1"/>
            </p:cNvSpPr>
            <p:nvPr/>
          </p:nvSpPr>
          <p:spPr>
            <a:xfrm flipV="1">
              <a:off x="4485" y="830"/>
              <a:ext cx="0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7" name="Freeform 32"/>
            <p:cNvSpPr>
              <a:spLocks noChangeAspect="1"/>
            </p:cNvSpPr>
            <p:nvPr/>
          </p:nvSpPr>
          <p:spPr>
            <a:xfrm>
              <a:off x="4445" y="751"/>
              <a:ext cx="79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1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Line 33"/>
            <p:cNvSpPr>
              <a:spLocks noChangeAspect="1"/>
            </p:cNvSpPr>
            <p:nvPr/>
          </p:nvSpPr>
          <p:spPr>
            <a:xfrm>
              <a:off x="2496" y="1260"/>
              <a:ext cx="1" cy="42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9" name="Line 34"/>
            <p:cNvSpPr>
              <a:spLocks noChangeAspect="1"/>
            </p:cNvSpPr>
            <p:nvPr/>
          </p:nvSpPr>
          <p:spPr>
            <a:xfrm>
              <a:off x="2278" y="1260"/>
              <a:ext cx="1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0" name="Line 35"/>
            <p:cNvSpPr>
              <a:spLocks noChangeAspect="1"/>
            </p:cNvSpPr>
            <p:nvPr/>
          </p:nvSpPr>
          <p:spPr>
            <a:xfrm flipH="1">
              <a:off x="2132" y="1345"/>
              <a:ext cx="149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1" name="Line 36"/>
            <p:cNvSpPr>
              <a:spLocks noChangeAspect="1"/>
            </p:cNvSpPr>
            <p:nvPr/>
          </p:nvSpPr>
          <p:spPr>
            <a:xfrm flipV="1">
              <a:off x="2132" y="836"/>
              <a:ext cx="1" cy="5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2" name="Line 37"/>
            <p:cNvSpPr>
              <a:spLocks noChangeAspect="1"/>
            </p:cNvSpPr>
            <p:nvPr/>
          </p:nvSpPr>
          <p:spPr>
            <a:xfrm flipH="1">
              <a:off x="1552" y="836"/>
              <a:ext cx="584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3" name="Line 38"/>
            <p:cNvSpPr>
              <a:spLocks noChangeAspect="1"/>
            </p:cNvSpPr>
            <p:nvPr/>
          </p:nvSpPr>
          <p:spPr>
            <a:xfrm>
              <a:off x="1552" y="836"/>
              <a:ext cx="0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4" name="Line 39"/>
            <p:cNvSpPr>
              <a:spLocks noChangeAspect="1"/>
            </p:cNvSpPr>
            <p:nvPr/>
          </p:nvSpPr>
          <p:spPr>
            <a:xfrm flipH="1">
              <a:off x="1334" y="1430"/>
              <a:ext cx="22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5" name="Line 40"/>
            <p:cNvSpPr>
              <a:spLocks noChangeAspect="1"/>
            </p:cNvSpPr>
            <p:nvPr/>
          </p:nvSpPr>
          <p:spPr>
            <a:xfrm flipV="1">
              <a:off x="1334" y="1260"/>
              <a:ext cx="0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6" name="Line 41"/>
            <p:cNvSpPr>
              <a:spLocks noChangeAspect="1"/>
            </p:cNvSpPr>
            <p:nvPr/>
          </p:nvSpPr>
          <p:spPr>
            <a:xfrm flipV="1">
              <a:off x="1842" y="845"/>
              <a:ext cx="0" cy="16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7" name="Line 42"/>
            <p:cNvSpPr>
              <a:spLocks noChangeAspect="1"/>
            </p:cNvSpPr>
            <p:nvPr/>
          </p:nvSpPr>
          <p:spPr>
            <a:xfrm flipH="1">
              <a:off x="1188" y="1515"/>
              <a:ext cx="131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8" name="Line 43"/>
            <p:cNvSpPr>
              <a:spLocks noChangeAspect="1"/>
            </p:cNvSpPr>
            <p:nvPr/>
          </p:nvSpPr>
          <p:spPr>
            <a:xfrm flipV="1">
              <a:off x="1188" y="1260"/>
              <a:ext cx="1" cy="25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" name="Line 44"/>
            <p:cNvSpPr>
              <a:spLocks noChangeAspect="1"/>
            </p:cNvSpPr>
            <p:nvPr/>
          </p:nvSpPr>
          <p:spPr>
            <a:xfrm>
              <a:off x="1914" y="1260"/>
              <a:ext cx="1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0" name="Line 45"/>
            <p:cNvSpPr>
              <a:spLocks noChangeAspect="1"/>
            </p:cNvSpPr>
            <p:nvPr/>
          </p:nvSpPr>
          <p:spPr>
            <a:xfrm>
              <a:off x="1697" y="1260"/>
              <a:ext cx="0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1" name="Line 46"/>
            <p:cNvSpPr>
              <a:spLocks noChangeAspect="1"/>
            </p:cNvSpPr>
            <p:nvPr/>
          </p:nvSpPr>
          <p:spPr>
            <a:xfrm flipH="1">
              <a:off x="970" y="1600"/>
              <a:ext cx="730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2" name="Line 47"/>
            <p:cNvSpPr>
              <a:spLocks noChangeAspect="1"/>
            </p:cNvSpPr>
            <p:nvPr/>
          </p:nvSpPr>
          <p:spPr>
            <a:xfrm flipV="1">
              <a:off x="970" y="1260"/>
              <a:ext cx="1" cy="34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3" name="Line 48"/>
            <p:cNvSpPr>
              <a:spLocks noChangeAspect="1"/>
            </p:cNvSpPr>
            <p:nvPr/>
          </p:nvSpPr>
          <p:spPr>
            <a:xfrm flipH="1">
              <a:off x="825" y="1685"/>
              <a:ext cx="1093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4" name="Line 49"/>
            <p:cNvSpPr>
              <a:spLocks noChangeAspect="1"/>
            </p:cNvSpPr>
            <p:nvPr/>
          </p:nvSpPr>
          <p:spPr>
            <a:xfrm flipV="1">
              <a:off x="825" y="1260"/>
              <a:ext cx="1" cy="42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5" name="Line 50"/>
            <p:cNvSpPr>
              <a:spLocks noChangeAspect="1"/>
            </p:cNvSpPr>
            <p:nvPr/>
          </p:nvSpPr>
          <p:spPr>
            <a:xfrm>
              <a:off x="3804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6" name="Line 51"/>
            <p:cNvSpPr>
              <a:spLocks noChangeAspect="1"/>
            </p:cNvSpPr>
            <p:nvPr/>
          </p:nvSpPr>
          <p:spPr>
            <a:xfrm>
              <a:off x="4022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7" name="Line 52"/>
            <p:cNvSpPr>
              <a:spLocks noChangeAspect="1"/>
            </p:cNvSpPr>
            <p:nvPr/>
          </p:nvSpPr>
          <p:spPr>
            <a:xfrm>
              <a:off x="4604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8" name="Line 53"/>
            <p:cNvSpPr>
              <a:spLocks noChangeAspect="1"/>
            </p:cNvSpPr>
            <p:nvPr/>
          </p:nvSpPr>
          <p:spPr>
            <a:xfrm flipH="1">
              <a:off x="4240" y="1345"/>
              <a:ext cx="148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9" name="Line 54"/>
            <p:cNvSpPr>
              <a:spLocks noChangeAspect="1"/>
            </p:cNvSpPr>
            <p:nvPr/>
          </p:nvSpPr>
          <p:spPr>
            <a:xfrm>
              <a:off x="4385" y="1260"/>
              <a:ext cx="1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0" name="Line 55"/>
            <p:cNvSpPr>
              <a:spLocks noChangeAspect="1"/>
            </p:cNvSpPr>
            <p:nvPr/>
          </p:nvSpPr>
          <p:spPr>
            <a:xfrm flipV="1">
              <a:off x="4240" y="836"/>
              <a:ext cx="1" cy="5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1" name="Line 56"/>
            <p:cNvSpPr>
              <a:spLocks noChangeAspect="1"/>
            </p:cNvSpPr>
            <p:nvPr/>
          </p:nvSpPr>
          <p:spPr>
            <a:xfrm flipH="1">
              <a:off x="3658" y="836"/>
              <a:ext cx="585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2" name="Line 57"/>
            <p:cNvSpPr>
              <a:spLocks noChangeAspect="1"/>
            </p:cNvSpPr>
            <p:nvPr/>
          </p:nvSpPr>
          <p:spPr>
            <a:xfrm flipV="1">
              <a:off x="3949" y="836"/>
              <a:ext cx="1" cy="17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3" name="Line 58"/>
            <p:cNvSpPr>
              <a:spLocks noChangeAspect="1"/>
            </p:cNvSpPr>
            <p:nvPr/>
          </p:nvSpPr>
          <p:spPr>
            <a:xfrm>
              <a:off x="3658" y="836"/>
              <a:ext cx="1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4" name="Line 59"/>
            <p:cNvSpPr>
              <a:spLocks noChangeAspect="1"/>
            </p:cNvSpPr>
            <p:nvPr/>
          </p:nvSpPr>
          <p:spPr>
            <a:xfrm flipH="1">
              <a:off x="3441" y="1430"/>
              <a:ext cx="22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5" name="Line 60"/>
            <p:cNvSpPr>
              <a:spLocks noChangeAspect="1"/>
            </p:cNvSpPr>
            <p:nvPr/>
          </p:nvSpPr>
          <p:spPr>
            <a:xfrm flipV="1">
              <a:off x="3441" y="1260"/>
              <a:ext cx="0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6" name="Line 61"/>
            <p:cNvSpPr>
              <a:spLocks noChangeAspect="1"/>
            </p:cNvSpPr>
            <p:nvPr/>
          </p:nvSpPr>
          <p:spPr>
            <a:xfrm flipH="1" flipV="1">
              <a:off x="3025" y="1260"/>
              <a:ext cx="2" cy="387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7" name="Line 62"/>
            <p:cNvSpPr>
              <a:spLocks noChangeAspect="1"/>
            </p:cNvSpPr>
            <p:nvPr/>
          </p:nvSpPr>
          <p:spPr>
            <a:xfrm flipH="1">
              <a:off x="3296" y="1515"/>
              <a:ext cx="1310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8" name="Line 63"/>
            <p:cNvSpPr>
              <a:spLocks noChangeAspect="1"/>
            </p:cNvSpPr>
            <p:nvPr/>
          </p:nvSpPr>
          <p:spPr>
            <a:xfrm flipV="1">
              <a:off x="3296" y="1260"/>
              <a:ext cx="0" cy="25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9" name="Line 64"/>
            <p:cNvSpPr>
              <a:spLocks noChangeAspect="1"/>
            </p:cNvSpPr>
            <p:nvPr/>
          </p:nvSpPr>
          <p:spPr>
            <a:xfrm>
              <a:off x="3223" y="2024"/>
              <a:ext cx="0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0" name="Line 65"/>
            <p:cNvSpPr>
              <a:spLocks noChangeAspect="1"/>
            </p:cNvSpPr>
            <p:nvPr/>
          </p:nvSpPr>
          <p:spPr>
            <a:xfrm>
              <a:off x="3223" y="2109"/>
              <a:ext cx="584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1" name="Line 66"/>
            <p:cNvSpPr>
              <a:spLocks noChangeAspect="1"/>
            </p:cNvSpPr>
            <p:nvPr/>
          </p:nvSpPr>
          <p:spPr>
            <a:xfrm>
              <a:off x="2860" y="2024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2" name="Line 67"/>
            <p:cNvSpPr>
              <a:spLocks noChangeAspect="1"/>
            </p:cNvSpPr>
            <p:nvPr/>
          </p:nvSpPr>
          <p:spPr>
            <a:xfrm>
              <a:off x="2860" y="2194"/>
              <a:ext cx="1165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3" name="Rectangle 68"/>
            <p:cNvSpPr>
              <a:spLocks noChangeAspect="1"/>
            </p:cNvSpPr>
            <p:nvPr/>
          </p:nvSpPr>
          <p:spPr>
            <a:xfrm>
              <a:off x="900" y="651"/>
              <a:ext cx="137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4" name="Rectangle 69"/>
            <p:cNvSpPr>
              <a:spLocks noChangeAspect="1"/>
            </p:cNvSpPr>
            <p:nvPr/>
          </p:nvSpPr>
          <p:spPr>
            <a:xfrm>
              <a:off x="1002" y="815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5" name="Rectangle 70"/>
            <p:cNvSpPr>
              <a:spLocks noChangeAspect="1"/>
            </p:cNvSpPr>
            <p:nvPr/>
          </p:nvSpPr>
          <p:spPr>
            <a:xfrm>
              <a:off x="2987" y="655"/>
              <a:ext cx="163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6" name="Rectangle 71"/>
            <p:cNvSpPr>
              <a:spLocks noChangeAspect="1"/>
            </p:cNvSpPr>
            <p:nvPr/>
          </p:nvSpPr>
          <p:spPr>
            <a:xfrm>
              <a:off x="3096" y="842"/>
              <a:ext cx="71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7" name="Rectangle 72"/>
            <p:cNvSpPr>
              <a:spLocks noChangeAspect="1"/>
            </p:cNvSpPr>
            <p:nvPr/>
          </p:nvSpPr>
          <p:spPr>
            <a:xfrm>
              <a:off x="1576" y="1921"/>
              <a:ext cx="8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8" name="Rectangle 73"/>
            <p:cNvSpPr>
              <a:spLocks noChangeAspect="1"/>
            </p:cNvSpPr>
            <p:nvPr/>
          </p:nvSpPr>
          <p:spPr>
            <a:xfrm>
              <a:off x="1693" y="1988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9" name="Rectangle 74"/>
            <p:cNvSpPr>
              <a:spLocks noChangeAspect="1"/>
            </p:cNvSpPr>
            <p:nvPr/>
          </p:nvSpPr>
          <p:spPr>
            <a:xfrm>
              <a:off x="1867" y="1929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0" name="Rectangle 75"/>
            <p:cNvSpPr>
              <a:spLocks noChangeAspect="1"/>
            </p:cNvSpPr>
            <p:nvPr/>
          </p:nvSpPr>
          <p:spPr>
            <a:xfrm>
              <a:off x="1980" y="1988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1" name="Rectangle 76"/>
            <p:cNvSpPr>
              <a:spLocks noChangeAspect="1"/>
            </p:cNvSpPr>
            <p:nvPr/>
          </p:nvSpPr>
          <p:spPr>
            <a:xfrm>
              <a:off x="2383" y="1664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2" name="Rectangle 77"/>
            <p:cNvSpPr>
              <a:spLocks noChangeAspect="1"/>
            </p:cNvSpPr>
            <p:nvPr/>
          </p:nvSpPr>
          <p:spPr>
            <a:xfrm>
              <a:off x="2502" y="1738"/>
              <a:ext cx="73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133" name="Group 78"/>
            <p:cNvGrpSpPr>
              <a:grpSpLocks noChangeAspect="1"/>
            </p:cNvGrpSpPr>
            <p:nvPr/>
          </p:nvGrpSpPr>
          <p:grpSpPr>
            <a:xfrm>
              <a:off x="3685" y="2276"/>
              <a:ext cx="127" cy="208"/>
              <a:chOff x="4049" y="2646"/>
              <a:chExt cx="101" cy="257"/>
            </a:xfrm>
          </p:grpSpPr>
          <p:sp>
            <p:nvSpPr>
              <p:cNvPr id="2164" name="Line 79"/>
              <p:cNvSpPr>
                <a:spLocks noChangeAspect="1"/>
              </p:cNvSpPr>
              <p:nvPr/>
            </p:nvSpPr>
            <p:spPr>
              <a:xfrm>
                <a:off x="4052" y="2653"/>
                <a:ext cx="88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5" name="Rectangle 80"/>
              <p:cNvSpPr>
                <a:spLocks noChangeAspect="1"/>
              </p:cNvSpPr>
              <p:nvPr/>
            </p:nvSpPr>
            <p:spPr>
              <a:xfrm>
                <a:off x="4049" y="2646"/>
                <a:ext cx="6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6" name="Rectangle 81"/>
              <p:cNvSpPr>
                <a:spLocks noChangeAspect="1"/>
              </p:cNvSpPr>
              <p:nvPr/>
            </p:nvSpPr>
            <p:spPr>
              <a:xfrm>
                <a:off x="4132" y="2747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34" name="Group 82"/>
            <p:cNvGrpSpPr>
              <a:grpSpLocks noChangeAspect="1"/>
            </p:cNvGrpSpPr>
            <p:nvPr/>
          </p:nvGrpSpPr>
          <p:grpSpPr>
            <a:xfrm>
              <a:off x="4098" y="2191"/>
              <a:ext cx="126" cy="208"/>
              <a:chOff x="4579" y="2541"/>
              <a:chExt cx="104" cy="257"/>
            </a:xfrm>
          </p:grpSpPr>
          <p:sp>
            <p:nvSpPr>
              <p:cNvPr id="2161" name="Line 83"/>
              <p:cNvSpPr>
                <a:spLocks noChangeAspect="1"/>
              </p:cNvSpPr>
              <p:nvPr/>
            </p:nvSpPr>
            <p:spPr>
              <a:xfrm>
                <a:off x="4588" y="2548"/>
                <a:ext cx="86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2" name="Rectangle 84"/>
              <p:cNvSpPr>
                <a:spLocks noChangeAspect="1"/>
              </p:cNvSpPr>
              <p:nvPr/>
            </p:nvSpPr>
            <p:spPr>
              <a:xfrm>
                <a:off x="4579" y="2541"/>
                <a:ext cx="65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3" name="Rectangle 85"/>
              <p:cNvSpPr>
                <a:spLocks noChangeAspect="1"/>
              </p:cNvSpPr>
              <p:nvPr/>
            </p:nvSpPr>
            <p:spPr>
              <a:xfrm>
                <a:off x="4665" y="2642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35" name="Rectangle 86"/>
            <p:cNvSpPr>
              <a:spLocks noChangeAspect="1"/>
            </p:cNvSpPr>
            <p:nvPr/>
          </p:nvSpPr>
          <p:spPr>
            <a:xfrm>
              <a:off x="4498" y="2262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6" name="Rectangle 87"/>
            <p:cNvSpPr>
              <a:spLocks noChangeAspect="1"/>
            </p:cNvSpPr>
            <p:nvPr/>
          </p:nvSpPr>
          <p:spPr>
            <a:xfrm>
              <a:off x="4604" y="2326"/>
              <a:ext cx="73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137" name="Group 88"/>
            <p:cNvGrpSpPr>
              <a:grpSpLocks noChangeAspect="1"/>
            </p:cNvGrpSpPr>
            <p:nvPr/>
          </p:nvGrpSpPr>
          <p:grpSpPr>
            <a:xfrm>
              <a:off x="4420" y="1070"/>
              <a:ext cx="117" cy="117"/>
              <a:chOff x="480" y="3744"/>
              <a:chExt cx="144" cy="144"/>
            </a:xfrm>
          </p:grpSpPr>
          <p:sp>
            <p:nvSpPr>
              <p:cNvPr id="2158" name="Oval 89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9" name="Line 90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60" name="Line 91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8" name="Group 92"/>
            <p:cNvGrpSpPr>
              <a:grpSpLocks noChangeAspect="1"/>
            </p:cNvGrpSpPr>
            <p:nvPr/>
          </p:nvGrpSpPr>
          <p:grpSpPr>
            <a:xfrm>
              <a:off x="1737" y="1070"/>
              <a:ext cx="117" cy="117"/>
              <a:chOff x="480" y="3744"/>
              <a:chExt cx="144" cy="144"/>
            </a:xfrm>
          </p:grpSpPr>
          <p:sp>
            <p:nvSpPr>
              <p:cNvPr id="2155" name="Oval 93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Line 94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7" name="Line 95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9" name="Group 96"/>
            <p:cNvGrpSpPr>
              <a:grpSpLocks noChangeAspect="1"/>
            </p:cNvGrpSpPr>
            <p:nvPr/>
          </p:nvGrpSpPr>
          <p:grpSpPr>
            <a:xfrm>
              <a:off x="2320" y="1070"/>
              <a:ext cx="117" cy="117"/>
              <a:chOff x="480" y="3744"/>
              <a:chExt cx="144" cy="144"/>
            </a:xfrm>
          </p:grpSpPr>
          <p:sp>
            <p:nvSpPr>
              <p:cNvPr id="2152" name="Oval 97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3" name="Line 98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4" name="Line 99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40" name="Group 100"/>
            <p:cNvGrpSpPr>
              <a:grpSpLocks noChangeAspect="1"/>
            </p:cNvGrpSpPr>
            <p:nvPr/>
          </p:nvGrpSpPr>
          <p:grpSpPr>
            <a:xfrm>
              <a:off x="3863" y="1070"/>
              <a:ext cx="116" cy="117"/>
              <a:chOff x="480" y="3744"/>
              <a:chExt cx="144" cy="144"/>
            </a:xfrm>
          </p:grpSpPr>
          <p:sp>
            <p:nvSpPr>
              <p:cNvPr id="2149" name="Oval 101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0" name="Line 102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1" name="Line 103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141" name="Text Box 104"/>
            <p:cNvSpPr txBox="1">
              <a:spLocks noChangeAspect="1"/>
            </p:cNvSpPr>
            <p:nvPr/>
          </p:nvSpPr>
          <p:spPr>
            <a:xfrm>
              <a:off x="2366" y="655"/>
              <a:ext cx="2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2" name="Text Box 105"/>
            <p:cNvSpPr txBox="1">
              <a:spLocks noChangeAspect="1"/>
            </p:cNvSpPr>
            <p:nvPr/>
          </p:nvSpPr>
          <p:spPr>
            <a:xfrm>
              <a:off x="4485" y="675"/>
              <a:ext cx="30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3" name="Text Box 106"/>
            <p:cNvSpPr txBox="1">
              <a:spLocks noChangeAspect="1"/>
            </p:cNvSpPr>
            <p:nvPr/>
          </p:nvSpPr>
          <p:spPr>
            <a:xfrm>
              <a:off x="1817" y="1490"/>
              <a:ext cx="2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144" name="Text Box 107"/>
            <p:cNvSpPr txBox="1">
              <a:spLocks noChangeAspect="1"/>
            </p:cNvSpPr>
            <p:nvPr/>
          </p:nvSpPr>
          <p:spPr>
            <a:xfrm>
              <a:off x="1596" y="1412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145" name="Text Box 108"/>
            <p:cNvSpPr txBox="1">
              <a:spLocks noChangeAspect="1"/>
            </p:cNvSpPr>
            <p:nvPr/>
          </p:nvSpPr>
          <p:spPr>
            <a:xfrm>
              <a:off x="2403" y="1323"/>
              <a:ext cx="2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146" name="Text Box 109"/>
            <p:cNvSpPr txBox="1">
              <a:spLocks noChangeAspect="1"/>
            </p:cNvSpPr>
            <p:nvPr/>
          </p:nvSpPr>
          <p:spPr>
            <a:xfrm>
              <a:off x="3710" y="191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147" name="Text Box 110"/>
            <p:cNvSpPr txBox="1">
              <a:spLocks noChangeAspect="1"/>
            </p:cNvSpPr>
            <p:nvPr/>
          </p:nvSpPr>
          <p:spPr>
            <a:xfrm>
              <a:off x="3917" y="2020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148" name="Text Box 111"/>
            <p:cNvSpPr txBox="1">
              <a:spLocks noChangeAspect="1"/>
            </p:cNvSpPr>
            <p:nvPr/>
          </p:nvSpPr>
          <p:spPr>
            <a:xfrm>
              <a:off x="4509" y="1328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56" name="Text Box 115"/>
          <p:cNvSpPr txBox="1"/>
          <p:nvPr/>
        </p:nvSpPr>
        <p:spPr>
          <a:xfrm>
            <a:off x="1117600" y="4876800"/>
            <a:ext cx="9652000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 全加器的输入与输出之间的逻辑关系表达式为：</a:t>
            </a:r>
          </a:p>
        </p:txBody>
      </p:sp>
      <p:sp>
        <p:nvSpPr>
          <p:cNvPr id="2057" name="Text Box 116"/>
          <p:cNvSpPr txBox="1"/>
          <p:nvPr/>
        </p:nvSpPr>
        <p:spPr>
          <a:xfrm>
            <a:off x="2116138" y="5435600"/>
            <a:ext cx="2347912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 位 和：</a:t>
            </a:r>
          </a:p>
        </p:txBody>
      </p:sp>
      <p:sp>
        <p:nvSpPr>
          <p:cNvPr id="2058" name="Text Box 117"/>
          <p:cNvSpPr txBox="1"/>
          <p:nvPr/>
        </p:nvSpPr>
        <p:spPr>
          <a:xfrm>
            <a:off x="2139950" y="5943600"/>
            <a:ext cx="2303463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本位进位：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算术逻辑单元</a:t>
            </a:r>
          </a:p>
        </p:txBody>
      </p:sp>
      <p:sp>
        <p:nvSpPr>
          <p:cNvPr id="2060" name="矩形 10"/>
          <p:cNvSpPr/>
          <p:nvPr/>
        </p:nvSpPr>
        <p:spPr>
          <a:xfrm>
            <a:off x="1103313" y="981075"/>
            <a:ext cx="4511675" cy="27352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0946" y="5467350"/>
            <a:ext cx="3000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 descr="一位全加器真值表"/>
          <p:cNvSpPr>
            <a:spLocks noTextEdit="1"/>
          </p:cNvSpPr>
          <p:nvPr/>
        </p:nvSpPr>
        <p:spPr>
          <a:xfrm>
            <a:off x="814388" y="188913"/>
            <a:ext cx="4608512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10000"/>
          </a:bodyPr>
          <a:lstStyle/>
          <a:p>
            <a:pPr algn="l"/>
            <a:r>
              <a:rPr lang="zh-CN" altLang="en-US" sz="3600"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000082">
                        <a:alpha val="100000"/>
                      </a:srgbClr>
                    </a:gs>
                    <a:gs pos="30000">
                      <a:srgbClr val="66008F">
                        <a:alpha val="100000"/>
                      </a:srgbClr>
                    </a:gs>
                    <a:gs pos="64999">
                      <a:srgbClr val="BA0066">
                        <a:alpha val="100000"/>
                      </a:srgbClr>
                    </a:gs>
                    <a:gs pos="89999">
                      <a:srgbClr val="FF0000">
                        <a:alpha val="100000"/>
                      </a:srgbClr>
                    </a:gs>
                    <a:gs pos="100000">
                      <a:srgbClr val="FF8200">
                        <a:alpha val="100000"/>
                      </a:srgbClr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全加器真值表</a:t>
            </a:r>
          </a:p>
        </p:txBody>
      </p:sp>
      <p:graphicFrame>
        <p:nvGraphicFramePr>
          <p:cNvPr id="20483" name="表格 20482"/>
          <p:cNvGraphicFramePr/>
          <p:nvPr/>
        </p:nvGraphicFramePr>
        <p:xfrm>
          <a:off x="239713" y="1125538"/>
          <a:ext cx="11760200" cy="4503425"/>
        </p:xfrm>
        <a:graphic>
          <a:graphicData uri="http://schemas.openxmlformats.org/drawingml/2006/table">
            <a:tbl>
              <a:tblPr/>
              <a:tblGrid>
                <a:gridCol w="2351088"/>
                <a:gridCol w="1714500"/>
                <a:gridCol w="1731962"/>
                <a:gridCol w="5962650"/>
              </a:tblGrid>
              <a:tr h="825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前级进位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被加数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加 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结果：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S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36" name="Text Box 81"/>
          <p:cNvSpPr txBox="1"/>
          <p:nvPr/>
        </p:nvSpPr>
        <p:spPr>
          <a:xfrm>
            <a:off x="5516563" y="260350"/>
            <a:ext cx="393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的核心器件）</a:t>
            </a:r>
          </a:p>
        </p:txBody>
      </p:sp>
      <p:grpSp>
        <p:nvGrpSpPr>
          <p:cNvPr id="20537" name="Group 83"/>
          <p:cNvGrpSpPr/>
          <p:nvPr/>
        </p:nvGrpSpPr>
        <p:grpSpPr>
          <a:xfrm>
            <a:off x="719138" y="6172200"/>
            <a:ext cx="10509250" cy="479425"/>
            <a:chOff x="340" y="3888"/>
            <a:chExt cx="4965" cy="302"/>
          </a:xfrm>
        </p:grpSpPr>
        <p:grpSp>
          <p:nvGrpSpPr>
            <p:cNvPr id="20546" name="Group 80"/>
            <p:cNvGrpSpPr/>
            <p:nvPr/>
          </p:nvGrpSpPr>
          <p:grpSpPr>
            <a:xfrm>
              <a:off x="340" y="3888"/>
              <a:ext cx="2626" cy="291"/>
              <a:chOff x="806" y="3945"/>
              <a:chExt cx="2626" cy="291"/>
            </a:xfrm>
          </p:grpSpPr>
          <p:sp>
            <p:nvSpPr>
              <p:cNvPr id="20548" name="Text Box 9"/>
              <p:cNvSpPr txBox="1"/>
              <p:nvPr/>
            </p:nvSpPr>
            <p:spPr>
              <a:xfrm>
                <a:off x="806" y="3945"/>
                <a:ext cx="262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-1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-1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-1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20549" name="Line 10"/>
              <p:cNvSpPr/>
              <p:nvPr/>
            </p:nvSpPr>
            <p:spPr>
              <a:xfrm>
                <a:off x="1200" y="4015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50" name="Line 11"/>
              <p:cNvSpPr/>
              <p:nvPr/>
            </p:nvSpPr>
            <p:spPr>
              <a:xfrm>
                <a:off x="1655" y="4015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51" name="Line 12"/>
              <p:cNvSpPr/>
              <p:nvPr/>
            </p:nvSpPr>
            <p:spPr>
              <a:xfrm>
                <a:off x="2234" y="4015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52" name="Line 13"/>
              <p:cNvSpPr/>
              <p:nvPr/>
            </p:nvSpPr>
            <p:spPr>
              <a:xfrm>
                <a:off x="2460" y="4015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53" name="Line 14"/>
              <p:cNvSpPr/>
              <p:nvPr/>
            </p:nvSpPr>
            <p:spPr>
              <a:xfrm>
                <a:off x="2824" y="4015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54" name="Line 15"/>
              <p:cNvSpPr/>
              <p:nvPr/>
            </p:nvSpPr>
            <p:spPr>
              <a:xfrm>
                <a:off x="3051" y="4015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0547" name="Text Box 82"/>
            <p:cNvSpPr txBox="1"/>
            <p:nvPr/>
          </p:nvSpPr>
          <p:spPr>
            <a:xfrm>
              <a:off x="3627" y="3902"/>
              <a:ext cx="1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＝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i-1</a:t>
              </a:r>
              <a:endParaRPr lang="zh-CN" altLang="en-US" sz="24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538" name="Text Box 84"/>
          <p:cNvSpPr txBox="1"/>
          <p:nvPr/>
        </p:nvSpPr>
        <p:spPr>
          <a:xfrm>
            <a:off x="8208963" y="5805488"/>
            <a:ext cx="37433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0539" name="Group 87"/>
          <p:cNvGrpSpPr/>
          <p:nvPr/>
        </p:nvGrpSpPr>
        <p:grpSpPr>
          <a:xfrm>
            <a:off x="684213" y="5680075"/>
            <a:ext cx="11401425" cy="525463"/>
            <a:chOff x="323" y="3578"/>
            <a:chExt cx="5387" cy="331"/>
          </a:xfrm>
        </p:grpSpPr>
        <p:grpSp>
          <p:nvGrpSpPr>
            <p:cNvPr id="20540" name="Group 79"/>
            <p:cNvGrpSpPr/>
            <p:nvPr/>
          </p:nvGrpSpPr>
          <p:grpSpPr>
            <a:xfrm>
              <a:off x="323" y="3578"/>
              <a:ext cx="2714" cy="291"/>
              <a:chOff x="773" y="3657"/>
              <a:chExt cx="2714" cy="291"/>
            </a:xfrm>
          </p:grpSpPr>
          <p:sp>
            <p:nvSpPr>
              <p:cNvPr id="20542" name="Text Box 17"/>
              <p:cNvSpPr txBox="1"/>
              <p:nvPr/>
            </p:nvSpPr>
            <p:spPr>
              <a:xfrm>
                <a:off x="773" y="3657"/>
                <a:ext cx="271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= 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i-1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43" name="Line 18"/>
              <p:cNvSpPr/>
              <p:nvPr/>
            </p:nvSpPr>
            <p:spPr>
              <a:xfrm>
                <a:off x="3016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4" name="Line 19"/>
              <p:cNvSpPr/>
              <p:nvPr/>
            </p:nvSpPr>
            <p:spPr>
              <a:xfrm>
                <a:off x="2018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5" name="Line 20"/>
              <p:cNvSpPr/>
              <p:nvPr/>
            </p:nvSpPr>
            <p:spPr>
              <a:xfrm>
                <a:off x="1644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0541" name="Text Box 86"/>
            <p:cNvSpPr txBox="1"/>
            <p:nvPr/>
          </p:nvSpPr>
          <p:spPr>
            <a:xfrm>
              <a:off x="3734" y="3621"/>
              <a:ext cx="19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＝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+(A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 )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i-1</a:t>
              </a:r>
              <a:endParaRPr lang="zh-CN" altLang="en-US" sz="24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AE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3940" y="1219835"/>
            <a:ext cx="3401060" cy="36309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5474" name="标题 105473"/>
          <p:cNvSpPr>
            <a:spLocks noGrp="1" noRot="1"/>
          </p:cNvSpPr>
          <p:nvPr>
            <p:ph type="title"/>
          </p:nvPr>
        </p:nvSpPr>
        <p:spPr>
          <a:xfrm>
            <a:off x="652780" y="518795"/>
            <a:ext cx="6118225" cy="1143000"/>
          </a:xfrm>
        </p:spPr>
        <p:txBody>
          <a:bodyPr anchor="ctr"/>
          <a:lstStyle/>
          <a:p>
            <a:pPr algn="ctr"/>
            <a:r>
              <a:rPr lang="zh-CN" altLang="en-US" sz="3400" b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预备实验</a:t>
            </a:r>
            <a:r>
              <a:rPr lang="en-US" altLang="zh-CN" sz="3400" b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 </a:t>
            </a:r>
            <a:r>
              <a:rPr lang="zh-CN" altLang="en-US" sz="3400" b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一位全加器的设计</a:t>
            </a:r>
          </a:p>
        </p:txBody>
      </p:sp>
      <p:sp>
        <p:nvSpPr>
          <p:cNvPr id="105475" name="文本占位符 105474"/>
          <p:cNvSpPr>
            <a:spLocks noGrp="1" noRot="1"/>
          </p:cNvSpPr>
          <p:nvPr>
            <p:ph type="body" idx="1"/>
          </p:nvPr>
        </p:nvSpPr>
        <p:spPr>
          <a:xfrm>
            <a:off x="652780" y="1887855"/>
            <a:ext cx="6212205" cy="1584325"/>
          </a:xfrm>
        </p:spPr>
        <p:txBody>
          <a:bodyPr anchor="t">
            <a:normAutofit fontScale="92500"/>
          </a:bodyPr>
          <a:lstStyle/>
          <a:p>
            <a:pPr algn="l" defTabSz="914400">
              <a:lnSpc>
                <a:spcPct val="150000"/>
              </a:lnSpc>
              <a:buSzPct val="7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实验内容：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设计一个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位二进制全加器，其中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为被加数、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为加数，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altLang="en-US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为低位来的进位，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为本位和，</a:t>
            </a:r>
            <a:r>
              <a:rPr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altLang="en-US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为向高位的进位。 </a:t>
            </a:r>
          </a:p>
        </p:txBody>
      </p:sp>
      <p:sp>
        <p:nvSpPr>
          <p:cNvPr id="5" name="文本占位符 105474"/>
          <p:cNvSpPr>
            <a:spLocks noGrp="1" noRot="1"/>
          </p:cNvSpPr>
          <p:nvPr/>
        </p:nvSpPr>
        <p:spPr>
          <a:xfrm>
            <a:off x="652780" y="3785235"/>
            <a:ext cx="5975985" cy="1584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/>
          </a:bodyPr>
          <a:lstStyle>
            <a:lvl1pPr marL="0" indent="0" algn="ctr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lang="zh-CN" sz="2400" kern="1200" cap="none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lang="zh-CN" sz="1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lang="zh-CN" sz="14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None/>
              <a:defRPr lang="zh-C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None/>
              <a:defRPr lang="zh-CN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None/>
              <a:defRPr lang="zh-CN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None/>
              <a:defRPr lang="zh-CN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SzPct val="7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选用器件：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二输入四与非门74LS00 和二输入四异或门74LS86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73315" y="5001260"/>
            <a:ext cx="330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1位二进制全加器的框图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lvl="0" algn="r" eaLnBrk="1" hangingPunct="1"/>
              <a:t>17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555" name="Text Box 40"/>
          <p:cNvSpPr txBox="1"/>
          <p:nvPr/>
        </p:nvSpPr>
        <p:spPr>
          <a:xfrm>
            <a:off x="912813" y="3443288"/>
            <a:ext cx="10058400" cy="2678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、串行进位（行波进位）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：逐级地形成各位的进位，每一级进位直接依赖于前一级进位。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所用器件较少，但运算速度较慢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。如上图所示。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、并行进位（超前进位）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：并行地形成各级进位，各进位之间不存在直接依赖关系。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所用器件较多，但进位延迟时间短。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56" name="Text Box 41"/>
          <p:cNvSpPr txBox="1"/>
          <p:nvPr/>
        </p:nvSpPr>
        <p:spPr>
          <a:xfrm>
            <a:off x="3149600" y="2909888"/>
            <a:ext cx="58928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采用串行进位的并行加法器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40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位并行加法器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3558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8" y="860425"/>
            <a:ext cx="8289925" cy="198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/>
          <p:nvPr/>
        </p:nvSpPr>
        <p:spPr>
          <a:xfrm>
            <a:off x="508000" y="152400"/>
            <a:ext cx="731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</a:rPr>
              <a:t>二、快速进位链 </a:t>
            </a:r>
          </a:p>
        </p:txBody>
      </p:sp>
      <p:sp>
        <p:nvSpPr>
          <p:cNvPr id="781315" name="Text Box 3"/>
          <p:cNvSpPr txBox="1"/>
          <p:nvPr/>
        </p:nvSpPr>
        <p:spPr>
          <a:xfrm>
            <a:off x="1300163" y="8382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1. 并行加法器 </a:t>
            </a:r>
          </a:p>
        </p:txBody>
      </p:sp>
      <p:sp>
        <p:nvSpPr>
          <p:cNvPr id="781316" name="Text Box 4"/>
          <p:cNvSpPr txBox="1"/>
          <p:nvPr/>
        </p:nvSpPr>
        <p:spPr>
          <a:xfrm>
            <a:off x="1930400" y="5181600"/>
            <a:ext cx="5199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+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+B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i-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pitchFamily="18" charset="0"/>
              </a:rPr>
              <a:t> 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+ (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⊕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i-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1317" name="Text Box 5"/>
          <p:cNvSpPr txBox="1"/>
          <p:nvPr/>
        </p:nvSpPr>
        <p:spPr>
          <a:xfrm>
            <a:off x="1524000" y="5653088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本地进位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1318" name="Text Box 6"/>
          <p:cNvSpPr txBox="1"/>
          <p:nvPr/>
        </p:nvSpPr>
        <p:spPr>
          <a:xfrm>
            <a:off x="6096000" y="5653088"/>
            <a:ext cx="467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传送条件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1319" name="Text Box 7"/>
          <p:cNvSpPr txBox="1"/>
          <p:nvPr/>
        </p:nvSpPr>
        <p:spPr>
          <a:xfrm>
            <a:off x="846138" y="6162675"/>
            <a:ext cx="2578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则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1503363" y="4038600"/>
            <a:ext cx="7440612" cy="461963"/>
            <a:chOff x="1503363" y="4038600"/>
            <a:chExt cx="7440612" cy="461963"/>
          </a:xfrm>
        </p:grpSpPr>
        <p:sp>
          <p:nvSpPr>
            <p:cNvPr id="21575" name="Text Box 9"/>
            <p:cNvSpPr txBox="1"/>
            <p:nvPr/>
          </p:nvSpPr>
          <p:spPr>
            <a:xfrm>
              <a:off x="1503363" y="4038600"/>
              <a:ext cx="7440612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=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-1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-1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-1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-1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i-1</a:t>
              </a:r>
            </a:p>
          </p:txBody>
        </p:sp>
        <p:sp>
          <p:nvSpPr>
            <p:cNvPr id="21576" name="Line 10"/>
            <p:cNvSpPr/>
            <p:nvPr/>
          </p:nvSpPr>
          <p:spPr>
            <a:xfrm>
              <a:off x="2336800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7" name="Line 11"/>
            <p:cNvSpPr/>
            <p:nvPr/>
          </p:nvSpPr>
          <p:spPr>
            <a:xfrm>
              <a:off x="282721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8" name="Line 12"/>
            <p:cNvSpPr/>
            <p:nvPr/>
          </p:nvSpPr>
          <p:spPr>
            <a:xfrm>
              <a:off x="409245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9" name="Line 13"/>
            <p:cNvSpPr/>
            <p:nvPr/>
          </p:nvSpPr>
          <p:spPr>
            <a:xfrm>
              <a:off x="491587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0" name="Line 14"/>
            <p:cNvSpPr/>
            <p:nvPr/>
          </p:nvSpPr>
          <p:spPr>
            <a:xfrm>
              <a:off x="616548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1" name="Line 15"/>
            <p:cNvSpPr/>
            <p:nvPr/>
          </p:nvSpPr>
          <p:spPr>
            <a:xfrm>
              <a:off x="658250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16"/>
          <p:cNvGrpSpPr/>
          <p:nvPr/>
        </p:nvGrpSpPr>
        <p:grpSpPr>
          <a:xfrm>
            <a:off x="1433513" y="4648200"/>
            <a:ext cx="5743575" cy="461963"/>
            <a:chOff x="677" y="2928"/>
            <a:chExt cx="2714" cy="291"/>
          </a:xfrm>
        </p:grpSpPr>
        <p:sp>
          <p:nvSpPr>
            <p:cNvPr id="21571" name="Text Box 17"/>
            <p:cNvSpPr txBox="1"/>
            <p:nvPr/>
          </p:nvSpPr>
          <p:spPr>
            <a:xfrm>
              <a:off x="677" y="2928"/>
              <a:ext cx="27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= A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i-1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72" name="Line 18"/>
            <p:cNvSpPr/>
            <p:nvPr/>
          </p:nvSpPr>
          <p:spPr>
            <a:xfrm>
              <a:off x="3165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3" name="Line 19"/>
            <p:cNvSpPr/>
            <p:nvPr/>
          </p:nvSpPr>
          <p:spPr>
            <a:xfrm>
              <a:off x="2140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4" name="Line 20"/>
            <p:cNvSpPr/>
            <p:nvPr/>
          </p:nvSpPr>
          <p:spPr>
            <a:xfrm>
              <a:off x="1109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711200" y="1371600"/>
            <a:ext cx="10739438" cy="2609850"/>
            <a:chOff x="336" y="864"/>
            <a:chExt cx="5074" cy="1644"/>
          </a:xfrm>
        </p:grpSpPr>
        <p:sp>
          <p:nvSpPr>
            <p:cNvPr id="21517" name="Text Box 22"/>
            <p:cNvSpPr txBox="1"/>
            <p:nvPr/>
          </p:nvSpPr>
          <p:spPr>
            <a:xfrm>
              <a:off x="758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FA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518" name="Rectangle 23"/>
            <p:cNvSpPr/>
            <p:nvPr/>
          </p:nvSpPr>
          <p:spPr>
            <a:xfrm>
              <a:off x="672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19" name="Text Box 24"/>
            <p:cNvSpPr txBox="1"/>
            <p:nvPr/>
          </p:nvSpPr>
          <p:spPr>
            <a:xfrm>
              <a:off x="1536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1520" name="Rectangle 25"/>
            <p:cNvSpPr/>
            <p:nvPr/>
          </p:nvSpPr>
          <p:spPr>
            <a:xfrm>
              <a:off x="153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1" name="Text Box 26"/>
            <p:cNvSpPr txBox="1"/>
            <p:nvPr/>
          </p:nvSpPr>
          <p:spPr>
            <a:xfrm>
              <a:off x="3782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2" name="Rectangle 27"/>
            <p:cNvSpPr/>
            <p:nvPr/>
          </p:nvSpPr>
          <p:spPr>
            <a:xfrm>
              <a:off x="369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3" name="Text Box 28"/>
            <p:cNvSpPr txBox="1"/>
            <p:nvPr/>
          </p:nvSpPr>
          <p:spPr>
            <a:xfrm>
              <a:off x="4741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24" name="Rectangle 29"/>
            <p:cNvSpPr/>
            <p:nvPr/>
          </p:nvSpPr>
          <p:spPr>
            <a:xfrm>
              <a:off x="4655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5" name="Text Box 30"/>
            <p:cNvSpPr txBox="1"/>
            <p:nvPr/>
          </p:nvSpPr>
          <p:spPr>
            <a:xfrm>
              <a:off x="2400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1526" name="Rectangle 31"/>
            <p:cNvSpPr/>
            <p:nvPr/>
          </p:nvSpPr>
          <p:spPr>
            <a:xfrm>
              <a:off x="2400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7" name="Freeform 32"/>
            <p:cNvSpPr/>
            <p:nvPr/>
          </p:nvSpPr>
          <p:spPr>
            <a:xfrm>
              <a:off x="336" y="1354"/>
              <a:ext cx="528" cy="192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528" y="0"/>
                </a:cxn>
                <a:cxn ang="0">
                  <a:pos x="528" y="33963879"/>
                </a:cxn>
              </a:cxnLst>
              <a:rect l="txL" t="txT" r="txR" b="txB"/>
              <a:pathLst>
                <a:path w="528" h="144">
                  <a:moveTo>
                    <a:pt x="0" y="0"/>
                  </a:moveTo>
                  <a:lnTo>
                    <a:pt x="528" y="0"/>
                  </a:lnTo>
                  <a:lnTo>
                    <a:pt x="528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33"/>
            <p:cNvSpPr/>
            <p:nvPr/>
          </p:nvSpPr>
          <p:spPr>
            <a:xfrm>
              <a:off x="76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9" name="Line 34"/>
            <p:cNvSpPr/>
            <p:nvPr/>
          </p:nvSpPr>
          <p:spPr>
            <a:xfrm>
              <a:off x="96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0" name="Freeform 35"/>
            <p:cNvSpPr/>
            <p:nvPr/>
          </p:nvSpPr>
          <p:spPr>
            <a:xfrm>
              <a:off x="1104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36"/>
            <p:cNvSpPr/>
            <p:nvPr/>
          </p:nvSpPr>
          <p:spPr>
            <a:xfrm>
              <a:off x="1056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2" name="Line 37"/>
            <p:cNvSpPr/>
            <p:nvPr/>
          </p:nvSpPr>
          <p:spPr>
            <a:xfrm>
              <a:off x="168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3" name="Line 38"/>
            <p:cNvSpPr/>
            <p:nvPr/>
          </p:nvSpPr>
          <p:spPr>
            <a:xfrm>
              <a:off x="182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4" name="Freeform 39"/>
            <p:cNvSpPr/>
            <p:nvPr/>
          </p:nvSpPr>
          <p:spPr>
            <a:xfrm>
              <a:off x="196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40"/>
            <p:cNvSpPr/>
            <p:nvPr/>
          </p:nvSpPr>
          <p:spPr>
            <a:xfrm>
              <a:off x="192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6" name="Line 41"/>
            <p:cNvSpPr/>
            <p:nvPr/>
          </p:nvSpPr>
          <p:spPr>
            <a:xfrm>
              <a:off x="384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7" name="Line 42"/>
            <p:cNvSpPr/>
            <p:nvPr/>
          </p:nvSpPr>
          <p:spPr>
            <a:xfrm>
              <a:off x="398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8" name="Freeform 43"/>
            <p:cNvSpPr/>
            <p:nvPr/>
          </p:nvSpPr>
          <p:spPr>
            <a:xfrm>
              <a:off x="412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44"/>
            <p:cNvSpPr/>
            <p:nvPr/>
          </p:nvSpPr>
          <p:spPr>
            <a:xfrm>
              <a:off x="408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0" name="Line 45"/>
            <p:cNvSpPr/>
            <p:nvPr/>
          </p:nvSpPr>
          <p:spPr>
            <a:xfrm>
              <a:off x="480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1" name="Line 46"/>
            <p:cNvSpPr/>
            <p:nvPr/>
          </p:nvSpPr>
          <p:spPr>
            <a:xfrm>
              <a:off x="49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2" name="Line 47"/>
            <p:cNvSpPr/>
            <p:nvPr/>
          </p:nvSpPr>
          <p:spPr>
            <a:xfrm>
              <a:off x="504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3" name="Freeform 48"/>
            <p:cNvSpPr/>
            <p:nvPr/>
          </p:nvSpPr>
          <p:spPr>
            <a:xfrm>
              <a:off x="5088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Freeform 49"/>
            <p:cNvSpPr/>
            <p:nvPr/>
          </p:nvSpPr>
          <p:spPr>
            <a:xfrm>
              <a:off x="3504" y="1354"/>
              <a:ext cx="336" cy="912"/>
            </a:xfrm>
            <a:custGeom>
              <a:avLst/>
              <a:gdLst>
                <a:gd name="txL" fmla="*/ 0 w 240"/>
                <a:gd name="txT" fmla="*/ 0 h 912"/>
                <a:gd name="txR" fmla="*/ 240 w 240"/>
                <a:gd name="txB" fmla="*/ 912 h 912"/>
              </a:gdLst>
              <a:ahLst/>
              <a:cxnLst>
                <a:cxn ang="0">
                  <a:pos x="460480984" y="192"/>
                </a:cxn>
                <a:cxn ang="0">
                  <a:pos x="460480984" y="0"/>
                </a:cxn>
                <a:cxn ang="0">
                  <a:pos x="0" y="0"/>
                </a:cxn>
                <a:cxn ang="0">
                  <a:pos x="0" y="912"/>
                </a:cxn>
              </a:cxnLst>
              <a:rect l="txL" t="txT" r="txR" b="txB"/>
              <a:pathLst>
                <a:path w="240" h="912">
                  <a:moveTo>
                    <a:pt x="240" y="192"/>
                  </a:moveTo>
                  <a:lnTo>
                    <a:pt x="240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Text Box 50"/>
            <p:cNvSpPr txBox="1"/>
            <p:nvPr/>
          </p:nvSpPr>
          <p:spPr>
            <a:xfrm>
              <a:off x="470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546" name="Text Box 51"/>
            <p:cNvSpPr txBox="1"/>
            <p:nvPr/>
          </p:nvSpPr>
          <p:spPr>
            <a:xfrm>
              <a:off x="970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547" name="Text Box 52"/>
            <p:cNvSpPr txBox="1"/>
            <p:nvPr/>
          </p:nvSpPr>
          <p:spPr>
            <a:xfrm>
              <a:off x="1344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1548" name="Text Box 53"/>
            <p:cNvSpPr txBox="1"/>
            <p:nvPr/>
          </p:nvSpPr>
          <p:spPr>
            <a:xfrm>
              <a:off x="1776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1549" name="Text Box 54"/>
            <p:cNvSpPr txBox="1"/>
            <p:nvPr/>
          </p:nvSpPr>
          <p:spPr>
            <a:xfrm>
              <a:off x="2219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1550" name="Text Box 55"/>
            <p:cNvSpPr txBox="1"/>
            <p:nvPr/>
          </p:nvSpPr>
          <p:spPr>
            <a:xfrm>
              <a:off x="2640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1551" name="Line 56"/>
            <p:cNvSpPr/>
            <p:nvPr/>
          </p:nvSpPr>
          <p:spPr>
            <a:xfrm>
              <a:off x="25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2" name="Line 57"/>
            <p:cNvSpPr/>
            <p:nvPr/>
          </p:nvSpPr>
          <p:spPr>
            <a:xfrm>
              <a:off x="268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3" name="Line 58"/>
            <p:cNvSpPr/>
            <p:nvPr/>
          </p:nvSpPr>
          <p:spPr>
            <a:xfrm>
              <a:off x="2784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4" name="Freeform 59"/>
            <p:cNvSpPr/>
            <p:nvPr/>
          </p:nvSpPr>
          <p:spPr>
            <a:xfrm>
              <a:off x="2832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Text Box 60"/>
            <p:cNvSpPr txBox="1"/>
            <p:nvPr/>
          </p:nvSpPr>
          <p:spPr>
            <a:xfrm>
              <a:off x="2966" y="1572"/>
              <a:ext cx="28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</a:rPr>
                <a:t>　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1556" name="Text Box 61"/>
            <p:cNvSpPr txBox="1"/>
            <p:nvPr/>
          </p:nvSpPr>
          <p:spPr>
            <a:xfrm>
              <a:off x="3419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57" name="Text Box 62"/>
            <p:cNvSpPr txBox="1"/>
            <p:nvPr/>
          </p:nvSpPr>
          <p:spPr>
            <a:xfrm>
              <a:off x="3919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58" name="Text Box 63"/>
            <p:cNvSpPr txBox="1"/>
            <p:nvPr/>
          </p:nvSpPr>
          <p:spPr>
            <a:xfrm>
              <a:off x="4331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59" name="Text Box 64"/>
            <p:cNvSpPr txBox="1"/>
            <p:nvPr/>
          </p:nvSpPr>
          <p:spPr>
            <a:xfrm>
              <a:off x="4831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60" name="Text Box 65"/>
            <p:cNvSpPr txBox="1"/>
            <p:nvPr/>
          </p:nvSpPr>
          <p:spPr>
            <a:xfrm>
              <a:off x="5174" y="2083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1561" name="Text Box 66"/>
            <p:cNvSpPr txBox="1"/>
            <p:nvPr/>
          </p:nvSpPr>
          <p:spPr>
            <a:xfrm>
              <a:off x="4673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62" name="Text Box 67"/>
            <p:cNvSpPr txBox="1"/>
            <p:nvPr/>
          </p:nvSpPr>
          <p:spPr>
            <a:xfrm>
              <a:off x="4896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63" name="Text Box 68"/>
            <p:cNvSpPr txBox="1"/>
            <p:nvPr/>
          </p:nvSpPr>
          <p:spPr>
            <a:xfrm>
              <a:off x="3678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64" name="Text Box 69"/>
            <p:cNvSpPr txBox="1"/>
            <p:nvPr/>
          </p:nvSpPr>
          <p:spPr>
            <a:xfrm>
              <a:off x="3901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65" name="Text Box 70"/>
            <p:cNvSpPr txBox="1"/>
            <p:nvPr/>
          </p:nvSpPr>
          <p:spPr>
            <a:xfrm>
              <a:off x="2352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1566" name="Text Box 71"/>
            <p:cNvSpPr txBox="1"/>
            <p:nvPr/>
          </p:nvSpPr>
          <p:spPr>
            <a:xfrm>
              <a:off x="2653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1567" name="Text Box 72"/>
            <p:cNvSpPr txBox="1"/>
            <p:nvPr/>
          </p:nvSpPr>
          <p:spPr>
            <a:xfrm>
              <a:off x="1488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1568" name="Text Box 73"/>
            <p:cNvSpPr txBox="1"/>
            <p:nvPr/>
          </p:nvSpPr>
          <p:spPr>
            <a:xfrm>
              <a:off x="1789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1569" name="Text Box 74"/>
            <p:cNvSpPr txBox="1"/>
            <p:nvPr/>
          </p:nvSpPr>
          <p:spPr>
            <a:xfrm>
              <a:off x="664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570" name="Text Box 75"/>
            <p:cNvSpPr txBox="1"/>
            <p:nvPr/>
          </p:nvSpPr>
          <p:spPr>
            <a:xfrm>
              <a:off x="887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781388" name="Rectangle 76"/>
          <p:cNvSpPr>
            <a:spLocks noChangeArrowheads="1"/>
          </p:cNvSpPr>
          <p:nvPr/>
        </p:nvSpPr>
        <p:spPr bwMode="auto">
          <a:xfrm>
            <a:off x="10261600" y="152400"/>
            <a:ext cx="1524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6.5</a:t>
            </a:r>
          </a:p>
        </p:txBody>
      </p:sp>
      <p:sp>
        <p:nvSpPr>
          <p:cNvPr id="21516" name="AutoShape 77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/>
      <p:bldP spid="781316" grpId="0"/>
      <p:bldP spid="781317" grpId="0"/>
      <p:bldP spid="781318" grpId="0"/>
      <p:bldP spid="7813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/>
          <p:nvPr/>
        </p:nvSpPr>
        <p:spPr>
          <a:xfrm>
            <a:off x="304800" y="196850"/>
            <a:ext cx="60785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</a:rPr>
              <a:t>2. 串行进位链</a:t>
            </a:r>
          </a:p>
        </p:txBody>
      </p:sp>
      <p:sp>
        <p:nvSpPr>
          <p:cNvPr id="471043" name="Text Box 3"/>
          <p:cNvSpPr txBox="1"/>
          <p:nvPr/>
        </p:nvSpPr>
        <p:spPr>
          <a:xfrm>
            <a:off x="1503363" y="9144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进位链</a:t>
            </a:r>
          </a:p>
        </p:txBody>
      </p:sp>
      <p:sp>
        <p:nvSpPr>
          <p:cNvPr id="471044" name="Text Box 4"/>
          <p:cNvSpPr txBox="1"/>
          <p:nvPr/>
        </p:nvSpPr>
        <p:spPr>
          <a:xfrm>
            <a:off x="4751388" y="914400"/>
            <a:ext cx="27892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传送进位的电路 </a:t>
            </a:r>
          </a:p>
        </p:txBody>
      </p:sp>
      <p:sp>
        <p:nvSpPr>
          <p:cNvPr id="471045" name="Text Box 5"/>
          <p:cNvSpPr txBox="1"/>
          <p:nvPr/>
        </p:nvSpPr>
        <p:spPr>
          <a:xfrm>
            <a:off x="1503363" y="1447800"/>
            <a:ext cx="1979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串行进位链</a:t>
            </a:r>
          </a:p>
        </p:txBody>
      </p:sp>
      <p:sp>
        <p:nvSpPr>
          <p:cNvPr id="471046" name="Text Box 6"/>
          <p:cNvSpPr txBox="1"/>
          <p:nvPr/>
        </p:nvSpPr>
        <p:spPr>
          <a:xfrm>
            <a:off x="4751388" y="14478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进位串行传送 </a:t>
            </a:r>
          </a:p>
        </p:txBody>
      </p:sp>
      <p:sp>
        <p:nvSpPr>
          <p:cNvPr id="471047" name="Text Box 7"/>
          <p:cNvSpPr txBox="1"/>
          <p:nvPr/>
        </p:nvSpPr>
        <p:spPr>
          <a:xfrm>
            <a:off x="1503363" y="2003425"/>
            <a:ext cx="7007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以 4 位全加器为例，每一位的进位表达式为</a:t>
            </a:r>
          </a:p>
        </p:txBody>
      </p:sp>
      <p:sp>
        <p:nvSpPr>
          <p:cNvPr id="471048" name="Text Box 8"/>
          <p:cNvSpPr txBox="1"/>
          <p:nvPr/>
        </p:nvSpPr>
        <p:spPr>
          <a:xfrm>
            <a:off x="1706563" y="2555875"/>
            <a:ext cx="33734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1049" name="Text Box 9"/>
          <p:cNvSpPr txBox="1"/>
          <p:nvPr/>
        </p:nvSpPr>
        <p:spPr>
          <a:xfrm>
            <a:off x="1706563" y="297973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1050" name="Text Box 10"/>
          <p:cNvSpPr txBox="1"/>
          <p:nvPr/>
        </p:nvSpPr>
        <p:spPr>
          <a:xfrm>
            <a:off x="1706563" y="3402013"/>
            <a:ext cx="3068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1051" name="Text Box 11"/>
          <p:cNvSpPr txBox="1"/>
          <p:nvPr/>
        </p:nvSpPr>
        <p:spPr>
          <a:xfrm>
            <a:off x="1706563" y="382428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4300538" y="2590800"/>
            <a:ext cx="1538287" cy="523875"/>
            <a:chOff x="2032" y="1632"/>
            <a:chExt cx="1066" cy="330"/>
          </a:xfrm>
        </p:grpSpPr>
        <p:sp>
          <p:nvSpPr>
            <p:cNvPr id="22625" name="Text Box 13"/>
            <p:cNvSpPr txBox="1"/>
            <p:nvPr/>
          </p:nvSpPr>
          <p:spPr>
            <a:xfrm>
              <a:off x="2032" y="1632"/>
              <a:ext cx="7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</a:rPr>
                <a:t>= 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2626" name="Line 14"/>
            <p:cNvSpPr/>
            <p:nvPr/>
          </p:nvSpPr>
          <p:spPr>
            <a:xfrm>
              <a:off x="2234" y="168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7" name="Line 15"/>
            <p:cNvSpPr/>
            <p:nvPr/>
          </p:nvSpPr>
          <p:spPr>
            <a:xfrm>
              <a:off x="2592" y="1686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8" name="Line 16"/>
            <p:cNvSpPr/>
            <p:nvPr/>
          </p:nvSpPr>
          <p:spPr>
            <a:xfrm>
              <a:off x="2234" y="1638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471057" name="Text Box 17"/>
          <p:cNvSpPr txBox="1"/>
          <p:nvPr/>
        </p:nvSpPr>
        <p:spPr>
          <a:xfrm>
            <a:off x="1808163" y="5913438"/>
            <a:ext cx="77422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4</a:t>
            </a:r>
            <a:r>
              <a:rPr lang="zh-CN" altLang="en-US" sz="9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位 </a:t>
            </a:r>
            <a:r>
              <a:rPr lang="zh-CN" altLang="en-US" sz="2000" dirty="0">
                <a:latin typeface="Times New Roman" panose="02020603050405020304" pitchFamily="18" charset="0"/>
              </a:rPr>
              <a:t>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y </a:t>
            </a:r>
          </a:p>
        </p:txBody>
      </p:sp>
      <p:sp>
        <p:nvSpPr>
          <p:cNvPr id="471058" name="Text Box 18"/>
          <p:cNvSpPr txBox="1"/>
          <p:nvPr/>
        </p:nvSpPr>
        <p:spPr>
          <a:xfrm>
            <a:off x="1903413" y="6373813"/>
            <a:ext cx="82565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位全加器产生进位的全部时间为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y 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508000" y="4267200"/>
            <a:ext cx="10972800" cy="1590675"/>
            <a:chOff x="240" y="2688"/>
            <a:chExt cx="5184" cy="1002"/>
          </a:xfrm>
        </p:grpSpPr>
        <p:grpSp>
          <p:nvGrpSpPr>
            <p:cNvPr id="22547" name="Group 20"/>
            <p:cNvGrpSpPr/>
            <p:nvPr/>
          </p:nvGrpSpPr>
          <p:grpSpPr>
            <a:xfrm>
              <a:off x="537" y="2958"/>
              <a:ext cx="288" cy="432"/>
              <a:chOff x="1152" y="3264"/>
              <a:chExt cx="288" cy="432"/>
            </a:xfrm>
          </p:grpSpPr>
          <p:grpSp>
            <p:nvGrpSpPr>
              <p:cNvPr id="22621" name="Group 2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23" name="Text Box 2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22624" name="Rectangle 2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22" name="Oval 2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48" name="Group 25"/>
            <p:cNvGrpSpPr/>
            <p:nvPr/>
          </p:nvGrpSpPr>
          <p:grpSpPr>
            <a:xfrm>
              <a:off x="1065" y="2836"/>
              <a:ext cx="288" cy="432"/>
              <a:chOff x="1152" y="3264"/>
              <a:chExt cx="288" cy="432"/>
            </a:xfrm>
          </p:grpSpPr>
          <p:grpSp>
            <p:nvGrpSpPr>
              <p:cNvPr id="22617" name="Group 2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9" name="Text Box 2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22620" name="Rectangle 2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8" name="Oval 2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49" name="Freeform 30"/>
            <p:cNvSpPr/>
            <p:nvPr/>
          </p:nvSpPr>
          <p:spPr>
            <a:xfrm>
              <a:off x="288" y="3177"/>
              <a:ext cx="252" cy="3"/>
            </a:xfrm>
            <a:custGeom>
              <a:avLst/>
              <a:gdLst>
                <a:gd name="txL" fmla="*/ 0 w 252"/>
                <a:gd name="txT" fmla="*/ 0 h 3"/>
                <a:gd name="txR" fmla="*/ 252 w 252"/>
                <a:gd name="txB" fmla="*/ 3 h 3"/>
              </a:gdLst>
              <a:ahLst/>
              <a:cxnLst>
                <a:cxn ang="0">
                  <a:pos x="252" y="0"/>
                </a:cxn>
                <a:cxn ang="0">
                  <a:pos x="0" y="3"/>
                </a:cxn>
              </a:cxnLst>
              <a:rect l="txL" t="txT" r="txR" b="txB"/>
              <a:pathLst>
                <a:path w="252" h="3">
                  <a:moveTo>
                    <a:pt x="252" y="0"/>
                  </a:moveTo>
                  <a:lnTo>
                    <a:pt x="0" y="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31"/>
            <p:cNvSpPr/>
            <p:nvPr/>
          </p:nvSpPr>
          <p:spPr>
            <a:xfrm>
              <a:off x="82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1" name="Freeform 32"/>
            <p:cNvSpPr/>
            <p:nvPr/>
          </p:nvSpPr>
          <p:spPr>
            <a:xfrm>
              <a:off x="82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2" name="Group 33"/>
            <p:cNvGrpSpPr/>
            <p:nvPr/>
          </p:nvGrpSpPr>
          <p:grpSpPr>
            <a:xfrm>
              <a:off x="1807" y="2958"/>
              <a:ext cx="288" cy="432"/>
              <a:chOff x="1152" y="3264"/>
              <a:chExt cx="288" cy="432"/>
            </a:xfrm>
          </p:grpSpPr>
          <p:grpSp>
            <p:nvGrpSpPr>
              <p:cNvPr id="22613" name="Group 3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5" name="Text Box 3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22616" name="Rectangle 3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4" name="Oval 3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53" name="Group 38"/>
            <p:cNvGrpSpPr/>
            <p:nvPr/>
          </p:nvGrpSpPr>
          <p:grpSpPr>
            <a:xfrm>
              <a:off x="2335" y="2836"/>
              <a:ext cx="288" cy="432"/>
              <a:chOff x="1152" y="3264"/>
              <a:chExt cx="288" cy="432"/>
            </a:xfrm>
          </p:grpSpPr>
          <p:grpSp>
            <p:nvGrpSpPr>
              <p:cNvPr id="22609" name="Group 3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1" name="Text Box 4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22612" name="Rectangle 4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0" name="Oval 4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4" name="Line 43"/>
            <p:cNvSpPr/>
            <p:nvPr/>
          </p:nvSpPr>
          <p:spPr>
            <a:xfrm>
              <a:off x="209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5" name="Freeform 44"/>
            <p:cNvSpPr/>
            <p:nvPr/>
          </p:nvSpPr>
          <p:spPr>
            <a:xfrm>
              <a:off x="209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45"/>
            <p:cNvSpPr/>
            <p:nvPr/>
          </p:nvSpPr>
          <p:spPr>
            <a:xfrm>
              <a:off x="1353" y="3150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Freeform 46"/>
            <p:cNvSpPr/>
            <p:nvPr/>
          </p:nvSpPr>
          <p:spPr>
            <a:xfrm>
              <a:off x="1353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Freeform 47"/>
            <p:cNvSpPr/>
            <p:nvPr/>
          </p:nvSpPr>
          <p:spPr>
            <a:xfrm>
              <a:off x="2622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9" name="Group 48"/>
            <p:cNvGrpSpPr/>
            <p:nvPr/>
          </p:nvGrpSpPr>
          <p:grpSpPr>
            <a:xfrm>
              <a:off x="3081" y="2958"/>
              <a:ext cx="288" cy="432"/>
              <a:chOff x="1152" y="3264"/>
              <a:chExt cx="288" cy="432"/>
            </a:xfrm>
          </p:grpSpPr>
          <p:grpSp>
            <p:nvGrpSpPr>
              <p:cNvPr id="22605" name="Group 4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7" name="Text Box 5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22608" name="Rectangle 5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6" name="Oval 5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60" name="Group 53"/>
            <p:cNvGrpSpPr/>
            <p:nvPr/>
          </p:nvGrpSpPr>
          <p:grpSpPr>
            <a:xfrm>
              <a:off x="3609" y="2836"/>
              <a:ext cx="288" cy="432"/>
              <a:chOff x="1152" y="3264"/>
              <a:chExt cx="288" cy="432"/>
            </a:xfrm>
          </p:grpSpPr>
          <p:grpSp>
            <p:nvGrpSpPr>
              <p:cNvPr id="22601" name="Group 5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3" name="Text Box 5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22604" name="Rectangle 5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2" name="Oval 5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61" name="Line 58"/>
            <p:cNvSpPr/>
            <p:nvPr/>
          </p:nvSpPr>
          <p:spPr>
            <a:xfrm>
              <a:off x="336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2" name="Freeform 59"/>
            <p:cNvSpPr/>
            <p:nvPr/>
          </p:nvSpPr>
          <p:spPr>
            <a:xfrm>
              <a:off x="3896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3" name="Group 60"/>
            <p:cNvGrpSpPr/>
            <p:nvPr/>
          </p:nvGrpSpPr>
          <p:grpSpPr>
            <a:xfrm>
              <a:off x="4351" y="2958"/>
              <a:ext cx="288" cy="432"/>
              <a:chOff x="1152" y="3264"/>
              <a:chExt cx="288" cy="432"/>
            </a:xfrm>
          </p:grpSpPr>
          <p:grpSp>
            <p:nvGrpSpPr>
              <p:cNvPr id="22597" name="Group 6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9" name="Text Box 6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22600" name="Rectangle 6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8" name="Oval 6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64" name="Group 65"/>
            <p:cNvGrpSpPr/>
            <p:nvPr/>
          </p:nvGrpSpPr>
          <p:grpSpPr>
            <a:xfrm>
              <a:off x="4879" y="2836"/>
              <a:ext cx="288" cy="432"/>
              <a:chOff x="1152" y="3264"/>
              <a:chExt cx="288" cy="432"/>
            </a:xfrm>
          </p:grpSpPr>
          <p:grpSp>
            <p:nvGrpSpPr>
              <p:cNvPr id="22593" name="Group 6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5" name="Text Box 6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22596" name="Rectangle 6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4" name="Oval 6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65" name="Line 70"/>
            <p:cNvSpPr/>
            <p:nvPr/>
          </p:nvSpPr>
          <p:spPr>
            <a:xfrm>
              <a:off x="463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6" name="Line 71"/>
            <p:cNvSpPr/>
            <p:nvPr/>
          </p:nvSpPr>
          <p:spPr>
            <a:xfrm>
              <a:off x="5175" y="295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7" name="Text Box 72"/>
            <p:cNvSpPr txBox="1"/>
            <p:nvPr/>
          </p:nvSpPr>
          <p:spPr>
            <a:xfrm>
              <a:off x="240" y="291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8" name="Text Box 73"/>
            <p:cNvSpPr txBox="1"/>
            <p:nvPr/>
          </p:nvSpPr>
          <p:spPr>
            <a:xfrm>
              <a:off x="1423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9" name="Text Box 74"/>
            <p:cNvSpPr txBox="1"/>
            <p:nvPr/>
          </p:nvSpPr>
          <p:spPr>
            <a:xfrm>
              <a:off x="2688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70" name="Text Box 75"/>
            <p:cNvSpPr txBox="1"/>
            <p:nvPr/>
          </p:nvSpPr>
          <p:spPr>
            <a:xfrm>
              <a:off x="3984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71" name="Text Box 76"/>
            <p:cNvSpPr txBox="1"/>
            <p:nvPr/>
          </p:nvSpPr>
          <p:spPr>
            <a:xfrm>
              <a:off x="5232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72" name="Text Box 77"/>
            <p:cNvSpPr txBox="1"/>
            <p:nvPr/>
          </p:nvSpPr>
          <p:spPr>
            <a:xfrm>
              <a:off x="1392" y="268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i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73" name="Text Box 78"/>
            <p:cNvSpPr txBox="1"/>
            <p:nvPr/>
          </p:nvSpPr>
          <p:spPr>
            <a:xfrm>
              <a:off x="2644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74" name="Text Box 79"/>
            <p:cNvSpPr txBox="1"/>
            <p:nvPr/>
          </p:nvSpPr>
          <p:spPr>
            <a:xfrm>
              <a:off x="3892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75" name="Text Box 80"/>
            <p:cNvSpPr txBox="1"/>
            <p:nvPr/>
          </p:nvSpPr>
          <p:spPr>
            <a:xfrm>
              <a:off x="5188" y="2698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grpSp>
          <p:nvGrpSpPr>
            <p:cNvPr id="22576" name="Group 81"/>
            <p:cNvGrpSpPr/>
            <p:nvPr/>
          </p:nvGrpSpPr>
          <p:grpSpPr>
            <a:xfrm>
              <a:off x="912" y="3428"/>
              <a:ext cx="188" cy="252"/>
              <a:chOff x="943" y="3782"/>
              <a:chExt cx="188" cy="252"/>
            </a:xfrm>
          </p:grpSpPr>
          <p:sp>
            <p:nvSpPr>
              <p:cNvPr id="22591" name="Text Box 82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92" name="Line 83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7" name="Group 84"/>
            <p:cNvGrpSpPr/>
            <p:nvPr/>
          </p:nvGrpSpPr>
          <p:grpSpPr>
            <a:xfrm>
              <a:off x="2143" y="3438"/>
              <a:ext cx="188" cy="252"/>
              <a:chOff x="943" y="3782"/>
              <a:chExt cx="188" cy="252"/>
            </a:xfrm>
          </p:grpSpPr>
          <p:sp>
            <p:nvSpPr>
              <p:cNvPr id="22589" name="Text Box 85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90" name="Line 86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8" name="Group 87"/>
            <p:cNvGrpSpPr/>
            <p:nvPr/>
          </p:nvGrpSpPr>
          <p:grpSpPr>
            <a:xfrm>
              <a:off x="3391" y="3438"/>
              <a:ext cx="188" cy="252"/>
              <a:chOff x="943" y="3782"/>
              <a:chExt cx="188" cy="252"/>
            </a:xfrm>
          </p:grpSpPr>
          <p:sp>
            <p:nvSpPr>
              <p:cNvPr id="22587" name="Text Box 88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88" name="Line 89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9" name="Group 90"/>
            <p:cNvGrpSpPr/>
            <p:nvPr/>
          </p:nvGrpSpPr>
          <p:grpSpPr>
            <a:xfrm>
              <a:off x="4656" y="3438"/>
              <a:ext cx="188" cy="252"/>
              <a:chOff x="943" y="3782"/>
              <a:chExt cx="188" cy="252"/>
            </a:xfrm>
          </p:grpSpPr>
          <p:sp>
            <p:nvSpPr>
              <p:cNvPr id="22585" name="Text Box 91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586" name="Line 92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2580" name="Freeform 93"/>
            <p:cNvSpPr/>
            <p:nvPr/>
          </p:nvSpPr>
          <p:spPr>
            <a:xfrm>
              <a:off x="2631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94"/>
            <p:cNvSpPr/>
            <p:nvPr/>
          </p:nvSpPr>
          <p:spPr>
            <a:xfrm>
              <a:off x="3897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Freeform 95"/>
            <p:cNvSpPr/>
            <p:nvPr/>
          </p:nvSpPr>
          <p:spPr>
            <a:xfrm>
              <a:off x="5175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Freeform 96"/>
            <p:cNvSpPr/>
            <p:nvPr/>
          </p:nvSpPr>
          <p:spPr>
            <a:xfrm>
              <a:off x="3373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Freeform 97"/>
            <p:cNvSpPr/>
            <p:nvPr/>
          </p:nvSpPr>
          <p:spPr>
            <a:xfrm>
              <a:off x="4647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38" name="Text Box 98"/>
          <p:cNvSpPr txBox="1"/>
          <p:nvPr/>
        </p:nvSpPr>
        <p:spPr>
          <a:xfrm>
            <a:off x="5668963" y="3489325"/>
            <a:ext cx="319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设与非门的级延迟时间为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y </a:t>
            </a:r>
          </a:p>
        </p:txBody>
      </p:sp>
      <p:sp>
        <p:nvSpPr>
          <p:cNvPr id="471139" name="Rectangle 99"/>
          <p:cNvSpPr>
            <a:spLocks noChangeArrowheads="1"/>
          </p:cNvSpPr>
          <p:nvPr/>
        </p:nvSpPr>
        <p:spPr bwMode="auto">
          <a:xfrm>
            <a:off x="10261600" y="152400"/>
            <a:ext cx="1524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6.5</a:t>
            </a:r>
          </a:p>
        </p:txBody>
      </p:sp>
      <p:sp>
        <p:nvSpPr>
          <p:cNvPr id="22546" name="AutoShape 100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/>
      <p:bldP spid="471044" grpId="0"/>
      <p:bldP spid="471045" grpId="0"/>
      <p:bldP spid="471046" grpId="0"/>
      <p:bldP spid="471047" grpId="0"/>
      <p:bldP spid="471048" grpId="0"/>
      <p:bldP spid="471049" grpId="0"/>
      <p:bldP spid="471050" grpId="0"/>
      <p:bldP spid="471051" grpId="0"/>
      <p:bldP spid="471057" grpId="0"/>
      <p:bldP spid="471058" grpId="0"/>
      <p:bldP spid="4711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1963103" y="944563"/>
            <a:ext cx="8540750" cy="792163"/>
          </a:xfrm>
          <a:prstGeom prst="rect">
            <a:avLst/>
          </a:prstGeom>
        </p:spPr>
        <p:txBody>
          <a:bodyPr/>
          <a:lstStyle/>
          <a:p>
            <a:pPr marR="0" algn="ctr" defTabSz="914400">
              <a:lnSpc>
                <a:spcPct val="90000"/>
              </a:lnSpc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400" kern="1200" cap="none" spc="0" normalizeH="0" baseline="0" noProof="0" dirty="0">
                <a:solidFill>
                  <a:srgbClr val="1D24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典型部件设计的三个阶段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8103" y="2135188"/>
            <a:ext cx="2087563" cy="576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uprigh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明确设计要求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 </a:t>
            </a:r>
            <a:endParaRPr kumimoji="0" lang="zh-CN" sz="105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  <p:cxnSp>
        <p:nvCxnSpPr>
          <p:cNvPr id="16388" name="Line 6"/>
          <p:cNvCxnSpPr/>
          <p:nvPr/>
        </p:nvCxnSpPr>
        <p:spPr>
          <a:xfrm>
            <a:off x="6182678" y="1631950"/>
            <a:ext cx="0" cy="5032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38103" y="3287713"/>
            <a:ext cx="2087563" cy="496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uprigh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  </a:t>
            </a:r>
            <a:r>
              <a:rPr kumimoji="0" 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方案设计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 </a:t>
            </a:r>
            <a:endParaRPr kumimoji="0" 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  <p:cxnSp>
        <p:nvCxnSpPr>
          <p:cNvPr id="16390" name="Line 6"/>
          <p:cNvCxnSpPr>
            <a:stCxn id="8" idx="2"/>
            <a:endCxn id="10" idx="0"/>
          </p:cNvCxnSpPr>
          <p:nvPr/>
        </p:nvCxnSpPr>
        <p:spPr>
          <a:xfrm>
            <a:off x="6182043" y="2726690"/>
            <a:ext cx="0" cy="57594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38103" y="4525963"/>
            <a:ext cx="2087563" cy="490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uprigh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  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原理</a:t>
            </a:r>
            <a:r>
              <a:rPr kumimoji="0" 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图设计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 </a:t>
            </a:r>
            <a:endParaRPr kumimoji="0" lang="zh-CN" sz="105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  <p:cxnSp>
        <p:nvCxnSpPr>
          <p:cNvPr id="16392" name="Line 6"/>
          <p:cNvCxnSpPr>
            <a:endCxn id="12" idx="0"/>
          </p:cNvCxnSpPr>
          <p:nvPr/>
        </p:nvCxnSpPr>
        <p:spPr>
          <a:xfrm>
            <a:off x="6182043" y="3799205"/>
            <a:ext cx="0" cy="7413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6393" name="Text Box 4"/>
          <p:cNvSpPr txBox="1"/>
          <p:nvPr/>
        </p:nvSpPr>
        <p:spPr>
          <a:xfrm>
            <a:off x="3308350" y="1972945"/>
            <a:ext cx="866775" cy="31273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原理图设计阶段</a:t>
            </a:r>
            <a:endParaRPr lang="zh-CN" altLang="zh-C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394" name="Line 6"/>
          <p:cNvCxnSpPr/>
          <p:nvPr/>
        </p:nvCxnSpPr>
        <p:spPr>
          <a:xfrm flipH="1">
            <a:off x="6182678" y="5016500"/>
            <a:ext cx="0" cy="5032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/>
          <p:nvPr/>
        </p:nvSpPr>
        <p:spPr>
          <a:xfrm>
            <a:off x="406400" y="152400"/>
            <a:ext cx="416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3. 并行进位链</a:t>
            </a:r>
          </a:p>
        </p:txBody>
      </p:sp>
      <p:sp>
        <p:nvSpPr>
          <p:cNvPr id="472067" name="Text Box 3"/>
          <p:cNvSpPr txBox="1"/>
          <p:nvPr/>
        </p:nvSpPr>
        <p:spPr>
          <a:xfrm>
            <a:off x="1028700" y="838200"/>
            <a:ext cx="3878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位加法器的进位同时产生 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2068" name="Text Box 4"/>
          <p:cNvSpPr txBox="1"/>
          <p:nvPr/>
        </p:nvSpPr>
        <p:spPr>
          <a:xfrm>
            <a:off x="6502400" y="838200"/>
            <a:ext cx="272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以 4 位加法器为例 </a:t>
            </a:r>
          </a:p>
        </p:txBody>
      </p:sp>
      <p:sp>
        <p:nvSpPr>
          <p:cNvPr id="472069" name="Text Box 5"/>
          <p:cNvSpPr txBox="1"/>
          <p:nvPr/>
        </p:nvSpPr>
        <p:spPr>
          <a:xfrm>
            <a:off x="1047750" y="1233488"/>
            <a:ext cx="2128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2070" name="Text Box 6"/>
          <p:cNvSpPr txBox="1"/>
          <p:nvPr/>
        </p:nvSpPr>
        <p:spPr>
          <a:xfrm>
            <a:off x="1047750" y="1658938"/>
            <a:ext cx="19637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2071" name="Text Box 7"/>
          <p:cNvSpPr txBox="1"/>
          <p:nvPr/>
        </p:nvSpPr>
        <p:spPr>
          <a:xfrm>
            <a:off x="1047750" y="2084388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2072" name="Text Box 8"/>
          <p:cNvSpPr txBox="1"/>
          <p:nvPr/>
        </p:nvSpPr>
        <p:spPr>
          <a:xfrm>
            <a:off x="1047750" y="2508250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2073" name="Text Box 9"/>
          <p:cNvSpPr txBox="1"/>
          <p:nvPr/>
        </p:nvSpPr>
        <p:spPr>
          <a:xfrm>
            <a:off x="3365500" y="1658938"/>
            <a:ext cx="2801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2074" name="Text Box 10"/>
          <p:cNvSpPr txBox="1"/>
          <p:nvPr/>
        </p:nvSpPr>
        <p:spPr>
          <a:xfrm>
            <a:off x="3405188" y="2084388"/>
            <a:ext cx="39608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2075" name="Text Box 11"/>
          <p:cNvSpPr txBox="1"/>
          <p:nvPr/>
        </p:nvSpPr>
        <p:spPr>
          <a:xfrm>
            <a:off x="3405188" y="2528888"/>
            <a:ext cx="53768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2076" name="Text Box 12"/>
          <p:cNvSpPr txBox="1"/>
          <p:nvPr/>
        </p:nvSpPr>
        <p:spPr>
          <a:xfrm>
            <a:off x="3657600" y="152400"/>
            <a:ext cx="6856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（先行进位，跳跃进位）</a:t>
            </a:r>
          </a:p>
        </p:txBody>
      </p:sp>
      <p:sp>
        <p:nvSpPr>
          <p:cNvPr id="472077" name="Text Box 13"/>
          <p:cNvSpPr txBox="1"/>
          <p:nvPr/>
        </p:nvSpPr>
        <p:spPr>
          <a:xfrm>
            <a:off x="7346950" y="1371600"/>
            <a:ext cx="3609975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形成后，只需 2.5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产生全部进位 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508000" y="3048000"/>
            <a:ext cx="11207750" cy="3738563"/>
            <a:chOff x="240" y="1920"/>
            <a:chExt cx="5295" cy="2355"/>
          </a:xfrm>
        </p:grpSpPr>
        <p:sp>
          <p:nvSpPr>
            <p:cNvPr id="24594" name="Text Box 15"/>
            <p:cNvSpPr txBox="1"/>
            <p:nvPr/>
          </p:nvSpPr>
          <p:spPr>
            <a:xfrm>
              <a:off x="67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595" name="Rectangle 16"/>
            <p:cNvSpPr/>
            <p:nvPr/>
          </p:nvSpPr>
          <p:spPr>
            <a:xfrm>
              <a:off x="250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6" name="Text Box 17"/>
            <p:cNvSpPr txBox="1"/>
            <p:nvPr/>
          </p:nvSpPr>
          <p:spPr>
            <a:xfrm>
              <a:off x="240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597" name="Rectangle 18"/>
            <p:cNvSpPr/>
            <p:nvPr/>
          </p:nvSpPr>
          <p:spPr>
            <a:xfrm>
              <a:off x="25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8" name="Rectangle 19"/>
            <p:cNvSpPr/>
            <p:nvPr/>
          </p:nvSpPr>
          <p:spPr>
            <a:xfrm>
              <a:off x="49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9" name="Rectangle 20"/>
            <p:cNvSpPr/>
            <p:nvPr/>
          </p:nvSpPr>
          <p:spPr>
            <a:xfrm>
              <a:off x="730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0" name="Rectangle 21"/>
            <p:cNvSpPr/>
            <p:nvPr/>
          </p:nvSpPr>
          <p:spPr>
            <a:xfrm>
              <a:off x="1056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1" name="Text Box 22"/>
            <p:cNvSpPr txBox="1"/>
            <p:nvPr/>
          </p:nvSpPr>
          <p:spPr>
            <a:xfrm>
              <a:off x="1699" y="3044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9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602" name="Rectangle 23"/>
            <p:cNvSpPr/>
            <p:nvPr/>
          </p:nvSpPr>
          <p:spPr>
            <a:xfrm>
              <a:off x="1632" y="3064"/>
              <a:ext cx="480" cy="2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3" name="Line 24"/>
            <p:cNvSpPr/>
            <p:nvPr/>
          </p:nvSpPr>
          <p:spPr>
            <a:xfrm>
              <a:off x="384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4" name="Line 25"/>
            <p:cNvSpPr/>
            <p:nvPr/>
          </p:nvSpPr>
          <p:spPr>
            <a:xfrm>
              <a:off x="168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Line 26"/>
            <p:cNvSpPr/>
            <p:nvPr/>
          </p:nvSpPr>
          <p:spPr>
            <a:xfrm>
              <a:off x="24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6" name="Line 27"/>
            <p:cNvSpPr/>
            <p:nvPr/>
          </p:nvSpPr>
          <p:spPr>
            <a:xfrm>
              <a:off x="384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28"/>
            <p:cNvSpPr/>
            <p:nvPr/>
          </p:nvSpPr>
          <p:spPr>
            <a:xfrm>
              <a:off x="508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8" name="Line 29"/>
            <p:cNvSpPr/>
            <p:nvPr/>
          </p:nvSpPr>
          <p:spPr>
            <a:xfrm>
              <a:off x="48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9" name="Freeform 30"/>
            <p:cNvSpPr/>
            <p:nvPr/>
          </p:nvSpPr>
          <p:spPr>
            <a:xfrm>
              <a:off x="2064" y="3271"/>
              <a:ext cx="3408" cy="82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0894" y="3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31"/>
            <p:cNvSpPr/>
            <p:nvPr/>
          </p:nvSpPr>
          <p:spPr>
            <a:xfrm>
              <a:off x="1968" y="3271"/>
              <a:ext cx="3122" cy="165"/>
            </a:xfrm>
            <a:custGeom>
              <a:avLst/>
              <a:gdLst>
                <a:gd name="txL" fmla="*/ 0 w 3170"/>
                <a:gd name="txT" fmla="*/ 0 h 192"/>
                <a:gd name="txR" fmla="*/ 3170 w 3170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647" y="3"/>
                </a:cxn>
              </a:cxnLst>
              <a:rect l="txL" t="txT" r="txR" b="tx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Text Box 32"/>
            <p:cNvSpPr txBox="1"/>
            <p:nvPr/>
          </p:nvSpPr>
          <p:spPr>
            <a:xfrm>
              <a:off x="2730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12" name="Rectangle 33"/>
            <p:cNvSpPr/>
            <p:nvPr/>
          </p:nvSpPr>
          <p:spPr>
            <a:xfrm>
              <a:off x="2308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3" name="Text Box 34"/>
            <p:cNvSpPr txBox="1"/>
            <p:nvPr/>
          </p:nvSpPr>
          <p:spPr>
            <a:xfrm>
              <a:off x="2298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614" name="Rectangle 35"/>
            <p:cNvSpPr/>
            <p:nvPr/>
          </p:nvSpPr>
          <p:spPr>
            <a:xfrm>
              <a:off x="230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5" name="Rectangle 36"/>
            <p:cNvSpPr/>
            <p:nvPr/>
          </p:nvSpPr>
          <p:spPr>
            <a:xfrm>
              <a:off x="254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6" name="Rectangle 37"/>
            <p:cNvSpPr/>
            <p:nvPr/>
          </p:nvSpPr>
          <p:spPr>
            <a:xfrm>
              <a:off x="2788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7" name="Rectangle 38"/>
            <p:cNvSpPr/>
            <p:nvPr/>
          </p:nvSpPr>
          <p:spPr>
            <a:xfrm>
              <a:off x="3114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8" name="Text Box 39"/>
            <p:cNvSpPr txBox="1"/>
            <p:nvPr/>
          </p:nvSpPr>
          <p:spPr>
            <a:xfrm>
              <a:off x="3951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19" name="Rectangle 40"/>
            <p:cNvSpPr/>
            <p:nvPr/>
          </p:nvSpPr>
          <p:spPr>
            <a:xfrm>
              <a:off x="3721" y="2858"/>
              <a:ext cx="80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0" name="Text Box 41"/>
            <p:cNvSpPr txBox="1"/>
            <p:nvPr/>
          </p:nvSpPr>
          <p:spPr>
            <a:xfrm>
              <a:off x="371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621" name="Rectangle 42"/>
            <p:cNvSpPr/>
            <p:nvPr/>
          </p:nvSpPr>
          <p:spPr>
            <a:xfrm>
              <a:off x="372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2" name="Rectangle 43"/>
            <p:cNvSpPr/>
            <p:nvPr/>
          </p:nvSpPr>
          <p:spPr>
            <a:xfrm>
              <a:off x="396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3" name="Rectangle 44"/>
            <p:cNvSpPr/>
            <p:nvPr/>
          </p:nvSpPr>
          <p:spPr>
            <a:xfrm>
              <a:off x="4201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4" name="Text Box 45"/>
            <p:cNvSpPr txBox="1"/>
            <p:nvPr/>
          </p:nvSpPr>
          <p:spPr>
            <a:xfrm>
              <a:off x="483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25" name="Rectangle 46"/>
            <p:cNvSpPr/>
            <p:nvPr/>
          </p:nvSpPr>
          <p:spPr>
            <a:xfrm>
              <a:off x="4751" y="2858"/>
              <a:ext cx="481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6" name="Text Box 47"/>
            <p:cNvSpPr txBox="1"/>
            <p:nvPr/>
          </p:nvSpPr>
          <p:spPr>
            <a:xfrm>
              <a:off x="474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627" name="Rectangle 48"/>
            <p:cNvSpPr/>
            <p:nvPr/>
          </p:nvSpPr>
          <p:spPr>
            <a:xfrm>
              <a:off x="475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8" name="Rectangle 49"/>
            <p:cNvSpPr/>
            <p:nvPr/>
          </p:nvSpPr>
          <p:spPr>
            <a:xfrm>
              <a:off x="499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9" name="Freeform 50"/>
            <p:cNvSpPr/>
            <p:nvPr/>
          </p:nvSpPr>
          <p:spPr>
            <a:xfrm>
              <a:off x="1392" y="3271"/>
              <a:ext cx="3456" cy="24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983"/>
                </a:cxn>
                <a:cxn ang="0">
                  <a:pos x="3456" y="983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51"/>
            <p:cNvSpPr/>
            <p:nvPr/>
          </p:nvSpPr>
          <p:spPr>
            <a:xfrm>
              <a:off x="316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1" name="Line 52"/>
            <p:cNvSpPr/>
            <p:nvPr/>
          </p:nvSpPr>
          <p:spPr>
            <a:xfrm>
              <a:off x="4272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2" name="Freeform 53"/>
            <p:cNvSpPr/>
            <p:nvPr/>
          </p:nvSpPr>
          <p:spPr>
            <a:xfrm>
              <a:off x="1296" y="3271"/>
              <a:ext cx="2977" cy="332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977" y="3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Freeform 54"/>
            <p:cNvSpPr/>
            <p:nvPr/>
          </p:nvSpPr>
          <p:spPr>
            <a:xfrm>
              <a:off x="1008" y="3271"/>
              <a:ext cx="2832" cy="413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832" y="3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Freeform 55"/>
            <p:cNvSpPr/>
            <p:nvPr/>
          </p:nvSpPr>
          <p:spPr>
            <a:xfrm>
              <a:off x="912" y="3271"/>
              <a:ext cx="2256" cy="49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931" y="3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Freeform 56"/>
            <p:cNvSpPr/>
            <p:nvPr/>
          </p:nvSpPr>
          <p:spPr>
            <a:xfrm>
              <a:off x="672" y="3271"/>
              <a:ext cx="1776" cy="578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776" y="3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Freeform 57"/>
            <p:cNvSpPr/>
            <p:nvPr/>
          </p:nvSpPr>
          <p:spPr>
            <a:xfrm>
              <a:off x="576" y="3271"/>
              <a:ext cx="1104" cy="661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85" y="3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Line 58"/>
            <p:cNvSpPr/>
            <p:nvPr/>
          </p:nvSpPr>
          <p:spPr>
            <a:xfrm>
              <a:off x="816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8" name="Line 59"/>
            <p:cNvSpPr/>
            <p:nvPr/>
          </p:nvSpPr>
          <p:spPr>
            <a:xfrm>
              <a:off x="1776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9" name="Line 60"/>
            <p:cNvSpPr/>
            <p:nvPr/>
          </p:nvSpPr>
          <p:spPr>
            <a:xfrm>
              <a:off x="187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0" name="Line 61"/>
            <p:cNvSpPr/>
            <p:nvPr/>
          </p:nvSpPr>
          <p:spPr>
            <a:xfrm>
              <a:off x="259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1" name="Line 62"/>
            <p:cNvSpPr/>
            <p:nvPr/>
          </p:nvSpPr>
          <p:spPr>
            <a:xfrm>
              <a:off x="283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2" name="Line 63"/>
            <p:cNvSpPr/>
            <p:nvPr/>
          </p:nvSpPr>
          <p:spPr>
            <a:xfrm>
              <a:off x="2688" y="3271"/>
              <a:ext cx="0" cy="4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3" name="Line 64"/>
            <p:cNvSpPr/>
            <p:nvPr/>
          </p:nvSpPr>
          <p:spPr>
            <a:xfrm>
              <a:off x="2928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4" name="Line 65"/>
            <p:cNvSpPr/>
            <p:nvPr/>
          </p:nvSpPr>
          <p:spPr>
            <a:xfrm>
              <a:off x="3024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5" name="Line 66"/>
            <p:cNvSpPr/>
            <p:nvPr/>
          </p:nvSpPr>
          <p:spPr>
            <a:xfrm>
              <a:off x="3264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6" name="Line 67"/>
            <p:cNvSpPr/>
            <p:nvPr/>
          </p:nvSpPr>
          <p:spPr>
            <a:xfrm>
              <a:off x="3360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7" name="Line 68"/>
            <p:cNvSpPr/>
            <p:nvPr/>
          </p:nvSpPr>
          <p:spPr>
            <a:xfrm>
              <a:off x="3456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8" name="Line 69"/>
            <p:cNvSpPr/>
            <p:nvPr/>
          </p:nvSpPr>
          <p:spPr>
            <a:xfrm>
              <a:off x="403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9" name="Line 70"/>
            <p:cNvSpPr/>
            <p:nvPr/>
          </p:nvSpPr>
          <p:spPr>
            <a:xfrm>
              <a:off x="4128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0" name="Line 71"/>
            <p:cNvSpPr/>
            <p:nvPr/>
          </p:nvSpPr>
          <p:spPr>
            <a:xfrm>
              <a:off x="4368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1" name="Line 72"/>
            <p:cNvSpPr/>
            <p:nvPr/>
          </p:nvSpPr>
          <p:spPr>
            <a:xfrm>
              <a:off x="446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2" name="Line 73"/>
            <p:cNvSpPr/>
            <p:nvPr/>
          </p:nvSpPr>
          <p:spPr>
            <a:xfrm>
              <a:off x="518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3" name="Oval 74"/>
            <p:cNvSpPr/>
            <p:nvPr/>
          </p:nvSpPr>
          <p:spPr>
            <a:xfrm>
              <a:off x="1872" y="3023"/>
              <a:ext cx="48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54" name="Freeform 75"/>
            <p:cNvSpPr/>
            <p:nvPr/>
          </p:nvSpPr>
          <p:spPr>
            <a:xfrm>
              <a:off x="1029" y="2604"/>
              <a:ext cx="867" cy="421"/>
            </a:xfrm>
            <a:custGeom>
              <a:avLst/>
              <a:gdLst>
                <a:gd name="txL" fmla="*/ 0 w 867"/>
                <a:gd name="txT" fmla="*/ 0 h 421"/>
                <a:gd name="txR" fmla="*/ 867 w 867"/>
                <a:gd name="txB" fmla="*/ 421 h 421"/>
              </a:gdLst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867" y="85"/>
                </a:cxn>
                <a:cxn ang="0">
                  <a:pos x="867" y="421"/>
                </a:cxn>
              </a:cxnLst>
              <a:rect l="txL" t="txT" r="txR" b="tx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Text Box 76"/>
            <p:cNvSpPr txBox="1"/>
            <p:nvPr/>
          </p:nvSpPr>
          <p:spPr>
            <a:xfrm>
              <a:off x="5270" y="3376"/>
              <a:ext cx="26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4656" name="Text Box 77"/>
            <p:cNvSpPr txBox="1"/>
            <p:nvPr/>
          </p:nvSpPr>
          <p:spPr>
            <a:xfrm>
              <a:off x="300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57" name="Text Box 78"/>
            <p:cNvSpPr txBox="1"/>
            <p:nvPr/>
          </p:nvSpPr>
          <p:spPr>
            <a:xfrm>
              <a:off x="159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58" name="Text Box 79"/>
            <p:cNvSpPr txBox="1"/>
            <p:nvPr/>
          </p:nvSpPr>
          <p:spPr>
            <a:xfrm>
              <a:off x="23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59" name="Text Box 80"/>
            <p:cNvSpPr txBox="1"/>
            <p:nvPr/>
          </p:nvSpPr>
          <p:spPr>
            <a:xfrm>
              <a:off x="3084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60" name="Text Box 81"/>
            <p:cNvSpPr txBox="1"/>
            <p:nvPr/>
          </p:nvSpPr>
          <p:spPr>
            <a:xfrm>
              <a:off x="374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61" name="Text Box 82"/>
            <p:cNvSpPr txBox="1"/>
            <p:nvPr/>
          </p:nvSpPr>
          <p:spPr>
            <a:xfrm>
              <a:off x="417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62" name="Text Box 83"/>
            <p:cNvSpPr txBox="1"/>
            <p:nvPr/>
          </p:nvSpPr>
          <p:spPr>
            <a:xfrm>
              <a:off x="47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63" name="Text Box 84"/>
            <p:cNvSpPr txBox="1"/>
            <p:nvPr/>
          </p:nvSpPr>
          <p:spPr>
            <a:xfrm>
              <a:off x="5052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64" name="Line 85"/>
            <p:cNvSpPr/>
            <p:nvPr/>
          </p:nvSpPr>
          <p:spPr>
            <a:xfrm>
              <a:off x="1200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5" name="Line 86"/>
            <p:cNvSpPr/>
            <p:nvPr/>
          </p:nvSpPr>
          <p:spPr>
            <a:xfrm>
              <a:off x="1104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6" name="Rectangle 87"/>
            <p:cNvSpPr/>
            <p:nvPr/>
          </p:nvSpPr>
          <p:spPr>
            <a:xfrm>
              <a:off x="768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7" name="Oval 88"/>
            <p:cNvSpPr/>
            <p:nvPr/>
          </p:nvSpPr>
          <p:spPr>
            <a:xfrm>
              <a:off x="816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8" name="Oval 89"/>
            <p:cNvSpPr/>
            <p:nvPr/>
          </p:nvSpPr>
          <p:spPr>
            <a:xfrm>
              <a:off x="816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9" name="Oval 90"/>
            <p:cNvSpPr/>
            <p:nvPr/>
          </p:nvSpPr>
          <p:spPr>
            <a:xfrm>
              <a:off x="1008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0" name="Oval 91"/>
            <p:cNvSpPr/>
            <p:nvPr/>
          </p:nvSpPr>
          <p:spPr>
            <a:xfrm>
              <a:off x="28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1" name="Oval 92"/>
            <p:cNvSpPr/>
            <p:nvPr/>
          </p:nvSpPr>
          <p:spPr>
            <a:xfrm>
              <a:off x="40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2" name="Oval 93"/>
            <p:cNvSpPr/>
            <p:nvPr/>
          </p:nvSpPr>
          <p:spPr>
            <a:xfrm>
              <a:off x="4992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3" name="Rectangle 94"/>
            <p:cNvSpPr/>
            <p:nvPr/>
          </p:nvSpPr>
          <p:spPr>
            <a:xfrm>
              <a:off x="2713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4" name="Rectangle 95"/>
            <p:cNvSpPr/>
            <p:nvPr/>
          </p:nvSpPr>
          <p:spPr>
            <a:xfrm>
              <a:off x="3910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5" name="Text Box 96"/>
            <p:cNvSpPr txBox="1"/>
            <p:nvPr/>
          </p:nvSpPr>
          <p:spPr>
            <a:xfrm>
              <a:off x="4880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24676" name="Text Box 97"/>
            <p:cNvSpPr txBox="1"/>
            <p:nvPr/>
          </p:nvSpPr>
          <p:spPr>
            <a:xfrm>
              <a:off x="806" y="236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77" name="Text Box 98"/>
            <p:cNvSpPr txBox="1"/>
            <p:nvPr/>
          </p:nvSpPr>
          <p:spPr>
            <a:xfrm>
              <a:off x="2774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24678" name="Text Box 99"/>
            <p:cNvSpPr txBox="1"/>
            <p:nvPr/>
          </p:nvSpPr>
          <p:spPr>
            <a:xfrm>
              <a:off x="3967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24679" name="Rectangle 100"/>
            <p:cNvSpPr/>
            <p:nvPr/>
          </p:nvSpPr>
          <p:spPr>
            <a:xfrm>
              <a:off x="4821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0" name="Oval 101"/>
            <p:cNvSpPr/>
            <p:nvPr/>
          </p:nvSpPr>
          <p:spPr>
            <a:xfrm>
              <a:off x="4992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1" name="Oval 102"/>
            <p:cNvSpPr/>
            <p:nvPr/>
          </p:nvSpPr>
          <p:spPr>
            <a:xfrm>
              <a:off x="40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2" name="Oval 103"/>
            <p:cNvSpPr/>
            <p:nvPr/>
          </p:nvSpPr>
          <p:spPr>
            <a:xfrm>
              <a:off x="28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3" name="Freeform 104"/>
            <p:cNvSpPr/>
            <p:nvPr/>
          </p:nvSpPr>
          <p:spPr>
            <a:xfrm>
              <a:off x="840" y="2608"/>
              <a:ext cx="3" cy="218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1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4" name="Freeform 105"/>
            <p:cNvSpPr/>
            <p:nvPr/>
          </p:nvSpPr>
          <p:spPr>
            <a:xfrm>
              <a:off x="2907" y="2570"/>
              <a:ext cx="1" cy="256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5" name="Freeform 106"/>
            <p:cNvSpPr/>
            <p:nvPr/>
          </p:nvSpPr>
          <p:spPr>
            <a:xfrm>
              <a:off x="4101" y="2570"/>
              <a:ext cx="1" cy="249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6" name="Freeform 107"/>
            <p:cNvSpPr/>
            <p:nvPr/>
          </p:nvSpPr>
          <p:spPr>
            <a:xfrm>
              <a:off x="5013" y="2573"/>
              <a:ext cx="1" cy="244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7" name="Freeform 108"/>
            <p:cNvSpPr/>
            <p:nvPr/>
          </p:nvSpPr>
          <p:spPr>
            <a:xfrm>
              <a:off x="5016" y="2132"/>
              <a:ext cx="1" cy="22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8" name="Freeform 109"/>
            <p:cNvSpPr/>
            <p:nvPr/>
          </p:nvSpPr>
          <p:spPr>
            <a:xfrm>
              <a:off x="4104" y="2144"/>
              <a:ext cx="1" cy="220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9" name="Freeform 110"/>
            <p:cNvSpPr/>
            <p:nvPr/>
          </p:nvSpPr>
          <p:spPr>
            <a:xfrm>
              <a:off x="2907" y="2142"/>
              <a:ext cx="1" cy="218"/>
            </a:xfrm>
            <a:custGeom>
              <a:avLst/>
              <a:gdLst>
                <a:gd name="txL" fmla="*/ 0 w 1"/>
                <a:gd name="txT" fmla="*/ 0 h 218"/>
                <a:gd name="txR" fmla="*/ 1 w 1"/>
                <a:gd name="txB" fmla="*/ 218 h 218"/>
              </a:gdLst>
              <a:ahLst/>
              <a:cxnLst>
                <a:cxn ang="0">
                  <a:pos x="1" y="218"/>
                </a:cxn>
                <a:cxn ang="0">
                  <a:pos x="0" y="0"/>
                </a:cxn>
              </a:cxnLst>
              <a:rect l="txL" t="txT" r="txR" b="tx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0" name="Freeform 111"/>
            <p:cNvSpPr/>
            <p:nvPr/>
          </p:nvSpPr>
          <p:spPr>
            <a:xfrm>
              <a:off x="963" y="2177"/>
              <a:ext cx="1" cy="215"/>
            </a:xfrm>
            <a:custGeom>
              <a:avLst/>
              <a:gdLst>
                <a:gd name="txL" fmla="*/ 0 w 1"/>
                <a:gd name="txT" fmla="*/ 0 h 215"/>
                <a:gd name="txR" fmla="*/ 1 w 1"/>
                <a:gd name="txB" fmla="*/ 215 h 215"/>
              </a:gdLst>
              <a:ahLst/>
              <a:cxnLst>
                <a:cxn ang="0">
                  <a:pos x="1" y="215"/>
                </a:cxn>
                <a:cxn ang="0">
                  <a:pos x="0" y="0"/>
                </a:cxn>
              </a:cxnLst>
              <a:rect l="txL" t="txT" r="txR" b="tx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1" name="Text Box 112"/>
            <p:cNvSpPr txBox="1"/>
            <p:nvPr/>
          </p:nvSpPr>
          <p:spPr>
            <a:xfrm>
              <a:off x="4896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92" name="Text Box 113"/>
            <p:cNvSpPr txBox="1"/>
            <p:nvPr/>
          </p:nvSpPr>
          <p:spPr>
            <a:xfrm>
              <a:off x="398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93" name="Text Box 114"/>
            <p:cNvSpPr txBox="1"/>
            <p:nvPr/>
          </p:nvSpPr>
          <p:spPr>
            <a:xfrm>
              <a:off x="2784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94" name="Text Box 115"/>
            <p:cNvSpPr txBox="1"/>
            <p:nvPr/>
          </p:nvSpPr>
          <p:spPr>
            <a:xfrm>
              <a:off x="86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2180" name="Text Box 116"/>
          <p:cNvSpPr txBox="1"/>
          <p:nvPr/>
        </p:nvSpPr>
        <p:spPr>
          <a:xfrm>
            <a:off x="2743200" y="3108325"/>
            <a:ext cx="28717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设与或非门的延迟时间为 1.5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72181" name="Rectangle 117"/>
          <p:cNvSpPr>
            <a:spLocks noChangeArrowheads="1"/>
          </p:cNvSpPr>
          <p:nvPr/>
        </p:nvSpPr>
        <p:spPr bwMode="auto">
          <a:xfrm>
            <a:off x="10261600" y="152400"/>
            <a:ext cx="1524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6.5</a:t>
            </a:r>
          </a:p>
        </p:txBody>
      </p:sp>
      <p:sp>
        <p:nvSpPr>
          <p:cNvPr id="24593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/>
      <p:bldP spid="472068" grpId="0"/>
      <p:bldP spid="472069" grpId="0"/>
      <p:bldP spid="472070" grpId="0"/>
      <p:bldP spid="472071" grpId="0"/>
      <p:bldP spid="472072" grpId="0"/>
      <p:bldP spid="472073" grpId="0"/>
      <p:bldP spid="472074" grpId="0"/>
      <p:bldP spid="472075" grpId="0"/>
      <p:bldP spid="472076" grpId="0"/>
      <p:bldP spid="472077" grpId="0"/>
      <p:bldP spid="4721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/>
          <p:nvPr/>
        </p:nvSpPr>
        <p:spPr>
          <a:xfrm>
            <a:off x="406400" y="762000"/>
            <a:ext cx="10682288" cy="914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位全加器分若干小组，小组中的进位同时产生，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小组与小组之间采用串行进位</a:t>
            </a:r>
          </a:p>
        </p:txBody>
      </p:sp>
      <p:sp>
        <p:nvSpPr>
          <p:cNvPr id="473091" name="Rectangle 3"/>
          <p:cNvSpPr/>
          <p:nvPr/>
        </p:nvSpPr>
        <p:spPr>
          <a:xfrm>
            <a:off x="954088" y="50292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当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形成后</a:t>
            </a:r>
          </a:p>
        </p:txBody>
      </p:sp>
      <p:sp>
        <p:nvSpPr>
          <p:cNvPr id="473092" name="Rectangle 4"/>
          <p:cNvSpPr/>
          <p:nvPr/>
        </p:nvSpPr>
        <p:spPr>
          <a:xfrm>
            <a:off x="3683000" y="5105400"/>
            <a:ext cx="17272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经 2.5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473093" name="Rectangle 5"/>
          <p:cNvSpPr/>
          <p:nvPr/>
        </p:nvSpPr>
        <p:spPr>
          <a:xfrm>
            <a:off x="3719513" y="5505450"/>
            <a:ext cx="1462087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3094" name="Rectangle 6"/>
          <p:cNvSpPr/>
          <p:nvPr/>
        </p:nvSpPr>
        <p:spPr>
          <a:xfrm>
            <a:off x="3719513" y="5867400"/>
            <a:ext cx="1665287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7.5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3095" name="Rectangle 7"/>
          <p:cNvSpPr/>
          <p:nvPr/>
        </p:nvSpPr>
        <p:spPr>
          <a:xfrm>
            <a:off x="3719513" y="6248400"/>
            <a:ext cx="15636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1 0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101600" y="228600"/>
            <a:ext cx="10890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(1)</a:t>
            </a:r>
            <a:r>
              <a:rPr lang="zh-CN" altLang="en-US" sz="3200" dirty="0">
                <a:latin typeface="Arial" panose="020B0604020202020204" pitchFamily="34" charset="0"/>
              </a:rPr>
              <a:t> 单重分组跳跃进位链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（组内并行，组间串行）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09600" y="2955925"/>
            <a:ext cx="2235200" cy="838200"/>
            <a:chOff x="384" y="1862"/>
            <a:chExt cx="1056" cy="528"/>
          </a:xfrm>
        </p:grpSpPr>
        <p:sp>
          <p:nvSpPr>
            <p:cNvPr id="25742" name="Text Box 10"/>
            <p:cNvSpPr txBox="1"/>
            <p:nvPr/>
          </p:nvSpPr>
          <p:spPr>
            <a:xfrm>
              <a:off x="432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    第 1 组</a:t>
              </a:r>
            </a:p>
          </p:txBody>
        </p:sp>
        <p:sp>
          <p:nvSpPr>
            <p:cNvPr id="25743" name="Rectangle 11"/>
            <p:cNvSpPr/>
            <p:nvPr/>
          </p:nvSpPr>
          <p:spPr>
            <a:xfrm>
              <a:off x="384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522663" y="2955925"/>
            <a:ext cx="2235200" cy="838200"/>
            <a:chOff x="1760" y="1862"/>
            <a:chExt cx="1056" cy="528"/>
          </a:xfrm>
        </p:grpSpPr>
        <p:sp>
          <p:nvSpPr>
            <p:cNvPr id="25740" name="Text Box 13"/>
            <p:cNvSpPr txBox="1"/>
            <p:nvPr/>
          </p:nvSpPr>
          <p:spPr>
            <a:xfrm>
              <a:off x="1776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    第 2 组</a:t>
              </a:r>
            </a:p>
          </p:txBody>
        </p:sp>
        <p:sp>
          <p:nvSpPr>
            <p:cNvPr id="25741" name="Rectangle 14"/>
            <p:cNvSpPr/>
            <p:nvPr/>
          </p:nvSpPr>
          <p:spPr>
            <a:xfrm>
              <a:off x="1760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4138" y="2955925"/>
            <a:ext cx="2235200" cy="838200"/>
            <a:chOff x="3136" y="1862"/>
            <a:chExt cx="1056" cy="528"/>
          </a:xfrm>
        </p:grpSpPr>
        <p:sp>
          <p:nvSpPr>
            <p:cNvPr id="25738" name="Text Box 16"/>
            <p:cNvSpPr txBox="1"/>
            <p:nvPr/>
          </p:nvSpPr>
          <p:spPr>
            <a:xfrm>
              <a:off x="3168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    第 3 组</a:t>
              </a:r>
            </a:p>
          </p:txBody>
        </p:sp>
        <p:sp>
          <p:nvSpPr>
            <p:cNvPr id="25739" name="Rectangle 17"/>
            <p:cNvSpPr/>
            <p:nvPr/>
          </p:nvSpPr>
          <p:spPr>
            <a:xfrm>
              <a:off x="3136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9347200" y="2955925"/>
            <a:ext cx="2235200" cy="838200"/>
            <a:chOff x="4512" y="1862"/>
            <a:chExt cx="1056" cy="528"/>
          </a:xfrm>
        </p:grpSpPr>
        <p:sp>
          <p:nvSpPr>
            <p:cNvPr id="25736" name="Text Box 19"/>
            <p:cNvSpPr txBox="1"/>
            <p:nvPr/>
          </p:nvSpPr>
          <p:spPr>
            <a:xfrm>
              <a:off x="4560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    第 4 组</a:t>
              </a:r>
            </a:p>
          </p:txBody>
        </p:sp>
        <p:sp>
          <p:nvSpPr>
            <p:cNvPr id="25737" name="Rectangle 20"/>
            <p:cNvSpPr/>
            <p:nvPr/>
          </p:nvSpPr>
          <p:spPr>
            <a:xfrm>
              <a:off x="4512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1016000" y="2238375"/>
            <a:ext cx="1422400" cy="733425"/>
            <a:chOff x="576" y="1410"/>
            <a:chExt cx="672" cy="462"/>
          </a:xfrm>
        </p:grpSpPr>
        <p:sp>
          <p:nvSpPr>
            <p:cNvPr id="25732" name="Line 22"/>
            <p:cNvSpPr/>
            <p:nvPr/>
          </p:nvSpPr>
          <p:spPr>
            <a:xfrm flipV="1">
              <a:off x="5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3" name="Line 23"/>
            <p:cNvSpPr/>
            <p:nvPr/>
          </p:nvSpPr>
          <p:spPr>
            <a:xfrm flipV="1">
              <a:off x="80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4" name="Line 24"/>
            <p:cNvSpPr/>
            <p:nvPr/>
          </p:nvSpPr>
          <p:spPr>
            <a:xfrm flipV="1">
              <a:off x="102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5" name="Line 25"/>
            <p:cNvSpPr/>
            <p:nvPr/>
          </p:nvSpPr>
          <p:spPr>
            <a:xfrm flipV="1">
              <a:off x="124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6"/>
          <p:cNvGrpSpPr/>
          <p:nvPr/>
        </p:nvGrpSpPr>
        <p:grpSpPr>
          <a:xfrm>
            <a:off x="3962400" y="2238375"/>
            <a:ext cx="1422400" cy="733425"/>
            <a:chOff x="1968" y="1410"/>
            <a:chExt cx="672" cy="462"/>
          </a:xfrm>
        </p:grpSpPr>
        <p:sp>
          <p:nvSpPr>
            <p:cNvPr id="25728" name="Line 27"/>
            <p:cNvSpPr/>
            <p:nvPr/>
          </p:nvSpPr>
          <p:spPr>
            <a:xfrm flipV="1">
              <a:off x="196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9" name="Line 28"/>
            <p:cNvSpPr/>
            <p:nvPr/>
          </p:nvSpPr>
          <p:spPr>
            <a:xfrm flipV="1">
              <a:off x="219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0" name="Line 29"/>
            <p:cNvSpPr/>
            <p:nvPr/>
          </p:nvSpPr>
          <p:spPr>
            <a:xfrm flipV="1">
              <a:off x="241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1" name="Line 30"/>
            <p:cNvSpPr/>
            <p:nvPr/>
          </p:nvSpPr>
          <p:spPr>
            <a:xfrm flipV="1">
              <a:off x="264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31"/>
          <p:cNvGrpSpPr/>
          <p:nvPr/>
        </p:nvGrpSpPr>
        <p:grpSpPr>
          <a:xfrm>
            <a:off x="6807200" y="2238375"/>
            <a:ext cx="1422400" cy="733425"/>
            <a:chOff x="3312" y="1410"/>
            <a:chExt cx="672" cy="462"/>
          </a:xfrm>
        </p:grpSpPr>
        <p:sp>
          <p:nvSpPr>
            <p:cNvPr id="25724" name="Line 32"/>
            <p:cNvSpPr/>
            <p:nvPr/>
          </p:nvSpPr>
          <p:spPr>
            <a:xfrm flipV="1">
              <a:off x="331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5" name="Line 33"/>
            <p:cNvSpPr/>
            <p:nvPr/>
          </p:nvSpPr>
          <p:spPr>
            <a:xfrm flipV="1">
              <a:off x="353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6" name="Line 34"/>
            <p:cNvSpPr/>
            <p:nvPr/>
          </p:nvSpPr>
          <p:spPr>
            <a:xfrm flipV="1">
              <a:off x="376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7" name="Line 35"/>
            <p:cNvSpPr/>
            <p:nvPr/>
          </p:nvSpPr>
          <p:spPr>
            <a:xfrm flipV="1">
              <a:off x="398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36"/>
          <p:cNvGrpSpPr/>
          <p:nvPr/>
        </p:nvGrpSpPr>
        <p:grpSpPr>
          <a:xfrm>
            <a:off x="9753600" y="2238375"/>
            <a:ext cx="1422400" cy="733425"/>
            <a:chOff x="4704" y="1410"/>
            <a:chExt cx="672" cy="462"/>
          </a:xfrm>
        </p:grpSpPr>
        <p:sp>
          <p:nvSpPr>
            <p:cNvPr id="25720" name="Line 37"/>
            <p:cNvSpPr/>
            <p:nvPr/>
          </p:nvSpPr>
          <p:spPr>
            <a:xfrm flipV="1">
              <a:off x="470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1" name="Line 38"/>
            <p:cNvSpPr/>
            <p:nvPr/>
          </p:nvSpPr>
          <p:spPr>
            <a:xfrm flipV="1">
              <a:off x="492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2" name="Line 39"/>
            <p:cNvSpPr/>
            <p:nvPr/>
          </p:nvSpPr>
          <p:spPr>
            <a:xfrm flipV="1">
              <a:off x="515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3" name="Line 40"/>
            <p:cNvSpPr/>
            <p:nvPr/>
          </p:nvSpPr>
          <p:spPr>
            <a:xfrm flipV="1">
              <a:off x="53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3129" name="Freeform 41"/>
          <p:cNvSpPr/>
          <p:nvPr/>
        </p:nvSpPr>
        <p:spPr>
          <a:xfrm>
            <a:off x="2844800" y="2667000"/>
            <a:ext cx="1117600" cy="669925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0" name="Freeform 42"/>
          <p:cNvSpPr/>
          <p:nvPr/>
        </p:nvSpPr>
        <p:spPr>
          <a:xfrm>
            <a:off x="5765800" y="2667000"/>
            <a:ext cx="1039813" cy="669925"/>
          </a:xfrm>
          <a:custGeom>
            <a:avLst/>
            <a:gdLst>
              <a:gd name="txL" fmla="*/ 0 w 491"/>
              <a:gd name="txT" fmla="*/ 0 h 422"/>
              <a:gd name="txR" fmla="*/ 491 w 491"/>
              <a:gd name="txB" fmla="*/ 422 h 422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1" name="Freeform 43"/>
          <p:cNvSpPr/>
          <p:nvPr/>
        </p:nvSpPr>
        <p:spPr>
          <a:xfrm>
            <a:off x="8669338" y="2667000"/>
            <a:ext cx="1084262" cy="673100"/>
          </a:xfrm>
          <a:custGeom>
            <a:avLst/>
            <a:gdLst>
              <a:gd name="txL" fmla="*/ 0 w 512"/>
              <a:gd name="txT" fmla="*/ 0 h 424"/>
              <a:gd name="txR" fmla="*/ 512 w 512"/>
              <a:gd name="txB" fmla="*/ 424 h 424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4"/>
          <p:cNvGrpSpPr/>
          <p:nvPr/>
        </p:nvGrpSpPr>
        <p:grpSpPr>
          <a:xfrm>
            <a:off x="690563" y="1798638"/>
            <a:ext cx="2071687" cy="414337"/>
            <a:chOff x="422" y="1133"/>
            <a:chExt cx="979" cy="261"/>
          </a:xfrm>
        </p:grpSpPr>
        <p:sp>
          <p:nvSpPr>
            <p:cNvPr id="25716" name="Text Box 45"/>
            <p:cNvSpPr txBox="1"/>
            <p:nvPr/>
          </p:nvSpPr>
          <p:spPr>
            <a:xfrm>
              <a:off x="422" y="114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5717" name="Text Box 46"/>
            <p:cNvSpPr txBox="1"/>
            <p:nvPr/>
          </p:nvSpPr>
          <p:spPr>
            <a:xfrm>
              <a:off x="67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5718" name="Text Box 47"/>
            <p:cNvSpPr txBox="1"/>
            <p:nvPr/>
          </p:nvSpPr>
          <p:spPr>
            <a:xfrm>
              <a:off x="91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5719" name="Text Box 48"/>
            <p:cNvSpPr txBox="1"/>
            <p:nvPr/>
          </p:nvSpPr>
          <p:spPr>
            <a:xfrm>
              <a:off x="115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3657600" y="1798638"/>
            <a:ext cx="1963738" cy="400050"/>
            <a:chOff x="1824" y="1133"/>
            <a:chExt cx="928" cy="252"/>
          </a:xfrm>
        </p:grpSpPr>
        <p:sp>
          <p:nvSpPr>
            <p:cNvPr id="25712" name="Text Box 50"/>
            <p:cNvSpPr txBox="1"/>
            <p:nvPr/>
          </p:nvSpPr>
          <p:spPr>
            <a:xfrm>
              <a:off x="1824" y="1133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5713" name="Text Box 51"/>
            <p:cNvSpPr txBox="1"/>
            <p:nvPr/>
          </p:nvSpPr>
          <p:spPr>
            <a:xfrm>
              <a:off x="2064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714" name="Text Box 52"/>
            <p:cNvSpPr txBox="1"/>
            <p:nvPr/>
          </p:nvSpPr>
          <p:spPr>
            <a:xfrm>
              <a:off x="230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715" name="Text Box 53"/>
            <p:cNvSpPr txBox="1"/>
            <p:nvPr/>
          </p:nvSpPr>
          <p:spPr>
            <a:xfrm>
              <a:off x="254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2" name="Group 54"/>
          <p:cNvGrpSpPr/>
          <p:nvPr/>
        </p:nvGrpSpPr>
        <p:grpSpPr>
          <a:xfrm>
            <a:off x="6502400" y="1798638"/>
            <a:ext cx="1963738" cy="414337"/>
            <a:chOff x="3168" y="1133"/>
            <a:chExt cx="928" cy="261"/>
          </a:xfrm>
        </p:grpSpPr>
        <p:sp>
          <p:nvSpPr>
            <p:cNvPr id="25708" name="Text Box 55"/>
            <p:cNvSpPr txBox="1"/>
            <p:nvPr/>
          </p:nvSpPr>
          <p:spPr>
            <a:xfrm>
              <a:off x="316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709" name="Text Box 56"/>
            <p:cNvSpPr txBox="1"/>
            <p:nvPr/>
          </p:nvSpPr>
          <p:spPr>
            <a:xfrm>
              <a:off x="340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710" name="Text Box 57"/>
            <p:cNvSpPr txBox="1"/>
            <p:nvPr/>
          </p:nvSpPr>
          <p:spPr>
            <a:xfrm>
              <a:off x="3648" y="114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711" name="Text Box 58"/>
            <p:cNvSpPr txBox="1"/>
            <p:nvPr/>
          </p:nvSpPr>
          <p:spPr>
            <a:xfrm>
              <a:off x="388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9347200" y="1798638"/>
            <a:ext cx="1963738" cy="400050"/>
            <a:chOff x="4416" y="1133"/>
            <a:chExt cx="928" cy="252"/>
          </a:xfrm>
        </p:grpSpPr>
        <p:sp>
          <p:nvSpPr>
            <p:cNvPr id="25704" name="Text Box 60"/>
            <p:cNvSpPr txBox="1"/>
            <p:nvPr/>
          </p:nvSpPr>
          <p:spPr>
            <a:xfrm>
              <a:off x="441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705" name="Text Box 61"/>
            <p:cNvSpPr txBox="1"/>
            <p:nvPr/>
          </p:nvSpPr>
          <p:spPr>
            <a:xfrm>
              <a:off x="465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706" name="Text Box 62"/>
            <p:cNvSpPr txBox="1"/>
            <p:nvPr/>
          </p:nvSpPr>
          <p:spPr>
            <a:xfrm>
              <a:off x="489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707" name="Text Box 63"/>
            <p:cNvSpPr txBox="1"/>
            <p:nvPr/>
          </p:nvSpPr>
          <p:spPr>
            <a:xfrm>
              <a:off x="513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508000" y="3794125"/>
            <a:ext cx="2286000" cy="1085850"/>
            <a:chOff x="336" y="2390"/>
            <a:chExt cx="1080" cy="684"/>
          </a:xfrm>
        </p:grpSpPr>
        <p:sp>
          <p:nvSpPr>
            <p:cNvPr id="25688" name="Line 65"/>
            <p:cNvSpPr/>
            <p:nvPr/>
          </p:nvSpPr>
          <p:spPr>
            <a:xfrm>
              <a:off x="48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9" name="Line 66"/>
            <p:cNvSpPr/>
            <p:nvPr/>
          </p:nvSpPr>
          <p:spPr>
            <a:xfrm>
              <a:off x="72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0" name="Line 67"/>
            <p:cNvSpPr/>
            <p:nvPr/>
          </p:nvSpPr>
          <p:spPr>
            <a:xfrm>
              <a:off x="973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1" name="Line 68"/>
            <p:cNvSpPr/>
            <p:nvPr/>
          </p:nvSpPr>
          <p:spPr>
            <a:xfrm>
              <a:off x="122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2" name="Line 69"/>
            <p:cNvSpPr/>
            <p:nvPr/>
          </p:nvSpPr>
          <p:spPr>
            <a:xfrm>
              <a:off x="60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3" name="Line 70"/>
            <p:cNvSpPr/>
            <p:nvPr/>
          </p:nvSpPr>
          <p:spPr>
            <a:xfrm>
              <a:off x="85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4" name="Line 71"/>
            <p:cNvSpPr/>
            <p:nvPr/>
          </p:nvSpPr>
          <p:spPr>
            <a:xfrm>
              <a:off x="1097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5" name="Line 72"/>
            <p:cNvSpPr/>
            <p:nvPr/>
          </p:nvSpPr>
          <p:spPr>
            <a:xfrm>
              <a:off x="1344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6" name="Text Box 73"/>
            <p:cNvSpPr txBox="1"/>
            <p:nvPr/>
          </p:nvSpPr>
          <p:spPr>
            <a:xfrm>
              <a:off x="33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5697" name="Text Box 74"/>
            <p:cNvSpPr txBox="1"/>
            <p:nvPr/>
          </p:nvSpPr>
          <p:spPr>
            <a:xfrm>
              <a:off x="48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5698" name="Text Box 75"/>
            <p:cNvSpPr txBox="1"/>
            <p:nvPr/>
          </p:nvSpPr>
          <p:spPr>
            <a:xfrm>
              <a:off x="565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5699" name="Text Box 76"/>
            <p:cNvSpPr txBox="1"/>
            <p:nvPr/>
          </p:nvSpPr>
          <p:spPr>
            <a:xfrm>
              <a:off x="82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5700" name="Text Box 77"/>
            <p:cNvSpPr txBox="1"/>
            <p:nvPr/>
          </p:nvSpPr>
          <p:spPr>
            <a:xfrm>
              <a:off x="106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5701" name="Text Box 78"/>
            <p:cNvSpPr txBox="1"/>
            <p:nvPr/>
          </p:nvSpPr>
          <p:spPr>
            <a:xfrm>
              <a:off x="72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5702" name="Text Box 79"/>
            <p:cNvSpPr txBox="1"/>
            <p:nvPr/>
          </p:nvSpPr>
          <p:spPr>
            <a:xfrm>
              <a:off x="97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5703" name="Text Box 80"/>
            <p:cNvSpPr txBox="1"/>
            <p:nvPr/>
          </p:nvSpPr>
          <p:spPr>
            <a:xfrm>
              <a:off x="121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3430588" y="3794125"/>
            <a:ext cx="2225675" cy="1085850"/>
            <a:chOff x="1717" y="2390"/>
            <a:chExt cx="1051" cy="684"/>
          </a:xfrm>
        </p:grpSpPr>
        <p:sp>
          <p:nvSpPr>
            <p:cNvPr id="25672" name="Line 82"/>
            <p:cNvSpPr/>
            <p:nvPr/>
          </p:nvSpPr>
          <p:spPr>
            <a:xfrm>
              <a:off x="187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3" name="Line 83"/>
            <p:cNvSpPr/>
            <p:nvPr/>
          </p:nvSpPr>
          <p:spPr>
            <a:xfrm>
              <a:off x="211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4" name="Line 84"/>
            <p:cNvSpPr/>
            <p:nvPr/>
          </p:nvSpPr>
          <p:spPr>
            <a:xfrm>
              <a:off x="2365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5" name="Line 85"/>
            <p:cNvSpPr/>
            <p:nvPr/>
          </p:nvSpPr>
          <p:spPr>
            <a:xfrm>
              <a:off x="261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6" name="Line 86"/>
            <p:cNvSpPr/>
            <p:nvPr/>
          </p:nvSpPr>
          <p:spPr>
            <a:xfrm>
              <a:off x="199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7" name="Line 87"/>
            <p:cNvSpPr/>
            <p:nvPr/>
          </p:nvSpPr>
          <p:spPr>
            <a:xfrm>
              <a:off x="224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8" name="Line 88"/>
            <p:cNvSpPr/>
            <p:nvPr/>
          </p:nvSpPr>
          <p:spPr>
            <a:xfrm>
              <a:off x="248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9" name="Line 89"/>
            <p:cNvSpPr/>
            <p:nvPr/>
          </p:nvSpPr>
          <p:spPr>
            <a:xfrm>
              <a:off x="273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0" name="Text Box 90"/>
            <p:cNvSpPr txBox="1"/>
            <p:nvPr/>
          </p:nvSpPr>
          <p:spPr>
            <a:xfrm>
              <a:off x="1717" y="2822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5681" name="Text Box 91"/>
            <p:cNvSpPr txBox="1"/>
            <p:nvPr/>
          </p:nvSpPr>
          <p:spPr>
            <a:xfrm>
              <a:off x="1957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682" name="Text Box 92"/>
            <p:cNvSpPr txBox="1"/>
            <p:nvPr/>
          </p:nvSpPr>
          <p:spPr>
            <a:xfrm>
              <a:off x="2218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683" name="Text Box 93"/>
            <p:cNvSpPr txBox="1"/>
            <p:nvPr/>
          </p:nvSpPr>
          <p:spPr>
            <a:xfrm>
              <a:off x="2437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5684" name="Text Box 94"/>
            <p:cNvSpPr txBox="1"/>
            <p:nvPr/>
          </p:nvSpPr>
          <p:spPr>
            <a:xfrm>
              <a:off x="1872" y="2592"/>
              <a:ext cx="19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5685" name="Text Box 95"/>
            <p:cNvSpPr txBox="1"/>
            <p:nvPr/>
          </p:nvSpPr>
          <p:spPr>
            <a:xfrm>
              <a:off x="2127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686" name="Text Box 96"/>
            <p:cNvSpPr txBox="1"/>
            <p:nvPr/>
          </p:nvSpPr>
          <p:spPr>
            <a:xfrm>
              <a:off x="236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687" name="Text Box 97"/>
            <p:cNvSpPr txBox="1"/>
            <p:nvPr/>
          </p:nvSpPr>
          <p:spPr>
            <a:xfrm>
              <a:off x="260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6" name="Group 98"/>
          <p:cNvGrpSpPr/>
          <p:nvPr/>
        </p:nvGrpSpPr>
        <p:grpSpPr>
          <a:xfrm>
            <a:off x="6275388" y="3794125"/>
            <a:ext cx="2225675" cy="1085850"/>
            <a:chOff x="3061" y="2390"/>
            <a:chExt cx="1051" cy="684"/>
          </a:xfrm>
        </p:grpSpPr>
        <p:sp>
          <p:nvSpPr>
            <p:cNvPr id="25656" name="Line 99"/>
            <p:cNvSpPr/>
            <p:nvPr/>
          </p:nvSpPr>
          <p:spPr>
            <a:xfrm>
              <a:off x="321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7" name="Line 100"/>
            <p:cNvSpPr/>
            <p:nvPr/>
          </p:nvSpPr>
          <p:spPr>
            <a:xfrm>
              <a:off x="346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8" name="Line 101"/>
            <p:cNvSpPr/>
            <p:nvPr/>
          </p:nvSpPr>
          <p:spPr>
            <a:xfrm>
              <a:off x="3709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9" name="Line 102"/>
            <p:cNvSpPr/>
            <p:nvPr/>
          </p:nvSpPr>
          <p:spPr>
            <a:xfrm>
              <a:off x="395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Line 103"/>
            <p:cNvSpPr/>
            <p:nvPr/>
          </p:nvSpPr>
          <p:spPr>
            <a:xfrm>
              <a:off x="333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1" name="Line 104"/>
            <p:cNvSpPr/>
            <p:nvPr/>
          </p:nvSpPr>
          <p:spPr>
            <a:xfrm>
              <a:off x="358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2" name="Line 105"/>
            <p:cNvSpPr/>
            <p:nvPr/>
          </p:nvSpPr>
          <p:spPr>
            <a:xfrm>
              <a:off x="383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3" name="Line 106"/>
            <p:cNvSpPr/>
            <p:nvPr/>
          </p:nvSpPr>
          <p:spPr>
            <a:xfrm>
              <a:off x="408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4" name="Text Box 107"/>
            <p:cNvSpPr txBox="1"/>
            <p:nvPr/>
          </p:nvSpPr>
          <p:spPr>
            <a:xfrm>
              <a:off x="306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65" name="Text Box 108"/>
            <p:cNvSpPr txBox="1"/>
            <p:nvPr/>
          </p:nvSpPr>
          <p:spPr>
            <a:xfrm>
              <a:off x="330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66" name="Text Box 109"/>
            <p:cNvSpPr txBox="1"/>
            <p:nvPr/>
          </p:nvSpPr>
          <p:spPr>
            <a:xfrm>
              <a:off x="356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67" name="Text Box 110"/>
            <p:cNvSpPr txBox="1"/>
            <p:nvPr/>
          </p:nvSpPr>
          <p:spPr>
            <a:xfrm>
              <a:off x="380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68" name="Text Box 111"/>
            <p:cNvSpPr txBox="1"/>
            <p:nvPr/>
          </p:nvSpPr>
          <p:spPr>
            <a:xfrm>
              <a:off x="323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69" name="Text Box 112"/>
            <p:cNvSpPr txBox="1"/>
            <p:nvPr/>
          </p:nvSpPr>
          <p:spPr>
            <a:xfrm>
              <a:off x="347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70" name="Text Box 113"/>
            <p:cNvSpPr txBox="1"/>
            <p:nvPr/>
          </p:nvSpPr>
          <p:spPr>
            <a:xfrm>
              <a:off x="371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71" name="Text Box 114"/>
            <p:cNvSpPr txBox="1"/>
            <p:nvPr/>
          </p:nvSpPr>
          <p:spPr>
            <a:xfrm>
              <a:off x="395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7" name="Group 115"/>
          <p:cNvGrpSpPr/>
          <p:nvPr/>
        </p:nvGrpSpPr>
        <p:grpSpPr>
          <a:xfrm>
            <a:off x="9221788" y="3794125"/>
            <a:ext cx="2225675" cy="1085850"/>
            <a:chOff x="4453" y="2390"/>
            <a:chExt cx="1051" cy="684"/>
          </a:xfrm>
        </p:grpSpPr>
        <p:sp>
          <p:nvSpPr>
            <p:cNvPr id="25640" name="Line 116"/>
            <p:cNvSpPr/>
            <p:nvPr/>
          </p:nvSpPr>
          <p:spPr>
            <a:xfrm>
              <a:off x="460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1" name="Line 117"/>
            <p:cNvSpPr/>
            <p:nvPr/>
          </p:nvSpPr>
          <p:spPr>
            <a:xfrm>
              <a:off x="4854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2" name="Line 118"/>
            <p:cNvSpPr/>
            <p:nvPr/>
          </p:nvSpPr>
          <p:spPr>
            <a:xfrm>
              <a:off x="5101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3" name="Line 119"/>
            <p:cNvSpPr/>
            <p:nvPr/>
          </p:nvSpPr>
          <p:spPr>
            <a:xfrm>
              <a:off x="534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4" name="Line 120"/>
            <p:cNvSpPr/>
            <p:nvPr/>
          </p:nvSpPr>
          <p:spPr>
            <a:xfrm>
              <a:off x="4731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5" name="Line 121"/>
            <p:cNvSpPr/>
            <p:nvPr/>
          </p:nvSpPr>
          <p:spPr>
            <a:xfrm>
              <a:off x="4978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6" name="Line 122"/>
            <p:cNvSpPr/>
            <p:nvPr/>
          </p:nvSpPr>
          <p:spPr>
            <a:xfrm>
              <a:off x="522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7" name="Line 123"/>
            <p:cNvSpPr/>
            <p:nvPr/>
          </p:nvSpPr>
          <p:spPr>
            <a:xfrm>
              <a:off x="547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8" name="Text Box 124"/>
            <p:cNvSpPr txBox="1"/>
            <p:nvPr/>
          </p:nvSpPr>
          <p:spPr>
            <a:xfrm>
              <a:off x="445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49" name="Text Box 125"/>
            <p:cNvSpPr txBox="1"/>
            <p:nvPr/>
          </p:nvSpPr>
          <p:spPr>
            <a:xfrm>
              <a:off x="469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0" name="Text Box 126"/>
            <p:cNvSpPr txBox="1"/>
            <p:nvPr/>
          </p:nvSpPr>
          <p:spPr>
            <a:xfrm>
              <a:off x="4954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51" name="Text Box 127"/>
            <p:cNvSpPr txBox="1"/>
            <p:nvPr/>
          </p:nvSpPr>
          <p:spPr>
            <a:xfrm>
              <a:off x="522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52" name="Text Box 128"/>
            <p:cNvSpPr txBox="1"/>
            <p:nvPr/>
          </p:nvSpPr>
          <p:spPr>
            <a:xfrm>
              <a:off x="4608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53" name="Text Box 129"/>
            <p:cNvSpPr txBox="1"/>
            <p:nvPr/>
          </p:nvSpPr>
          <p:spPr>
            <a:xfrm>
              <a:off x="486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4" name="Text Box 130"/>
            <p:cNvSpPr txBox="1"/>
            <p:nvPr/>
          </p:nvSpPr>
          <p:spPr>
            <a:xfrm>
              <a:off x="510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55" name="Text Box 131"/>
            <p:cNvSpPr txBox="1"/>
            <p:nvPr/>
          </p:nvSpPr>
          <p:spPr>
            <a:xfrm>
              <a:off x="534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73220" name="Rectangle 132"/>
          <p:cNvSpPr/>
          <p:nvPr/>
        </p:nvSpPr>
        <p:spPr>
          <a:xfrm>
            <a:off x="5802313" y="5105400"/>
            <a:ext cx="62372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3221" name="Rectangle 133"/>
          <p:cNvSpPr/>
          <p:nvPr/>
        </p:nvSpPr>
        <p:spPr>
          <a:xfrm>
            <a:off x="5791200" y="54864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7 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30" name="Rectangle 134"/>
          <p:cNvSpPr/>
          <p:nvPr/>
        </p:nvSpPr>
        <p:spPr>
          <a:xfrm>
            <a:off x="5791200" y="588803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3223" name="Rectangle 135"/>
          <p:cNvSpPr/>
          <p:nvPr/>
        </p:nvSpPr>
        <p:spPr>
          <a:xfrm>
            <a:off x="5892800" y="5867400"/>
            <a:ext cx="2795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11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73224" name="Rectangle 136"/>
          <p:cNvSpPr/>
          <p:nvPr/>
        </p:nvSpPr>
        <p:spPr>
          <a:xfrm>
            <a:off x="5802313" y="62690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15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73225" name="Rectangle 137"/>
          <p:cNvSpPr>
            <a:spLocks noChangeArrowheads="1"/>
          </p:cNvSpPr>
          <p:nvPr/>
        </p:nvSpPr>
        <p:spPr bwMode="auto">
          <a:xfrm>
            <a:off x="10261600" y="152400"/>
            <a:ext cx="1524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6.5</a:t>
            </a:r>
          </a:p>
        </p:txBody>
      </p:sp>
      <p:sp>
        <p:nvSpPr>
          <p:cNvPr id="473226" name="Text Box 138"/>
          <p:cNvSpPr txBox="1"/>
          <p:nvPr/>
        </p:nvSpPr>
        <p:spPr>
          <a:xfrm>
            <a:off x="7010400" y="1219200"/>
            <a:ext cx="3206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以 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 = 16 </a:t>
            </a:r>
            <a:r>
              <a:rPr lang="zh-CN" altLang="en-US" sz="2400" dirty="0">
                <a:latin typeface="Times New Roman" panose="02020603050405020304" pitchFamily="18" charset="0"/>
              </a:rPr>
              <a:t>为例</a:t>
            </a:r>
          </a:p>
        </p:txBody>
      </p:sp>
      <p:grpSp>
        <p:nvGrpSpPr>
          <p:cNvPr id="18" name="Group 139"/>
          <p:cNvGrpSpPr/>
          <p:nvPr/>
        </p:nvGrpSpPr>
        <p:grpSpPr>
          <a:xfrm>
            <a:off x="11379200" y="1798638"/>
            <a:ext cx="711200" cy="1554162"/>
            <a:chOff x="5376" y="1133"/>
            <a:chExt cx="336" cy="979"/>
          </a:xfrm>
        </p:grpSpPr>
        <p:sp>
          <p:nvSpPr>
            <p:cNvPr id="25638" name="Freeform 140"/>
            <p:cNvSpPr/>
            <p:nvPr/>
          </p:nvSpPr>
          <p:spPr>
            <a:xfrm>
              <a:off x="5472" y="1440"/>
              <a:ext cx="96" cy="672"/>
            </a:xfrm>
            <a:custGeom>
              <a:avLst/>
              <a:gdLst>
                <a:gd name="txL" fmla="*/ 0 w 144"/>
                <a:gd name="txT" fmla="*/ 0 h 672"/>
                <a:gd name="txR" fmla="*/ 144 w 144"/>
                <a:gd name="txB" fmla="*/ 672 h 672"/>
              </a:gdLst>
              <a:ahLst/>
              <a:cxnLst>
                <a:cxn ang="0">
                  <a:pos x="1" y="0"/>
                </a:cxn>
                <a:cxn ang="0">
                  <a:pos x="1" y="672"/>
                </a:cxn>
                <a:cxn ang="0">
                  <a:pos x="0" y="672"/>
                </a:cxn>
              </a:cxnLst>
              <a:rect l="txL" t="txT" r="txR" b="txB"/>
              <a:pathLst>
                <a:path w="144" h="672">
                  <a:moveTo>
                    <a:pt x="144" y="0"/>
                  </a:moveTo>
                  <a:lnTo>
                    <a:pt x="144" y="672"/>
                  </a:lnTo>
                  <a:lnTo>
                    <a:pt x="0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Text Box 141"/>
            <p:cNvSpPr txBox="1"/>
            <p:nvPr/>
          </p:nvSpPr>
          <p:spPr>
            <a:xfrm>
              <a:off x="5376" y="1133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-1</a:t>
              </a:r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636" name="AutoShape 14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5637" name="Text Box 143"/>
          <p:cNvSpPr txBox="1"/>
          <p:nvPr/>
        </p:nvSpPr>
        <p:spPr>
          <a:xfrm>
            <a:off x="9169400" y="5229225"/>
            <a:ext cx="2303463" cy="1046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n=64</a:t>
            </a:r>
            <a:r>
              <a:rPr lang="zh-CN" altLang="en-US" dirty="0">
                <a:latin typeface="Arial" panose="020B0604020202020204" pitchFamily="34" charset="0"/>
              </a:rPr>
              <a:t>，则需经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40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</a:rPr>
              <a:t>才能产生全部进位，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时间仍太长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4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4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4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/>
      <p:bldP spid="473091" grpId="0"/>
      <p:bldP spid="473092" grpId="0"/>
      <p:bldP spid="473093" grpId="0"/>
      <p:bldP spid="473094" grpId="0"/>
      <p:bldP spid="473095" grpId="0"/>
      <p:bldP spid="473220" grpId="0"/>
      <p:bldP spid="473221" grpId="0"/>
      <p:bldP spid="473223" grpId="0"/>
      <p:bldP spid="473224" grpId="0"/>
      <p:bldP spid="473226" grpId="0"/>
      <p:bldP spid="256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/>
          <p:nvPr/>
        </p:nvSpPr>
        <p:spPr>
          <a:xfrm>
            <a:off x="304800" y="2286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(2) 双重分组跳跃进位链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（组内并行，组间并行（一个大组内））</a:t>
            </a:r>
          </a:p>
        </p:txBody>
      </p:sp>
      <p:sp>
        <p:nvSpPr>
          <p:cNvPr id="474115" name="Rectangle 3"/>
          <p:cNvSpPr/>
          <p:nvPr/>
        </p:nvSpPr>
        <p:spPr>
          <a:xfrm>
            <a:off x="623888" y="836613"/>
            <a:ext cx="11039475" cy="175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位全加器分若干大组，大组中又包含若干小组。 每个大组中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各小组的最高位进位同时产生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。大组与大组 之间采用串行进位。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4116" name="Rectangle 4"/>
          <p:cNvSpPr/>
          <p:nvPr/>
        </p:nvSpPr>
        <p:spPr>
          <a:xfrm>
            <a:off x="908050" y="2590800"/>
            <a:ext cx="335915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以 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 = 32 </a:t>
            </a:r>
            <a:r>
              <a:rPr lang="zh-CN" altLang="en-US" sz="2800" dirty="0">
                <a:latin typeface="Times New Roman" panose="02020603050405020304" pitchFamily="18" charset="0"/>
              </a:rPr>
              <a:t>为例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747713" y="5884863"/>
            <a:ext cx="5283200" cy="466725"/>
            <a:chOff x="353" y="3780"/>
            <a:chExt cx="2496" cy="294"/>
          </a:xfrm>
        </p:grpSpPr>
        <p:sp>
          <p:nvSpPr>
            <p:cNvPr id="26668" name="Text Box 6"/>
            <p:cNvSpPr txBox="1"/>
            <p:nvPr/>
          </p:nvSpPr>
          <p:spPr>
            <a:xfrm>
              <a:off x="487" y="3789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69" name="Text Box 7"/>
            <p:cNvSpPr txBox="1"/>
            <p:nvPr/>
          </p:nvSpPr>
          <p:spPr>
            <a:xfrm>
              <a:off x="1831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26670" name="Group 8"/>
            <p:cNvGrpSpPr/>
            <p:nvPr/>
          </p:nvGrpSpPr>
          <p:grpSpPr>
            <a:xfrm>
              <a:off x="353" y="3780"/>
              <a:ext cx="2496" cy="294"/>
              <a:chOff x="353" y="3780"/>
              <a:chExt cx="2496" cy="294"/>
            </a:xfrm>
          </p:grpSpPr>
          <p:sp>
            <p:nvSpPr>
              <p:cNvPr id="26672" name="Rectangle 9"/>
              <p:cNvSpPr/>
              <p:nvPr/>
            </p:nvSpPr>
            <p:spPr>
              <a:xfrm>
                <a:off x="353" y="3780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3" name="Rectangle 10"/>
              <p:cNvSpPr/>
              <p:nvPr/>
            </p:nvSpPr>
            <p:spPr>
              <a:xfrm>
                <a:off x="1025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4" name="Text Box 11"/>
              <p:cNvSpPr txBox="1"/>
              <p:nvPr/>
            </p:nvSpPr>
            <p:spPr>
              <a:xfrm>
                <a:off x="1159" y="3795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675" name="Rectangle 12"/>
              <p:cNvSpPr/>
              <p:nvPr/>
            </p:nvSpPr>
            <p:spPr>
              <a:xfrm>
                <a:off x="1697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6" name="Rectangle 13"/>
              <p:cNvSpPr/>
              <p:nvPr/>
            </p:nvSpPr>
            <p:spPr>
              <a:xfrm>
                <a:off x="2369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6671" name="Text Box 14"/>
            <p:cNvSpPr txBox="1"/>
            <p:nvPr/>
          </p:nvSpPr>
          <p:spPr>
            <a:xfrm>
              <a:off x="2503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7313" y="5894388"/>
            <a:ext cx="5283200" cy="466725"/>
            <a:chOff x="3041" y="3786"/>
            <a:chExt cx="2496" cy="294"/>
          </a:xfrm>
        </p:grpSpPr>
        <p:sp>
          <p:nvSpPr>
            <p:cNvPr id="26659" name="Text Box 16"/>
            <p:cNvSpPr txBox="1"/>
            <p:nvPr/>
          </p:nvSpPr>
          <p:spPr>
            <a:xfrm>
              <a:off x="3175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660" name="Text Box 17"/>
            <p:cNvSpPr txBox="1"/>
            <p:nvPr/>
          </p:nvSpPr>
          <p:spPr>
            <a:xfrm>
              <a:off x="3847" y="3801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6</a:t>
              </a:r>
            </a:p>
          </p:txBody>
        </p:sp>
        <p:grpSp>
          <p:nvGrpSpPr>
            <p:cNvPr id="26661" name="Group 18"/>
            <p:cNvGrpSpPr/>
            <p:nvPr/>
          </p:nvGrpSpPr>
          <p:grpSpPr>
            <a:xfrm>
              <a:off x="3041" y="3786"/>
              <a:ext cx="2496" cy="294"/>
              <a:chOff x="3041" y="3786"/>
              <a:chExt cx="2496" cy="294"/>
            </a:xfrm>
          </p:grpSpPr>
          <p:sp>
            <p:nvSpPr>
              <p:cNvPr id="26662" name="Rectangle 19"/>
              <p:cNvSpPr/>
              <p:nvPr/>
            </p:nvSpPr>
            <p:spPr>
              <a:xfrm>
                <a:off x="3041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3" name="Rectangle 20"/>
              <p:cNvSpPr/>
              <p:nvPr/>
            </p:nvSpPr>
            <p:spPr>
              <a:xfrm>
                <a:off x="3713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4" name="Rectangle 21"/>
              <p:cNvSpPr/>
              <p:nvPr/>
            </p:nvSpPr>
            <p:spPr>
              <a:xfrm>
                <a:off x="4385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5" name="Text Box 22"/>
              <p:cNvSpPr txBox="1"/>
              <p:nvPr/>
            </p:nvSpPr>
            <p:spPr>
              <a:xfrm>
                <a:off x="4519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6666" name="Rectangle 23"/>
              <p:cNvSpPr/>
              <p:nvPr/>
            </p:nvSpPr>
            <p:spPr>
              <a:xfrm>
                <a:off x="5057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7" name="Text Box 24"/>
              <p:cNvSpPr txBox="1"/>
              <p:nvPr/>
            </p:nvSpPr>
            <p:spPr>
              <a:xfrm>
                <a:off x="5191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</p:grpSp>
      <p:grpSp>
        <p:nvGrpSpPr>
          <p:cNvPr id="6" name="Group 25"/>
          <p:cNvGrpSpPr/>
          <p:nvPr/>
        </p:nvGrpSpPr>
        <p:grpSpPr>
          <a:xfrm>
            <a:off x="623888" y="4292600"/>
            <a:ext cx="5181600" cy="533400"/>
            <a:chOff x="305" y="2772"/>
            <a:chExt cx="2448" cy="336"/>
          </a:xfrm>
        </p:grpSpPr>
        <p:sp>
          <p:nvSpPr>
            <p:cNvPr id="26657" name="Rectangle 26"/>
            <p:cNvSpPr/>
            <p:nvPr/>
          </p:nvSpPr>
          <p:spPr>
            <a:xfrm>
              <a:off x="305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8" name="Text Box 27"/>
            <p:cNvSpPr txBox="1"/>
            <p:nvPr/>
          </p:nvSpPr>
          <p:spPr>
            <a:xfrm>
              <a:off x="809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</a:rPr>
                <a:t>第    一    大    组</a:t>
              </a: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6478588" y="4292600"/>
            <a:ext cx="5181600" cy="533400"/>
            <a:chOff x="2993" y="2772"/>
            <a:chExt cx="2448" cy="336"/>
          </a:xfrm>
        </p:grpSpPr>
        <p:sp>
          <p:nvSpPr>
            <p:cNvPr id="26655" name="Rectangle 29"/>
            <p:cNvSpPr/>
            <p:nvPr/>
          </p:nvSpPr>
          <p:spPr>
            <a:xfrm>
              <a:off x="2993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6" name="Text Box 30"/>
            <p:cNvSpPr txBox="1"/>
            <p:nvPr/>
          </p:nvSpPr>
          <p:spPr>
            <a:xfrm>
              <a:off x="3497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</a:rPr>
                <a:t>第    二    大    组</a:t>
              </a:r>
            </a:p>
          </p:txBody>
        </p:sp>
      </p:grpSp>
      <p:sp>
        <p:nvSpPr>
          <p:cNvPr id="474143" name="Freeform 31"/>
          <p:cNvSpPr/>
          <p:nvPr/>
        </p:nvSpPr>
        <p:spPr>
          <a:xfrm>
            <a:off x="5827713" y="4513263"/>
            <a:ext cx="336550" cy="1587"/>
          </a:xfrm>
          <a:custGeom>
            <a:avLst/>
            <a:gdLst>
              <a:gd name="txL" fmla="*/ 0 w 159"/>
              <a:gd name="txT" fmla="*/ 0 h 1"/>
              <a:gd name="txR" fmla="*/ 159 w 159"/>
              <a:gd name="txB" fmla="*/ 1 h 1"/>
            </a:gdLst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59" h="1">
                <a:moveTo>
                  <a:pt x="0" y="0"/>
                </a:moveTo>
                <a:lnTo>
                  <a:pt x="159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4144" name="Freeform 32"/>
          <p:cNvSpPr/>
          <p:nvPr/>
        </p:nvSpPr>
        <p:spPr>
          <a:xfrm>
            <a:off x="6024563" y="3979863"/>
            <a:ext cx="514350" cy="2133600"/>
          </a:xfrm>
          <a:custGeom>
            <a:avLst/>
            <a:gdLst>
              <a:gd name="txL" fmla="*/ 0 w 243"/>
              <a:gd name="txT" fmla="*/ 0 h 1344"/>
              <a:gd name="txR" fmla="*/ 243 w 243"/>
              <a:gd name="txB" fmla="*/ 1344 h 134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</a:cxnLst>
            <a:rect l="txL" t="txT" r="txR" b="txB"/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3"/>
          <p:cNvGrpSpPr/>
          <p:nvPr/>
        </p:nvGrpSpPr>
        <p:grpSpPr>
          <a:xfrm>
            <a:off x="623888" y="3141663"/>
            <a:ext cx="4714875" cy="1143000"/>
            <a:chOff x="295" y="2052"/>
            <a:chExt cx="2227" cy="720"/>
          </a:xfrm>
        </p:grpSpPr>
        <p:sp>
          <p:nvSpPr>
            <p:cNvPr id="26647" name="Line 34"/>
            <p:cNvSpPr/>
            <p:nvPr/>
          </p:nvSpPr>
          <p:spPr>
            <a:xfrm flipV="1">
              <a:off x="40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8" name="Line 35"/>
            <p:cNvSpPr/>
            <p:nvPr/>
          </p:nvSpPr>
          <p:spPr>
            <a:xfrm flipV="1">
              <a:off x="107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9" name="Line 36"/>
            <p:cNvSpPr/>
            <p:nvPr/>
          </p:nvSpPr>
          <p:spPr>
            <a:xfrm flipV="1">
              <a:off x="174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0" name="Line 37"/>
            <p:cNvSpPr/>
            <p:nvPr/>
          </p:nvSpPr>
          <p:spPr>
            <a:xfrm flipV="1">
              <a:off x="2417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1" name="Text Box 38"/>
            <p:cNvSpPr txBox="1"/>
            <p:nvPr/>
          </p:nvSpPr>
          <p:spPr>
            <a:xfrm>
              <a:off x="295" y="206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26652" name="Text Box 39"/>
            <p:cNvSpPr txBox="1"/>
            <p:nvPr/>
          </p:nvSpPr>
          <p:spPr>
            <a:xfrm>
              <a:off x="929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26653" name="Text Box 40"/>
            <p:cNvSpPr txBox="1"/>
            <p:nvPr/>
          </p:nvSpPr>
          <p:spPr>
            <a:xfrm>
              <a:off x="1601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26654" name="Text Box 41"/>
            <p:cNvSpPr txBox="1"/>
            <p:nvPr/>
          </p:nvSpPr>
          <p:spPr>
            <a:xfrm>
              <a:off x="2273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9" name="Group 42"/>
          <p:cNvGrpSpPr/>
          <p:nvPr/>
        </p:nvGrpSpPr>
        <p:grpSpPr>
          <a:xfrm>
            <a:off x="6234113" y="3141663"/>
            <a:ext cx="4706937" cy="1143000"/>
            <a:chOff x="2945" y="2052"/>
            <a:chExt cx="2224" cy="720"/>
          </a:xfrm>
        </p:grpSpPr>
        <p:sp>
          <p:nvSpPr>
            <p:cNvPr id="26639" name="Line 43"/>
            <p:cNvSpPr/>
            <p:nvPr/>
          </p:nvSpPr>
          <p:spPr>
            <a:xfrm flipV="1">
              <a:off x="3089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0" name="Line 44"/>
            <p:cNvSpPr/>
            <p:nvPr/>
          </p:nvSpPr>
          <p:spPr>
            <a:xfrm flipV="1">
              <a:off x="376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1" name="Line 45"/>
            <p:cNvSpPr/>
            <p:nvPr/>
          </p:nvSpPr>
          <p:spPr>
            <a:xfrm flipV="1">
              <a:off x="443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2" name="Line 46"/>
            <p:cNvSpPr/>
            <p:nvPr/>
          </p:nvSpPr>
          <p:spPr>
            <a:xfrm flipV="1">
              <a:off x="510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3" name="Text Box 47"/>
            <p:cNvSpPr txBox="1"/>
            <p:nvPr/>
          </p:nvSpPr>
          <p:spPr>
            <a:xfrm>
              <a:off x="2945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6644" name="Text Box 48"/>
            <p:cNvSpPr txBox="1"/>
            <p:nvPr/>
          </p:nvSpPr>
          <p:spPr>
            <a:xfrm>
              <a:off x="3617" y="205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6645" name="Text Box 49"/>
            <p:cNvSpPr txBox="1"/>
            <p:nvPr/>
          </p:nvSpPr>
          <p:spPr>
            <a:xfrm>
              <a:off x="4289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6646" name="Text Box 50"/>
            <p:cNvSpPr txBox="1"/>
            <p:nvPr/>
          </p:nvSpPr>
          <p:spPr>
            <a:xfrm>
              <a:off x="4961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4163" name="Rectangle 51"/>
          <p:cNvSpPr>
            <a:spLocks noChangeArrowheads="1"/>
          </p:cNvSpPr>
          <p:nvPr/>
        </p:nvSpPr>
        <p:spPr bwMode="auto">
          <a:xfrm>
            <a:off x="10668000" y="-171450"/>
            <a:ext cx="1524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6.5</a:t>
            </a:r>
          </a:p>
        </p:txBody>
      </p:sp>
      <p:sp>
        <p:nvSpPr>
          <p:cNvPr id="26638" name="AutoShape 5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7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47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/>
          <p:nvPr/>
        </p:nvSpPr>
        <p:spPr>
          <a:xfrm>
            <a:off x="304800" y="1524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(3) 双重分组跳跃进位链 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大组（内）进位分析</a:t>
            </a:r>
          </a:p>
        </p:txBody>
      </p:sp>
      <p:sp>
        <p:nvSpPr>
          <p:cNvPr id="475139" name="Rectangle 3"/>
          <p:cNvSpPr/>
          <p:nvPr/>
        </p:nvSpPr>
        <p:spPr>
          <a:xfrm>
            <a:off x="1600200" y="1228725"/>
            <a:ext cx="102568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   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-1 </a:t>
            </a:r>
          </a:p>
        </p:txBody>
      </p:sp>
      <p:sp>
        <p:nvSpPr>
          <p:cNvPr id="475140" name="Rectangle 4"/>
          <p:cNvSpPr/>
          <p:nvPr/>
        </p:nvSpPr>
        <p:spPr>
          <a:xfrm>
            <a:off x="468313" y="8588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以第 8 小组为例</a:t>
            </a:r>
          </a:p>
        </p:txBody>
      </p:sp>
      <p:sp>
        <p:nvSpPr>
          <p:cNvPr id="475141" name="Rectangle 5"/>
          <p:cNvSpPr/>
          <p:nvPr/>
        </p:nvSpPr>
        <p:spPr>
          <a:xfrm>
            <a:off x="1200150" y="22098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小组的本地进位，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与外来进位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无关</a:t>
            </a:r>
          </a:p>
        </p:txBody>
      </p:sp>
      <p:sp>
        <p:nvSpPr>
          <p:cNvPr id="475142" name="Rectangle 6"/>
          <p:cNvSpPr/>
          <p:nvPr/>
        </p:nvSpPr>
        <p:spPr>
          <a:xfrm>
            <a:off x="1200150" y="2678113"/>
            <a:ext cx="10752138" cy="3413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小组的传送条件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传递外来进位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endParaRPr lang="zh-CN" altLang="en-US" sz="28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5143" name="Rectangle 7"/>
          <p:cNvSpPr/>
          <p:nvPr/>
        </p:nvSpPr>
        <p:spPr>
          <a:xfrm>
            <a:off x="3759200" y="316388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75144" name="Rectangle 8"/>
          <p:cNvSpPr/>
          <p:nvPr/>
        </p:nvSpPr>
        <p:spPr>
          <a:xfrm>
            <a:off x="3759200" y="3630613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5145" name="Rectangle 9"/>
          <p:cNvSpPr/>
          <p:nvPr/>
        </p:nvSpPr>
        <p:spPr>
          <a:xfrm>
            <a:off x="468313" y="4562475"/>
            <a:ext cx="11483975" cy="360363"/>
          </a:xfrm>
          <a:prstGeom prst="rect">
            <a:avLst/>
          </a:prstGeom>
          <a:noFill/>
          <a:ln w="9525">
            <a:noFill/>
          </a:ln>
        </p:spPr>
        <p:txBody>
          <a:bodyPr lIns="90000" tIns="90000" rIns="90000" bIns="90000" anchor="ctr"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进一步展开得</a:t>
            </a:r>
            <a:r>
              <a:rPr lang="en-US" altLang="zh-CN" sz="2400" dirty="0">
                <a:latin typeface="Times New Roman" panose="02020603050405020304" pitchFamily="18" charset="0"/>
              </a:rPr>
              <a:t>------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和原来的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一样，同时产生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75146" name="Rectangle 10"/>
          <p:cNvSpPr/>
          <p:nvPr/>
        </p:nvSpPr>
        <p:spPr>
          <a:xfrm>
            <a:off x="3759200" y="4114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15</a:t>
            </a:r>
            <a:r>
              <a:rPr lang="en-US" altLang="zh-CN" sz="9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5147" name="Rectangle 11"/>
          <p:cNvSpPr/>
          <p:nvPr/>
        </p:nvSpPr>
        <p:spPr>
          <a:xfrm>
            <a:off x="1600200" y="4943475"/>
            <a:ext cx="479901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 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5148" name="Rectangle 12"/>
          <p:cNvSpPr/>
          <p:nvPr/>
        </p:nvSpPr>
        <p:spPr>
          <a:xfrm>
            <a:off x="1600200" y="54102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5149" name="Rectangle 13"/>
          <p:cNvSpPr/>
          <p:nvPr/>
        </p:nvSpPr>
        <p:spPr>
          <a:xfrm>
            <a:off x="1600200" y="5876925"/>
            <a:ext cx="105918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sz="10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75150" name="Rectangle 14"/>
          <p:cNvSpPr/>
          <p:nvPr/>
        </p:nvSpPr>
        <p:spPr>
          <a:xfrm>
            <a:off x="1600200" y="6345238"/>
            <a:ext cx="134366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15</a:t>
            </a:r>
            <a:r>
              <a:rPr lang="en-US" altLang="zh-CN" sz="10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75151" name="Text Box 15"/>
          <p:cNvSpPr txBox="1"/>
          <p:nvPr/>
        </p:nvSpPr>
        <p:spPr>
          <a:xfrm>
            <a:off x="1524000" y="3163888"/>
            <a:ext cx="308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第 7 小组</a:t>
            </a:r>
          </a:p>
        </p:txBody>
      </p:sp>
      <p:sp>
        <p:nvSpPr>
          <p:cNvPr id="475153" name="AutoShape 17"/>
          <p:cNvSpPr/>
          <p:nvPr/>
        </p:nvSpPr>
        <p:spPr>
          <a:xfrm rot="-5400000">
            <a:off x="7894638" y="1230313"/>
            <a:ext cx="228600" cy="933450"/>
          </a:xfrm>
          <a:prstGeom prst="leftBrace">
            <a:avLst>
              <a:gd name="adj1" fmla="val 4164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75154" name="Text Box 18"/>
          <p:cNvSpPr txBox="1"/>
          <p:nvPr/>
        </p:nvSpPr>
        <p:spPr>
          <a:xfrm>
            <a:off x="1524000" y="3630613"/>
            <a:ext cx="314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第 6 小组</a:t>
            </a:r>
          </a:p>
        </p:txBody>
      </p:sp>
      <p:sp>
        <p:nvSpPr>
          <p:cNvPr id="475155" name="Text Box 19"/>
          <p:cNvSpPr txBox="1"/>
          <p:nvPr/>
        </p:nvSpPr>
        <p:spPr>
          <a:xfrm>
            <a:off x="1524000" y="4114800"/>
            <a:ext cx="223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第 5 小组</a:t>
            </a:r>
          </a:p>
        </p:txBody>
      </p:sp>
      <p:sp>
        <p:nvSpPr>
          <p:cNvPr id="475156" name="Text Box 20"/>
          <p:cNvSpPr txBox="1"/>
          <p:nvPr/>
        </p:nvSpPr>
        <p:spPr>
          <a:xfrm>
            <a:off x="468313" y="3163888"/>
            <a:ext cx="132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同理</a:t>
            </a:r>
          </a:p>
        </p:txBody>
      </p:sp>
      <p:sp>
        <p:nvSpPr>
          <p:cNvPr id="475158" name="Text Box 22"/>
          <p:cNvSpPr txBox="1"/>
          <p:nvPr/>
        </p:nvSpPr>
        <p:spPr>
          <a:xfrm>
            <a:off x="7842250" y="1814513"/>
            <a:ext cx="822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5163" name="Rectangle 27"/>
          <p:cNvSpPr/>
          <p:nvPr/>
        </p:nvSpPr>
        <p:spPr>
          <a:xfrm>
            <a:off x="4165600" y="5410200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5164" name="Rectangle 28"/>
          <p:cNvSpPr/>
          <p:nvPr/>
        </p:nvSpPr>
        <p:spPr>
          <a:xfrm>
            <a:off x="4165600" y="5876925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-1 </a:t>
            </a:r>
          </a:p>
        </p:txBody>
      </p:sp>
      <p:sp>
        <p:nvSpPr>
          <p:cNvPr id="475165" name="Rectangle 29"/>
          <p:cNvSpPr/>
          <p:nvPr/>
        </p:nvSpPr>
        <p:spPr>
          <a:xfrm>
            <a:off x="4165600" y="6345238"/>
            <a:ext cx="80264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7672" name="AutoShape 3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7673" name="Text Box 32"/>
          <p:cNvSpPr txBox="1"/>
          <p:nvPr/>
        </p:nvSpPr>
        <p:spPr>
          <a:xfrm>
            <a:off x="590550" y="1127125"/>
            <a:ext cx="1390650" cy="66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最高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进位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6478588" y="3284538"/>
            <a:ext cx="3554412" cy="1152525"/>
            <a:chOff x="6478588" y="3284538"/>
            <a:chExt cx="3554412" cy="1152525"/>
          </a:xfrm>
        </p:grpSpPr>
        <p:sp>
          <p:nvSpPr>
            <p:cNvPr id="27677" name="TextBox 32"/>
            <p:cNvSpPr txBox="1"/>
            <p:nvPr/>
          </p:nvSpPr>
          <p:spPr>
            <a:xfrm>
              <a:off x="7727950" y="3644900"/>
              <a:ext cx="2305050" cy="369888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小组间串行</a:t>
              </a:r>
            </a:p>
          </p:txBody>
        </p:sp>
        <p:sp>
          <p:nvSpPr>
            <p:cNvPr id="34" name="下箭头 33"/>
            <p:cNvSpPr/>
            <p:nvPr/>
          </p:nvSpPr>
          <p:spPr>
            <a:xfrm rot="5400000" flipH="1">
              <a:off x="7031832" y="3588544"/>
              <a:ext cx="431800" cy="5762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右大括号 34"/>
            <p:cNvSpPr/>
            <p:nvPr/>
          </p:nvSpPr>
          <p:spPr>
            <a:xfrm>
              <a:off x="6478588" y="3284538"/>
              <a:ext cx="385762" cy="115252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4" name="AutoShape 16"/>
          <p:cNvSpPr/>
          <p:nvPr/>
        </p:nvSpPr>
        <p:spPr>
          <a:xfrm rot="-5400000">
            <a:off x="5413375" y="90488"/>
            <a:ext cx="228600" cy="3352800"/>
          </a:xfrm>
          <a:prstGeom prst="leftBrace">
            <a:avLst>
              <a:gd name="adj1" fmla="val 122222"/>
              <a:gd name="adj2" fmla="val 51606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5" name="Text Box 21"/>
          <p:cNvSpPr txBox="1"/>
          <p:nvPr/>
        </p:nvSpPr>
        <p:spPr>
          <a:xfrm>
            <a:off x="5299075" y="17430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8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/>
      <p:bldP spid="475140" grpId="0"/>
      <p:bldP spid="475141" grpId="0"/>
      <p:bldP spid="475142" grpId="0"/>
      <p:bldP spid="475143" grpId="0"/>
      <p:bldP spid="475144" grpId="0"/>
      <p:bldP spid="475145" grpId="0"/>
      <p:bldP spid="475146" grpId="0"/>
      <p:bldP spid="475147" grpId="0"/>
      <p:bldP spid="475148" grpId="0"/>
      <p:bldP spid="475149" grpId="0"/>
      <p:bldP spid="475150" grpId="0"/>
      <p:bldP spid="475151" grpId="0"/>
      <p:bldP spid="475153" grpId="0" animBg="1"/>
      <p:bldP spid="475154" grpId="0"/>
      <p:bldP spid="475155" grpId="0"/>
      <p:bldP spid="475156" grpId="0"/>
      <p:bldP spid="475158" grpId="0"/>
      <p:bldP spid="475163" grpId="0"/>
      <p:bldP spid="475164" grpId="0"/>
      <p:bldP spid="475165" grpId="0"/>
      <p:bldP spid="44" grpId="0" animBg="1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/>
          <p:nvPr/>
        </p:nvSpPr>
        <p:spPr>
          <a:xfrm>
            <a:off x="304800" y="228600"/>
            <a:ext cx="11887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(4)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大组（内） </a:t>
            </a:r>
            <a:r>
              <a:rPr lang="zh-CN" altLang="en-US" sz="3200" dirty="0">
                <a:latin typeface="Times New Roman" panose="02020603050405020304" pitchFamily="18" charset="0"/>
              </a:rPr>
              <a:t>进位线路</a:t>
            </a:r>
          </a:p>
        </p:txBody>
      </p:sp>
      <p:sp>
        <p:nvSpPr>
          <p:cNvPr id="476163" name="Rectangle 3"/>
          <p:cNvSpPr/>
          <p:nvPr/>
        </p:nvSpPr>
        <p:spPr>
          <a:xfrm>
            <a:off x="1179513" y="1066800"/>
            <a:ext cx="101981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以第 2 大组为例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（组间进位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同时产生）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09600" y="5867400"/>
            <a:ext cx="11176000" cy="533400"/>
            <a:chOff x="288" y="3696"/>
            <a:chExt cx="5280" cy="336"/>
          </a:xfrm>
        </p:grpSpPr>
        <p:sp>
          <p:nvSpPr>
            <p:cNvPr id="28781" name="Text Box 5"/>
            <p:cNvSpPr txBox="1"/>
            <p:nvPr/>
          </p:nvSpPr>
          <p:spPr>
            <a:xfrm>
              <a:off x="37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第 5 小组 </a:t>
              </a:r>
            </a:p>
          </p:txBody>
        </p:sp>
        <p:sp>
          <p:nvSpPr>
            <p:cNvPr id="28782" name="Text Box 6"/>
            <p:cNvSpPr txBox="1"/>
            <p:nvPr/>
          </p:nvSpPr>
          <p:spPr>
            <a:xfrm>
              <a:off x="2486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第 6 小组 </a:t>
              </a:r>
            </a:p>
          </p:txBody>
        </p:sp>
        <p:sp>
          <p:nvSpPr>
            <p:cNvPr id="28783" name="Text Box 7"/>
            <p:cNvSpPr txBox="1"/>
            <p:nvPr/>
          </p:nvSpPr>
          <p:spPr>
            <a:xfrm>
              <a:off x="373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第 7 小组 </a:t>
              </a:r>
            </a:p>
          </p:txBody>
        </p:sp>
        <p:sp>
          <p:nvSpPr>
            <p:cNvPr id="28784" name="Text Box 8"/>
            <p:cNvSpPr txBox="1"/>
            <p:nvPr/>
          </p:nvSpPr>
          <p:spPr>
            <a:xfrm>
              <a:off x="4742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第 8 小组 </a:t>
              </a:r>
            </a:p>
          </p:txBody>
        </p:sp>
        <p:grpSp>
          <p:nvGrpSpPr>
            <p:cNvPr id="28785" name="Group 9"/>
            <p:cNvGrpSpPr/>
            <p:nvPr/>
          </p:nvGrpSpPr>
          <p:grpSpPr>
            <a:xfrm>
              <a:off x="288" y="3696"/>
              <a:ext cx="5280" cy="336"/>
              <a:chOff x="288" y="3696"/>
              <a:chExt cx="5280" cy="336"/>
            </a:xfrm>
          </p:grpSpPr>
          <p:sp>
            <p:nvSpPr>
              <p:cNvPr id="28786" name="Rectangle 10"/>
              <p:cNvSpPr/>
              <p:nvPr/>
            </p:nvSpPr>
            <p:spPr>
              <a:xfrm>
                <a:off x="28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7" name="Rectangle 11"/>
              <p:cNvSpPr/>
              <p:nvPr/>
            </p:nvSpPr>
            <p:spPr>
              <a:xfrm>
                <a:off x="2400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8" name="Rectangle 12"/>
              <p:cNvSpPr/>
              <p:nvPr/>
            </p:nvSpPr>
            <p:spPr>
              <a:xfrm>
                <a:off x="364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9" name="Rectangle 13"/>
              <p:cNvSpPr/>
              <p:nvPr/>
            </p:nvSpPr>
            <p:spPr>
              <a:xfrm>
                <a:off x="4656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Group 14"/>
          <p:cNvGrpSpPr/>
          <p:nvPr/>
        </p:nvGrpSpPr>
        <p:grpSpPr>
          <a:xfrm>
            <a:off x="508000" y="1524000"/>
            <a:ext cx="11174413" cy="4362450"/>
            <a:chOff x="240" y="960"/>
            <a:chExt cx="5279" cy="2748"/>
          </a:xfrm>
        </p:grpSpPr>
        <p:sp>
          <p:nvSpPr>
            <p:cNvPr id="28679" name="Text Box 15"/>
            <p:cNvSpPr txBox="1"/>
            <p:nvPr/>
          </p:nvSpPr>
          <p:spPr>
            <a:xfrm>
              <a:off x="1069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680" name="Text Box 16"/>
            <p:cNvSpPr txBox="1"/>
            <p:nvPr/>
          </p:nvSpPr>
          <p:spPr>
            <a:xfrm>
              <a:off x="3133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681" name="Text Box 17"/>
            <p:cNvSpPr txBox="1"/>
            <p:nvPr/>
          </p:nvSpPr>
          <p:spPr>
            <a:xfrm>
              <a:off x="806" y="1545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82" name="Rectangle 18"/>
            <p:cNvSpPr/>
            <p:nvPr/>
          </p:nvSpPr>
          <p:spPr>
            <a:xfrm>
              <a:off x="76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3" name="Text Box 19"/>
            <p:cNvSpPr txBox="1"/>
            <p:nvPr/>
          </p:nvSpPr>
          <p:spPr>
            <a:xfrm>
              <a:off x="67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84" name="Rectangle 20"/>
            <p:cNvSpPr/>
            <p:nvPr/>
          </p:nvSpPr>
          <p:spPr>
            <a:xfrm>
              <a:off x="250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5" name="Text Box 21"/>
            <p:cNvSpPr txBox="1"/>
            <p:nvPr/>
          </p:nvSpPr>
          <p:spPr>
            <a:xfrm>
              <a:off x="240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8686" name="Rectangle 22"/>
            <p:cNvSpPr/>
            <p:nvPr/>
          </p:nvSpPr>
          <p:spPr>
            <a:xfrm>
              <a:off x="25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7" name="Rectangle 23"/>
            <p:cNvSpPr/>
            <p:nvPr/>
          </p:nvSpPr>
          <p:spPr>
            <a:xfrm>
              <a:off x="49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8" name="Rectangle 24"/>
            <p:cNvSpPr/>
            <p:nvPr/>
          </p:nvSpPr>
          <p:spPr>
            <a:xfrm>
              <a:off x="730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9" name="Rectangle 25"/>
            <p:cNvSpPr/>
            <p:nvPr/>
          </p:nvSpPr>
          <p:spPr>
            <a:xfrm>
              <a:off x="1056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0" name="Text Box 26"/>
            <p:cNvSpPr txBox="1"/>
            <p:nvPr/>
          </p:nvSpPr>
          <p:spPr>
            <a:xfrm>
              <a:off x="1699" y="2400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&amp;</a:t>
              </a:r>
            </a:p>
          </p:txBody>
        </p:sp>
        <p:sp>
          <p:nvSpPr>
            <p:cNvPr id="28691" name="Rectangle 27"/>
            <p:cNvSpPr/>
            <p:nvPr/>
          </p:nvSpPr>
          <p:spPr>
            <a:xfrm>
              <a:off x="1632" y="2400"/>
              <a:ext cx="48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2" name="Freeform 28"/>
            <p:cNvSpPr/>
            <p:nvPr/>
          </p:nvSpPr>
          <p:spPr>
            <a:xfrm>
              <a:off x="384" y="2640"/>
              <a:ext cx="1" cy="1044"/>
            </a:xfrm>
            <a:custGeom>
              <a:avLst/>
              <a:gdLst>
                <a:gd name="txL" fmla="*/ 0 w 1"/>
                <a:gd name="txT" fmla="*/ 0 h 1044"/>
                <a:gd name="txR" fmla="*/ 1 w 1"/>
                <a:gd name="txB" fmla="*/ 1044 h 1044"/>
              </a:gdLst>
              <a:ahLst/>
              <a:cxnLst>
                <a:cxn ang="0">
                  <a:pos x="0" y="0"/>
                </a:cxn>
                <a:cxn ang="0">
                  <a:pos x="0" y="1044"/>
                </a:cxn>
              </a:cxnLst>
              <a:rect l="txL" t="txT" r="txR" b="tx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9"/>
            <p:cNvSpPr/>
            <p:nvPr/>
          </p:nvSpPr>
          <p:spPr>
            <a:xfrm>
              <a:off x="1676" y="2640"/>
              <a:ext cx="4" cy="773"/>
            </a:xfrm>
            <a:custGeom>
              <a:avLst/>
              <a:gdLst>
                <a:gd name="txL" fmla="*/ 0 w 4"/>
                <a:gd name="txT" fmla="*/ 0 h 773"/>
                <a:gd name="txR" fmla="*/ 4 w 4"/>
                <a:gd name="txB" fmla="*/ 773 h 773"/>
              </a:gdLst>
              <a:ahLst/>
              <a:cxnLst>
                <a:cxn ang="0">
                  <a:pos x="4" y="0"/>
                </a:cxn>
                <a:cxn ang="0">
                  <a:pos x="0" y="773"/>
                </a:cxn>
              </a:cxnLst>
              <a:rect l="txL" t="txT" r="txR" b="txB"/>
              <a:pathLst>
                <a:path w="4" h="773">
                  <a:moveTo>
                    <a:pt x="4" y="0"/>
                  </a:moveTo>
                  <a:lnTo>
                    <a:pt x="0" y="77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30"/>
            <p:cNvSpPr/>
            <p:nvPr/>
          </p:nvSpPr>
          <p:spPr>
            <a:xfrm>
              <a:off x="244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Freeform 31"/>
            <p:cNvSpPr/>
            <p:nvPr/>
          </p:nvSpPr>
          <p:spPr>
            <a:xfrm>
              <a:off x="3840" y="2640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32"/>
            <p:cNvSpPr/>
            <p:nvPr/>
          </p:nvSpPr>
          <p:spPr>
            <a:xfrm>
              <a:off x="5088" y="2640"/>
              <a:ext cx="1" cy="180"/>
            </a:xfrm>
            <a:custGeom>
              <a:avLst/>
              <a:gdLst>
                <a:gd name="txL" fmla="*/ 0 w 1"/>
                <a:gd name="txT" fmla="*/ 0 h 180"/>
                <a:gd name="txR" fmla="*/ 1 w 1"/>
                <a:gd name="txB" fmla="*/ 180 h 180"/>
              </a:gdLst>
              <a:ahLst/>
              <a:cxnLst>
                <a:cxn ang="0">
                  <a:pos x="0" y="0"/>
                </a:cxn>
                <a:cxn ang="0">
                  <a:pos x="0" y="180"/>
                </a:cxn>
              </a:cxnLst>
              <a:rect l="txL" t="txT" r="txR" b="txB"/>
              <a:pathLst>
                <a:path w="1" h="180">
                  <a:moveTo>
                    <a:pt x="0" y="0"/>
                  </a:moveTo>
                  <a:lnTo>
                    <a:pt x="0" y="1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33"/>
            <p:cNvSpPr/>
            <p:nvPr/>
          </p:nvSpPr>
          <p:spPr>
            <a:xfrm>
              <a:off x="4848" y="2640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34"/>
            <p:cNvSpPr/>
            <p:nvPr/>
          </p:nvSpPr>
          <p:spPr>
            <a:xfrm>
              <a:off x="2064" y="2640"/>
              <a:ext cx="3408" cy="9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20894" y="96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Freeform 35"/>
            <p:cNvSpPr/>
            <p:nvPr/>
          </p:nvSpPr>
          <p:spPr>
            <a:xfrm>
              <a:off x="1968" y="2640"/>
              <a:ext cx="3267" cy="1056"/>
            </a:xfrm>
            <a:custGeom>
              <a:avLst/>
              <a:gdLst>
                <a:gd name="txL" fmla="*/ 0 w 3267"/>
                <a:gd name="txT" fmla="*/ 0 h 1056"/>
                <a:gd name="txR" fmla="*/ 3267 w 3267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267" y="189"/>
                </a:cxn>
                <a:cxn ang="0">
                  <a:pos x="3258" y="1056"/>
                </a:cxn>
              </a:cxnLst>
              <a:rect l="txL" t="txT" r="txR" b="txB"/>
              <a:pathLst>
                <a:path w="3267" h="1056">
                  <a:moveTo>
                    <a:pt x="0" y="0"/>
                  </a:moveTo>
                  <a:lnTo>
                    <a:pt x="0" y="192"/>
                  </a:lnTo>
                  <a:lnTo>
                    <a:pt x="3267" y="189"/>
                  </a:lnTo>
                  <a:lnTo>
                    <a:pt x="3258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Text Box 36"/>
            <p:cNvSpPr txBox="1"/>
            <p:nvPr/>
          </p:nvSpPr>
          <p:spPr>
            <a:xfrm>
              <a:off x="2730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701" name="Rectangle 37"/>
            <p:cNvSpPr/>
            <p:nvPr/>
          </p:nvSpPr>
          <p:spPr>
            <a:xfrm>
              <a:off x="2308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2" name="Text Box 38"/>
            <p:cNvSpPr txBox="1"/>
            <p:nvPr/>
          </p:nvSpPr>
          <p:spPr>
            <a:xfrm>
              <a:off x="2298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8703" name="Rectangle 39"/>
            <p:cNvSpPr/>
            <p:nvPr/>
          </p:nvSpPr>
          <p:spPr>
            <a:xfrm>
              <a:off x="230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4" name="Rectangle 40"/>
            <p:cNvSpPr/>
            <p:nvPr/>
          </p:nvSpPr>
          <p:spPr>
            <a:xfrm>
              <a:off x="254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5" name="Rectangle 41"/>
            <p:cNvSpPr/>
            <p:nvPr/>
          </p:nvSpPr>
          <p:spPr>
            <a:xfrm>
              <a:off x="2788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6" name="Rectangle 42"/>
            <p:cNvSpPr/>
            <p:nvPr/>
          </p:nvSpPr>
          <p:spPr>
            <a:xfrm>
              <a:off x="3114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7" name="Text Box 43"/>
            <p:cNvSpPr txBox="1"/>
            <p:nvPr/>
          </p:nvSpPr>
          <p:spPr>
            <a:xfrm>
              <a:off x="3951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708" name="Rectangle 44"/>
            <p:cNvSpPr/>
            <p:nvPr/>
          </p:nvSpPr>
          <p:spPr>
            <a:xfrm>
              <a:off x="3721" y="2160"/>
              <a:ext cx="80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9" name="Text Box 45"/>
            <p:cNvSpPr txBox="1"/>
            <p:nvPr/>
          </p:nvSpPr>
          <p:spPr>
            <a:xfrm>
              <a:off x="371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8710" name="Rectangle 46"/>
            <p:cNvSpPr/>
            <p:nvPr/>
          </p:nvSpPr>
          <p:spPr>
            <a:xfrm>
              <a:off x="372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1" name="Rectangle 47"/>
            <p:cNvSpPr/>
            <p:nvPr/>
          </p:nvSpPr>
          <p:spPr>
            <a:xfrm>
              <a:off x="396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2" name="Rectangle 48"/>
            <p:cNvSpPr/>
            <p:nvPr/>
          </p:nvSpPr>
          <p:spPr>
            <a:xfrm>
              <a:off x="4201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3" name="Text Box 49"/>
            <p:cNvSpPr txBox="1"/>
            <p:nvPr/>
          </p:nvSpPr>
          <p:spPr>
            <a:xfrm>
              <a:off x="483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714" name="Rectangle 50"/>
            <p:cNvSpPr/>
            <p:nvPr/>
          </p:nvSpPr>
          <p:spPr>
            <a:xfrm>
              <a:off x="4751" y="2160"/>
              <a:ext cx="481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5" name="Text Box 51"/>
            <p:cNvSpPr txBox="1"/>
            <p:nvPr/>
          </p:nvSpPr>
          <p:spPr>
            <a:xfrm>
              <a:off x="474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8716" name="Rectangle 52"/>
            <p:cNvSpPr/>
            <p:nvPr/>
          </p:nvSpPr>
          <p:spPr>
            <a:xfrm>
              <a:off x="475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7" name="Rectangle 53"/>
            <p:cNvSpPr/>
            <p:nvPr/>
          </p:nvSpPr>
          <p:spPr>
            <a:xfrm>
              <a:off x="499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8" name="Freeform 54"/>
            <p:cNvSpPr/>
            <p:nvPr/>
          </p:nvSpPr>
          <p:spPr>
            <a:xfrm>
              <a:off x="1392" y="2640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Freeform 55"/>
            <p:cNvSpPr/>
            <p:nvPr/>
          </p:nvSpPr>
          <p:spPr>
            <a:xfrm>
              <a:off x="316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Freeform 56"/>
            <p:cNvSpPr/>
            <p:nvPr/>
          </p:nvSpPr>
          <p:spPr>
            <a:xfrm>
              <a:off x="4272" y="2640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Freeform 57"/>
            <p:cNvSpPr/>
            <p:nvPr/>
          </p:nvSpPr>
          <p:spPr>
            <a:xfrm>
              <a:off x="1296" y="2640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Freeform 58"/>
            <p:cNvSpPr/>
            <p:nvPr/>
          </p:nvSpPr>
          <p:spPr>
            <a:xfrm>
              <a:off x="1008" y="2640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Freeform 59"/>
            <p:cNvSpPr/>
            <p:nvPr/>
          </p:nvSpPr>
          <p:spPr>
            <a:xfrm>
              <a:off x="912" y="2640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Freeform 60"/>
            <p:cNvSpPr/>
            <p:nvPr/>
          </p:nvSpPr>
          <p:spPr>
            <a:xfrm>
              <a:off x="672" y="2640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Freeform 61"/>
            <p:cNvSpPr/>
            <p:nvPr/>
          </p:nvSpPr>
          <p:spPr>
            <a:xfrm>
              <a:off x="576" y="2640"/>
              <a:ext cx="1104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85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Freeform 62"/>
            <p:cNvSpPr/>
            <p:nvPr/>
          </p:nvSpPr>
          <p:spPr>
            <a:xfrm>
              <a:off x="816" y="2640"/>
              <a:ext cx="1" cy="762"/>
            </a:xfrm>
            <a:custGeom>
              <a:avLst/>
              <a:gdLst>
                <a:gd name="txL" fmla="*/ 0 w 1"/>
                <a:gd name="txT" fmla="*/ 0 h 762"/>
                <a:gd name="txR" fmla="*/ 1 w 1"/>
                <a:gd name="txB" fmla="*/ 762 h 762"/>
              </a:gdLst>
              <a:ahLst/>
              <a:cxnLst>
                <a:cxn ang="0">
                  <a:pos x="0" y="0"/>
                </a:cxn>
                <a:cxn ang="0">
                  <a:pos x="0" y="762"/>
                </a:cxn>
              </a:cxnLst>
              <a:rect l="txL" t="txT" r="txR" b="txB"/>
              <a:pathLst>
                <a:path w="1" h="762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63"/>
            <p:cNvSpPr/>
            <p:nvPr/>
          </p:nvSpPr>
          <p:spPr>
            <a:xfrm>
              <a:off x="1776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8" name="Line 64"/>
            <p:cNvSpPr/>
            <p:nvPr/>
          </p:nvSpPr>
          <p:spPr>
            <a:xfrm>
              <a:off x="187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9" name="Line 65"/>
            <p:cNvSpPr/>
            <p:nvPr/>
          </p:nvSpPr>
          <p:spPr>
            <a:xfrm>
              <a:off x="259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0" name="Line 66"/>
            <p:cNvSpPr/>
            <p:nvPr/>
          </p:nvSpPr>
          <p:spPr>
            <a:xfrm>
              <a:off x="283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1" name="Line 67"/>
            <p:cNvSpPr/>
            <p:nvPr/>
          </p:nvSpPr>
          <p:spPr>
            <a:xfrm>
              <a:off x="2688" y="2640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2" name="Line 68"/>
            <p:cNvSpPr/>
            <p:nvPr/>
          </p:nvSpPr>
          <p:spPr>
            <a:xfrm>
              <a:off x="2928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3" name="Line 69"/>
            <p:cNvSpPr/>
            <p:nvPr/>
          </p:nvSpPr>
          <p:spPr>
            <a:xfrm>
              <a:off x="3024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4" name="Line 70"/>
            <p:cNvSpPr/>
            <p:nvPr/>
          </p:nvSpPr>
          <p:spPr>
            <a:xfrm>
              <a:off x="3264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5" name="Line 71"/>
            <p:cNvSpPr/>
            <p:nvPr/>
          </p:nvSpPr>
          <p:spPr>
            <a:xfrm>
              <a:off x="3360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6" name="Line 72"/>
            <p:cNvSpPr/>
            <p:nvPr/>
          </p:nvSpPr>
          <p:spPr>
            <a:xfrm>
              <a:off x="3456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7" name="Line 73"/>
            <p:cNvSpPr/>
            <p:nvPr/>
          </p:nvSpPr>
          <p:spPr>
            <a:xfrm>
              <a:off x="403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8" name="Line 74"/>
            <p:cNvSpPr/>
            <p:nvPr/>
          </p:nvSpPr>
          <p:spPr>
            <a:xfrm>
              <a:off x="4128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9" name="Line 75"/>
            <p:cNvSpPr/>
            <p:nvPr/>
          </p:nvSpPr>
          <p:spPr>
            <a:xfrm>
              <a:off x="4368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0" name="Line 76"/>
            <p:cNvSpPr/>
            <p:nvPr/>
          </p:nvSpPr>
          <p:spPr>
            <a:xfrm>
              <a:off x="446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1" name="Line 77"/>
            <p:cNvSpPr/>
            <p:nvPr/>
          </p:nvSpPr>
          <p:spPr>
            <a:xfrm>
              <a:off x="518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2" name="Oval 78"/>
            <p:cNvSpPr/>
            <p:nvPr/>
          </p:nvSpPr>
          <p:spPr>
            <a:xfrm>
              <a:off x="816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3" name="Oval 79"/>
            <p:cNvSpPr/>
            <p:nvPr/>
          </p:nvSpPr>
          <p:spPr>
            <a:xfrm>
              <a:off x="816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4" name="Oval 80"/>
            <p:cNvSpPr/>
            <p:nvPr/>
          </p:nvSpPr>
          <p:spPr>
            <a:xfrm>
              <a:off x="1008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5" name="Oval 81"/>
            <p:cNvSpPr/>
            <p:nvPr/>
          </p:nvSpPr>
          <p:spPr>
            <a:xfrm>
              <a:off x="1872" y="23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6" name="Oval 82"/>
            <p:cNvSpPr/>
            <p:nvPr/>
          </p:nvSpPr>
          <p:spPr>
            <a:xfrm>
              <a:off x="2897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7" name="Oval 83"/>
            <p:cNvSpPr/>
            <p:nvPr/>
          </p:nvSpPr>
          <p:spPr>
            <a:xfrm>
              <a:off x="4042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8" name="Oval 84"/>
            <p:cNvSpPr/>
            <p:nvPr/>
          </p:nvSpPr>
          <p:spPr>
            <a:xfrm>
              <a:off x="4978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9" name="Text Box 85"/>
            <p:cNvSpPr txBox="1"/>
            <p:nvPr/>
          </p:nvSpPr>
          <p:spPr>
            <a:xfrm>
              <a:off x="2788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28750" name="Rectangle 86"/>
            <p:cNvSpPr/>
            <p:nvPr/>
          </p:nvSpPr>
          <p:spPr>
            <a:xfrm>
              <a:off x="2736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1" name="Text Box 87"/>
            <p:cNvSpPr txBox="1"/>
            <p:nvPr/>
          </p:nvSpPr>
          <p:spPr>
            <a:xfrm>
              <a:off x="3944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28752" name="Rectangle 88"/>
            <p:cNvSpPr/>
            <p:nvPr/>
          </p:nvSpPr>
          <p:spPr>
            <a:xfrm>
              <a:off x="388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3" name="Text Box 89"/>
            <p:cNvSpPr txBox="1"/>
            <p:nvPr/>
          </p:nvSpPr>
          <p:spPr>
            <a:xfrm>
              <a:off x="4852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28754" name="Rectangle 90"/>
            <p:cNvSpPr/>
            <p:nvPr/>
          </p:nvSpPr>
          <p:spPr>
            <a:xfrm>
              <a:off x="4800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5" name="Oval 91"/>
            <p:cNvSpPr/>
            <p:nvPr/>
          </p:nvSpPr>
          <p:spPr>
            <a:xfrm>
              <a:off x="4978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6" name="Oval 92"/>
            <p:cNvSpPr/>
            <p:nvPr/>
          </p:nvSpPr>
          <p:spPr>
            <a:xfrm>
              <a:off x="4042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7" name="Oval 93"/>
            <p:cNvSpPr/>
            <p:nvPr/>
          </p:nvSpPr>
          <p:spPr>
            <a:xfrm>
              <a:off x="2897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8" name="Freeform 94"/>
            <p:cNvSpPr/>
            <p:nvPr/>
          </p:nvSpPr>
          <p:spPr>
            <a:xfrm>
              <a:off x="840" y="1824"/>
              <a:ext cx="3" cy="294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294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Freeform 95"/>
            <p:cNvSpPr/>
            <p:nvPr/>
          </p:nvSpPr>
          <p:spPr>
            <a:xfrm>
              <a:off x="1029" y="1824"/>
              <a:ext cx="867" cy="531"/>
            </a:xfrm>
            <a:custGeom>
              <a:avLst/>
              <a:gdLst>
                <a:gd name="txL" fmla="*/ 0 w 867"/>
                <a:gd name="txT" fmla="*/ 0 h 531"/>
                <a:gd name="txR" fmla="*/ 867 w 867"/>
                <a:gd name="txB" fmla="*/ 531 h 531"/>
              </a:gdLst>
              <a:ahLst/>
              <a:cxnLst>
                <a:cxn ang="0">
                  <a:pos x="3" y="0"/>
                </a:cxn>
                <a:cxn ang="0">
                  <a:pos x="0" y="141"/>
                </a:cxn>
                <a:cxn ang="0">
                  <a:pos x="867" y="141"/>
                </a:cxn>
                <a:cxn ang="0">
                  <a:pos x="867" y="531"/>
                </a:cxn>
              </a:cxnLst>
              <a:rect l="txL" t="txT" r="txR" b="txB"/>
              <a:pathLst>
                <a:path w="867" h="531">
                  <a:moveTo>
                    <a:pt x="3" y="0"/>
                  </a:moveTo>
                  <a:lnTo>
                    <a:pt x="0" y="141"/>
                  </a:lnTo>
                  <a:lnTo>
                    <a:pt x="867" y="141"/>
                  </a:lnTo>
                  <a:lnTo>
                    <a:pt x="867" y="53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0" name="Freeform 96"/>
            <p:cNvSpPr/>
            <p:nvPr/>
          </p:nvSpPr>
          <p:spPr>
            <a:xfrm>
              <a:off x="2924" y="1773"/>
              <a:ext cx="1" cy="345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1" name="Freeform 97"/>
            <p:cNvSpPr/>
            <p:nvPr/>
          </p:nvSpPr>
          <p:spPr>
            <a:xfrm>
              <a:off x="4071" y="1773"/>
              <a:ext cx="1" cy="336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336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2" name="Freeform 98"/>
            <p:cNvSpPr/>
            <p:nvPr/>
          </p:nvSpPr>
          <p:spPr>
            <a:xfrm>
              <a:off x="5005" y="1776"/>
              <a:ext cx="1" cy="330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330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Freeform 99"/>
            <p:cNvSpPr/>
            <p:nvPr/>
          </p:nvSpPr>
          <p:spPr>
            <a:xfrm>
              <a:off x="5005" y="1182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Freeform 100"/>
            <p:cNvSpPr/>
            <p:nvPr/>
          </p:nvSpPr>
          <p:spPr>
            <a:xfrm>
              <a:off x="4071" y="1197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Freeform 101"/>
            <p:cNvSpPr/>
            <p:nvPr/>
          </p:nvSpPr>
          <p:spPr>
            <a:xfrm>
              <a:off x="2924" y="1192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296"/>
                </a:cxn>
                <a:cxn ang="0">
                  <a:pos x="0" y="0"/>
                </a:cxn>
              </a:cxnLst>
              <a:rect l="txL" t="txT" r="txR" b="txB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6" name="Freeform 102"/>
            <p:cNvSpPr/>
            <p:nvPr/>
          </p:nvSpPr>
          <p:spPr>
            <a:xfrm>
              <a:off x="960" y="1236"/>
              <a:ext cx="1" cy="300"/>
            </a:xfrm>
            <a:custGeom>
              <a:avLst/>
              <a:gdLst>
                <a:gd name="txL" fmla="*/ 0 w 1"/>
                <a:gd name="txT" fmla="*/ 0 h 300"/>
                <a:gd name="txR" fmla="*/ 1 w 1"/>
                <a:gd name="txB" fmla="*/ 300 h 300"/>
              </a:gdLst>
              <a:ahLst/>
              <a:cxnLst>
                <a:cxn ang="0">
                  <a:pos x="0" y="300"/>
                </a:cxn>
                <a:cxn ang="0">
                  <a:pos x="0" y="0"/>
                </a:cxn>
              </a:cxnLst>
              <a:rect l="txL" t="txT" r="txR" b="txB"/>
              <a:pathLst>
                <a:path w="1" h="300">
                  <a:moveTo>
                    <a:pt x="0" y="3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Text Box 103"/>
            <p:cNvSpPr txBox="1"/>
            <p:nvPr/>
          </p:nvSpPr>
          <p:spPr>
            <a:xfrm>
              <a:off x="5270" y="2479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8768" name="Line 104"/>
            <p:cNvSpPr/>
            <p:nvPr/>
          </p:nvSpPr>
          <p:spPr>
            <a:xfrm>
              <a:off x="1200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69" name="Freeform 105"/>
            <p:cNvSpPr/>
            <p:nvPr/>
          </p:nvSpPr>
          <p:spPr>
            <a:xfrm>
              <a:off x="1108" y="2640"/>
              <a:ext cx="1" cy="780"/>
            </a:xfrm>
            <a:custGeom>
              <a:avLst/>
              <a:gdLst>
                <a:gd name="txL" fmla="*/ 0 w 1"/>
                <a:gd name="txT" fmla="*/ 0 h 780"/>
                <a:gd name="txR" fmla="*/ 1 w 1"/>
                <a:gd name="txB" fmla="*/ 780 h 780"/>
              </a:gdLst>
              <a:ahLst/>
              <a:cxnLst>
                <a:cxn ang="0">
                  <a:pos x="0" y="0"/>
                </a:cxn>
                <a:cxn ang="0">
                  <a:pos x="0" y="780"/>
                </a:cxn>
              </a:cxnLst>
              <a:rect l="txL" t="txT" r="txR" b="txB"/>
              <a:pathLst>
                <a:path w="1" h="780">
                  <a:moveTo>
                    <a:pt x="0" y="0"/>
                  </a:moveTo>
                  <a:lnTo>
                    <a:pt x="0" y="7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Freeform 106"/>
            <p:cNvSpPr/>
            <p:nvPr/>
          </p:nvSpPr>
          <p:spPr>
            <a:xfrm>
              <a:off x="1108" y="3400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0"/>
                </a:cxn>
                <a:cxn ang="0">
                  <a:pos x="1" y="296"/>
                </a:cxn>
              </a:cxnLst>
              <a:rect l="txL" t="txT" r="txR" b="txB"/>
              <a:pathLst>
                <a:path w="1" h="296">
                  <a:moveTo>
                    <a:pt x="0" y="0"/>
                  </a:moveTo>
                  <a:lnTo>
                    <a:pt x="1" y="2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Text Box 107"/>
            <p:cNvSpPr txBox="1"/>
            <p:nvPr/>
          </p:nvSpPr>
          <p:spPr>
            <a:xfrm>
              <a:off x="336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772" name="Text Box 108"/>
            <p:cNvSpPr txBox="1"/>
            <p:nvPr/>
          </p:nvSpPr>
          <p:spPr>
            <a:xfrm>
              <a:off x="24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773" name="Text Box 109"/>
            <p:cNvSpPr txBox="1"/>
            <p:nvPr/>
          </p:nvSpPr>
          <p:spPr>
            <a:xfrm>
              <a:off x="3792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8774" name="Text Box 110"/>
            <p:cNvSpPr txBox="1"/>
            <p:nvPr/>
          </p:nvSpPr>
          <p:spPr>
            <a:xfrm>
              <a:off x="422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8775" name="Text Box 111"/>
            <p:cNvSpPr txBox="1"/>
            <p:nvPr/>
          </p:nvSpPr>
          <p:spPr>
            <a:xfrm>
              <a:off x="48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776" name="Text Box 112"/>
            <p:cNvSpPr txBox="1"/>
            <p:nvPr/>
          </p:nvSpPr>
          <p:spPr>
            <a:xfrm>
              <a:off x="518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777" name="Text Box 113"/>
            <p:cNvSpPr txBox="1"/>
            <p:nvPr/>
          </p:nvSpPr>
          <p:spPr>
            <a:xfrm>
              <a:off x="816" y="960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8778" name="Text Box 114"/>
            <p:cNvSpPr txBox="1"/>
            <p:nvPr/>
          </p:nvSpPr>
          <p:spPr>
            <a:xfrm>
              <a:off x="2784" y="960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8779" name="Text Box 115"/>
            <p:cNvSpPr txBox="1"/>
            <p:nvPr/>
          </p:nvSpPr>
          <p:spPr>
            <a:xfrm>
              <a:off x="3940" y="96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8780" name="Text Box 116"/>
            <p:cNvSpPr txBox="1"/>
            <p:nvPr/>
          </p:nvSpPr>
          <p:spPr>
            <a:xfrm>
              <a:off x="4900" y="960"/>
              <a:ext cx="3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8678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/>
          <p:nvPr/>
        </p:nvSpPr>
        <p:spPr>
          <a:xfrm>
            <a:off x="304800" y="228600"/>
            <a:ext cx="10261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(5)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小组 </a:t>
            </a:r>
            <a:r>
              <a:rPr lang="zh-CN" altLang="en-US" sz="3200" dirty="0">
                <a:latin typeface="Times New Roman" panose="02020603050405020304" pitchFamily="18" charset="0"/>
              </a:rPr>
              <a:t>进位线路</a:t>
            </a:r>
          </a:p>
        </p:txBody>
      </p:sp>
      <p:sp>
        <p:nvSpPr>
          <p:cNvPr id="477187" name="Rectangle 3"/>
          <p:cNvSpPr/>
          <p:nvPr/>
        </p:nvSpPr>
        <p:spPr>
          <a:xfrm>
            <a:off x="914400" y="1066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以第 8 小组为例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77188" name="Text Box 4"/>
          <p:cNvSpPr txBox="1"/>
          <p:nvPr/>
        </p:nvSpPr>
        <p:spPr>
          <a:xfrm>
            <a:off x="4775200" y="1066800"/>
            <a:ext cx="741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只产生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低 3 位 </a:t>
            </a:r>
            <a:r>
              <a:rPr lang="zh-CN" altLang="en-US" sz="2400" dirty="0">
                <a:latin typeface="Times New Roman" panose="02020603050405020304" pitchFamily="18" charset="0"/>
              </a:rPr>
              <a:t>的进位和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本小组的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08000" y="1584325"/>
            <a:ext cx="11145838" cy="4667250"/>
            <a:chOff x="240" y="998"/>
            <a:chExt cx="5266" cy="2940"/>
          </a:xfrm>
        </p:grpSpPr>
        <p:sp>
          <p:nvSpPr>
            <p:cNvPr id="29704" name="Oval 6"/>
            <p:cNvSpPr/>
            <p:nvPr/>
          </p:nvSpPr>
          <p:spPr>
            <a:xfrm>
              <a:off x="1843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05" name="Text Box 7"/>
            <p:cNvSpPr txBox="1"/>
            <p:nvPr/>
          </p:nvSpPr>
          <p:spPr>
            <a:xfrm>
              <a:off x="27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06" name="Text Box 8"/>
            <p:cNvSpPr txBox="1"/>
            <p:nvPr/>
          </p:nvSpPr>
          <p:spPr>
            <a:xfrm>
              <a:off x="39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07" name="Text Box 9"/>
            <p:cNvSpPr txBox="1"/>
            <p:nvPr/>
          </p:nvSpPr>
          <p:spPr>
            <a:xfrm>
              <a:off x="4848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08" name="Text Box 10"/>
            <p:cNvSpPr txBox="1"/>
            <p:nvPr/>
          </p:nvSpPr>
          <p:spPr>
            <a:xfrm>
              <a:off x="672" y="998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09" name="Text Box 11"/>
            <p:cNvSpPr txBox="1"/>
            <p:nvPr/>
          </p:nvSpPr>
          <p:spPr>
            <a:xfrm>
              <a:off x="1728" y="998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29710" name="Group 12"/>
            <p:cNvGrpSpPr/>
            <p:nvPr/>
          </p:nvGrpSpPr>
          <p:grpSpPr>
            <a:xfrm>
              <a:off x="624" y="1555"/>
              <a:ext cx="384" cy="252"/>
              <a:chOff x="624" y="1555"/>
              <a:chExt cx="384" cy="252"/>
            </a:xfrm>
          </p:grpSpPr>
          <p:sp>
            <p:nvSpPr>
              <p:cNvPr id="29816" name="Text Box 13"/>
              <p:cNvSpPr txBox="1"/>
              <p:nvPr/>
            </p:nvSpPr>
            <p:spPr>
              <a:xfrm>
                <a:off x="68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9817" name="Rectangle 14"/>
              <p:cNvSpPr/>
              <p:nvPr/>
            </p:nvSpPr>
            <p:spPr>
              <a:xfrm>
                <a:off x="624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1" name="Group 15"/>
            <p:cNvGrpSpPr/>
            <p:nvPr/>
          </p:nvGrpSpPr>
          <p:grpSpPr>
            <a:xfrm>
              <a:off x="240" y="2188"/>
              <a:ext cx="1200" cy="492"/>
              <a:chOff x="240" y="1334"/>
              <a:chExt cx="1200" cy="492"/>
            </a:xfrm>
          </p:grpSpPr>
          <p:sp>
            <p:nvSpPr>
              <p:cNvPr id="29809" name="Text Box 16"/>
              <p:cNvSpPr txBox="1"/>
              <p:nvPr/>
            </p:nvSpPr>
            <p:spPr>
              <a:xfrm>
                <a:off x="67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810" name="Rectangle 17"/>
              <p:cNvSpPr/>
              <p:nvPr/>
            </p:nvSpPr>
            <p:spPr>
              <a:xfrm>
                <a:off x="250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1" name="Text Box 18"/>
              <p:cNvSpPr txBox="1"/>
              <p:nvPr/>
            </p:nvSpPr>
            <p:spPr>
              <a:xfrm>
                <a:off x="240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9812" name="Rectangle 19"/>
              <p:cNvSpPr/>
              <p:nvPr/>
            </p:nvSpPr>
            <p:spPr>
              <a:xfrm>
                <a:off x="25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3" name="Rectangle 20"/>
              <p:cNvSpPr/>
              <p:nvPr/>
            </p:nvSpPr>
            <p:spPr>
              <a:xfrm>
                <a:off x="49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4" name="Rectangle 21"/>
              <p:cNvSpPr/>
              <p:nvPr/>
            </p:nvSpPr>
            <p:spPr>
              <a:xfrm>
                <a:off x="730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5" name="Rectangle 22"/>
              <p:cNvSpPr/>
              <p:nvPr/>
            </p:nvSpPr>
            <p:spPr>
              <a:xfrm>
                <a:off x="1056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2" name="Group 23"/>
            <p:cNvGrpSpPr/>
            <p:nvPr/>
          </p:nvGrpSpPr>
          <p:grpSpPr>
            <a:xfrm>
              <a:off x="1632" y="2438"/>
              <a:ext cx="480" cy="252"/>
              <a:chOff x="2352" y="1584"/>
              <a:chExt cx="346" cy="252"/>
            </a:xfrm>
          </p:grpSpPr>
          <p:sp>
            <p:nvSpPr>
              <p:cNvPr id="29807" name="Text Box 24"/>
              <p:cNvSpPr txBox="1"/>
              <p:nvPr/>
            </p:nvSpPr>
            <p:spPr>
              <a:xfrm>
                <a:off x="2400" y="1584"/>
                <a:ext cx="15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 &amp;</a:t>
                </a:r>
              </a:p>
            </p:txBody>
          </p:sp>
          <p:sp>
            <p:nvSpPr>
              <p:cNvPr id="29808" name="Rectangle 25"/>
              <p:cNvSpPr/>
              <p:nvPr/>
            </p:nvSpPr>
            <p:spPr>
              <a:xfrm>
                <a:off x="2352" y="1584"/>
                <a:ext cx="34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13" name="Freeform 26"/>
            <p:cNvSpPr/>
            <p:nvPr/>
          </p:nvSpPr>
          <p:spPr>
            <a:xfrm>
              <a:off x="1727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27"/>
            <p:cNvSpPr/>
            <p:nvPr/>
          </p:nvSpPr>
          <p:spPr>
            <a:xfrm>
              <a:off x="244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28"/>
            <p:cNvSpPr/>
            <p:nvPr/>
          </p:nvSpPr>
          <p:spPr>
            <a:xfrm>
              <a:off x="3840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9"/>
            <p:cNvSpPr/>
            <p:nvPr/>
          </p:nvSpPr>
          <p:spPr>
            <a:xfrm>
              <a:off x="4848" y="2678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30"/>
            <p:cNvSpPr/>
            <p:nvPr/>
          </p:nvSpPr>
          <p:spPr>
            <a:xfrm>
              <a:off x="3456" y="2688"/>
              <a:ext cx="2016" cy="8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" y="4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31"/>
            <p:cNvSpPr/>
            <p:nvPr/>
          </p:nvSpPr>
          <p:spPr>
            <a:xfrm>
              <a:off x="2016" y="2688"/>
              <a:ext cx="3074" cy="182"/>
            </a:xfrm>
            <a:custGeom>
              <a:avLst/>
              <a:gdLst>
                <a:gd name="txL" fmla="*/ 0 w 3122"/>
                <a:gd name="txT" fmla="*/ 0 h 192"/>
                <a:gd name="txR" fmla="*/ 3122 w 3122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1604" y="20"/>
                </a:cxn>
                <a:cxn ang="0">
                  <a:pos x="1604" y="19"/>
                </a:cxn>
              </a:cxnLst>
              <a:rect l="txL" t="txT" r="txR" b="txB"/>
              <a:pathLst>
                <a:path w="3122" h="192">
                  <a:moveTo>
                    <a:pt x="0" y="0"/>
                  </a:moveTo>
                  <a:lnTo>
                    <a:pt x="0" y="192"/>
                  </a:lnTo>
                  <a:lnTo>
                    <a:pt x="3122" y="187"/>
                  </a:lnTo>
                  <a:lnTo>
                    <a:pt x="3122" y="1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9" name="Group 32"/>
            <p:cNvGrpSpPr/>
            <p:nvPr/>
          </p:nvGrpSpPr>
          <p:grpSpPr>
            <a:xfrm>
              <a:off x="2298" y="2188"/>
              <a:ext cx="1200" cy="492"/>
              <a:chOff x="2208" y="1334"/>
              <a:chExt cx="1200" cy="492"/>
            </a:xfrm>
          </p:grpSpPr>
          <p:sp>
            <p:nvSpPr>
              <p:cNvPr id="29800" name="Text Box 33"/>
              <p:cNvSpPr txBox="1"/>
              <p:nvPr/>
            </p:nvSpPr>
            <p:spPr>
              <a:xfrm>
                <a:off x="2640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801" name="Rectangle 34"/>
              <p:cNvSpPr/>
              <p:nvPr/>
            </p:nvSpPr>
            <p:spPr>
              <a:xfrm>
                <a:off x="2218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2" name="Text Box 35"/>
              <p:cNvSpPr txBox="1"/>
              <p:nvPr/>
            </p:nvSpPr>
            <p:spPr>
              <a:xfrm>
                <a:off x="2208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9803" name="Rectangle 36"/>
              <p:cNvSpPr/>
              <p:nvPr/>
            </p:nvSpPr>
            <p:spPr>
              <a:xfrm>
                <a:off x="221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4" name="Rectangle 37"/>
              <p:cNvSpPr/>
              <p:nvPr/>
            </p:nvSpPr>
            <p:spPr>
              <a:xfrm>
                <a:off x="245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5" name="Rectangle 38"/>
              <p:cNvSpPr/>
              <p:nvPr/>
            </p:nvSpPr>
            <p:spPr>
              <a:xfrm>
                <a:off x="2698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6" name="Rectangle 39"/>
              <p:cNvSpPr/>
              <p:nvPr/>
            </p:nvSpPr>
            <p:spPr>
              <a:xfrm>
                <a:off x="3024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0" name="Group 40"/>
            <p:cNvGrpSpPr/>
            <p:nvPr/>
          </p:nvGrpSpPr>
          <p:grpSpPr>
            <a:xfrm>
              <a:off x="3711" y="2188"/>
              <a:ext cx="816" cy="492"/>
              <a:chOff x="3552" y="1334"/>
              <a:chExt cx="816" cy="492"/>
            </a:xfrm>
          </p:grpSpPr>
          <p:sp>
            <p:nvSpPr>
              <p:cNvPr id="29794" name="Text Box 41"/>
              <p:cNvSpPr txBox="1"/>
              <p:nvPr/>
            </p:nvSpPr>
            <p:spPr>
              <a:xfrm>
                <a:off x="379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795" name="Rectangle 42"/>
              <p:cNvSpPr/>
              <p:nvPr/>
            </p:nvSpPr>
            <p:spPr>
              <a:xfrm>
                <a:off x="3562" y="1344"/>
                <a:ext cx="80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6" name="Text Box 43"/>
              <p:cNvSpPr txBox="1"/>
              <p:nvPr/>
            </p:nvSpPr>
            <p:spPr>
              <a:xfrm>
                <a:off x="355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9797" name="Rectangle 44"/>
              <p:cNvSpPr/>
              <p:nvPr/>
            </p:nvSpPr>
            <p:spPr>
              <a:xfrm>
                <a:off x="35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8" name="Rectangle 45"/>
              <p:cNvSpPr/>
              <p:nvPr/>
            </p:nvSpPr>
            <p:spPr>
              <a:xfrm>
                <a:off x="380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9" name="Rectangle 46"/>
              <p:cNvSpPr/>
              <p:nvPr/>
            </p:nvSpPr>
            <p:spPr>
              <a:xfrm>
                <a:off x="4042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1" name="Group 47"/>
            <p:cNvGrpSpPr/>
            <p:nvPr/>
          </p:nvGrpSpPr>
          <p:grpSpPr>
            <a:xfrm>
              <a:off x="4741" y="2188"/>
              <a:ext cx="491" cy="492"/>
              <a:chOff x="4512" y="1334"/>
              <a:chExt cx="491" cy="492"/>
            </a:xfrm>
          </p:grpSpPr>
          <p:sp>
            <p:nvSpPr>
              <p:cNvPr id="29789" name="Text Box 48"/>
              <p:cNvSpPr txBox="1"/>
              <p:nvPr/>
            </p:nvSpPr>
            <p:spPr>
              <a:xfrm>
                <a:off x="4603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790" name="Rectangle 49"/>
              <p:cNvSpPr/>
              <p:nvPr/>
            </p:nvSpPr>
            <p:spPr>
              <a:xfrm>
                <a:off x="4522" y="1344"/>
                <a:ext cx="481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1" name="Text Box 50"/>
              <p:cNvSpPr txBox="1"/>
              <p:nvPr/>
            </p:nvSpPr>
            <p:spPr>
              <a:xfrm>
                <a:off x="451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9792" name="Rectangle 51"/>
              <p:cNvSpPr/>
              <p:nvPr/>
            </p:nvSpPr>
            <p:spPr>
              <a:xfrm>
                <a:off x="452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3" name="Rectangle 52"/>
              <p:cNvSpPr/>
              <p:nvPr/>
            </p:nvSpPr>
            <p:spPr>
              <a:xfrm>
                <a:off x="47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22" name="Freeform 53"/>
            <p:cNvSpPr/>
            <p:nvPr/>
          </p:nvSpPr>
          <p:spPr>
            <a:xfrm>
              <a:off x="1392" y="2678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54"/>
            <p:cNvSpPr/>
            <p:nvPr/>
          </p:nvSpPr>
          <p:spPr>
            <a:xfrm>
              <a:off x="316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55"/>
            <p:cNvSpPr/>
            <p:nvPr/>
          </p:nvSpPr>
          <p:spPr>
            <a:xfrm>
              <a:off x="4272" y="2678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56"/>
            <p:cNvSpPr/>
            <p:nvPr/>
          </p:nvSpPr>
          <p:spPr>
            <a:xfrm>
              <a:off x="1296" y="2678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57"/>
            <p:cNvSpPr/>
            <p:nvPr/>
          </p:nvSpPr>
          <p:spPr>
            <a:xfrm>
              <a:off x="1008" y="2678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58"/>
            <p:cNvSpPr/>
            <p:nvPr/>
          </p:nvSpPr>
          <p:spPr>
            <a:xfrm>
              <a:off x="912" y="2678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Freeform 59"/>
            <p:cNvSpPr/>
            <p:nvPr/>
          </p:nvSpPr>
          <p:spPr>
            <a:xfrm>
              <a:off x="672" y="2678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Freeform 60"/>
            <p:cNvSpPr/>
            <p:nvPr/>
          </p:nvSpPr>
          <p:spPr>
            <a:xfrm>
              <a:off x="576" y="2678"/>
              <a:ext cx="1152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152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61"/>
            <p:cNvSpPr/>
            <p:nvPr/>
          </p:nvSpPr>
          <p:spPr>
            <a:xfrm>
              <a:off x="1824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1" name="Line 62"/>
            <p:cNvSpPr/>
            <p:nvPr/>
          </p:nvSpPr>
          <p:spPr>
            <a:xfrm>
              <a:off x="1920" y="2688"/>
              <a:ext cx="0" cy="37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2" name="Line 63"/>
            <p:cNvSpPr/>
            <p:nvPr/>
          </p:nvSpPr>
          <p:spPr>
            <a:xfrm>
              <a:off x="259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3" name="Line 64"/>
            <p:cNvSpPr/>
            <p:nvPr/>
          </p:nvSpPr>
          <p:spPr>
            <a:xfrm>
              <a:off x="283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4" name="Line 65"/>
            <p:cNvSpPr/>
            <p:nvPr/>
          </p:nvSpPr>
          <p:spPr>
            <a:xfrm>
              <a:off x="2688" y="2678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5" name="Line 66"/>
            <p:cNvSpPr/>
            <p:nvPr/>
          </p:nvSpPr>
          <p:spPr>
            <a:xfrm>
              <a:off x="2928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6" name="Line 67"/>
            <p:cNvSpPr/>
            <p:nvPr/>
          </p:nvSpPr>
          <p:spPr>
            <a:xfrm>
              <a:off x="3024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7" name="Line 68"/>
            <p:cNvSpPr/>
            <p:nvPr/>
          </p:nvSpPr>
          <p:spPr>
            <a:xfrm>
              <a:off x="3264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8" name="Line 69"/>
            <p:cNvSpPr/>
            <p:nvPr/>
          </p:nvSpPr>
          <p:spPr>
            <a:xfrm>
              <a:off x="3360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9" name="Line 70"/>
            <p:cNvSpPr/>
            <p:nvPr/>
          </p:nvSpPr>
          <p:spPr>
            <a:xfrm>
              <a:off x="4032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0" name="Line 71"/>
            <p:cNvSpPr/>
            <p:nvPr/>
          </p:nvSpPr>
          <p:spPr>
            <a:xfrm>
              <a:off x="4128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1" name="Line 72"/>
            <p:cNvSpPr/>
            <p:nvPr/>
          </p:nvSpPr>
          <p:spPr>
            <a:xfrm>
              <a:off x="4368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2" name="Line 73"/>
            <p:cNvSpPr/>
            <p:nvPr/>
          </p:nvSpPr>
          <p:spPr>
            <a:xfrm>
              <a:off x="446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3" name="Line 74"/>
            <p:cNvSpPr/>
            <p:nvPr/>
          </p:nvSpPr>
          <p:spPr>
            <a:xfrm>
              <a:off x="518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4" name="Oval 75"/>
            <p:cNvSpPr/>
            <p:nvPr/>
          </p:nvSpPr>
          <p:spPr>
            <a:xfrm>
              <a:off x="79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5" name="Oval 76"/>
            <p:cNvSpPr/>
            <p:nvPr/>
          </p:nvSpPr>
          <p:spPr>
            <a:xfrm>
              <a:off x="79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6" name="Oval 77"/>
            <p:cNvSpPr/>
            <p:nvPr/>
          </p:nvSpPr>
          <p:spPr>
            <a:xfrm>
              <a:off x="1843" y="239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7" name="Oval 78"/>
            <p:cNvSpPr/>
            <p:nvPr/>
          </p:nvSpPr>
          <p:spPr>
            <a:xfrm>
              <a:off x="290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8" name="Oval 79"/>
            <p:cNvSpPr/>
            <p:nvPr/>
          </p:nvSpPr>
          <p:spPr>
            <a:xfrm>
              <a:off x="4057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9" name="Oval 80"/>
            <p:cNvSpPr/>
            <p:nvPr/>
          </p:nvSpPr>
          <p:spPr>
            <a:xfrm>
              <a:off x="4926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grpSp>
          <p:nvGrpSpPr>
            <p:cNvPr id="29750" name="Group 81"/>
            <p:cNvGrpSpPr/>
            <p:nvPr/>
          </p:nvGrpSpPr>
          <p:grpSpPr>
            <a:xfrm>
              <a:off x="2736" y="1555"/>
              <a:ext cx="384" cy="252"/>
              <a:chOff x="2736" y="1555"/>
              <a:chExt cx="384" cy="252"/>
            </a:xfrm>
          </p:grpSpPr>
          <p:sp>
            <p:nvSpPr>
              <p:cNvPr id="29787" name="Text Box 82"/>
              <p:cNvSpPr txBox="1"/>
              <p:nvPr/>
            </p:nvSpPr>
            <p:spPr>
              <a:xfrm>
                <a:off x="278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9788" name="Rectangle 83"/>
              <p:cNvSpPr/>
              <p:nvPr/>
            </p:nvSpPr>
            <p:spPr>
              <a:xfrm>
                <a:off x="2736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1" name="Group 84"/>
            <p:cNvGrpSpPr/>
            <p:nvPr/>
          </p:nvGrpSpPr>
          <p:grpSpPr>
            <a:xfrm>
              <a:off x="3888" y="1555"/>
              <a:ext cx="384" cy="252"/>
              <a:chOff x="3888" y="1555"/>
              <a:chExt cx="384" cy="252"/>
            </a:xfrm>
          </p:grpSpPr>
          <p:sp>
            <p:nvSpPr>
              <p:cNvPr id="29785" name="Text Box 85"/>
              <p:cNvSpPr txBox="1"/>
              <p:nvPr/>
            </p:nvSpPr>
            <p:spPr>
              <a:xfrm>
                <a:off x="394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9786" name="Rectangle 86"/>
              <p:cNvSpPr/>
              <p:nvPr/>
            </p:nvSpPr>
            <p:spPr>
              <a:xfrm>
                <a:off x="3888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2" name="Group 87"/>
            <p:cNvGrpSpPr/>
            <p:nvPr/>
          </p:nvGrpSpPr>
          <p:grpSpPr>
            <a:xfrm>
              <a:off x="4772" y="1555"/>
              <a:ext cx="384" cy="252"/>
              <a:chOff x="4772" y="1555"/>
              <a:chExt cx="384" cy="252"/>
            </a:xfrm>
          </p:grpSpPr>
          <p:sp>
            <p:nvSpPr>
              <p:cNvPr id="29783" name="Text Box 88"/>
              <p:cNvSpPr txBox="1"/>
              <p:nvPr/>
            </p:nvSpPr>
            <p:spPr>
              <a:xfrm>
                <a:off x="482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9784" name="Rectangle 89"/>
              <p:cNvSpPr/>
              <p:nvPr/>
            </p:nvSpPr>
            <p:spPr>
              <a:xfrm>
                <a:off x="4772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53" name="Oval 90"/>
            <p:cNvSpPr/>
            <p:nvPr/>
          </p:nvSpPr>
          <p:spPr>
            <a:xfrm>
              <a:off x="4926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4" name="Oval 91"/>
            <p:cNvSpPr/>
            <p:nvPr/>
          </p:nvSpPr>
          <p:spPr>
            <a:xfrm>
              <a:off x="405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5" name="Oval 92"/>
            <p:cNvSpPr/>
            <p:nvPr/>
          </p:nvSpPr>
          <p:spPr>
            <a:xfrm>
              <a:off x="2901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6" name="Freeform 93"/>
            <p:cNvSpPr/>
            <p:nvPr/>
          </p:nvSpPr>
          <p:spPr>
            <a:xfrm>
              <a:off x="816" y="1794"/>
              <a:ext cx="3" cy="362"/>
            </a:xfrm>
            <a:custGeom>
              <a:avLst/>
              <a:gdLst>
                <a:gd name="txL" fmla="*/ 0 w 3"/>
                <a:gd name="txT" fmla="*/ 0 h 362"/>
                <a:gd name="txR" fmla="*/ 3 w 3"/>
                <a:gd name="txB" fmla="*/ 362 h 362"/>
              </a:gdLst>
              <a:ahLst/>
              <a:cxnLst>
                <a:cxn ang="0">
                  <a:pos x="0" y="0"/>
                </a:cxn>
                <a:cxn ang="0">
                  <a:pos x="3" y="362"/>
                </a:cxn>
              </a:cxnLst>
              <a:rect l="txL" t="txT" r="txR" b="txB"/>
              <a:pathLst>
                <a:path w="3" h="362">
                  <a:moveTo>
                    <a:pt x="0" y="0"/>
                  </a:moveTo>
                  <a:lnTo>
                    <a:pt x="3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Freeform 94"/>
            <p:cNvSpPr/>
            <p:nvPr/>
          </p:nvSpPr>
          <p:spPr>
            <a:xfrm>
              <a:off x="2927" y="1798"/>
              <a:ext cx="1" cy="362"/>
            </a:xfrm>
            <a:custGeom>
              <a:avLst/>
              <a:gdLst>
                <a:gd name="txL" fmla="*/ 0 w 1"/>
                <a:gd name="txT" fmla="*/ 0 h 362"/>
                <a:gd name="txR" fmla="*/ 1 w 1"/>
                <a:gd name="txB" fmla="*/ 362 h 362"/>
              </a:gdLst>
              <a:ahLst/>
              <a:cxnLst>
                <a:cxn ang="0">
                  <a:pos x="1" y="0"/>
                </a:cxn>
                <a:cxn ang="0">
                  <a:pos x="0" y="362"/>
                </a:cxn>
              </a:cxnLst>
              <a:rect l="txL" t="txT" r="txR" b="txB"/>
              <a:pathLst>
                <a:path w="1" h="362">
                  <a:moveTo>
                    <a:pt x="1" y="0"/>
                  </a:moveTo>
                  <a:lnTo>
                    <a:pt x="0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Freeform 95"/>
            <p:cNvSpPr/>
            <p:nvPr/>
          </p:nvSpPr>
          <p:spPr>
            <a:xfrm>
              <a:off x="4080" y="1801"/>
              <a:ext cx="1" cy="359"/>
            </a:xfrm>
            <a:custGeom>
              <a:avLst/>
              <a:gdLst>
                <a:gd name="txL" fmla="*/ 0 w 1"/>
                <a:gd name="txT" fmla="*/ 0 h 359"/>
                <a:gd name="txR" fmla="*/ 1 w 1"/>
                <a:gd name="txB" fmla="*/ 359 h 359"/>
              </a:gdLst>
              <a:ahLst/>
              <a:cxnLst>
                <a:cxn ang="0">
                  <a:pos x="0" y="0"/>
                </a:cxn>
                <a:cxn ang="0">
                  <a:pos x="0" y="359"/>
                </a:cxn>
              </a:cxnLst>
              <a:rect l="txL" t="txT" r="txR" b="txB"/>
              <a:pathLst>
                <a:path w="1" h="359">
                  <a:moveTo>
                    <a:pt x="0" y="0"/>
                  </a:moveTo>
                  <a:lnTo>
                    <a:pt x="0" y="3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Freeform 96"/>
            <p:cNvSpPr/>
            <p:nvPr/>
          </p:nvSpPr>
          <p:spPr>
            <a:xfrm>
              <a:off x="4953" y="1788"/>
              <a:ext cx="1" cy="372"/>
            </a:xfrm>
            <a:custGeom>
              <a:avLst/>
              <a:gdLst>
                <a:gd name="txL" fmla="*/ 0 w 1"/>
                <a:gd name="txT" fmla="*/ 0 h 372"/>
                <a:gd name="txR" fmla="*/ 1 w 1"/>
                <a:gd name="txB" fmla="*/ 372 h 372"/>
              </a:gdLst>
              <a:ahLst/>
              <a:cxnLst>
                <a:cxn ang="0">
                  <a:pos x="0" y="0"/>
                </a:cxn>
                <a:cxn ang="0">
                  <a:pos x="0" y="372"/>
                </a:cxn>
              </a:cxnLst>
              <a:rect l="txL" t="txT" r="txR" b="txB"/>
              <a:pathLst>
                <a:path w="1" h="372">
                  <a:moveTo>
                    <a:pt x="0" y="0"/>
                  </a:moveTo>
                  <a:lnTo>
                    <a:pt x="0" y="3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Freeform 97"/>
            <p:cNvSpPr/>
            <p:nvPr/>
          </p:nvSpPr>
          <p:spPr>
            <a:xfrm>
              <a:off x="4953" y="1199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Freeform 98"/>
            <p:cNvSpPr/>
            <p:nvPr/>
          </p:nvSpPr>
          <p:spPr>
            <a:xfrm>
              <a:off x="4080" y="1211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Freeform 99"/>
            <p:cNvSpPr/>
            <p:nvPr/>
          </p:nvSpPr>
          <p:spPr>
            <a:xfrm>
              <a:off x="2928" y="1222"/>
              <a:ext cx="1" cy="286"/>
            </a:xfrm>
            <a:custGeom>
              <a:avLst/>
              <a:gdLst>
                <a:gd name="txL" fmla="*/ 0 w 1"/>
                <a:gd name="txT" fmla="*/ 0 h 286"/>
                <a:gd name="txR" fmla="*/ 1 w 1"/>
                <a:gd name="txB" fmla="*/ 286 h 286"/>
              </a:gdLst>
              <a:ahLst/>
              <a:cxnLst>
                <a:cxn ang="0">
                  <a:pos x="0" y="286"/>
                </a:cxn>
                <a:cxn ang="0">
                  <a:pos x="0" y="0"/>
                </a:cxn>
              </a:cxnLst>
              <a:rect l="txL" t="txT" r="txR" b="txB"/>
              <a:pathLst>
                <a:path w="1" h="286">
                  <a:moveTo>
                    <a:pt x="0" y="28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Freeform 100"/>
            <p:cNvSpPr/>
            <p:nvPr/>
          </p:nvSpPr>
          <p:spPr>
            <a:xfrm>
              <a:off x="820" y="1230"/>
              <a:ext cx="2" cy="278"/>
            </a:xfrm>
            <a:custGeom>
              <a:avLst/>
              <a:gdLst>
                <a:gd name="txL" fmla="*/ 0 w 2"/>
                <a:gd name="txT" fmla="*/ 0 h 278"/>
                <a:gd name="txR" fmla="*/ 2 w 2"/>
                <a:gd name="txB" fmla="*/ 278 h 278"/>
              </a:gdLst>
              <a:ahLst/>
              <a:cxnLst>
                <a:cxn ang="0">
                  <a:pos x="0" y="278"/>
                </a:cxn>
                <a:cxn ang="0">
                  <a:pos x="2" y="0"/>
                </a:cxn>
              </a:cxnLst>
              <a:rect l="txL" t="txT" r="txR" b="txB"/>
              <a:pathLst>
                <a:path w="2" h="278">
                  <a:moveTo>
                    <a:pt x="0" y="278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Text Box 101"/>
            <p:cNvSpPr txBox="1"/>
            <p:nvPr/>
          </p:nvSpPr>
          <p:spPr>
            <a:xfrm>
              <a:off x="5270" y="2527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9765" name="Line 102"/>
            <p:cNvSpPr/>
            <p:nvPr/>
          </p:nvSpPr>
          <p:spPr>
            <a:xfrm>
              <a:off x="1200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66" name="Freeform 103"/>
            <p:cNvSpPr/>
            <p:nvPr/>
          </p:nvSpPr>
          <p:spPr>
            <a:xfrm>
              <a:off x="1104" y="2672"/>
              <a:ext cx="1" cy="771"/>
            </a:xfrm>
            <a:custGeom>
              <a:avLst/>
              <a:gdLst>
                <a:gd name="txL" fmla="*/ 0 w 1"/>
                <a:gd name="txT" fmla="*/ 0 h 771"/>
                <a:gd name="txR" fmla="*/ 1 w 1"/>
                <a:gd name="txB" fmla="*/ 771 h 771"/>
              </a:gdLst>
              <a:ahLst/>
              <a:cxnLst>
                <a:cxn ang="0">
                  <a:pos x="0" y="0"/>
                </a:cxn>
                <a:cxn ang="0">
                  <a:pos x="0" y="771"/>
                </a:cxn>
              </a:cxnLst>
              <a:rect l="txL" t="txT" r="txR" b="txB"/>
              <a:pathLst>
                <a:path w="1" h="771">
                  <a:moveTo>
                    <a:pt x="0" y="0"/>
                  </a:moveTo>
                  <a:lnTo>
                    <a:pt x="0" y="77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67" name="Group 104"/>
            <p:cNvGrpSpPr/>
            <p:nvPr/>
          </p:nvGrpSpPr>
          <p:grpSpPr>
            <a:xfrm>
              <a:off x="1680" y="1555"/>
              <a:ext cx="384" cy="252"/>
              <a:chOff x="1680" y="1555"/>
              <a:chExt cx="384" cy="252"/>
            </a:xfrm>
          </p:grpSpPr>
          <p:sp>
            <p:nvSpPr>
              <p:cNvPr id="29781" name="Text Box 105"/>
              <p:cNvSpPr txBox="1"/>
              <p:nvPr/>
            </p:nvSpPr>
            <p:spPr>
              <a:xfrm>
                <a:off x="1741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9782" name="Rectangle 106"/>
              <p:cNvSpPr/>
              <p:nvPr/>
            </p:nvSpPr>
            <p:spPr>
              <a:xfrm>
                <a:off x="1680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68" name="Freeform 107"/>
            <p:cNvSpPr/>
            <p:nvPr/>
          </p:nvSpPr>
          <p:spPr>
            <a:xfrm>
              <a:off x="1871" y="1800"/>
              <a:ext cx="1" cy="595"/>
            </a:xfrm>
            <a:custGeom>
              <a:avLst/>
              <a:gdLst>
                <a:gd name="txL" fmla="*/ 0 w 1"/>
                <a:gd name="txT" fmla="*/ 0 h 595"/>
                <a:gd name="txR" fmla="*/ 1 w 1"/>
                <a:gd name="txB" fmla="*/ 595 h 595"/>
              </a:gdLst>
              <a:ahLst/>
              <a:cxnLst>
                <a:cxn ang="0">
                  <a:pos x="1" y="0"/>
                </a:cxn>
                <a:cxn ang="0">
                  <a:pos x="0" y="595"/>
                </a:cxn>
              </a:cxnLst>
              <a:rect l="txL" t="txT" r="txR" b="txB"/>
              <a:pathLst>
                <a:path w="1" h="595">
                  <a:moveTo>
                    <a:pt x="1" y="0"/>
                  </a:moveTo>
                  <a:lnTo>
                    <a:pt x="0" y="59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Text Box 108"/>
            <p:cNvSpPr txBox="1"/>
            <p:nvPr/>
          </p:nvSpPr>
          <p:spPr>
            <a:xfrm>
              <a:off x="278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70" name="Text Box 109"/>
            <p:cNvSpPr txBox="1"/>
            <p:nvPr/>
          </p:nvSpPr>
          <p:spPr>
            <a:xfrm>
              <a:off x="1603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71" name="Text Box 110"/>
            <p:cNvSpPr txBox="1"/>
            <p:nvPr/>
          </p:nvSpPr>
          <p:spPr>
            <a:xfrm>
              <a:off x="23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72" name="Text Box 111"/>
            <p:cNvSpPr txBox="1"/>
            <p:nvPr/>
          </p:nvSpPr>
          <p:spPr>
            <a:xfrm>
              <a:off x="3055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73" name="Text Box 112"/>
            <p:cNvSpPr txBox="1"/>
            <p:nvPr/>
          </p:nvSpPr>
          <p:spPr>
            <a:xfrm>
              <a:off x="3727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74" name="Text Box 113"/>
            <p:cNvSpPr txBox="1"/>
            <p:nvPr/>
          </p:nvSpPr>
          <p:spPr>
            <a:xfrm>
              <a:off x="4159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75" name="Text Box 114"/>
            <p:cNvSpPr txBox="1"/>
            <p:nvPr/>
          </p:nvSpPr>
          <p:spPr>
            <a:xfrm>
              <a:off x="47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76" name="Text Box 115"/>
            <p:cNvSpPr txBox="1"/>
            <p:nvPr/>
          </p:nvSpPr>
          <p:spPr>
            <a:xfrm>
              <a:off x="4992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77" name="Freeform 116"/>
            <p:cNvSpPr/>
            <p:nvPr/>
          </p:nvSpPr>
          <p:spPr>
            <a:xfrm>
              <a:off x="1871" y="1248"/>
              <a:ext cx="1" cy="260"/>
            </a:xfrm>
            <a:custGeom>
              <a:avLst/>
              <a:gdLst>
                <a:gd name="txL" fmla="*/ 0 w 1"/>
                <a:gd name="txT" fmla="*/ 0 h 260"/>
                <a:gd name="txR" fmla="*/ 1 w 1"/>
                <a:gd name="txB" fmla="*/ 260 h 260"/>
              </a:gdLst>
              <a:ahLst/>
              <a:cxnLst>
                <a:cxn ang="0">
                  <a:pos x="1" y="260"/>
                </a:cxn>
                <a:cxn ang="0">
                  <a:pos x="0" y="0"/>
                </a:cxn>
              </a:cxnLst>
              <a:rect l="txL" t="txT" r="txR" b="txB"/>
              <a:pathLst>
                <a:path w="1" h="260">
                  <a:moveTo>
                    <a:pt x="1" y="26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Freeform 117"/>
            <p:cNvSpPr/>
            <p:nvPr/>
          </p:nvSpPr>
          <p:spPr>
            <a:xfrm>
              <a:off x="816" y="2672"/>
              <a:ext cx="3" cy="774"/>
            </a:xfrm>
            <a:custGeom>
              <a:avLst/>
              <a:gdLst>
                <a:gd name="txL" fmla="*/ 0 w 3"/>
                <a:gd name="txT" fmla="*/ 0 h 774"/>
                <a:gd name="txR" fmla="*/ 3 w 3"/>
                <a:gd name="txB" fmla="*/ 774 h 774"/>
              </a:gdLst>
              <a:ahLst/>
              <a:cxnLst>
                <a:cxn ang="0">
                  <a:pos x="0" y="0"/>
                </a:cxn>
                <a:cxn ang="0">
                  <a:pos x="3" y="774"/>
                </a:cxn>
              </a:cxnLst>
              <a:rect l="txL" t="txT" r="txR" b="txB"/>
              <a:pathLst>
                <a:path w="3" h="774">
                  <a:moveTo>
                    <a:pt x="0" y="0"/>
                  </a:moveTo>
                  <a:lnTo>
                    <a:pt x="3" y="77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Freeform 118"/>
            <p:cNvSpPr/>
            <p:nvPr/>
          </p:nvSpPr>
          <p:spPr>
            <a:xfrm>
              <a:off x="383" y="2682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Freeform 119"/>
            <p:cNvSpPr/>
            <p:nvPr/>
          </p:nvSpPr>
          <p:spPr>
            <a:xfrm>
              <a:off x="5087" y="2682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7304" name="Rectangle 120"/>
          <p:cNvSpPr>
            <a:spLocks noChangeArrowheads="1"/>
          </p:cNvSpPr>
          <p:nvPr/>
        </p:nvSpPr>
        <p:spPr bwMode="auto">
          <a:xfrm>
            <a:off x="10261600" y="152400"/>
            <a:ext cx="1524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6.5</a:t>
            </a:r>
          </a:p>
        </p:txBody>
      </p:sp>
      <p:sp>
        <p:nvSpPr>
          <p:cNvPr id="29703" name="AutoShape 12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/>
          <p:nvPr/>
        </p:nvSpPr>
        <p:spPr>
          <a:xfrm>
            <a:off x="304800" y="76200"/>
            <a:ext cx="965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(6)  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=16 </a:t>
            </a:r>
            <a:r>
              <a:rPr lang="zh-CN" altLang="en-US" sz="3200" dirty="0">
                <a:latin typeface="Times New Roman" panose="02020603050405020304" pitchFamily="18" charset="0"/>
              </a:rPr>
              <a:t>双重分组跳跃进位链 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820863" y="2200275"/>
            <a:ext cx="203200" cy="1076325"/>
            <a:chOff x="860" y="1674"/>
            <a:chExt cx="96" cy="678"/>
          </a:xfrm>
        </p:grpSpPr>
        <p:sp>
          <p:nvSpPr>
            <p:cNvPr id="30853" name="Line 4"/>
            <p:cNvSpPr/>
            <p:nvPr/>
          </p:nvSpPr>
          <p:spPr>
            <a:xfrm flipV="1">
              <a:off x="860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4" name="Line 5"/>
            <p:cNvSpPr/>
            <p:nvPr/>
          </p:nvSpPr>
          <p:spPr>
            <a:xfrm flipV="1">
              <a:off x="956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2336800" y="2895600"/>
            <a:ext cx="609600" cy="381000"/>
            <a:chOff x="1104" y="2112"/>
            <a:chExt cx="288" cy="240"/>
          </a:xfrm>
        </p:grpSpPr>
        <p:sp>
          <p:nvSpPr>
            <p:cNvPr id="30850" name="Line 7"/>
            <p:cNvSpPr/>
            <p:nvPr/>
          </p:nvSpPr>
          <p:spPr>
            <a:xfrm flipV="1">
              <a:off x="1104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1" name="Line 8"/>
            <p:cNvSpPr/>
            <p:nvPr/>
          </p:nvSpPr>
          <p:spPr>
            <a:xfrm flipV="1">
              <a:off x="1248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2" name="Line 9"/>
            <p:cNvSpPr/>
            <p:nvPr/>
          </p:nvSpPr>
          <p:spPr>
            <a:xfrm flipV="1">
              <a:off x="1392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4057650" y="2209800"/>
            <a:ext cx="203200" cy="1076325"/>
            <a:chOff x="1917" y="1680"/>
            <a:chExt cx="96" cy="678"/>
          </a:xfrm>
        </p:grpSpPr>
        <p:sp>
          <p:nvSpPr>
            <p:cNvPr id="30848" name="Line 11"/>
            <p:cNvSpPr/>
            <p:nvPr/>
          </p:nvSpPr>
          <p:spPr>
            <a:xfrm flipV="1">
              <a:off x="1917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9" name="Line 12"/>
            <p:cNvSpPr/>
            <p:nvPr/>
          </p:nvSpPr>
          <p:spPr>
            <a:xfrm flipV="1">
              <a:off x="2013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3"/>
          <p:cNvGrpSpPr/>
          <p:nvPr/>
        </p:nvGrpSpPr>
        <p:grpSpPr>
          <a:xfrm>
            <a:off x="4572000" y="2905125"/>
            <a:ext cx="609600" cy="381000"/>
            <a:chOff x="2160" y="2118"/>
            <a:chExt cx="288" cy="240"/>
          </a:xfrm>
        </p:grpSpPr>
        <p:sp>
          <p:nvSpPr>
            <p:cNvPr id="30845" name="Line 14"/>
            <p:cNvSpPr/>
            <p:nvPr/>
          </p:nvSpPr>
          <p:spPr>
            <a:xfrm flipV="1">
              <a:off x="21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6" name="Line 15"/>
            <p:cNvSpPr/>
            <p:nvPr/>
          </p:nvSpPr>
          <p:spPr>
            <a:xfrm flipV="1">
              <a:off x="2304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7" name="Line 16"/>
            <p:cNvSpPr/>
            <p:nvPr/>
          </p:nvSpPr>
          <p:spPr>
            <a:xfrm flipV="1">
              <a:off x="244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7"/>
          <p:cNvGrpSpPr/>
          <p:nvPr/>
        </p:nvGrpSpPr>
        <p:grpSpPr>
          <a:xfrm>
            <a:off x="6254750" y="2209800"/>
            <a:ext cx="203200" cy="1076325"/>
            <a:chOff x="2955" y="1680"/>
            <a:chExt cx="96" cy="678"/>
          </a:xfrm>
        </p:grpSpPr>
        <p:sp>
          <p:nvSpPr>
            <p:cNvPr id="30843" name="Line 18"/>
            <p:cNvSpPr/>
            <p:nvPr/>
          </p:nvSpPr>
          <p:spPr>
            <a:xfrm flipV="1">
              <a:off x="2955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4" name="Line 19"/>
            <p:cNvSpPr/>
            <p:nvPr/>
          </p:nvSpPr>
          <p:spPr>
            <a:xfrm flipV="1">
              <a:off x="3051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0"/>
          <p:cNvGrpSpPr/>
          <p:nvPr/>
        </p:nvGrpSpPr>
        <p:grpSpPr>
          <a:xfrm>
            <a:off x="6705600" y="2905125"/>
            <a:ext cx="609600" cy="381000"/>
            <a:chOff x="3168" y="2118"/>
            <a:chExt cx="288" cy="240"/>
          </a:xfrm>
        </p:grpSpPr>
        <p:sp>
          <p:nvSpPr>
            <p:cNvPr id="30840" name="Line 21"/>
            <p:cNvSpPr/>
            <p:nvPr/>
          </p:nvSpPr>
          <p:spPr>
            <a:xfrm flipV="1">
              <a:off x="316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1" name="Line 22"/>
            <p:cNvSpPr/>
            <p:nvPr/>
          </p:nvSpPr>
          <p:spPr>
            <a:xfrm flipV="1">
              <a:off x="331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2" name="Line 23"/>
            <p:cNvSpPr/>
            <p:nvPr/>
          </p:nvSpPr>
          <p:spPr>
            <a:xfrm flipV="1">
              <a:off x="345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24"/>
          <p:cNvGrpSpPr/>
          <p:nvPr/>
        </p:nvGrpSpPr>
        <p:grpSpPr>
          <a:xfrm>
            <a:off x="8572500" y="2209800"/>
            <a:ext cx="203200" cy="1076325"/>
            <a:chOff x="4050" y="1680"/>
            <a:chExt cx="96" cy="678"/>
          </a:xfrm>
        </p:grpSpPr>
        <p:sp>
          <p:nvSpPr>
            <p:cNvPr id="30838" name="Line 25"/>
            <p:cNvSpPr/>
            <p:nvPr/>
          </p:nvSpPr>
          <p:spPr>
            <a:xfrm flipV="1">
              <a:off x="4050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9" name="Line 26"/>
            <p:cNvSpPr/>
            <p:nvPr/>
          </p:nvSpPr>
          <p:spPr>
            <a:xfrm flipV="1">
              <a:off x="4146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27"/>
          <p:cNvGrpSpPr/>
          <p:nvPr/>
        </p:nvGrpSpPr>
        <p:grpSpPr>
          <a:xfrm>
            <a:off x="9042400" y="2905125"/>
            <a:ext cx="609600" cy="381000"/>
            <a:chOff x="4272" y="2118"/>
            <a:chExt cx="288" cy="240"/>
          </a:xfrm>
        </p:grpSpPr>
        <p:sp>
          <p:nvSpPr>
            <p:cNvPr id="30835" name="Line 28"/>
            <p:cNvSpPr/>
            <p:nvPr/>
          </p:nvSpPr>
          <p:spPr>
            <a:xfrm flipV="1">
              <a:off x="427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6" name="Line 29"/>
            <p:cNvSpPr/>
            <p:nvPr/>
          </p:nvSpPr>
          <p:spPr>
            <a:xfrm flipV="1">
              <a:off x="441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7" name="Line 30"/>
            <p:cNvSpPr/>
            <p:nvPr/>
          </p:nvSpPr>
          <p:spPr>
            <a:xfrm flipV="1">
              <a:off x="45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0" name="Group 31"/>
          <p:cNvGrpSpPr/>
          <p:nvPr/>
        </p:nvGrpSpPr>
        <p:grpSpPr>
          <a:xfrm>
            <a:off x="1701800" y="3276600"/>
            <a:ext cx="8356600" cy="466725"/>
            <a:chOff x="804" y="2352"/>
            <a:chExt cx="3948" cy="294"/>
          </a:xfrm>
        </p:grpSpPr>
        <p:grpSp>
          <p:nvGrpSpPr>
            <p:cNvPr id="30823" name="Group 32"/>
            <p:cNvGrpSpPr/>
            <p:nvPr/>
          </p:nvGrpSpPr>
          <p:grpSpPr>
            <a:xfrm>
              <a:off x="804" y="2352"/>
              <a:ext cx="759" cy="288"/>
              <a:chOff x="804" y="2352"/>
              <a:chExt cx="759" cy="288"/>
            </a:xfrm>
          </p:grpSpPr>
          <p:sp>
            <p:nvSpPr>
              <p:cNvPr id="30833" name="Rectangle 33"/>
              <p:cNvSpPr/>
              <p:nvPr/>
            </p:nvSpPr>
            <p:spPr>
              <a:xfrm>
                <a:off x="812" y="2352"/>
                <a:ext cx="751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4" name="Text Box 34"/>
              <p:cNvSpPr txBox="1"/>
              <p:nvPr/>
            </p:nvSpPr>
            <p:spPr>
              <a:xfrm>
                <a:off x="804" y="2367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第 5 小组</a:t>
                </a:r>
              </a:p>
            </p:txBody>
          </p:sp>
        </p:grpSp>
        <p:grpSp>
          <p:nvGrpSpPr>
            <p:cNvPr id="30824" name="Group 35"/>
            <p:cNvGrpSpPr/>
            <p:nvPr/>
          </p:nvGrpSpPr>
          <p:grpSpPr>
            <a:xfrm>
              <a:off x="1860" y="2358"/>
              <a:ext cx="759" cy="288"/>
              <a:chOff x="1860" y="2358"/>
              <a:chExt cx="759" cy="288"/>
            </a:xfrm>
          </p:grpSpPr>
          <p:sp>
            <p:nvSpPr>
              <p:cNvPr id="30831" name="Rectangle 36"/>
              <p:cNvSpPr/>
              <p:nvPr/>
            </p:nvSpPr>
            <p:spPr>
              <a:xfrm>
                <a:off x="1869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2" name="Text Box 37"/>
              <p:cNvSpPr txBox="1"/>
              <p:nvPr/>
            </p:nvSpPr>
            <p:spPr>
              <a:xfrm>
                <a:off x="1860" y="2378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第 6 小组</a:t>
                </a:r>
              </a:p>
            </p:txBody>
          </p:sp>
        </p:grpSp>
        <p:grpSp>
          <p:nvGrpSpPr>
            <p:cNvPr id="30825" name="Group 38"/>
            <p:cNvGrpSpPr/>
            <p:nvPr/>
          </p:nvGrpSpPr>
          <p:grpSpPr>
            <a:xfrm>
              <a:off x="2921" y="2358"/>
              <a:ext cx="750" cy="288"/>
              <a:chOff x="2921" y="2358"/>
              <a:chExt cx="750" cy="288"/>
            </a:xfrm>
          </p:grpSpPr>
          <p:sp>
            <p:nvSpPr>
              <p:cNvPr id="30829" name="Rectangle 39"/>
              <p:cNvSpPr/>
              <p:nvPr/>
            </p:nvSpPr>
            <p:spPr>
              <a:xfrm>
                <a:off x="2921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0" name="Text Box 40"/>
              <p:cNvSpPr txBox="1"/>
              <p:nvPr/>
            </p:nvSpPr>
            <p:spPr>
              <a:xfrm>
                <a:off x="292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第 7 小组</a:t>
                </a:r>
              </a:p>
            </p:txBody>
          </p:sp>
        </p:grpSp>
        <p:grpSp>
          <p:nvGrpSpPr>
            <p:cNvPr id="30826" name="Group 41"/>
            <p:cNvGrpSpPr/>
            <p:nvPr/>
          </p:nvGrpSpPr>
          <p:grpSpPr>
            <a:xfrm>
              <a:off x="4002" y="2358"/>
              <a:ext cx="750" cy="288"/>
              <a:chOff x="4002" y="2358"/>
              <a:chExt cx="750" cy="288"/>
            </a:xfrm>
          </p:grpSpPr>
          <p:sp>
            <p:nvSpPr>
              <p:cNvPr id="30827" name="Rectangle 42"/>
              <p:cNvSpPr/>
              <p:nvPr/>
            </p:nvSpPr>
            <p:spPr>
              <a:xfrm>
                <a:off x="4002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28" name="Text Box 43"/>
              <p:cNvSpPr txBox="1"/>
              <p:nvPr/>
            </p:nvSpPr>
            <p:spPr>
              <a:xfrm>
                <a:off x="401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第 8 小组</a:t>
                </a:r>
              </a:p>
            </p:txBody>
          </p:sp>
        </p:grpSp>
      </p:grpSp>
      <p:grpSp>
        <p:nvGrpSpPr>
          <p:cNvPr id="15" name="Group 44"/>
          <p:cNvGrpSpPr/>
          <p:nvPr/>
        </p:nvGrpSpPr>
        <p:grpSpPr>
          <a:xfrm>
            <a:off x="1617663" y="1676400"/>
            <a:ext cx="8396287" cy="533400"/>
            <a:chOff x="305" y="2400"/>
            <a:chExt cx="3967" cy="336"/>
          </a:xfrm>
        </p:grpSpPr>
        <p:sp>
          <p:nvSpPr>
            <p:cNvPr id="30821" name="Rectangle 45"/>
            <p:cNvSpPr/>
            <p:nvPr/>
          </p:nvSpPr>
          <p:spPr>
            <a:xfrm>
              <a:off x="305" y="2400"/>
              <a:ext cx="3967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30822" name="Text Box 46"/>
            <p:cNvSpPr txBox="1"/>
            <p:nvPr/>
          </p:nvSpPr>
          <p:spPr>
            <a:xfrm>
              <a:off x="1174" y="2426"/>
              <a:ext cx="16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</a:rPr>
                <a:t>第    二    重    进    位    链</a:t>
              </a:r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1820863" y="990600"/>
            <a:ext cx="6669087" cy="685800"/>
            <a:chOff x="860" y="912"/>
            <a:chExt cx="3151" cy="432"/>
          </a:xfrm>
        </p:grpSpPr>
        <p:sp>
          <p:nvSpPr>
            <p:cNvPr id="30817" name="Line 48"/>
            <p:cNvSpPr/>
            <p:nvPr/>
          </p:nvSpPr>
          <p:spPr>
            <a:xfrm flipV="1">
              <a:off x="860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8" name="Line 49"/>
            <p:cNvSpPr/>
            <p:nvPr/>
          </p:nvSpPr>
          <p:spPr>
            <a:xfrm flipV="1">
              <a:off x="1917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9" name="Line 50"/>
            <p:cNvSpPr/>
            <p:nvPr/>
          </p:nvSpPr>
          <p:spPr>
            <a:xfrm flipV="1">
              <a:off x="2955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20" name="Line 51"/>
            <p:cNvSpPr/>
            <p:nvPr/>
          </p:nvSpPr>
          <p:spPr>
            <a:xfrm flipV="1">
              <a:off x="4011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7" name="Group 52"/>
          <p:cNvGrpSpPr/>
          <p:nvPr/>
        </p:nvGrpSpPr>
        <p:grpSpPr>
          <a:xfrm>
            <a:off x="1312863" y="2193925"/>
            <a:ext cx="1131887" cy="400050"/>
            <a:chOff x="620" y="1670"/>
            <a:chExt cx="535" cy="252"/>
          </a:xfrm>
        </p:grpSpPr>
        <p:sp>
          <p:nvSpPr>
            <p:cNvPr id="30815" name="Text Box 53"/>
            <p:cNvSpPr txBox="1"/>
            <p:nvPr/>
          </p:nvSpPr>
          <p:spPr>
            <a:xfrm>
              <a:off x="620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816" name="Text Box 54"/>
            <p:cNvSpPr txBox="1"/>
            <p:nvPr/>
          </p:nvSpPr>
          <p:spPr>
            <a:xfrm>
              <a:off x="960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8" name="Group 55"/>
          <p:cNvGrpSpPr/>
          <p:nvPr/>
        </p:nvGrpSpPr>
        <p:grpSpPr>
          <a:xfrm>
            <a:off x="3549650" y="2193925"/>
            <a:ext cx="1131888" cy="406400"/>
            <a:chOff x="1677" y="1382"/>
            <a:chExt cx="535" cy="256"/>
          </a:xfrm>
        </p:grpSpPr>
        <p:sp>
          <p:nvSpPr>
            <p:cNvPr id="30813" name="Text Box 56"/>
            <p:cNvSpPr txBox="1"/>
            <p:nvPr/>
          </p:nvSpPr>
          <p:spPr>
            <a:xfrm>
              <a:off x="1677" y="1386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814" name="Text Box 57"/>
            <p:cNvSpPr txBox="1"/>
            <p:nvPr/>
          </p:nvSpPr>
          <p:spPr>
            <a:xfrm>
              <a:off x="2017" y="1382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9" name="Group 58"/>
          <p:cNvGrpSpPr/>
          <p:nvPr/>
        </p:nvGrpSpPr>
        <p:grpSpPr>
          <a:xfrm>
            <a:off x="5746750" y="2193925"/>
            <a:ext cx="1131888" cy="400050"/>
            <a:chOff x="2715" y="1670"/>
            <a:chExt cx="535" cy="252"/>
          </a:xfrm>
        </p:grpSpPr>
        <p:sp>
          <p:nvSpPr>
            <p:cNvPr id="30811" name="Text Box 59"/>
            <p:cNvSpPr txBox="1"/>
            <p:nvPr/>
          </p:nvSpPr>
          <p:spPr>
            <a:xfrm>
              <a:off x="2715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812" name="Text Box 60"/>
            <p:cNvSpPr txBox="1"/>
            <p:nvPr/>
          </p:nvSpPr>
          <p:spPr>
            <a:xfrm>
              <a:off x="3055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20" name="Group 61"/>
          <p:cNvGrpSpPr/>
          <p:nvPr/>
        </p:nvGrpSpPr>
        <p:grpSpPr>
          <a:xfrm>
            <a:off x="8083550" y="2193925"/>
            <a:ext cx="1131888" cy="400050"/>
            <a:chOff x="3819" y="1670"/>
            <a:chExt cx="535" cy="252"/>
          </a:xfrm>
        </p:grpSpPr>
        <p:sp>
          <p:nvSpPr>
            <p:cNvPr id="30809" name="Text Box 62"/>
            <p:cNvSpPr txBox="1"/>
            <p:nvPr/>
          </p:nvSpPr>
          <p:spPr>
            <a:xfrm>
              <a:off x="3819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0810" name="Text Box 63"/>
            <p:cNvSpPr txBox="1"/>
            <p:nvPr/>
          </p:nvSpPr>
          <p:spPr>
            <a:xfrm>
              <a:off x="4159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21" name="Group 64"/>
          <p:cNvGrpSpPr/>
          <p:nvPr/>
        </p:nvGrpSpPr>
        <p:grpSpPr>
          <a:xfrm>
            <a:off x="1543050" y="685800"/>
            <a:ext cx="7154863" cy="414338"/>
            <a:chOff x="729" y="432"/>
            <a:chExt cx="3380" cy="261"/>
          </a:xfrm>
        </p:grpSpPr>
        <p:sp>
          <p:nvSpPr>
            <p:cNvPr id="30805" name="Text Box 65"/>
            <p:cNvSpPr txBox="1"/>
            <p:nvPr/>
          </p:nvSpPr>
          <p:spPr>
            <a:xfrm>
              <a:off x="729" y="44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806" name="Text Box 66"/>
            <p:cNvSpPr txBox="1"/>
            <p:nvPr/>
          </p:nvSpPr>
          <p:spPr>
            <a:xfrm>
              <a:off x="1785" y="43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0807" name="Text Box 67"/>
            <p:cNvSpPr txBox="1"/>
            <p:nvPr/>
          </p:nvSpPr>
          <p:spPr>
            <a:xfrm>
              <a:off x="281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808" name="Text Box 68"/>
            <p:cNvSpPr txBox="1"/>
            <p:nvPr/>
          </p:nvSpPr>
          <p:spPr>
            <a:xfrm>
              <a:off x="390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8277" name="Text Box 69"/>
          <p:cNvSpPr txBox="1"/>
          <p:nvPr/>
        </p:nvSpPr>
        <p:spPr>
          <a:xfrm>
            <a:off x="2103438" y="2498725"/>
            <a:ext cx="7889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14~12</a:t>
            </a:r>
          </a:p>
        </p:txBody>
      </p:sp>
      <p:sp>
        <p:nvSpPr>
          <p:cNvPr id="478278" name="Text Box 70"/>
          <p:cNvSpPr txBox="1"/>
          <p:nvPr/>
        </p:nvSpPr>
        <p:spPr>
          <a:xfrm>
            <a:off x="4348163" y="2514600"/>
            <a:ext cx="703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10~8</a:t>
            </a:r>
          </a:p>
        </p:txBody>
      </p:sp>
      <p:sp>
        <p:nvSpPr>
          <p:cNvPr id="478279" name="Text Box 71"/>
          <p:cNvSpPr txBox="1"/>
          <p:nvPr/>
        </p:nvSpPr>
        <p:spPr>
          <a:xfrm>
            <a:off x="65913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6~4</a:t>
            </a:r>
          </a:p>
        </p:txBody>
      </p:sp>
      <p:sp>
        <p:nvSpPr>
          <p:cNvPr id="478280" name="Text Box 72"/>
          <p:cNvSpPr txBox="1"/>
          <p:nvPr/>
        </p:nvSpPr>
        <p:spPr>
          <a:xfrm>
            <a:off x="89281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2~0</a:t>
            </a:r>
          </a:p>
        </p:txBody>
      </p:sp>
      <p:grpSp>
        <p:nvGrpSpPr>
          <p:cNvPr id="22" name="Group 73"/>
          <p:cNvGrpSpPr/>
          <p:nvPr/>
        </p:nvGrpSpPr>
        <p:grpSpPr>
          <a:xfrm>
            <a:off x="3308350" y="1371600"/>
            <a:ext cx="5181600" cy="2133600"/>
            <a:chOff x="1563" y="1152"/>
            <a:chExt cx="2448" cy="1344"/>
          </a:xfrm>
        </p:grpSpPr>
        <p:sp>
          <p:nvSpPr>
            <p:cNvPr id="30802" name="Freeform 74"/>
            <p:cNvSpPr/>
            <p:nvPr/>
          </p:nvSpPr>
          <p:spPr>
            <a:xfrm>
              <a:off x="1563" y="1152"/>
              <a:ext cx="351" cy="1344"/>
            </a:xfrm>
            <a:custGeom>
              <a:avLst/>
              <a:gdLst>
                <a:gd name="txL" fmla="*/ 0 w 351"/>
                <a:gd name="txT" fmla="*/ 0 h 1344"/>
                <a:gd name="txR" fmla="*/ 351 w 351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51" y="0"/>
                </a:cxn>
              </a:cxnLst>
              <a:rect l="txL" t="txT" r="txR" b="txB"/>
              <a:pathLst>
                <a:path w="351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51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Freeform 75"/>
            <p:cNvSpPr/>
            <p:nvPr/>
          </p:nvSpPr>
          <p:spPr>
            <a:xfrm>
              <a:off x="2619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Freeform 76"/>
            <p:cNvSpPr/>
            <p:nvPr/>
          </p:nvSpPr>
          <p:spPr>
            <a:xfrm>
              <a:off x="3675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77"/>
          <p:cNvGrpSpPr/>
          <p:nvPr/>
        </p:nvGrpSpPr>
        <p:grpSpPr>
          <a:xfrm>
            <a:off x="1652588" y="3733800"/>
            <a:ext cx="8304212" cy="781050"/>
            <a:chOff x="781" y="2352"/>
            <a:chExt cx="3923" cy="492"/>
          </a:xfrm>
        </p:grpSpPr>
        <p:sp>
          <p:nvSpPr>
            <p:cNvPr id="30762" name="Line 78"/>
            <p:cNvSpPr/>
            <p:nvPr/>
          </p:nvSpPr>
          <p:spPr>
            <a:xfrm flipV="1">
              <a:off x="8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3" name="Line 79"/>
            <p:cNvSpPr/>
            <p:nvPr/>
          </p:nvSpPr>
          <p:spPr>
            <a:xfrm flipV="1">
              <a:off x="11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4" name="Text Box 80"/>
            <p:cNvSpPr txBox="1"/>
            <p:nvPr/>
          </p:nvSpPr>
          <p:spPr>
            <a:xfrm>
              <a:off x="781" y="2592"/>
              <a:ext cx="35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15~12</a:t>
              </a:r>
            </a:p>
          </p:txBody>
        </p:sp>
        <p:sp>
          <p:nvSpPr>
            <p:cNvPr id="30765" name="Text Box 81"/>
            <p:cNvSpPr txBox="1"/>
            <p:nvPr/>
          </p:nvSpPr>
          <p:spPr>
            <a:xfrm>
              <a:off x="1211" y="2592"/>
              <a:ext cx="3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15~12</a:t>
              </a:r>
            </a:p>
          </p:txBody>
        </p:sp>
        <p:sp>
          <p:nvSpPr>
            <p:cNvPr id="30766" name="Text Box 82"/>
            <p:cNvSpPr txBox="1"/>
            <p:nvPr/>
          </p:nvSpPr>
          <p:spPr>
            <a:xfrm>
              <a:off x="1872" y="2592"/>
              <a:ext cx="30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11~8</a:t>
              </a:r>
            </a:p>
          </p:txBody>
        </p:sp>
        <p:sp>
          <p:nvSpPr>
            <p:cNvPr id="30767" name="Text Box 83"/>
            <p:cNvSpPr txBox="1"/>
            <p:nvPr/>
          </p:nvSpPr>
          <p:spPr>
            <a:xfrm>
              <a:off x="2256" y="2592"/>
              <a:ext cx="28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11~8</a:t>
              </a:r>
            </a:p>
          </p:txBody>
        </p:sp>
        <p:sp>
          <p:nvSpPr>
            <p:cNvPr id="30768" name="Text Box 84"/>
            <p:cNvSpPr txBox="1"/>
            <p:nvPr/>
          </p:nvSpPr>
          <p:spPr>
            <a:xfrm>
              <a:off x="2891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9~4</a:t>
              </a:r>
            </a:p>
          </p:txBody>
        </p:sp>
        <p:sp>
          <p:nvSpPr>
            <p:cNvPr id="30769" name="Text Box 85"/>
            <p:cNvSpPr txBox="1"/>
            <p:nvPr/>
          </p:nvSpPr>
          <p:spPr>
            <a:xfrm>
              <a:off x="3360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9~4</a:t>
              </a:r>
            </a:p>
          </p:txBody>
        </p:sp>
        <p:sp>
          <p:nvSpPr>
            <p:cNvPr id="30770" name="Text Box 86"/>
            <p:cNvSpPr txBox="1"/>
            <p:nvPr/>
          </p:nvSpPr>
          <p:spPr>
            <a:xfrm>
              <a:off x="3957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3~0</a:t>
              </a:r>
            </a:p>
          </p:txBody>
        </p:sp>
        <p:sp>
          <p:nvSpPr>
            <p:cNvPr id="30771" name="Text Box 87"/>
            <p:cNvSpPr txBox="1"/>
            <p:nvPr/>
          </p:nvSpPr>
          <p:spPr>
            <a:xfrm>
              <a:off x="4377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3~0</a:t>
              </a:r>
            </a:p>
          </p:txBody>
        </p:sp>
        <p:sp>
          <p:nvSpPr>
            <p:cNvPr id="30772" name="Line 88"/>
            <p:cNvSpPr/>
            <p:nvPr/>
          </p:nvSpPr>
          <p:spPr>
            <a:xfrm flipV="1">
              <a:off x="92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3" name="Line 89"/>
            <p:cNvSpPr/>
            <p:nvPr/>
          </p:nvSpPr>
          <p:spPr>
            <a:xfrm flipV="1">
              <a:off x="102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4" name="Line 90"/>
            <p:cNvSpPr/>
            <p:nvPr/>
          </p:nvSpPr>
          <p:spPr>
            <a:xfrm flipV="1">
              <a:off x="12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5" name="Line 91"/>
            <p:cNvSpPr/>
            <p:nvPr/>
          </p:nvSpPr>
          <p:spPr>
            <a:xfrm flipV="1">
              <a:off x="136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6" name="Line 92"/>
            <p:cNvSpPr/>
            <p:nvPr/>
          </p:nvSpPr>
          <p:spPr>
            <a:xfrm flipV="1">
              <a:off x="145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7" name="Line 93"/>
            <p:cNvSpPr/>
            <p:nvPr/>
          </p:nvSpPr>
          <p:spPr>
            <a:xfrm flipV="1">
              <a:off x="155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8" name="Line 94"/>
            <p:cNvSpPr/>
            <p:nvPr/>
          </p:nvSpPr>
          <p:spPr>
            <a:xfrm flipV="1">
              <a:off x="190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9" name="Line 95"/>
            <p:cNvSpPr/>
            <p:nvPr/>
          </p:nvSpPr>
          <p:spPr>
            <a:xfrm flipV="1">
              <a:off x="219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0" name="Line 96"/>
            <p:cNvSpPr/>
            <p:nvPr/>
          </p:nvSpPr>
          <p:spPr>
            <a:xfrm flipV="1">
              <a:off x="200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1" name="Line 97"/>
            <p:cNvSpPr/>
            <p:nvPr/>
          </p:nvSpPr>
          <p:spPr>
            <a:xfrm flipV="1">
              <a:off x="209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2" name="Line 98"/>
            <p:cNvSpPr/>
            <p:nvPr/>
          </p:nvSpPr>
          <p:spPr>
            <a:xfrm flipV="1">
              <a:off x="23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3" name="Line 99"/>
            <p:cNvSpPr/>
            <p:nvPr/>
          </p:nvSpPr>
          <p:spPr>
            <a:xfrm flipV="1">
              <a:off x="241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4" name="Line 100"/>
            <p:cNvSpPr/>
            <p:nvPr/>
          </p:nvSpPr>
          <p:spPr>
            <a:xfrm flipV="1">
              <a:off x="251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5" name="Line 101"/>
            <p:cNvSpPr/>
            <p:nvPr/>
          </p:nvSpPr>
          <p:spPr>
            <a:xfrm flipV="1">
              <a:off x="260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6" name="Line 102"/>
            <p:cNvSpPr/>
            <p:nvPr/>
          </p:nvSpPr>
          <p:spPr>
            <a:xfrm flipV="1">
              <a:off x="294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7" name="Line 103"/>
            <p:cNvSpPr/>
            <p:nvPr/>
          </p:nvSpPr>
          <p:spPr>
            <a:xfrm flipV="1">
              <a:off x="32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8" name="Line 104"/>
            <p:cNvSpPr/>
            <p:nvPr/>
          </p:nvSpPr>
          <p:spPr>
            <a:xfrm flipV="1">
              <a:off x="304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9" name="Line 105"/>
            <p:cNvSpPr/>
            <p:nvPr/>
          </p:nvSpPr>
          <p:spPr>
            <a:xfrm flipV="1">
              <a:off x="313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0" name="Line 106"/>
            <p:cNvSpPr/>
            <p:nvPr/>
          </p:nvSpPr>
          <p:spPr>
            <a:xfrm flipV="1">
              <a:off x="337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1" name="Line 107"/>
            <p:cNvSpPr/>
            <p:nvPr/>
          </p:nvSpPr>
          <p:spPr>
            <a:xfrm flipV="1">
              <a:off x="347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2" name="Line 108"/>
            <p:cNvSpPr/>
            <p:nvPr/>
          </p:nvSpPr>
          <p:spPr>
            <a:xfrm flipV="1">
              <a:off x="356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3" name="Line 109"/>
            <p:cNvSpPr/>
            <p:nvPr/>
          </p:nvSpPr>
          <p:spPr>
            <a:xfrm flipV="1">
              <a:off x="36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4" name="Line 110"/>
            <p:cNvSpPr/>
            <p:nvPr/>
          </p:nvSpPr>
          <p:spPr>
            <a:xfrm flipV="1">
              <a:off x="400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5" name="Line 111"/>
            <p:cNvSpPr/>
            <p:nvPr/>
          </p:nvSpPr>
          <p:spPr>
            <a:xfrm flipV="1">
              <a:off x="428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6" name="Line 112"/>
            <p:cNvSpPr/>
            <p:nvPr/>
          </p:nvSpPr>
          <p:spPr>
            <a:xfrm flipV="1">
              <a:off x="409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7" name="Line 113"/>
            <p:cNvSpPr/>
            <p:nvPr/>
          </p:nvSpPr>
          <p:spPr>
            <a:xfrm flipV="1">
              <a:off x="419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8" name="Line 114"/>
            <p:cNvSpPr/>
            <p:nvPr/>
          </p:nvSpPr>
          <p:spPr>
            <a:xfrm flipV="1">
              <a:off x="441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9" name="Line 115"/>
            <p:cNvSpPr/>
            <p:nvPr/>
          </p:nvSpPr>
          <p:spPr>
            <a:xfrm flipV="1">
              <a:off x="451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0" name="Line 116"/>
            <p:cNvSpPr/>
            <p:nvPr/>
          </p:nvSpPr>
          <p:spPr>
            <a:xfrm flipV="1">
              <a:off x="460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1" name="Line 117"/>
            <p:cNvSpPr/>
            <p:nvPr/>
          </p:nvSpPr>
          <p:spPr>
            <a:xfrm flipV="1">
              <a:off x="470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8326" name="Text Box 118"/>
          <p:cNvSpPr txBox="1"/>
          <p:nvPr/>
        </p:nvSpPr>
        <p:spPr>
          <a:xfrm>
            <a:off x="10399713" y="3489325"/>
            <a:ext cx="498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-1</a:t>
            </a:r>
          </a:p>
        </p:txBody>
      </p:sp>
      <p:grpSp>
        <p:nvGrpSpPr>
          <p:cNvPr id="24" name="Group 119"/>
          <p:cNvGrpSpPr/>
          <p:nvPr/>
        </p:nvGrpSpPr>
        <p:grpSpPr>
          <a:xfrm>
            <a:off x="10013950" y="1981200"/>
            <a:ext cx="1039813" cy="1524000"/>
            <a:chOff x="4731" y="1248"/>
            <a:chExt cx="491" cy="960"/>
          </a:xfrm>
        </p:grpSpPr>
        <p:sp>
          <p:nvSpPr>
            <p:cNvPr id="30760" name="Line 120"/>
            <p:cNvSpPr/>
            <p:nvPr/>
          </p:nvSpPr>
          <p:spPr>
            <a:xfrm flipH="1">
              <a:off x="4742" y="2208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1" name="Freeform 121"/>
            <p:cNvSpPr/>
            <p:nvPr/>
          </p:nvSpPr>
          <p:spPr>
            <a:xfrm>
              <a:off x="4731" y="1248"/>
              <a:ext cx="288" cy="960"/>
            </a:xfrm>
            <a:custGeom>
              <a:avLst/>
              <a:gdLst>
                <a:gd name="txL" fmla="*/ 0 w 288"/>
                <a:gd name="txT" fmla="*/ 0 h 960"/>
                <a:gd name="txR" fmla="*/ 288 w 288"/>
                <a:gd name="txB" fmla="*/ 960 h 960"/>
              </a:gdLst>
              <a:ahLst/>
              <a:cxnLst>
                <a:cxn ang="0">
                  <a:pos x="288" y="960"/>
                </a:cxn>
                <a:cxn ang="0">
                  <a:pos x="288" y="0"/>
                </a:cxn>
                <a:cxn ang="0">
                  <a:pos x="0" y="0"/>
                </a:cxn>
              </a:cxnLst>
              <a:rect l="txL" t="txT" r="txR" b="txB"/>
              <a:pathLst>
                <a:path w="288" h="960">
                  <a:moveTo>
                    <a:pt x="288" y="96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8330" name="Rectangle 122"/>
          <p:cNvSpPr/>
          <p:nvPr/>
        </p:nvSpPr>
        <p:spPr>
          <a:xfrm>
            <a:off x="3789363" y="5049838"/>
            <a:ext cx="8067675" cy="3603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经    5</a:t>
            </a:r>
            <a:r>
              <a:rPr lang="zh-CN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pitchFamily="18" charset="0"/>
              </a:rPr>
              <a:t>y</a:t>
            </a:r>
            <a:endParaRPr lang="en-US" altLang="zh-CN" sz="20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478331" name="Rectangle 123"/>
          <p:cNvSpPr/>
          <p:nvPr/>
        </p:nvSpPr>
        <p:spPr>
          <a:xfrm>
            <a:off x="3789363" y="5410200"/>
            <a:ext cx="8162925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7.5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8332" name="Rectangle 124"/>
          <p:cNvSpPr/>
          <p:nvPr/>
        </p:nvSpPr>
        <p:spPr>
          <a:xfrm>
            <a:off x="3789363" y="5895975"/>
            <a:ext cx="7970837" cy="428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3 2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8334" name="Rectangle 126"/>
          <p:cNvSpPr/>
          <p:nvPr/>
        </p:nvSpPr>
        <p:spPr>
          <a:xfrm>
            <a:off x="53340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产生 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r>
            <a:endParaRPr lang="zh-CN" altLang="en-US" sz="2000" baseline="-25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8335" name="Rectangle 127"/>
          <p:cNvSpPr/>
          <p:nvPr/>
        </p:nvSpPr>
        <p:spPr>
          <a:xfrm>
            <a:off x="5334000" y="505142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产生 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15</a:t>
            </a:r>
            <a:r>
              <a:rPr lang="en-US" altLang="zh-CN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8336" name="Rectangle 128"/>
          <p:cNvSpPr/>
          <p:nvPr/>
        </p:nvSpPr>
        <p:spPr>
          <a:xfrm>
            <a:off x="5334000" y="5448300"/>
            <a:ext cx="614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产生 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14</a:t>
            </a:r>
            <a:r>
              <a:rPr lang="en-US" altLang="zh-CN" sz="2000" dirty="0">
                <a:latin typeface="Times New Roman" panose="02020603050405020304" pitchFamily="18" charset="0"/>
              </a:rPr>
              <a:t>~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sz="2000" dirty="0">
                <a:latin typeface="Times New Roman" panose="02020603050405020304" pitchFamily="18" charset="0"/>
              </a:rPr>
              <a:t>、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10</a:t>
            </a:r>
            <a:r>
              <a:rPr lang="en-US" altLang="zh-CN" sz="2000" dirty="0">
                <a:latin typeface="Times New Roman" panose="02020603050405020304" pitchFamily="18" charset="0"/>
              </a:rPr>
              <a:t>~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8 </a:t>
            </a:r>
            <a:r>
              <a:rPr lang="en-US" altLang="zh-CN" sz="2000" dirty="0">
                <a:latin typeface="Times New Roman" panose="02020603050405020304" pitchFamily="18" charset="0"/>
              </a:rPr>
              <a:t>、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~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8337" name="Rectangle 129"/>
          <p:cNvSpPr/>
          <p:nvPr/>
        </p:nvSpPr>
        <p:spPr>
          <a:xfrm>
            <a:off x="5334000" y="589597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产生全部进位 </a:t>
            </a:r>
          </a:p>
        </p:txBody>
      </p:sp>
      <p:sp>
        <p:nvSpPr>
          <p:cNvPr id="478339" name="Rectangle 131"/>
          <p:cNvSpPr>
            <a:spLocks noChangeArrowheads="1"/>
          </p:cNvSpPr>
          <p:nvPr/>
        </p:nvSpPr>
        <p:spPr bwMode="auto">
          <a:xfrm>
            <a:off x="10261600" y="152400"/>
            <a:ext cx="1524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6.5</a:t>
            </a:r>
          </a:p>
        </p:txBody>
      </p:sp>
      <p:sp>
        <p:nvSpPr>
          <p:cNvPr id="478340" name="Rectangle 132"/>
          <p:cNvSpPr/>
          <p:nvPr/>
        </p:nvSpPr>
        <p:spPr>
          <a:xfrm>
            <a:off x="3789363" y="4678363"/>
            <a:ext cx="77930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经 2.5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pitchFamily="18" charset="0"/>
              </a:rPr>
              <a:t>y</a:t>
            </a:r>
            <a:endParaRPr lang="zh-CN" altLang="en-US" sz="2000" i="1" baseline="-20000" dirty="0">
              <a:latin typeface="Times New Roman" panose="02020603050405020304" pitchFamily="18" charset="0"/>
            </a:endParaRPr>
          </a:p>
        </p:txBody>
      </p:sp>
      <p:sp>
        <p:nvSpPr>
          <p:cNvPr id="478341" name="Rectangle 133"/>
          <p:cNvSpPr/>
          <p:nvPr/>
        </p:nvSpPr>
        <p:spPr>
          <a:xfrm>
            <a:off x="8128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0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形成后</a:t>
            </a:r>
          </a:p>
        </p:txBody>
      </p:sp>
      <p:sp>
        <p:nvSpPr>
          <p:cNvPr id="478342" name="Text Box 134"/>
          <p:cNvSpPr txBox="1"/>
          <p:nvPr/>
        </p:nvSpPr>
        <p:spPr>
          <a:xfrm>
            <a:off x="1828800" y="5895975"/>
            <a:ext cx="294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串行进位链</a:t>
            </a:r>
          </a:p>
        </p:txBody>
      </p:sp>
      <p:sp>
        <p:nvSpPr>
          <p:cNvPr id="30758" name="AutoShape 136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30759" name="Rectangle 137"/>
          <p:cNvSpPr/>
          <p:nvPr/>
        </p:nvSpPr>
        <p:spPr>
          <a:xfrm>
            <a:off x="1835150" y="6272213"/>
            <a:ext cx="5824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而：单重分组跳跃进位链，</a:t>
            </a:r>
            <a:r>
              <a:rPr lang="zh-CN" altLang="en-US" sz="2000" dirty="0">
                <a:latin typeface="Times New Roman" panose="02020603050405020304" pitchFamily="18" charset="0"/>
              </a:rPr>
              <a:t>经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10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000" i="1" baseline="-2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产生全部进位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7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7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77" grpId="0"/>
      <p:bldP spid="478278" grpId="0"/>
      <p:bldP spid="478279" grpId="0"/>
      <p:bldP spid="478280" grpId="0"/>
      <p:bldP spid="478326" grpId="0"/>
      <p:bldP spid="478330" grpId="0"/>
      <p:bldP spid="478331" grpId="0"/>
      <p:bldP spid="478332" grpId="0"/>
      <p:bldP spid="478334" grpId="0"/>
      <p:bldP spid="478335" grpId="0"/>
      <p:bldP spid="478336" grpId="0"/>
      <p:bldP spid="478337" grpId="0"/>
      <p:bldP spid="478340" grpId="0"/>
      <p:bldP spid="478341" grpId="0"/>
      <p:bldP spid="4783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2" descr="74182-3图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513" y="317500"/>
            <a:ext cx="11069637" cy="6326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lvl="0" algn="r" eaLnBrk="1" hangingPunct="1"/>
              <a:t>28</a:t>
            </a:fld>
            <a:endParaRPr lang="zh-CN" altLang="en-US" sz="8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771" name="灯片编号占位符 3"/>
          <p:cNvSpPr txBox="1"/>
          <p:nvPr/>
        </p:nvSpPr>
        <p:spPr>
          <a:xfrm>
            <a:off x="42863" y="6564313"/>
            <a:ext cx="2692400" cy="2936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28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 Box 5"/>
          <p:cNvSpPr txBox="1"/>
          <p:nvPr/>
        </p:nvSpPr>
        <p:spPr>
          <a:xfrm>
            <a:off x="527050" y="188913"/>
            <a:ext cx="82597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四位 </a:t>
            </a:r>
            <a:r>
              <a:rPr lang="en-US" altLang="zh-CN" sz="3200" dirty="0">
                <a:latin typeface="Times New Roman" panose="02020603050405020304" pitchFamily="18" charset="0"/>
              </a:rPr>
              <a:t>ALU    74181 </a:t>
            </a:r>
          </a:p>
        </p:txBody>
      </p:sp>
      <p:sp>
        <p:nvSpPr>
          <p:cNvPr id="26" name="Text Box 6"/>
          <p:cNvSpPr txBox="1"/>
          <p:nvPr/>
        </p:nvSpPr>
        <p:spPr>
          <a:xfrm>
            <a:off x="1408113" y="4900613"/>
            <a:ext cx="51006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</a:rPr>
              <a:t> = 0        </a:t>
            </a:r>
            <a:r>
              <a:rPr lang="zh-CN" altLang="en-US" sz="2400" dirty="0">
                <a:latin typeface="Times New Roman" panose="02020603050405020304" pitchFamily="18" charset="0"/>
              </a:rPr>
              <a:t>算术运算 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5472113" y="4899025"/>
            <a:ext cx="5405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</a:rPr>
              <a:t> = 1        </a:t>
            </a:r>
            <a:r>
              <a:rPr lang="zh-CN" altLang="en-US" sz="2400" dirty="0">
                <a:latin typeface="Times New Roman" panose="02020603050405020304" pitchFamily="18" charset="0"/>
              </a:rPr>
              <a:t>逻辑运算 </a:t>
            </a:r>
          </a:p>
        </p:txBody>
      </p:sp>
      <p:sp>
        <p:nvSpPr>
          <p:cNvPr id="28" name="Text Box 8"/>
          <p:cNvSpPr txBox="1"/>
          <p:nvPr/>
        </p:nvSpPr>
        <p:spPr>
          <a:xfrm>
            <a:off x="1420813" y="5416550"/>
            <a:ext cx="8555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~ 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</a:rPr>
              <a:t>不同取值，可做不同运算 </a:t>
            </a:r>
          </a:p>
        </p:txBody>
      </p:sp>
      <p:sp>
        <p:nvSpPr>
          <p:cNvPr id="29" name="Text Box 8"/>
          <p:cNvSpPr txBox="1"/>
          <p:nvPr/>
        </p:nvSpPr>
        <p:spPr>
          <a:xfrm>
            <a:off x="1441450" y="6049963"/>
            <a:ext cx="85550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</a:rPr>
              <a:t>算术运算时应用 </a:t>
            </a:r>
          </a:p>
        </p:txBody>
      </p:sp>
      <p:sp>
        <p:nvSpPr>
          <p:cNvPr id="32777" name="Text Box 8"/>
          <p:cNvSpPr txBox="1"/>
          <p:nvPr/>
        </p:nvSpPr>
        <p:spPr>
          <a:xfrm>
            <a:off x="2487613" y="4264025"/>
            <a:ext cx="7007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图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</a:rPr>
              <a:t>6.17  74181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外特性示意图</a:t>
            </a:r>
          </a:p>
        </p:txBody>
      </p:sp>
      <p:sp>
        <p:nvSpPr>
          <p:cNvPr id="32778" name="Text Box 9"/>
          <p:cNvSpPr txBox="1"/>
          <p:nvPr/>
        </p:nvSpPr>
        <p:spPr>
          <a:xfrm>
            <a:off x="1582738" y="3789363"/>
            <a:ext cx="31686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Arial" panose="020B0604020202020204" pitchFamily="34" charset="0"/>
              </a:rPr>
              <a:t>负逻辑</a:t>
            </a:r>
          </a:p>
        </p:txBody>
      </p:sp>
      <p:sp>
        <p:nvSpPr>
          <p:cNvPr id="32779" name="Text Box 10"/>
          <p:cNvSpPr txBox="1"/>
          <p:nvPr/>
        </p:nvSpPr>
        <p:spPr>
          <a:xfrm>
            <a:off x="7056438" y="3760788"/>
            <a:ext cx="31686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Arial" panose="020B0604020202020204" pitchFamily="34" charset="0"/>
              </a:rPr>
              <a:t>正逻辑</a:t>
            </a:r>
          </a:p>
        </p:txBody>
      </p:sp>
      <p:pic>
        <p:nvPicPr>
          <p:cNvPr id="32780" name="图片 12" descr="74181图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88" y="981075"/>
            <a:ext cx="11879262" cy="316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" descr="http://www.elecfans.com/article/UploadPic/2009-4/2009471036559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788" y="0"/>
            <a:ext cx="10080625" cy="5995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TextBox 2"/>
          <p:cNvSpPr txBox="1"/>
          <p:nvPr/>
        </p:nvSpPr>
        <p:spPr>
          <a:xfrm>
            <a:off x="1898650" y="6154738"/>
            <a:ext cx="87931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74182</a:t>
            </a:r>
            <a:r>
              <a:rPr lang="zh-CN" altLang="en-US" sz="2400" b="1" dirty="0">
                <a:latin typeface="Arial" panose="020B0604020202020204" pitchFamily="34" charset="0"/>
              </a:rPr>
              <a:t>芯片</a:t>
            </a:r>
            <a:r>
              <a:rPr lang="zh-CN" altLang="zh-CN" sz="2400" b="1" dirty="0">
                <a:latin typeface="Arial" panose="020B0604020202020204" pitchFamily="34" charset="0"/>
              </a:rPr>
              <a:t>的逻辑图和引脚图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/>
          <p:nvPr/>
        </p:nvSpPr>
        <p:spPr>
          <a:xfrm>
            <a:off x="3172143" y="1746250"/>
            <a:ext cx="779462" cy="2692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marL="0" lvl="1" indent="0" algn="ctr" eaLnBrk="1" hangingPunct="1"/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编程设计阶段</a:t>
            </a:r>
            <a:endParaRPr lang="zh-CN" altLang="zh-C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4607243" y="1400175"/>
            <a:ext cx="3241675" cy="876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uprigh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用库元件或自定义元件生成逻辑图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607243" y="3259138"/>
            <a:ext cx="3241675" cy="746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uprigh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  </a:t>
            </a:r>
            <a:r>
              <a:rPr kumimoji="0" 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编译与优化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 </a:t>
            </a:r>
            <a:endParaRPr kumimoji="0" 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613593" y="4724400"/>
            <a:ext cx="3235325" cy="720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uprigh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 生成编程文件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 </a:t>
            </a:r>
            <a:endParaRPr kumimoji="0" lang="zh-CN" sz="105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  <p:cxnSp>
        <p:nvCxnSpPr>
          <p:cNvPr id="17414" name="Line 6"/>
          <p:cNvCxnSpPr/>
          <p:nvPr/>
        </p:nvCxnSpPr>
        <p:spPr>
          <a:xfrm>
            <a:off x="6228080" y="836613"/>
            <a:ext cx="3175" cy="5635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15" name="Line 6"/>
          <p:cNvCxnSpPr/>
          <p:nvPr/>
        </p:nvCxnSpPr>
        <p:spPr>
          <a:xfrm>
            <a:off x="6188393" y="2276475"/>
            <a:ext cx="0" cy="9826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16" name="Line 6"/>
          <p:cNvCxnSpPr>
            <a:endCxn id="5" idx="0"/>
          </p:cNvCxnSpPr>
          <p:nvPr/>
        </p:nvCxnSpPr>
        <p:spPr>
          <a:xfrm>
            <a:off x="6246495" y="4005263"/>
            <a:ext cx="0" cy="7191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 descr="1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7663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lvl="0" algn="r" eaLnBrk="1" hangingPunct="1"/>
              <a:t>31</a:t>
            </a:fld>
            <a:endParaRPr lang="zh-CN" altLang="en-US" sz="8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843" name="灯片编号占位符 1"/>
          <p:cNvSpPr txBox="1"/>
          <p:nvPr/>
        </p:nvSpPr>
        <p:spPr>
          <a:xfrm>
            <a:off x="42863" y="6564313"/>
            <a:ext cx="2692400" cy="2936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31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7050" y="188913"/>
            <a:ext cx="82597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四位 </a:t>
            </a:r>
            <a:r>
              <a:rPr lang="en-US" altLang="zh-CN" sz="3200" dirty="0">
                <a:latin typeface="Times New Roman" panose="02020603050405020304" pitchFamily="18" charset="0"/>
              </a:rPr>
              <a:t>ALU 74181</a:t>
            </a:r>
            <a:r>
              <a:rPr lang="zh-CN" altLang="en-US" sz="3200" dirty="0">
                <a:latin typeface="Times New Roman" panose="02020603050405020304" pitchFamily="18" charset="0"/>
              </a:rPr>
              <a:t>功能表（正逻辑） </a:t>
            </a:r>
          </a:p>
        </p:txBody>
      </p:sp>
      <p:pic>
        <p:nvPicPr>
          <p:cNvPr id="35845" name="Picture 7" descr="C:\Users\win8\Desktop\74181正逻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4150" y="896938"/>
            <a:ext cx="8902700" cy="552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win8\Desktop\74181的负逻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50" y="1011238"/>
            <a:ext cx="8488363" cy="5491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5"/>
          <p:cNvSpPr txBox="1"/>
          <p:nvPr/>
        </p:nvSpPr>
        <p:spPr>
          <a:xfrm>
            <a:off x="527050" y="188913"/>
            <a:ext cx="82597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四位 </a:t>
            </a:r>
            <a:r>
              <a:rPr lang="en-US" altLang="zh-CN" sz="3200" dirty="0">
                <a:latin typeface="Times New Roman" panose="02020603050405020304" pitchFamily="18" charset="0"/>
              </a:rPr>
              <a:t>ALU 74181</a:t>
            </a:r>
            <a:r>
              <a:rPr lang="zh-CN" altLang="en-US" sz="3200" dirty="0">
                <a:latin typeface="Times New Roman" panose="02020603050405020304" pitchFamily="18" charset="0"/>
              </a:rPr>
              <a:t>功能表（负逻辑）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alu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-20637"/>
            <a:ext cx="9971088" cy="605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TextBox 2"/>
          <p:cNvSpPr txBox="1"/>
          <p:nvPr/>
        </p:nvSpPr>
        <p:spPr>
          <a:xfrm>
            <a:off x="2444750" y="6189663"/>
            <a:ext cx="76136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latin typeface="Arial" panose="020B0604020202020204" pitchFamily="34" charset="0"/>
              </a:rPr>
              <a:t>位超前进位</a:t>
            </a:r>
            <a:r>
              <a:rPr lang="en-US" altLang="zh-CN" sz="2400" b="1" dirty="0">
                <a:latin typeface="Arial" panose="020B0604020202020204" pitchFamily="34" charset="0"/>
              </a:rPr>
              <a:t>ALU</a:t>
            </a:r>
            <a:r>
              <a:rPr lang="zh-CN" altLang="en-US" sz="2400" b="1" dirty="0">
                <a:latin typeface="Arial" panose="020B0604020202020204" pitchFamily="34" charset="0"/>
              </a:rPr>
              <a:t>原理框图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 descr="http://www.elecfans.com/article/UploadPic/2009-4/2009471036559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350" y="882650"/>
            <a:ext cx="10744200" cy="2398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5" name="图片 2" descr="http://www.elecfans.com/article/UploadPic/2009-4/2009471036558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275" y="3863975"/>
            <a:ext cx="10744200" cy="2428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6" name="TextBox 3"/>
          <p:cNvSpPr txBox="1"/>
          <p:nvPr/>
        </p:nvSpPr>
        <p:spPr>
          <a:xfrm>
            <a:off x="3113088" y="333375"/>
            <a:ext cx="5203825" cy="401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74182C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n+x</a:t>
            </a:r>
            <a:r>
              <a:rPr lang="zh-CN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输出功能表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TextBox 4"/>
          <p:cNvSpPr txBox="1"/>
          <p:nvPr/>
        </p:nvSpPr>
        <p:spPr>
          <a:xfrm>
            <a:off x="3265488" y="3352800"/>
            <a:ext cx="52038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74182C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n+y</a:t>
            </a:r>
            <a:r>
              <a:rPr lang="zh-CN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输出功能表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" descr="http://www.elecfans.com/article/UploadPic/2009-4/2009471036557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4138" y="1230313"/>
            <a:ext cx="9459912" cy="515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TextBox 2"/>
          <p:cNvSpPr txBox="1"/>
          <p:nvPr/>
        </p:nvSpPr>
        <p:spPr>
          <a:xfrm>
            <a:off x="633413" y="457200"/>
            <a:ext cx="76311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根据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上述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功能表可得到：</a:t>
            </a:r>
          </a:p>
        </p:txBody>
      </p:sp>
      <p:sp>
        <p:nvSpPr>
          <p:cNvPr id="39940" name="矩形 10"/>
          <p:cNvSpPr/>
          <p:nvPr/>
        </p:nvSpPr>
        <p:spPr>
          <a:xfrm>
            <a:off x="1530350" y="1230313"/>
            <a:ext cx="4025900" cy="95091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矩形 10"/>
          <p:cNvSpPr/>
          <p:nvPr/>
        </p:nvSpPr>
        <p:spPr>
          <a:xfrm>
            <a:off x="1524000" y="2262188"/>
            <a:ext cx="6424613" cy="9493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/>
          <p:nvPr/>
        </p:nvSpPr>
        <p:spPr>
          <a:xfrm>
            <a:off x="3292793" y="1528763"/>
            <a:ext cx="750887" cy="311626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编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程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与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测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试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阶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段</a:t>
            </a:r>
            <a:endParaRPr lang="zh-CN" altLang="zh-C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4745355" y="2178050"/>
            <a:ext cx="3024188" cy="576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upright="1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  </a:t>
            </a:r>
            <a:r>
              <a:rPr kumimoji="0" 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对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设计器件</a:t>
            </a:r>
            <a:r>
              <a:rPr kumimoji="0" 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编程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下载</a:t>
            </a:r>
            <a:endParaRPr kumimoji="0" 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 </a:t>
            </a:r>
            <a:endParaRPr kumimoji="0" 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4745355" y="3560763"/>
            <a:ext cx="3024188" cy="4254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upright="1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  	</a:t>
            </a:r>
            <a:r>
              <a:rPr kumimoji="0" 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功能测试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 </a:t>
            </a:r>
            <a:endParaRPr kumimoji="0" 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  <p:cxnSp>
        <p:nvCxnSpPr>
          <p:cNvPr id="18437" name="Line 6"/>
          <p:cNvCxnSpPr>
            <a:endCxn id="4" idx="0"/>
          </p:cNvCxnSpPr>
          <p:nvPr/>
        </p:nvCxnSpPr>
        <p:spPr>
          <a:xfrm>
            <a:off x="6272530" y="2754313"/>
            <a:ext cx="0" cy="8064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38" name="Line 6"/>
          <p:cNvCxnSpPr/>
          <p:nvPr/>
        </p:nvCxnSpPr>
        <p:spPr>
          <a:xfrm>
            <a:off x="6266180" y="1438275"/>
            <a:ext cx="0" cy="7191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/>
          <p:nvPr/>
        </p:nvSpPr>
        <p:spPr>
          <a:xfrm>
            <a:off x="1047750" y="42703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数据选择门设计</a:t>
            </a:r>
          </a:p>
        </p:txBody>
      </p:sp>
      <p:sp>
        <p:nvSpPr>
          <p:cNvPr id="41987" name="TextBox 2"/>
          <p:cNvSpPr txBox="1"/>
          <p:nvPr/>
        </p:nvSpPr>
        <p:spPr>
          <a:xfrm>
            <a:off x="752475" y="1887538"/>
            <a:ext cx="10853738" cy="2754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、实验目的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   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）了解数据选择器的工作原理；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   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）熟悉基本组合电路的设计方法；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</a:t>
            </a:r>
            <a:r>
              <a:rPr lang="en-US" altLang="zh-CN" sz="2400" dirty="0">
                <a:latin typeface="Arial" panose="020B0604020202020204" pitchFamily="34" charset="0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）为微程序控制的模型机综合设计奠定基础。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/>
          <p:nvPr/>
        </p:nvSpPr>
        <p:spPr>
          <a:xfrm>
            <a:off x="1047750" y="42703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   数据选择器电路设计</a:t>
            </a:r>
          </a:p>
        </p:txBody>
      </p:sp>
      <p:sp>
        <p:nvSpPr>
          <p:cNvPr id="43011" name="TextBox 2"/>
          <p:cNvSpPr txBox="1"/>
          <p:nvPr/>
        </p:nvSpPr>
        <p:spPr>
          <a:xfrm>
            <a:off x="752475" y="1887538"/>
            <a:ext cx="10853738" cy="44462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、实验设备及器件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）操作系统为</a:t>
            </a:r>
            <a:r>
              <a:rPr lang="en-US" altLang="zh-CN" sz="2400" dirty="0">
                <a:latin typeface="Arial" panose="020B0604020202020204" pitchFamily="34" charset="0"/>
              </a:rPr>
              <a:t>WINDOWS XP</a:t>
            </a:r>
            <a:r>
              <a:rPr lang="zh-CN" altLang="en-US" sz="2400" dirty="0">
                <a:latin typeface="Arial" panose="020B0604020202020204" pitchFamily="34" charset="0"/>
              </a:rPr>
              <a:t>的计算机一台；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    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JYS—X </a:t>
            </a:r>
            <a:r>
              <a:rPr lang="zh-CN" altLang="en-US" sz="2400" dirty="0">
                <a:latin typeface="Arial" panose="020B0604020202020204" pitchFamily="34" charset="0"/>
              </a:rPr>
              <a:t>实验系统一套；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       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与门电路和或门电路若干。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、实验内容及说明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       </a:t>
            </a:r>
            <a:r>
              <a:rPr lang="zh-CN" altLang="zh-CN" sz="2400" dirty="0">
                <a:latin typeface="Arial" panose="020B0604020202020204" pitchFamily="34" charset="0"/>
              </a:rPr>
              <a:t>本实验要求设计一个</a:t>
            </a:r>
            <a:r>
              <a:rPr lang="zh-CN" altLang="en-US" sz="2400" dirty="0">
                <a:latin typeface="Arial" panose="020B0604020202020204" pitchFamily="34" charset="0"/>
              </a:rPr>
              <a:t>数据宽度为</a:t>
            </a:r>
            <a:r>
              <a:rPr lang="en-US" altLang="zh-CN" sz="2400" dirty="0">
                <a:latin typeface="Arial" panose="020B0604020202020204" pitchFamily="34" charset="0"/>
              </a:rPr>
              <a:t>8</a:t>
            </a:r>
            <a:r>
              <a:rPr lang="zh-CN" altLang="en-US" sz="2400" dirty="0">
                <a:latin typeface="Arial" panose="020B0604020202020204" pitchFamily="34" charset="0"/>
              </a:rPr>
              <a:t>位的二选一的数据选择门电路</a:t>
            </a:r>
            <a:r>
              <a:rPr lang="zh-CN" altLang="zh-CN" sz="2400" dirty="0">
                <a:latin typeface="Arial" panose="020B0604020202020204" pitchFamily="34" charset="0"/>
              </a:rPr>
              <a:t>，</a:t>
            </a:r>
            <a:r>
              <a:rPr lang="zh-CN" altLang="en-US" sz="2400" dirty="0">
                <a:latin typeface="Arial" panose="020B0604020202020204" pitchFamily="34" charset="0"/>
              </a:rPr>
              <a:t>并封装成元件，供整机实验时调用</a:t>
            </a:r>
            <a:r>
              <a:rPr lang="zh-CN" altLang="zh-CN" sz="2400" dirty="0">
                <a:latin typeface="Arial" panose="020B0604020202020204" pitchFamily="34" charset="0"/>
              </a:rPr>
              <a:t>。</a:t>
            </a:r>
            <a:r>
              <a:rPr lang="en-US" altLang="zh-CN" sz="2400" dirty="0">
                <a:latin typeface="Arial" panose="020B0604020202020204" pitchFamily="34" charset="0"/>
              </a:rPr>
              <a:t>            </a:t>
            </a:r>
            <a:endParaRPr lang="zh-CN" altLang="en-US" sz="2400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Box 22"/>
          <p:cNvSpPr txBox="1"/>
          <p:nvPr/>
        </p:nvSpPr>
        <p:spPr>
          <a:xfrm>
            <a:off x="2532063" y="5891213"/>
            <a:ext cx="63134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2400" b="1" dirty="0">
                <a:latin typeface="Arial" panose="020B0604020202020204" pitchFamily="34" charset="0"/>
              </a:rPr>
              <a:t>数据选择器框图 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1073743159" name="组合 1073743158"/>
          <p:cNvGrpSpPr/>
          <p:nvPr/>
        </p:nvGrpSpPr>
        <p:grpSpPr>
          <a:xfrm>
            <a:off x="2638425" y="1153160"/>
            <a:ext cx="7254159" cy="4436516"/>
            <a:chOff x="3795" y="3201"/>
            <a:chExt cx="6493" cy="3848"/>
          </a:xfrm>
          <a:noFill/>
        </p:grpSpPr>
        <p:sp>
          <p:nvSpPr>
            <p:cNvPr id="1073743160" name="文本框 1073743159"/>
            <p:cNvSpPr txBox="1"/>
            <p:nvPr/>
          </p:nvSpPr>
          <p:spPr>
            <a:xfrm>
              <a:off x="9300" y="5351"/>
              <a:ext cx="975" cy="420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AY</a:t>
              </a:r>
            </a:p>
            <a:p>
              <a:endParaRPr lang="zh-CN" altLang="en-US"/>
            </a:p>
          </p:txBody>
        </p:sp>
        <p:sp>
          <p:nvSpPr>
            <p:cNvPr id="1073743161" name="文本框 1073743160"/>
            <p:cNvSpPr txBox="1"/>
            <p:nvPr/>
          </p:nvSpPr>
          <p:spPr>
            <a:xfrm>
              <a:off x="9298" y="4931"/>
              <a:ext cx="990" cy="420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BY</a:t>
              </a:r>
            </a:p>
            <a:p>
              <a:endParaRPr lang="zh-CN" altLang="en-US"/>
            </a:p>
          </p:txBody>
        </p:sp>
        <p:sp>
          <p:nvSpPr>
            <p:cNvPr id="1073743162" name="文本框 1073743161"/>
            <p:cNvSpPr txBox="1"/>
            <p:nvPr/>
          </p:nvSpPr>
          <p:spPr>
            <a:xfrm>
              <a:off x="6025" y="3201"/>
              <a:ext cx="705" cy="420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Y</a:t>
              </a:r>
            </a:p>
            <a:p>
              <a:endParaRPr lang="zh-CN" altLang="en-US"/>
            </a:p>
          </p:txBody>
        </p:sp>
        <p:sp>
          <p:nvSpPr>
            <p:cNvPr id="1073743163" name="文本框 1073743162"/>
            <p:cNvSpPr txBox="1"/>
            <p:nvPr/>
          </p:nvSpPr>
          <p:spPr>
            <a:xfrm>
              <a:off x="9294" y="4552"/>
              <a:ext cx="945" cy="420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CY</a:t>
              </a:r>
            </a:p>
            <a:p>
              <a:endParaRPr lang="zh-CN" altLang="en-US"/>
            </a:p>
          </p:txBody>
        </p:sp>
        <p:sp>
          <p:nvSpPr>
            <p:cNvPr id="1073743164" name="文本框 1073743163"/>
            <p:cNvSpPr txBox="1"/>
            <p:nvPr/>
          </p:nvSpPr>
          <p:spPr>
            <a:xfrm>
              <a:off x="6014" y="6629"/>
              <a:ext cx="690" cy="420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B</a:t>
              </a:r>
            </a:p>
            <a:p>
              <a:endParaRPr lang="zh-CN" altLang="en-US"/>
            </a:p>
          </p:txBody>
        </p:sp>
        <p:sp>
          <p:nvSpPr>
            <p:cNvPr id="1073743165" name="文本框 1073743164"/>
            <p:cNvSpPr txBox="1"/>
            <p:nvPr/>
          </p:nvSpPr>
          <p:spPr>
            <a:xfrm>
              <a:off x="7595" y="6629"/>
              <a:ext cx="690" cy="420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C</a:t>
              </a:r>
            </a:p>
            <a:p>
              <a:endParaRPr lang="zh-CN" altLang="en-US"/>
            </a:p>
          </p:txBody>
        </p:sp>
        <p:sp>
          <p:nvSpPr>
            <p:cNvPr id="1073743166" name="文本框 1073743165"/>
            <p:cNvSpPr txBox="1"/>
            <p:nvPr/>
          </p:nvSpPr>
          <p:spPr>
            <a:xfrm>
              <a:off x="4394" y="6636"/>
              <a:ext cx="780" cy="270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A</a:t>
              </a:r>
            </a:p>
            <a:p>
              <a:endParaRPr lang="zh-CN" altLang="en-US"/>
            </a:p>
          </p:txBody>
        </p:sp>
        <p:sp>
          <p:nvSpPr>
            <p:cNvPr id="1073743167" name="矩形 1073743166"/>
            <p:cNvSpPr/>
            <p:nvPr/>
          </p:nvSpPr>
          <p:spPr>
            <a:xfrm>
              <a:off x="3795" y="4356"/>
              <a:ext cx="4740" cy="1455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indent="800100"/>
              <a:endParaRPr lang="zh-CN" altLang="en-US"/>
            </a:p>
            <a:p>
              <a:pPr indent="1066800"/>
              <a:endParaRPr lang="zh-CN" altLang="en-US"/>
            </a:p>
            <a:p>
              <a:pPr indent="1066800"/>
              <a:r>
                <a:rPr lang="zh-CN" altLang="en-US"/>
                <a:t>           </a:t>
              </a:r>
              <a:r>
                <a:rPr lang="en-US" altLang="zh-CN" sz="2400" b="1"/>
                <a:t>3</a:t>
              </a:r>
              <a:r>
                <a:rPr lang="zh-CN" altLang="en-US" sz="2400" b="1"/>
                <a:t>选</a:t>
              </a:r>
              <a:r>
                <a:rPr lang="en-US" altLang="zh-CN" sz="2400" b="1"/>
                <a:t>1</a:t>
              </a:r>
              <a:r>
                <a:rPr lang="zh-CN" altLang="en-US" sz="2400" b="1"/>
                <a:t>数据选择器</a:t>
              </a:r>
            </a:p>
            <a:p>
              <a:pPr indent="1066800"/>
              <a:r>
                <a:rPr lang="zh-CN" altLang="en-US"/>
                <a:t>             （数据宽度</a:t>
              </a:r>
              <a:r>
                <a:rPr lang="en-US" altLang="zh-CN"/>
                <a:t>4</a:t>
              </a:r>
              <a:r>
                <a:rPr lang="zh-CN" altLang="en-US"/>
                <a:t>位）</a:t>
              </a:r>
            </a:p>
            <a:p>
              <a:endParaRPr lang="zh-CN" altLang="en-US"/>
            </a:p>
          </p:txBody>
        </p:sp>
        <p:sp>
          <p:nvSpPr>
            <p:cNvPr id="1073743168" name="上箭头 1073743167"/>
            <p:cNvSpPr/>
            <p:nvPr/>
          </p:nvSpPr>
          <p:spPr>
            <a:xfrm>
              <a:off x="5962" y="3621"/>
              <a:ext cx="428" cy="735"/>
            </a:xfrm>
            <a:prstGeom prst="upArrow">
              <a:avLst>
                <a:gd name="adj1" fmla="val 50000"/>
                <a:gd name="adj2" fmla="val 42932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3169" name="上箭头 1073743168"/>
            <p:cNvSpPr/>
            <p:nvPr/>
          </p:nvSpPr>
          <p:spPr>
            <a:xfrm>
              <a:off x="4342" y="5811"/>
              <a:ext cx="428" cy="735"/>
            </a:xfrm>
            <a:prstGeom prst="upArrow">
              <a:avLst>
                <a:gd name="adj1" fmla="val 50000"/>
                <a:gd name="adj2" fmla="val 42932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3170" name="上箭头 1073743169"/>
            <p:cNvSpPr/>
            <p:nvPr/>
          </p:nvSpPr>
          <p:spPr>
            <a:xfrm>
              <a:off x="5962" y="5811"/>
              <a:ext cx="428" cy="735"/>
            </a:xfrm>
            <a:prstGeom prst="upArrow">
              <a:avLst>
                <a:gd name="adj1" fmla="val 50000"/>
                <a:gd name="adj2" fmla="val 42932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3171" name="上箭头 1073743170"/>
            <p:cNvSpPr/>
            <p:nvPr/>
          </p:nvSpPr>
          <p:spPr>
            <a:xfrm>
              <a:off x="7530" y="5811"/>
              <a:ext cx="428" cy="735"/>
            </a:xfrm>
            <a:prstGeom prst="upArrow">
              <a:avLst>
                <a:gd name="adj1" fmla="val 50000"/>
                <a:gd name="adj2" fmla="val 42932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3172" name="直接连接符 1073743171"/>
            <p:cNvSpPr/>
            <p:nvPr/>
          </p:nvSpPr>
          <p:spPr>
            <a:xfrm flipH="1">
              <a:off x="8535" y="5526"/>
              <a:ext cx="765" cy="0"/>
            </a:xfrm>
            <a:prstGeom prst="line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3743173" name="直接连接符 1073743172"/>
            <p:cNvSpPr/>
            <p:nvPr/>
          </p:nvSpPr>
          <p:spPr>
            <a:xfrm flipH="1">
              <a:off x="8535" y="5091"/>
              <a:ext cx="765" cy="0"/>
            </a:xfrm>
            <a:prstGeom prst="line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3743174" name="直接连接符 1073743173"/>
            <p:cNvSpPr/>
            <p:nvPr/>
          </p:nvSpPr>
          <p:spPr>
            <a:xfrm flipH="1">
              <a:off x="8535" y="4686"/>
              <a:ext cx="765" cy="0"/>
            </a:xfrm>
            <a:prstGeom prst="line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638" y="0"/>
            <a:ext cx="8547100" cy="662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2"/>
          <p:cNvSpPr txBox="1"/>
          <p:nvPr/>
        </p:nvSpPr>
        <p:spPr>
          <a:xfrm>
            <a:off x="752475" y="1636713"/>
            <a:ext cx="10853738" cy="49079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、实验步骤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）原理图输入：</a:t>
            </a:r>
            <a:r>
              <a:rPr lang="zh-CN" altLang="en-US" sz="2400" dirty="0">
                <a:latin typeface="Arial" panose="020B0604020202020204" pitchFamily="34" charset="0"/>
              </a:rPr>
              <a:t>采用图形输入法完成实验电路的原理图输入；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）管脚定义</a:t>
            </a:r>
            <a:r>
              <a:rPr lang="zh-CN" altLang="en-US" sz="2400" dirty="0">
                <a:latin typeface="Arial" panose="020B0604020202020204" pitchFamily="34" charset="0"/>
              </a:rPr>
              <a:t>：将原理图中的数据输入和选择输入端定义在拨动式开关上；</a:t>
            </a:r>
            <a:r>
              <a:rPr lang="zh-CN" sz="2400" dirty="0">
                <a:latin typeface="Arial" panose="020B0604020202020204" pitchFamily="34" charset="0"/>
              </a:rPr>
              <a:t>数据</a:t>
            </a:r>
            <a:r>
              <a:rPr lang="zh-CN" altLang="en-US" sz="2400" dirty="0">
                <a:latin typeface="Arial" panose="020B0604020202020204" pitchFamily="34" charset="0"/>
              </a:rPr>
              <a:t>输出端定义在</a:t>
            </a:r>
            <a:r>
              <a:rPr lang="zh-CN" sz="2400" dirty="0">
                <a:latin typeface="Arial" panose="020B0604020202020204" pitchFamily="34" charset="0"/>
              </a:rPr>
              <a:t>指示灯</a:t>
            </a:r>
            <a:r>
              <a:rPr lang="zh-CN" altLang="en-US" sz="2400" dirty="0">
                <a:latin typeface="Arial" panose="020B0604020202020204" pitchFamily="34" charset="0"/>
              </a:rPr>
              <a:t>上；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）原理图编译、适配和下载</a:t>
            </a:r>
            <a:r>
              <a:rPr lang="zh-CN" altLang="en-US" sz="2400" dirty="0">
                <a:latin typeface="Arial" panose="020B0604020202020204" pitchFamily="34" charset="0"/>
              </a:rPr>
              <a:t>：在</a:t>
            </a:r>
            <a:r>
              <a:rPr lang="en-US" altLang="zh-CN" sz="2400" dirty="0">
                <a:latin typeface="Arial" panose="020B0604020202020204" pitchFamily="34" charset="0"/>
              </a:rPr>
              <a:t>QuartusⅡ</a:t>
            </a:r>
            <a:r>
              <a:rPr lang="zh-CN" altLang="en-US" sz="2400" dirty="0">
                <a:latin typeface="Arial" panose="020B0604020202020204" pitchFamily="34" charset="0"/>
              </a:rPr>
              <a:t>环境中选择</a:t>
            </a:r>
            <a:r>
              <a:rPr lang="en-US" altLang="zh-CN" sz="2400" dirty="0">
                <a:latin typeface="Arial" panose="020B0604020202020204" pitchFamily="34" charset="0"/>
              </a:rPr>
              <a:t>EP2C8Q208C8</a:t>
            </a:r>
            <a:r>
              <a:rPr lang="zh-CN" altLang="en-US" sz="2400" dirty="0">
                <a:latin typeface="Arial" panose="020B0604020202020204" pitchFamily="34" charset="0"/>
              </a:rPr>
              <a:t>器件，进行原理图的编译和适配，无误后完成下载。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）功能测试：</a:t>
            </a:r>
          </a:p>
          <a:p>
            <a:pPr lvl="2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</a:rPr>
              <a:t>使用输入开关在数据选择器输入端预置任意数值，然后使AY、BY、CY分别有效（高电平有效，即开关向上），观察输出Y的值是否和相应的输入值相同。</a:t>
            </a:r>
          </a:p>
        </p:txBody>
      </p:sp>
      <p:sp>
        <p:nvSpPr>
          <p:cNvPr id="41986" name="TextBox 1"/>
          <p:cNvSpPr txBox="1"/>
          <p:nvPr/>
        </p:nvSpPr>
        <p:spPr>
          <a:xfrm>
            <a:off x="1000760" y="26828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数据选择门设计</a:t>
            </a: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d4d5578-742e-4b99-b044-36a01a14132f}"/>
</p:tagLst>
</file>

<file path=ppt/theme/theme1.xml><?xml version="1.0" encoding="utf-8"?>
<a:theme xmlns:a="http://schemas.openxmlformats.org/drawingml/2006/main" name="镶边设计蓝色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镶边设计蓝色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2225</Words>
  <Application>Microsoft Office PowerPoint</Application>
  <PresentationFormat>自定义</PresentationFormat>
  <Paragraphs>550</Paragraphs>
  <Slides>35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镶边设计蓝色 16x9</vt:lpstr>
      <vt:lpstr>1_镶边设计蓝色 16x9</vt:lpstr>
      <vt:lpstr>第3讲—具体部件设计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预备实验: 一位全加器的设计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第3讲—具体部件设计</dc:title>
  <dc:creator/>
  <cp:lastModifiedBy>win8</cp:lastModifiedBy>
  <cp:revision>7</cp:revision>
  <dcterms:created xsi:type="dcterms:W3CDTF">2013-07-31T01:43:00Z</dcterms:created>
  <dcterms:modified xsi:type="dcterms:W3CDTF">2019-03-18T01:33:23Z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KSOProductBuildVer">
    <vt:lpwstr>2052-11.1.0.8527</vt:lpwstr>
  </property>
</Properties>
</file>