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64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8" r:id="rId4"/>
    <p:sldId id="258" r:id="rId5"/>
    <p:sldId id="269" r:id="rId6"/>
    <p:sldId id="270" r:id="rId7"/>
    <p:sldId id="271" r:id="rId8"/>
    <p:sldId id="267" r:id="rId9"/>
  </p:sldIdLst>
  <p:sldSz cx="9144000" cy="5143500" type="screen16x9"/>
  <p:notesSz cx="6858000" cy="9144000"/>
  <p:embeddedFontLst>
    <p:embeddedFont>
      <p:font typeface="Roboto" panose="020B0604020202020204" charset="0"/>
      <p:regular r:id="rId12"/>
      <p:bold r:id="rId13"/>
      <p:italic r:id="rId14"/>
      <p:boldItalic r:id="rId15"/>
    </p:embeddedFont>
    <p:embeddedFont>
      <p:font typeface="Impact" panose="020B0806030902050204" pitchFamily="34" charset="0"/>
      <p:regular r:id="rId16"/>
    </p:embeddedFont>
    <p:embeddedFont>
      <p:font typeface="微软雅黑" panose="020B0503020204020204" pitchFamily="34" charset="-122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85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555"/>
    <a:srgbClr val="65D7FF"/>
    <a:srgbClr val="37CBFF"/>
    <a:srgbClr val="15C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930" autoAdjust="0"/>
    <p:restoredTop sz="94660"/>
  </p:normalViewPr>
  <p:slideViewPr>
    <p:cSldViewPr snapToGrid="0">
      <p:cViewPr varScale="1">
        <p:scale>
          <a:sx n="86" d="100"/>
          <a:sy n="86" d="100"/>
        </p:scale>
        <p:origin x="-428" y="-52"/>
      </p:cViewPr>
      <p:guideLst>
        <p:guide orient="horz" pos="1620"/>
        <p:guide orient="horz" pos="85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-274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FF459-9A12-4A40-B5DA-4E440501512B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7629A-4AB4-4340-8AF8-F45034EA5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735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01697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d1b3cc2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d1b3cc2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7ed7cc2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7ed7cc2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7ed7cc2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7ed7cc2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7ed7cc2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7ed7cc2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7ed7cc2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7ed7cc2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7ed7cc2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7ed7cc2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d1b3cc464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d1b3cc464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400300"/>
            <a:ext cx="7543800" cy="1143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543300"/>
            <a:ext cx="6858000" cy="74295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pPr eaLnBrk="1" latinLnBrk="0" hangingPunct="1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777240" y="4629150"/>
            <a:ext cx="7543800" cy="205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14350"/>
            <a:ext cx="7239000" cy="291465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pPr eaLnBrk="1" latinLnBrk="0" hangingPunct="1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514351"/>
            <a:ext cx="1828800" cy="405764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514351"/>
            <a:ext cx="5715000" cy="36576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pPr eaLnBrk="1" latinLnBrk="0" hangingPunct="1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pPr eaLnBrk="1" latinLnBrk="0" hangingPunct="1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457450"/>
            <a:ext cx="7543800" cy="12573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714750"/>
            <a:ext cx="6858000" cy="6858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pPr eaLnBrk="1" latinLnBrk="0" hangingPunct="1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77240" y="4629150"/>
            <a:ext cx="7543800" cy="205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457201"/>
            <a:ext cx="3657600" cy="28254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57201"/>
            <a:ext cx="3657600" cy="28254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pPr eaLnBrk="1" latinLnBrk="0" hangingPunct="1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457200"/>
            <a:ext cx="3657600" cy="47982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996948"/>
            <a:ext cx="3657600" cy="2286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457200"/>
            <a:ext cx="3657600" cy="47982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996948"/>
            <a:ext cx="3657600" cy="2286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pPr eaLnBrk="1" latinLnBrk="0" hangingPunct="1"/>
              <a:t>11/15/2019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937022"/>
            <a:ext cx="3657600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937022"/>
            <a:ext cx="3657600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pPr eaLnBrk="1" latinLnBrk="0" hangingPunct="1"/>
              <a:t>11/15/2019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pPr eaLnBrk="1" latinLnBrk="0" hangingPunct="1"/>
              <a:t>11/15/2019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429000"/>
            <a:ext cx="6784848" cy="120015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342900"/>
            <a:ext cx="4594934" cy="30860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2" y="342900"/>
            <a:ext cx="2673657" cy="30861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pPr eaLnBrk="1" latinLnBrk="0" hangingPunct="1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153444" y="1885752"/>
            <a:ext cx="28575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3429000"/>
            <a:ext cx="6784848" cy="120015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342900"/>
            <a:ext cx="7543800" cy="21717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2628900"/>
            <a:ext cx="7391400" cy="603647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pPr eaLnBrk="1" latinLnBrk="0" hangingPunct="1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3429000"/>
            <a:ext cx="6781800" cy="120015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514350"/>
            <a:ext cx="7543800" cy="291465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465658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eaLnBrk="1" latinLnBrk="0" hangingPunct="1"/>
            <a:fld id="{54122987-CD27-4AB6-B5EE-BBB2825D6C9B}" type="datetimeFigureOut">
              <a:rPr lang="en-US" smtClean="0"/>
              <a:pPr eaLnBrk="1" latinLnBrk="0" hangingPunct="1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0" y="4656582"/>
            <a:ext cx="487386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kumimoji="0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4265676"/>
            <a:ext cx="762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285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4629150"/>
            <a:ext cx="7543800" cy="205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311700" y="12954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3000" dirty="0">
                <a:solidFill>
                  <a:schemeClr val="bg1"/>
                </a:solidFill>
              </a:rPr>
              <a:t>CMPE</a:t>
            </a:r>
            <a:r>
              <a:rPr lang="zh-CN" sz="3000" dirty="0" smtClean="0">
                <a:solidFill>
                  <a:schemeClr val="bg1"/>
                </a:solidFill>
              </a:rPr>
              <a:t>27</a:t>
            </a:r>
            <a:r>
              <a:rPr lang="en-US" altLang="zh-CN" sz="3000" dirty="0" smtClean="0">
                <a:solidFill>
                  <a:schemeClr val="bg1"/>
                </a:solidFill>
              </a:rPr>
              <a:t>9</a:t>
            </a:r>
            <a:r>
              <a:rPr lang="zh-CN" sz="3000" dirty="0" smtClean="0">
                <a:solidFill>
                  <a:schemeClr val="bg1"/>
                </a:solidFill>
              </a:rPr>
              <a:t> </a:t>
            </a:r>
            <a:r>
              <a:rPr lang="zh-CN" sz="3000" dirty="0">
                <a:solidFill>
                  <a:schemeClr val="bg1"/>
                </a:solidFill>
              </a:rPr>
              <a:t>Project Presentation</a:t>
            </a:r>
            <a:endParaRPr sz="3000" dirty="0">
              <a:solidFill>
                <a:schemeClr val="bg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4294967295"/>
          </p:nvPr>
        </p:nvSpPr>
        <p:spPr>
          <a:xfrm>
            <a:off x="2429325" y="3581400"/>
            <a:ext cx="4146550" cy="1058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 dirty="0" smtClean="0">
                <a:solidFill>
                  <a:schemeClr val="tx1"/>
                </a:solidFill>
              </a:rPr>
              <a:t>Gaochao Wang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sz="1400" dirty="0" err="1" smtClean="0">
                <a:solidFill>
                  <a:schemeClr val="tx1"/>
                </a:solidFill>
              </a:rPr>
              <a:t>Ruizhe</a:t>
            </a:r>
            <a:r>
              <a:rPr lang="en-US" altLang="zh-CN" sz="1400" dirty="0" smtClean="0">
                <a:solidFill>
                  <a:schemeClr val="tx1"/>
                </a:solidFill>
              </a:rPr>
              <a:t> Song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sz="1400" dirty="0" err="1" smtClean="0">
                <a:solidFill>
                  <a:schemeClr val="tx1"/>
                </a:solidFill>
              </a:rPr>
              <a:t>Zixin</a:t>
            </a:r>
            <a:r>
              <a:rPr lang="en-US" altLang="zh-CN" sz="1400" dirty="0" smtClean="0">
                <a:solidFill>
                  <a:schemeClr val="tx1"/>
                </a:solidFill>
              </a:rPr>
              <a:t> Li</a:t>
            </a:r>
            <a:endParaRPr lang="zh-CN" sz="1400" dirty="0" smtClean="0">
              <a:solidFill>
                <a:schemeClr val="tx1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871550" y="2327100"/>
            <a:ext cx="72621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3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IoT </a:t>
            </a:r>
            <a:r>
              <a:rPr lang="en-US" altLang="zh-CN" sz="23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Trash Can </a:t>
            </a:r>
            <a:r>
              <a:rPr lang="zh-CN" sz="23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Monitoring </a:t>
            </a:r>
            <a:r>
              <a:rPr lang="zh-CN" sz="2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System</a:t>
            </a:r>
            <a:endParaRPr sz="23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697142" y="229733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 dirty="0"/>
              <a:t>Introduction</a:t>
            </a:r>
            <a:endParaRPr sz="48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683774" y="3540859"/>
            <a:ext cx="7700684" cy="14413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600" dirty="0"/>
              <a:t>   </a:t>
            </a:r>
            <a:r>
              <a:rPr lang="en-US" altLang="zh-CN" sz="1600" dirty="0" smtClean="0"/>
              <a:t>It is a </a:t>
            </a:r>
            <a:r>
              <a:rPr lang="en-US" altLang="zh-CN" sz="1600" dirty="0" err="1" smtClean="0"/>
              <a:t>challlenging</a:t>
            </a:r>
            <a:r>
              <a:rPr lang="en-US" altLang="zh-CN" sz="1600" dirty="0" smtClean="0"/>
              <a:t> task to find out how many spots, how large the trash can is needed, and how often trash needs to be collected, to keep a clean environment in a cost effective way. Our </a:t>
            </a:r>
            <a:r>
              <a:rPr lang="en-US" altLang="zh-CN" sz="1600" dirty="0" err="1" smtClean="0"/>
              <a:t>Iot</a:t>
            </a:r>
            <a:r>
              <a:rPr lang="en-US" altLang="zh-CN" sz="1600" dirty="0" smtClean="0"/>
              <a:t> project is</a:t>
            </a:r>
            <a:r>
              <a:rPr lang="zh-CN" sz="1600" dirty="0" smtClean="0"/>
              <a:t> </a:t>
            </a:r>
            <a:r>
              <a:rPr lang="zh-CN" sz="1600" dirty="0"/>
              <a:t>to provide a real time trash data </a:t>
            </a:r>
            <a:r>
              <a:rPr lang="en-US" altLang="zh-CN" sz="1600" dirty="0" smtClean="0"/>
              <a:t>monitoring, analysis </a:t>
            </a:r>
            <a:r>
              <a:rPr lang="en-US" altLang="zh-CN" sz="1600" dirty="0" smtClean="0"/>
              <a:t>and notification system for a environment like campus</a:t>
            </a:r>
            <a:r>
              <a:rPr lang="zh-CN" sz="1600" dirty="0" smtClean="0"/>
              <a:t>, </a:t>
            </a:r>
            <a:r>
              <a:rPr lang="en-US" altLang="zh-CN" sz="1600" dirty="0" smtClean="0"/>
              <a:t>park, shopping mall, etc. </a:t>
            </a:r>
            <a:endParaRPr sz="1600" dirty="0"/>
          </a:p>
        </p:txBody>
      </p:sp>
      <p:sp>
        <p:nvSpPr>
          <p:cNvPr id="2" name="AutoShape 2" descr="Image result for smart trash c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Image result for smart trash ca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6" descr="Image result for smart trash ca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8" descr="Image result for smart trash ca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10" descr="Image result for smart trash can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12" descr="Image result for smart trash can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4" descr="Image result for smart trash can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39" y="980768"/>
            <a:ext cx="3212025" cy="2409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1" name="Picture 17" descr="Image result for sjsu map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75" r="2716" b="1698"/>
          <a:stretch/>
        </p:blipFill>
        <p:spPr bwMode="auto">
          <a:xfrm>
            <a:off x="4387645" y="376649"/>
            <a:ext cx="3741965" cy="3119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/>
          <p:nvPr/>
        </p:nvSpPr>
        <p:spPr>
          <a:xfrm>
            <a:off x="4123850" y="1887802"/>
            <a:ext cx="844693" cy="66651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Server</a:t>
            </a:r>
            <a:endParaRPr dirty="0"/>
          </a:p>
        </p:txBody>
      </p:sp>
      <p:sp>
        <p:nvSpPr>
          <p:cNvPr id="104" name="Google Shape;104;p15"/>
          <p:cNvSpPr/>
          <p:nvPr/>
        </p:nvSpPr>
        <p:spPr>
          <a:xfrm>
            <a:off x="7222462" y="1870075"/>
            <a:ext cx="1117752" cy="791061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altLang="zh-CN" sz="1300" dirty="0"/>
              <a:t>Multiple Distributed </a:t>
            </a:r>
            <a:endParaRPr lang="en-US" altLang="zh-CN" sz="1300" dirty="0" smtClean="0"/>
          </a:p>
          <a:p>
            <a:pPr lvl="0" algn="ctr"/>
            <a:r>
              <a:rPr lang="en-US" altLang="zh-CN" sz="1300" dirty="0" err="1" smtClean="0"/>
              <a:t>TrashCan</a:t>
            </a:r>
            <a:endParaRPr sz="1300" dirty="0"/>
          </a:p>
        </p:txBody>
      </p:sp>
      <p:cxnSp>
        <p:nvCxnSpPr>
          <p:cNvPr id="106" name="Google Shape;106;p15"/>
          <p:cNvCxnSpPr/>
          <p:nvPr/>
        </p:nvCxnSpPr>
        <p:spPr>
          <a:xfrm>
            <a:off x="4959334" y="2343473"/>
            <a:ext cx="2263127" cy="6495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" name="Google Shape;107;p15"/>
          <p:cNvCxnSpPr/>
          <p:nvPr/>
        </p:nvCxnSpPr>
        <p:spPr>
          <a:xfrm>
            <a:off x="2014441" y="2328725"/>
            <a:ext cx="2106226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" name="Google Shape;113;p15"/>
          <p:cNvCxnSpPr/>
          <p:nvPr/>
        </p:nvCxnSpPr>
        <p:spPr>
          <a:xfrm flipH="1">
            <a:off x="2021694" y="2100866"/>
            <a:ext cx="2098973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" name="Google Shape;114;p15"/>
          <p:cNvCxnSpPr/>
          <p:nvPr/>
        </p:nvCxnSpPr>
        <p:spPr>
          <a:xfrm flipH="1" flipV="1">
            <a:off x="4959334" y="2109976"/>
            <a:ext cx="2263128" cy="4435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" name="Google Shape;118;p15"/>
          <p:cNvSpPr/>
          <p:nvPr/>
        </p:nvSpPr>
        <p:spPr>
          <a:xfrm>
            <a:off x="834071" y="1902551"/>
            <a:ext cx="1182300" cy="620044"/>
          </a:xfrm>
          <a:prstGeom prst="roundRect">
            <a:avLst>
              <a:gd name="adj" fmla="val 16667"/>
            </a:avLst>
          </a:prstGeom>
          <a:solidFill>
            <a:srgbClr val="65D7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 dirty="0"/>
              <a:t>Front </a:t>
            </a:r>
            <a:r>
              <a:rPr lang="zh-CN" sz="1300" dirty="0" smtClean="0"/>
              <a:t>End</a:t>
            </a:r>
            <a:r>
              <a:rPr lang="en-US" altLang="zh-CN" sz="1300" dirty="0" smtClean="0"/>
              <a:t/>
            </a:r>
            <a:br>
              <a:rPr lang="en-US" altLang="zh-CN" sz="1300" dirty="0" smtClean="0"/>
            </a:br>
            <a:r>
              <a:rPr lang="en-US" altLang="zh-CN" sz="1300" dirty="0" smtClean="0"/>
              <a:t>/Browser</a:t>
            </a:r>
            <a:endParaRPr sz="1300" dirty="0"/>
          </a:p>
        </p:txBody>
      </p:sp>
      <p:sp>
        <p:nvSpPr>
          <p:cNvPr id="8" name="TextBox 7"/>
          <p:cNvSpPr txBox="1"/>
          <p:nvPr/>
        </p:nvSpPr>
        <p:spPr>
          <a:xfrm>
            <a:off x="5665741" y="1472812"/>
            <a:ext cx="1483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ym typeface="Wingdings"/>
              </a:rPr>
              <a:t> </a:t>
            </a:r>
            <a:r>
              <a:rPr lang="en-US" altLang="zh-CN" sz="1200" dirty="0" err="1" smtClean="0"/>
              <a:t>Init</a:t>
            </a:r>
            <a:r>
              <a:rPr lang="en-US" altLang="zh-CN" sz="1200" dirty="0" smtClean="0"/>
              <a:t> device</a:t>
            </a:r>
            <a:endParaRPr lang="en-US" altLang="zh-CN" sz="1200" dirty="0"/>
          </a:p>
          <a:p>
            <a:r>
              <a:rPr lang="en-US" altLang="zh-CN" sz="1200" dirty="0">
                <a:sym typeface="Wingdings"/>
              </a:rPr>
              <a:t> </a:t>
            </a:r>
            <a:r>
              <a:rPr lang="en-US" altLang="zh-CN" sz="1200" dirty="0" err="1" smtClean="0"/>
              <a:t>Receive_data</a:t>
            </a:r>
            <a:endParaRPr lang="en-US" altLang="zh-CN" sz="1200" dirty="0" smtClean="0"/>
          </a:p>
          <a:p>
            <a:r>
              <a:rPr lang="en-US" altLang="zh-CN" sz="1200" dirty="0">
                <a:sym typeface="Wingdings"/>
              </a:rPr>
              <a:t> </a:t>
            </a:r>
            <a:r>
              <a:rPr lang="en-US" altLang="zh-CN" sz="1200" dirty="0" err="1" smtClean="0"/>
              <a:t>Auto_report_data</a:t>
            </a:r>
            <a:endParaRPr lang="zh-CN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5652490" y="2327846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ym typeface="Wingdings"/>
              </a:rPr>
              <a:t> </a:t>
            </a:r>
            <a:r>
              <a:rPr lang="en-US" altLang="zh-CN" sz="1200" dirty="0" smtClean="0"/>
              <a:t>Assign </a:t>
            </a:r>
            <a:r>
              <a:rPr lang="en-US" altLang="zh-CN" sz="1200" dirty="0" smtClean="0"/>
              <a:t>Device ID</a:t>
            </a:r>
            <a:endParaRPr lang="en-US" altLang="zh-CN" sz="1200" dirty="0"/>
          </a:p>
          <a:p>
            <a:r>
              <a:rPr lang="en-US" altLang="zh-CN" sz="1200" dirty="0">
                <a:sym typeface="Wingdings"/>
              </a:rPr>
              <a:t> </a:t>
            </a:r>
            <a:r>
              <a:rPr lang="en-US" altLang="zh-CN" sz="1200" dirty="0" err="1" smtClean="0"/>
              <a:t>R</a:t>
            </a:r>
            <a:r>
              <a:rPr lang="en-US" altLang="zh-CN" sz="1200" dirty="0" err="1" smtClean="0"/>
              <a:t>equest_data</a:t>
            </a:r>
            <a:endParaRPr lang="zh-CN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065938" y="1641778"/>
            <a:ext cx="1779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ym typeface="Wingdings"/>
              </a:rPr>
              <a:t> </a:t>
            </a:r>
            <a:r>
              <a:rPr lang="en-US" altLang="zh-CN" sz="1200" dirty="0" err="1" smtClean="0">
                <a:sym typeface="Wingdings"/>
              </a:rPr>
              <a:t>Receive_</a:t>
            </a:r>
            <a:r>
              <a:rPr lang="en-US" altLang="zh-CN" sz="1200" dirty="0" err="1" smtClean="0"/>
              <a:t>report</a:t>
            </a:r>
            <a:r>
              <a:rPr lang="en-US" altLang="zh-CN" sz="1200" dirty="0" err="1" smtClean="0"/>
              <a:t>_data</a:t>
            </a:r>
            <a:endParaRPr lang="en-US" altLang="zh-CN" sz="1200" dirty="0" smtClean="0"/>
          </a:p>
          <a:p>
            <a:r>
              <a:rPr lang="en-US" altLang="zh-CN" sz="1200" dirty="0" smtClean="0">
                <a:sym typeface="Wingdings"/>
              </a:rPr>
              <a:t> </a:t>
            </a:r>
            <a:r>
              <a:rPr lang="en-US" altLang="zh-CN" sz="1200" dirty="0" err="1" smtClean="0"/>
              <a:t>Recieve</a:t>
            </a:r>
            <a:r>
              <a:rPr lang="en-US" altLang="zh-CN" sz="1200" dirty="0" err="1" smtClean="0"/>
              <a:t>_query_result</a:t>
            </a:r>
            <a:endParaRPr lang="en-US" altLang="zh-CN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2101935" y="2324108"/>
            <a:ext cx="15840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ym typeface="Wingdings"/>
              </a:rPr>
              <a:t> </a:t>
            </a:r>
            <a:r>
              <a:rPr lang="en-US" altLang="zh-CN" sz="1200" dirty="0" smtClean="0"/>
              <a:t>Register Viewer</a:t>
            </a:r>
            <a:endParaRPr lang="en-US" altLang="zh-CN" sz="1200" dirty="0" smtClean="0"/>
          </a:p>
          <a:p>
            <a:r>
              <a:rPr lang="en-US" altLang="zh-CN" sz="1200" dirty="0">
                <a:sym typeface="Wingdings"/>
              </a:rPr>
              <a:t> </a:t>
            </a:r>
            <a:r>
              <a:rPr lang="en-US" altLang="zh-CN" sz="1200" dirty="0" err="1" smtClean="0"/>
              <a:t>Request</a:t>
            </a:r>
            <a:r>
              <a:rPr lang="en-US" altLang="zh-CN" sz="1200" dirty="0" err="1" smtClean="0"/>
              <a:t>_data</a:t>
            </a:r>
            <a:endParaRPr lang="en-US" altLang="zh-CN" sz="1200" dirty="0" smtClean="0"/>
          </a:p>
          <a:p>
            <a:r>
              <a:rPr lang="en-US" altLang="zh-CN" sz="1200" dirty="0" smtClean="0">
                <a:sym typeface="Wingdings"/>
              </a:rPr>
              <a:t> </a:t>
            </a:r>
            <a:r>
              <a:rPr lang="en-US" altLang="zh-CN" sz="1200" dirty="0" err="1" smtClean="0"/>
              <a:t>query_history</a:t>
            </a:r>
            <a:endParaRPr lang="en-US" altLang="zh-CN" sz="1200" dirty="0" smtClean="0"/>
          </a:p>
          <a:p>
            <a:r>
              <a:rPr lang="en-US" altLang="zh-CN" sz="1200" dirty="0">
                <a:sym typeface="Wingdings"/>
              </a:rPr>
              <a:t> </a:t>
            </a:r>
            <a:r>
              <a:rPr lang="en-US" altLang="zh-CN" sz="1200" dirty="0" err="1" smtClean="0">
                <a:sym typeface="Wingdings"/>
              </a:rPr>
              <a:t>User_</a:t>
            </a:r>
            <a:r>
              <a:rPr lang="en-US" altLang="zh-CN" sz="1200" dirty="0" err="1" smtClean="0"/>
              <a:t>register</a:t>
            </a:r>
            <a:r>
              <a:rPr lang="en-US" altLang="zh-CN" sz="1200" dirty="0" smtClean="0"/>
              <a:t>/login</a:t>
            </a:r>
            <a:endParaRPr lang="en-US" altLang="zh-CN" sz="1200" dirty="0"/>
          </a:p>
        </p:txBody>
      </p:sp>
      <p:sp>
        <p:nvSpPr>
          <p:cNvPr id="17" name="Google Shape;92;p14"/>
          <p:cNvSpPr txBox="1">
            <a:spLocks noGrp="1"/>
          </p:cNvSpPr>
          <p:nvPr>
            <p:ph type="title"/>
          </p:nvPr>
        </p:nvSpPr>
        <p:spPr>
          <a:xfrm>
            <a:off x="687774" y="37313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smtClean="0"/>
              <a:t>Architecture</a:t>
            </a:r>
            <a:endParaRPr sz="4800" dirty="0"/>
          </a:p>
        </p:txBody>
      </p:sp>
      <p:sp>
        <p:nvSpPr>
          <p:cNvPr id="26" name="Google Shape;105;p15"/>
          <p:cNvSpPr/>
          <p:nvPr/>
        </p:nvSpPr>
        <p:spPr>
          <a:xfrm>
            <a:off x="3819591" y="3709219"/>
            <a:ext cx="1548825" cy="870155"/>
          </a:xfrm>
          <a:prstGeom prst="roundRect">
            <a:avLst>
              <a:gd name="adj" fmla="val 16667"/>
            </a:avLst>
          </a:prstGeom>
          <a:solidFill>
            <a:srgbClr val="ED555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 smtClean="0"/>
              <a:t>Distributed Database</a:t>
            </a:r>
            <a:br>
              <a:rPr lang="en-US" sz="1300" dirty="0" smtClean="0"/>
            </a:br>
            <a:r>
              <a:rPr lang="en-US" sz="1300" dirty="0" smtClean="0"/>
              <a:t>(MongoDB)</a:t>
            </a:r>
            <a:br>
              <a:rPr lang="en-US" sz="1300" dirty="0" smtClean="0"/>
            </a:br>
            <a:r>
              <a:rPr lang="en-US" sz="1300" dirty="0" smtClean="0"/>
              <a:t>on Cloud(AWS)</a:t>
            </a:r>
            <a:endParaRPr sz="1300" dirty="0"/>
          </a:p>
        </p:txBody>
      </p:sp>
      <p:sp>
        <p:nvSpPr>
          <p:cNvPr id="30" name="TextBox 29"/>
          <p:cNvSpPr txBox="1"/>
          <p:nvPr/>
        </p:nvSpPr>
        <p:spPr>
          <a:xfrm>
            <a:off x="2761119" y="3343941"/>
            <a:ext cx="1686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ym typeface="Wingdings"/>
              </a:rPr>
              <a:t> </a:t>
            </a:r>
            <a:r>
              <a:rPr lang="en-US" altLang="zh-CN" sz="1200" dirty="0" err="1" smtClean="0">
                <a:sym typeface="Wingdings"/>
              </a:rPr>
              <a:t>Return_</a:t>
            </a:r>
            <a:r>
              <a:rPr lang="en-US" altLang="zh-CN" sz="1200" dirty="0" err="1" smtClean="0"/>
              <a:t>query_result</a:t>
            </a:r>
            <a:endParaRPr lang="en-US" altLang="zh-CN" sz="1200" dirty="0"/>
          </a:p>
        </p:txBody>
      </p:sp>
      <p:cxnSp>
        <p:nvCxnSpPr>
          <p:cNvPr id="31" name="Google Shape;107;p15"/>
          <p:cNvCxnSpPr/>
          <p:nvPr/>
        </p:nvCxnSpPr>
        <p:spPr>
          <a:xfrm>
            <a:off x="4675745" y="2554312"/>
            <a:ext cx="1" cy="1147533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" name="Google Shape;107;p15"/>
          <p:cNvCxnSpPr/>
          <p:nvPr/>
        </p:nvCxnSpPr>
        <p:spPr>
          <a:xfrm flipV="1">
            <a:off x="4425030" y="2554312"/>
            <a:ext cx="0" cy="1132786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" name="TextBox 39"/>
          <p:cNvSpPr txBox="1"/>
          <p:nvPr/>
        </p:nvSpPr>
        <p:spPr>
          <a:xfrm>
            <a:off x="4648926" y="3202238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ym typeface="Wingdings"/>
              </a:rPr>
              <a:t> </a:t>
            </a:r>
            <a:r>
              <a:rPr lang="en-US" altLang="zh-CN" sz="1200" dirty="0" err="1" smtClean="0">
                <a:sym typeface="Wingdings"/>
              </a:rPr>
              <a:t>Receive_</a:t>
            </a:r>
            <a:r>
              <a:rPr lang="en-US" altLang="zh-CN" sz="1200" dirty="0" err="1" smtClean="0"/>
              <a:t>query_re</a:t>
            </a:r>
            <a:r>
              <a:rPr lang="en-US" altLang="zh-CN" sz="1200" dirty="0" err="1" smtClean="0">
                <a:sym typeface="Wingdings"/>
              </a:rPr>
              <a:t>quest</a:t>
            </a:r>
            <a:endParaRPr lang="en-US" altLang="zh-CN" sz="1200" dirty="0" smtClean="0">
              <a:sym typeface="Wingdings"/>
            </a:endParaRPr>
          </a:p>
          <a:p>
            <a:r>
              <a:rPr lang="en-US" altLang="zh-CN" sz="1200" dirty="0">
                <a:sym typeface="Wingdings"/>
              </a:rPr>
              <a:t> </a:t>
            </a:r>
            <a:r>
              <a:rPr lang="en-US" altLang="zh-CN" sz="1200" dirty="0" err="1" smtClean="0">
                <a:sym typeface="Wingdings"/>
              </a:rPr>
              <a:t>Receive_</a:t>
            </a:r>
            <a:r>
              <a:rPr lang="en-US" altLang="zh-CN" sz="1200" dirty="0" err="1" smtClean="0"/>
              <a:t>data_to_store</a:t>
            </a:r>
            <a:endParaRPr lang="en-US" altLang="zh-CN" sz="1200" dirty="0">
              <a:sym typeface="Wingdings"/>
            </a:endParaRPr>
          </a:p>
        </p:txBody>
      </p:sp>
      <p:sp>
        <p:nvSpPr>
          <p:cNvPr id="46" name="Google Shape;105;p15"/>
          <p:cNvSpPr/>
          <p:nvPr/>
        </p:nvSpPr>
        <p:spPr>
          <a:xfrm>
            <a:off x="4024439" y="471949"/>
            <a:ext cx="1043514" cy="617410"/>
          </a:xfrm>
          <a:prstGeom prst="roundRect">
            <a:avLst>
              <a:gd name="adj" fmla="val 16667"/>
            </a:avLst>
          </a:prstGeom>
          <a:solidFill>
            <a:srgbClr val="ED555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 smtClean="0"/>
              <a:t>Database</a:t>
            </a:r>
            <a:br>
              <a:rPr lang="en-US" sz="1300" dirty="0" smtClean="0"/>
            </a:br>
            <a:r>
              <a:rPr lang="en-US" sz="1300" dirty="0" smtClean="0"/>
              <a:t>(</a:t>
            </a:r>
            <a:r>
              <a:rPr lang="en-US" sz="1300" dirty="0" smtClean="0"/>
              <a:t>My</a:t>
            </a:r>
            <a:r>
              <a:rPr lang="en-US" altLang="zh-CN" sz="1300" dirty="0" smtClean="0"/>
              <a:t>SQL</a:t>
            </a:r>
            <a:r>
              <a:rPr lang="en-US" sz="1300" dirty="0" smtClean="0"/>
              <a:t>)</a:t>
            </a:r>
            <a:endParaRPr sz="1300" dirty="0"/>
          </a:p>
        </p:txBody>
      </p:sp>
      <p:cxnSp>
        <p:nvCxnSpPr>
          <p:cNvPr id="47" name="Google Shape;107;p15"/>
          <p:cNvCxnSpPr/>
          <p:nvPr/>
        </p:nvCxnSpPr>
        <p:spPr>
          <a:xfrm flipV="1">
            <a:off x="4415712" y="1106061"/>
            <a:ext cx="0" cy="766549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" name="Google Shape;107;p15"/>
          <p:cNvCxnSpPr/>
          <p:nvPr/>
        </p:nvCxnSpPr>
        <p:spPr>
          <a:xfrm>
            <a:off x="4666857" y="1089359"/>
            <a:ext cx="0" cy="798443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" name="矩形 42"/>
          <p:cNvSpPr/>
          <p:nvPr/>
        </p:nvSpPr>
        <p:spPr>
          <a:xfrm>
            <a:off x="4594003" y="1089461"/>
            <a:ext cx="21034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ym typeface="Wingdings"/>
              </a:rPr>
              <a:t> </a:t>
            </a:r>
            <a:r>
              <a:rPr lang="en-US" altLang="zh-CN" sz="1200" dirty="0" smtClean="0"/>
              <a:t>Register/</a:t>
            </a:r>
            <a:r>
              <a:rPr lang="en-US" altLang="zh-CN" sz="1200" dirty="0" err="1" smtClean="0"/>
              <a:t>Login_verification</a:t>
            </a:r>
            <a:endParaRPr lang="en-US" altLang="zh-CN" sz="1200" dirty="0"/>
          </a:p>
        </p:txBody>
      </p:sp>
      <p:sp>
        <p:nvSpPr>
          <p:cNvPr id="59" name="矩形 58"/>
          <p:cNvSpPr/>
          <p:nvPr/>
        </p:nvSpPr>
        <p:spPr>
          <a:xfrm>
            <a:off x="2992615" y="1086934"/>
            <a:ext cx="14318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ym typeface="Wingdings"/>
              </a:rPr>
              <a:t> </a:t>
            </a:r>
            <a:r>
              <a:rPr lang="en-US" altLang="zh-CN" sz="1200" dirty="0" err="1" smtClean="0">
                <a:sym typeface="Wingdings"/>
              </a:rPr>
              <a:t>Store_</a:t>
            </a:r>
            <a:r>
              <a:rPr lang="en-US" altLang="zh-CN" sz="1200" dirty="0" err="1" smtClean="0"/>
              <a:t>user</a:t>
            </a:r>
            <a:r>
              <a:rPr lang="en-US" altLang="zh-CN" sz="1200" dirty="0" err="1"/>
              <a:t>_</a:t>
            </a:r>
            <a:r>
              <a:rPr lang="en-US" altLang="zh-CN" sz="1200" dirty="0" err="1" smtClean="0"/>
              <a:t>data</a:t>
            </a:r>
            <a:endParaRPr lang="en-US" altLang="zh-CN" sz="1200" dirty="0"/>
          </a:p>
        </p:txBody>
      </p:sp>
      <p:pic>
        <p:nvPicPr>
          <p:cNvPr id="1028" name="Picture 4" descr="Image result for mysq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932" y="475474"/>
            <a:ext cx="720283" cy="37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Image result for mongod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416" y="3829748"/>
            <a:ext cx="736907" cy="86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05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92;p14"/>
          <p:cNvSpPr txBox="1">
            <a:spLocks noGrp="1"/>
          </p:cNvSpPr>
          <p:nvPr>
            <p:ph type="title"/>
          </p:nvPr>
        </p:nvSpPr>
        <p:spPr>
          <a:xfrm>
            <a:off x="687774" y="292016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Device</a:t>
            </a:r>
            <a:endParaRPr sz="4800" dirty="0"/>
          </a:p>
        </p:txBody>
      </p:sp>
      <p:sp>
        <p:nvSpPr>
          <p:cNvPr id="27" name="Google Shape;165;p21"/>
          <p:cNvSpPr txBox="1">
            <a:spLocks noGrp="1"/>
          </p:cNvSpPr>
          <p:nvPr>
            <p:ph type="body" idx="1"/>
          </p:nvPr>
        </p:nvSpPr>
        <p:spPr>
          <a:xfrm>
            <a:off x="768888" y="1226625"/>
            <a:ext cx="5572500" cy="33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CN" sz="2000" b="1" dirty="0"/>
              <a:t>Trash Can </a:t>
            </a:r>
            <a:r>
              <a:rPr lang="en-US" altLang="zh-CN" sz="2000" b="1" dirty="0" err="1" smtClean="0"/>
              <a:t>equiped</a:t>
            </a:r>
            <a:r>
              <a:rPr lang="en-US" altLang="zh-CN" sz="2000" b="1" dirty="0" smtClean="0"/>
              <a:t> with Sensors:</a:t>
            </a:r>
            <a:endParaRPr lang="en-US" sz="2000" b="1" dirty="0" smtClean="0">
              <a:sym typeface="Wingding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smtClean="0">
                <a:sym typeface="Wingdings"/>
              </a:rPr>
              <a:t> </a:t>
            </a:r>
            <a:r>
              <a:rPr lang="en-US" sz="1600" dirty="0" smtClean="0"/>
              <a:t>GPS Sensor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CN" sz="1600" dirty="0">
                <a:sym typeface="Wingdings"/>
              </a:rPr>
              <a:t> </a:t>
            </a:r>
            <a:r>
              <a:rPr lang="en-US" sz="1600" dirty="0" smtClean="0"/>
              <a:t>Weight </a:t>
            </a:r>
            <a:r>
              <a:rPr lang="en-US" altLang="zh-CN" sz="1600" dirty="0" smtClean="0"/>
              <a:t>Sensor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CN" sz="1600" dirty="0">
                <a:sym typeface="Wingdings"/>
              </a:rPr>
              <a:t> </a:t>
            </a:r>
            <a:r>
              <a:rPr lang="en-US" sz="1600" dirty="0" smtClean="0"/>
              <a:t>Distance(Volume) Sensor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92;p14"/>
          <p:cNvSpPr txBox="1">
            <a:spLocks noGrp="1"/>
          </p:cNvSpPr>
          <p:nvPr>
            <p:ph type="title"/>
          </p:nvPr>
        </p:nvSpPr>
        <p:spPr>
          <a:xfrm>
            <a:off x="687774" y="247772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Use Case 1 - Monitoring</a:t>
            </a:r>
            <a:endParaRPr sz="4800" dirty="0"/>
          </a:p>
        </p:txBody>
      </p:sp>
      <p:sp>
        <p:nvSpPr>
          <p:cNvPr id="27" name="Google Shape;165;p21"/>
          <p:cNvSpPr txBox="1">
            <a:spLocks noGrp="1"/>
          </p:cNvSpPr>
          <p:nvPr>
            <p:ph type="body" idx="1"/>
          </p:nvPr>
        </p:nvSpPr>
        <p:spPr>
          <a:xfrm>
            <a:off x="709896" y="3421629"/>
            <a:ext cx="7674564" cy="10440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CN" sz="1800" dirty="0" smtClean="0">
                <a:sym typeface="Wingdings"/>
              </a:rPr>
              <a:t> </a:t>
            </a:r>
            <a:r>
              <a:rPr lang="en-US" altLang="zh-CN" sz="1800" dirty="0" smtClean="0"/>
              <a:t>Trash </a:t>
            </a:r>
            <a:r>
              <a:rPr lang="en-US" altLang="zh-CN" sz="1800" dirty="0"/>
              <a:t>cans report </a:t>
            </a:r>
            <a:r>
              <a:rPr lang="en-US" altLang="zh-CN" sz="1800" dirty="0" smtClean="0"/>
              <a:t>data to server in every 5s.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CN" sz="1800" dirty="0" smtClean="0">
                <a:sym typeface="Wingdings"/>
              </a:rPr>
              <a:t> </a:t>
            </a:r>
            <a:r>
              <a:rPr lang="en-US" altLang="zh-CN" sz="1800" dirty="0" smtClean="0"/>
              <a:t>Server updates the real time data on user’s browser in a map view with colorful </a:t>
            </a:r>
            <a:br>
              <a:rPr lang="en-US" altLang="zh-CN" sz="1800" dirty="0" smtClean="0"/>
            </a:br>
            <a:r>
              <a:rPr lang="en-US" altLang="zh-CN" sz="1800" dirty="0" smtClean="0"/>
              <a:t>    indicators(25%, 50%, 80%).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CN" sz="1800" dirty="0">
                <a:sym typeface="Wingdings"/>
              </a:rPr>
              <a:t> </a:t>
            </a:r>
            <a:r>
              <a:rPr lang="en-US" altLang="zh-CN" sz="1800" dirty="0" smtClean="0"/>
              <a:t>Server sends the data to MongoDB for storage.</a:t>
            </a:r>
            <a:endParaRPr lang="en-US" altLang="zh-CN" sz="18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201" y="813614"/>
            <a:ext cx="5155760" cy="263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00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92;p14"/>
          <p:cNvSpPr txBox="1">
            <a:spLocks noGrp="1"/>
          </p:cNvSpPr>
          <p:nvPr>
            <p:ph type="title"/>
          </p:nvPr>
        </p:nvSpPr>
        <p:spPr>
          <a:xfrm>
            <a:off x="687774" y="247772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Use Case 2 - </a:t>
            </a:r>
            <a:r>
              <a:rPr lang="en-US" altLang="zh-CN" sz="2800" dirty="0" smtClean="0"/>
              <a:t>Analysis</a:t>
            </a:r>
            <a:endParaRPr sz="4800" dirty="0"/>
          </a:p>
        </p:txBody>
      </p:sp>
      <p:sp>
        <p:nvSpPr>
          <p:cNvPr id="27" name="Google Shape;165;p21"/>
          <p:cNvSpPr txBox="1">
            <a:spLocks noGrp="1"/>
          </p:cNvSpPr>
          <p:nvPr>
            <p:ph type="body" idx="1"/>
          </p:nvPr>
        </p:nvSpPr>
        <p:spPr>
          <a:xfrm>
            <a:off x="724644" y="3554361"/>
            <a:ext cx="7674564" cy="10440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CN" sz="1600" dirty="0" smtClean="0">
                <a:sym typeface="Wingdings"/>
              </a:rPr>
              <a:t> User is able to see history data about each trash </a:t>
            </a:r>
            <a:r>
              <a:rPr lang="en-US" altLang="zh-CN" sz="1600" dirty="0" smtClean="0"/>
              <a:t>can with reported timestamp.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CN" sz="1600" dirty="0" smtClean="0">
                <a:sym typeface="Wingdings"/>
              </a:rPr>
              <a:t> The most and least used trash can with its location can be found to improve trash can </a:t>
            </a:r>
            <a:br>
              <a:rPr lang="en-US" altLang="zh-CN" sz="1600" dirty="0" smtClean="0">
                <a:sym typeface="Wingdings"/>
              </a:rPr>
            </a:br>
            <a:r>
              <a:rPr lang="en-US" altLang="zh-CN" sz="1600" dirty="0" smtClean="0">
                <a:sym typeface="Wingdings"/>
              </a:rPr>
              <a:t>   allocation plan 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CN" sz="1600" dirty="0">
                <a:sym typeface="Wingdings"/>
              </a:rPr>
              <a:t> </a:t>
            </a:r>
            <a:r>
              <a:rPr lang="en-US" altLang="zh-CN" sz="1600" dirty="0" smtClean="0">
                <a:sym typeface="Wingdings"/>
              </a:rPr>
              <a:t>The total volume can be predicated and can be used to improve trash collection planning.</a:t>
            </a:r>
            <a:endParaRPr lang="en-US" altLang="zh-CN" sz="1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6" t="18673" r="3562" b="5721"/>
          <a:stretch/>
        </p:blipFill>
        <p:spPr bwMode="auto">
          <a:xfrm>
            <a:off x="1865308" y="781666"/>
            <a:ext cx="5125427" cy="2839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212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92;p14"/>
          <p:cNvSpPr txBox="1">
            <a:spLocks noGrp="1"/>
          </p:cNvSpPr>
          <p:nvPr>
            <p:ph type="title"/>
          </p:nvPr>
        </p:nvSpPr>
        <p:spPr>
          <a:xfrm>
            <a:off x="687774" y="247772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Use Case 3 - </a:t>
            </a:r>
            <a:r>
              <a:rPr lang="en-US" altLang="zh-CN" sz="2800" dirty="0" smtClean="0"/>
              <a:t>Notification</a:t>
            </a:r>
            <a:endParaRPr sz="4800" dirty="0"/>
          </a:p>
        </p:txBody>
      </p:sp>
      <p:sp>
        <p:nvSpPr>
          <p:cNvPr id="27" name="Google Shape;165;p21"/>
          <p:cNvSpPr txBox="1">
            <a:spLocks noGrp="1"/>
          </p:cNvSpPr>
          <p:nvPr>
            <p:ph type="body" idx="1"/>
          </p:nvPr>
        </p:nvSpPr>
        <p:spPr>
          <a:xfrm>
            <a:off x="724644" y="3554361"/>
            <a:ext cx="7674564" cy="10440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CN" sz="1600" dirty="0" smtClean="0">
                <a:sym typeface="Wingdings"/>
              </a:rPr>
              <a:t> User is able to see history data about each trash </a:t>
            </a:r>
            <a:r>
              <a:rPr lang="en-US" altLang="zh-CN" sz="1600" dirty="0" smtClean="0"/>
              <a:t>can with reported timestamp.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CN" sz="1600" dirty="0" smtClean="0">
                <a:sym typeface="Wingdings"/>
              </a:rPr>
              <a:t> The most and least used trash can with its location can be found to improve trash can </a:t>
            </a:r>
            <a:br>
              <a:rPr lang="en-US" altLang="zh-CN" sz="1600" dirty="0" smtClean="0">
                <a:sym typeface="Wingdings"/>
              </a:rPr>
            </a:br>
            <a:r>
              <a:rPr lang="en-US" altLang="zh-CN" sz="1600" dirty="0" smtClean="0">
                <a:sym typeface="Wingdings"/>
              </a:rPr>
              <a:t>   allocation plan 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CN" sz="1600" dirty="0">
                <a:sym typeface="Wingdings"/>
              </a:rPr>
              <a:t> </a:t>
            </a:r>
            <a:r>
              <a:rPr lang="en-US" altLang="zh-CN" sz="1600" dirty="0" smtClean="0">
                <a:sym typeface="Wingdings"/>
              </a:rPr>
              <a:t>The total volume can be predicated and can be used to improve trash collection planning.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09735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311700" y="22045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DEMO</a:t>
            </a:r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166</TotalTime>
  <Words>261</Words>
  <Application>Microsoft Office PowerPoint</Application>
  <PresentationFormat>全屏显示(16:9)</PresentationFormat>
  <Paragraphs>48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Roboto</vt:lpstr>
      <vt:lpstr>Times New Roman</vt:lpstr>
      <vt:lpstr>Impact</vt:lpstr>
      <vt:lpstr>微软雅黑</vt:lpstr>
      <vt:lpstr>Wingdings</vt:lpstr>
      <vt:lpstr>NewsPrint</vt:lpstr>
      <vt:lpstr>PowerPoint 演示文稿</vt:lpstr>
      <vt:lpstr>Introduction</vt:lpstr>
      <vt:lpstr>Architecture</vt:lpstr>
      <vt:lpstr>Device</vt:lpstr>
      <vt:lpstr>Use Case 1 - Monitoring</vt:lpstr>
      <vt:lpstr>Use Case 2 - Analysis</vt:lpstr>
      <vt:lpstr>Use Case 3 - Notification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wwwsteve</cp:lastModifiedBy>
  <cp:revision>26</cp:revision>
  <dcterms:modified xsi:type="dcterms:W3CDTF">2019-11-15T19:25:55Z</dcterms:modified>
</cp:coreProperties>
</file>