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67" r:id="rId9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Impact" panose="020B0806030902050204" pitchFamily="34" charset="0"/>
      <p:regular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55"/>
    <a:srgbClr val="65D7FF"/>
    <a:srgbClr val="37CBFF"/>
    <a:srgbClr val="15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-428" y="-52"/>
      </p:cViewPr>
      <p:guideLst>
        <p:guide orient="horz" pos="1620"/>
        <p:guide orient="horz" pos="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F459-9A12-4A40-B5DA-4E440501512B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629A-4AB4-4340-8AF8-F45034EA5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3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6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3cc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3cc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1b3cc4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1b3cc4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1700" y="1295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000" dirty="0">
                <a:solidFill>
                  <a:schemeClr val="bg1"/>
                </a:solidFill>
              </a:rPr>
              <a:t>CMPE</a:t>
            </a:r>
            <a:r>
              <a:rPr lang="zh-CN" sz="3000" dirty="0" smtClean="0">
                <a:solidFill>
                  <a:schemeClr val="bg1"/>
                </a:solidFill>
              </a:rPr>
              <a:t>27</a:t>
            </a:r>
            <a:r>
              <a:rPr lang="en-US" altLang="zh-CN" sz="3000" dirty="0" smtClean="0">
                <a:solidFill>
                  <a:schemeClr val="bg1"/>
                </a:solidFill>
              </a:rPr>
              <a:t>9</a:t>
            </a:r>
            <a:r>
              <a:rPr lang="zh-CN" sz="3000" dirty="0" smtClean="0">
                <a:solidFill>
                  <a:schemeClr val="bg1"/>
                </a:solidFill>
              </a:rPr>
              <a:t> </a:t>
            </a:r>
            <a:r>
              <a:rPr lang="zh-CN" sz="3000" dirty="0">
                <a:solidFill>
                  <a:schemeClr val="bg1"/>
                </a:solidFill>
              </a:rPr>
              <a:t>Project Presentation</a:t>
            </a:r>
            <a:endParaRPr sz="3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2429325" y="3581400"/>
            <a:ext cx="4146550" cy="10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 smtClean="0">
                <a:solidFill>
                  <a:schemeClr val="tx1"/>
                </a:solidFill>
              </a:rPr>
              <a:t>Gaochao Wang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Ruizhe</a:t>
            </a:r>
            <a:r>
              <a:rPr lang="en-US" altLang="zh-CN" sz="1600" dirty="0" smtClean="0">
                <a:solidFill>
                  <a:schemeClr val="tx1"/>
                </a:solidFill>
              </a:rPr>
              <a:t> Song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600" dirty="0" err="1" smtClean="0">
                <a:solidFill>
                  <a:schemeClr val="tx1"/>
                </a:solidFill>
              </a:rPr>
              <a:t>Zixin</a:t>
            </a:r>
            <a:r>
              <a:rPr lang="en-US" altLang="zh-CN" sz="1600" dirty="0" smtClean="0">
                <a:solidFill>
                  <a:schemeClr val="tx1"/>
                </a:solidFill>
              </a:rPr>
              <a:t> Li</a:t>
            </a:r>
            <a:endParaRPr 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1550" y="2327100"/>
            <a:ext cx="7262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IoT </a:t>
            </a:r>
            <a:r>
              <a:rPr lang="en-US" alt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Trash Can </a:t>
            </a: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Monitoring </a:t>
            </a:r>
            <a:r>
              <a:rPr lang="zh-CN" sz="2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2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97142" y="22973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/>
              <a:t>Introduction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83774" y="3540859"/>
            <a:ext cx="7700684" cy="144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 dirty="0"/>
              <a:t>   </a:t>
            </a:r>
            <a:r>
              <a:rPr lang="en-US" altLang="zh-CN" sz="1600" dirty="0" smtClean="0"/>
              <a:t>It is a </a:t>
            </a:r>
            <a:r>
              <a:rPr lang="en-US" altLang="zh-CN" sz="1600" dirty="0" err="1" smtClean="0"/>
              <a:t>challlenging</a:t>
            </a:r>
            <a:r>
              <a:rPr lang="en-US" altLang="zh-CN" sz="1600" dirty="0" smtClean="0"/>
              <a:t> task to find out </a:t>
            </a:r>
            <a:r>
              <a:rPr lang="en-US" altLang="zh-CN" sz="1600" dirty="0" smtClean="0"/>
              <a:t>what/how many </a:t>
            </a:r>
            <a:r>
              <a:rPr lang="en-US" altLang="zh-CN" sz="1600" dirty="0" smtClean="0"/>
              <a:t>spots, how large the trash can is needed, and how often trash needs to be collected, to keep a clean environment in a cost effective way. Our </a:t>
            </a:r>
            <a:r>
              <a:rPr lang="en-US" altLang="zh-CN" sz="1600" dirty="0" smtClean="0"/>
              <a:t>IoT </a:t>
            </a:r>
            <a:r>
              <a:rPr lang="en-US" altLang="zh-CN" sz="1600" dirty="0" smtClean="0"/>
              <a:t>project is</a:t>
            </a:r>
            <a:r>
              <a:rPr lang="zh-CN" sz="1600" dirty="0" smtClean="0"/>
              <a:t> </a:t>
            </a:r>
            <a:r>
              <a:rPr lang="zh-CN" sz="1600" dirty="0"/>
              <a:t>to provide a real time trash data </a:t>
            </a:r>
            <a:r>
              <a:rPr lang="en-US" altLang="zh-CN" sz="1600" dirty="0" smtClean="0"/>
              <a:t>monitoring, analysis and notification system for a environment like campus</a:t>
            </a:r>
            <a:r>
              <a:rPr lang="zh-CN" sz="1600" dirty="0" smtClean="0"/>
              <a:t>, </a:t>
            </a:r>
            <a:r>
              <a:rPr lang="en-US" altLang="zh-CN" sz="1600" dirty="0" smtClean="0"/>
              <a:t>park, shopping mall, etc. </a:t>
            </a:r>
            <a:endParaRPr sz="1600" dirty="0"/>
          </a:p>
        </p:txBody>
      </p:sp>
      <p:sp>
        <p:nvSpPr>
          <p:cNvPr id="2" name="AutoShape 2" descr="Image result for smart trash 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smart trash c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smart trash ca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smart trash c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smart trash c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2" descr="Image result for smart trash ca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Image result for smart trash ca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9" y="980768"/>
            <a:ext cx="3212025" cy="240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Image result for sjsu ma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5" r="2716" b="1698"/>
          <a:stretch/>
        </p:blipFill>
        <p:spPr bwMode="auto">
          <a:xfrm>
            <a:off x="4387645" y="376649"/>
            <a:ext cx="3741965" cy="31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4123850" y="1887802"/>
            <a:ext cx="844693" cy="66651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Server</a:t>
            </a: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7222462" y="1870075"/>
            <a:ext cx="1117752" cy="79106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300" dirty="0"/>
              <a:t>Multiple Distributed </a:t>
            </a:r>
            <a:endParaRPr lang="en-US" altLang="zh-CN" sz="1300" dirty="0" smtClean="0"/>
          </a:p>
          <a:p>
            <a:pPr lvl="0" algn="ctr"/>
            <a:r>
              <a:rPr lang="en-US" altLang="zh-CN" sz="1300" dirty="0" err="1" smtClean="0"/>
              <a:t>TrashCan</a:t>
            </a:r>
            <a:endParaRPr sz="1300" dirty="0"/>
          </a:p>
        </p:txBody>
      </p:sp>
      <p:cxnSp>
        <p:nvCxnSpPr>
          <p:cNvPr id="106" name="Google Shape;106;p15"/>
          <p:cNvCxnSpPr/>
          <p:nvPr/>
        </p:nvCxnSpPr>
        <p:spPr>
          <a:xfrm>
            <a:off x="4959334" y="2343473"/>
            <a:ext cx="2263127" cy="649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014441" y="2328725"/>
            <a:ext cx="2106226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2021694" y="2100866"/>
            <a:ext cx="2098973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flipH="1" flipV="1">
            <a:off x="4959334" y="2109976"/>
            <a:ext cx="2263128" cy="443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/>
          <p:nvPr/>
        </p:nvSpPr>
        <p:spPr>
          <a:xfrm>
            <a:off x="834071" y="1902551"/>
            <a:ext cx="1182300" cy="620044"/>
          </a:xfrm>
          <a:prstGeom prst="roundRect">
            <a:avLst>
              <a:gd name="adj" fmla="val 16667"/>
            </a:avLst>
          </a:prstGeom>
          <a:solidFill>
            <a:srgbClr val="65D7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/>
              <a:t>Front </a:t>
            </a:r>
            <a:r>
              <a:rPr lang="zh-CN" sz="1300" dirty="0" smtClean="0"/>
              <a:t>End</a:t>
            </a:r>
            <a:r>
              <a:rPr lang="en-US" altLang="zh-CN" sz="1300" dirty="0" smtClean="0"/>
              <a:t/>
            </a:r>
            <a:br>
              <a:rPr lang="en-US" altLang="zh-CN" sz="1300" dirty="0" smtClean="0"/>
            </a:br>
            <a:r>
              <a:rPr lang="en-US" altLang="zh-CN" sz="1300" dirty="0" smtClean="0"/>
              <a:t>/Browser</a:t>
            </a:r>
            <a:endParaRPr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665741" y="147281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Init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device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Receive_data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Auto_report_data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52490" y="232784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Assign_DeviceID</a:t>
            </a:r>
            <a:endParaRPr lang="en-US" altLang="zh-CN" sz="1200" dirty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Request_data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065938" y="1641778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report_data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Recieve_query_result</a:t>
            </a:r>
            <a:endParaRPr lang="en-US" altLang="zh-C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101935" y="2324108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smtClean="0"/>
              <a:t>Register Viewer</a:t>
            </a: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/>
              <a:t>Request_data</a:t>
            </a:r>
            <a:endParaRPr lang="en-US" altLang="zh-CN" sz="1200" dirty="0" smtClean="0"/>
          </a:p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/>
              <a:t>query_history</a:t>
            </a:r>
            <a:endParaRPr lang="en-US" altLang="zh-CN" sz="1200" dirty="0" smtClean="0"/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User_</a:t>
            </a:r>
            <a:r>
              <a:rPr lang="en-US" altLang="zh-CN" sz="1200" dirty="0" err="1" smtClean="0"/>
              <a:t>register</a:t>
            </a:r>
            <a:r>
              <a:rPr lang="en-US" altLang="zh-CN" sz="1200" dirty="0" smtClean="0"/>
              <a:t>/login</a:t>
            </a:r>
            <a:endParaRPr lang="en-US" altLang="zh-CN" sz="1200" dirty="0"/>
          </a:p>
        </p:txBody>
      </p:sp>
      <p:sp>
        <p:nvSpPr>
          <p:cNvPr id="17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373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Architecture</a:t>
            </a:r>
            <a:endParaRPr sz="4800" dirty="0"/>
          </a:p>
        </p:txBody>
      </p:sp>
      <p:sp>
        <p:nvSpPr>
          <p:cNvPr id="26" name="Google Shape;105;p15"/>
          <p:cNvSpPr/>
          <p:nvPr/>
        </p:nvSpPr>
        <p:spPr>
          <a:xfrm>
            <a:off x="3819591" y="3709219"/>
            <a:ext cx="1548825" cy="870155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Distributed Database</a:t>
            </a:r>
            <a:br>
              <a:rPr lang="en-US" sz="1300" dirty="0" smtClean="0"/>
            </a:br>
            <a:r>
              <a:rPr lang="en-US" sz="1300" dirty="0" smtClean="0"/>
              <a:t>(MongoDB)</a:t>
            </a:r>
            <a:br>
              <a:rPr lang="en-US" sz="1300" dirty="0" smtClean="0"/>
            </a:br>
            <a:r>
              <a:rPr lang="en-US" sz="1300" dirty="0" smtClean="0"/>
              <a:t>on Cloud(AWS)</a:t>
            </a:r>
            <a:endParaRPr sz="1300" dirty="0"/>
          </a:p>
        </p:txBody>
      </p:sp>
      <p:sp>
        <p:nvSpPr>
          <p:cNvPr id="30" name="TextBox 29"/>
          <p:cNvSpPr txBox="1"/>
          <p:nvPr/>
        </p:nvSpPr>
        <p:spPr>
          <a:xfrm>
            <a:off x="2761119" y="3343941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Return_</a:t>
            </a:r>
            <a:r>
              <a:rPr lang="en-US" altLang="zh-CN" sz="1200" dirty="0" err="1" smtClean="0"/>
              <a:t>query_result</a:t>
            </a:r>
            <a:endParaRPr lang="en-US" altLang="zh-CN" sz="1200" dirty="0"/>
          </a:p>
        </p:txBody>
      </p:sp>
      <p:cxnSp>
        <p:nvCxnSpPr>
          <p:cNvPr id="31" name="Google Shape;107;p15"/>
          <p:cNvCxnSpPr/>
          <p:nvPr/>
        </p:nvCxnSpPr>
        <p:spPr>
          <a:xfrm>
            <a:off x="4675745" y="2554312"/>
            <a:ext cx="1" cy="114753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07;p15"/>
          <p:cNvCxnSpPr/>
          <p:nvPr/>
        </p:nvCxnSpPr>
        <p:spPr>
          <a:xfrm flipV="1">
            <a:off x="4425030" y="2554312"/>
            <a:ext cx="0" cy="1132786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4648926" y="320223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query_re</a:t>
            </a:r>
            <a:r>
              <a:rPr lang="en-US" altLang="zh-CN" sz="1200" dirty="0" err="1" smtClean="0">
                <a:sym typeface="Wingdings"/>
              </a:rPr>
              <a:t>quest</a:t>
            </a:r>
            <a:endParaRPr lang="en-US" altLang="zh-CN" sz="1200" dirty="0" smtClean="0">
              <a:sym typeface="Wingdings"/>
            </a:endParaRPr>
          </a:p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Receive_</a:t>
            </a:r>
            <a:r>
              <a:rPr lang="en-US" altLang="zh-CN" sz="1200" dirty="0" err="1" smtClean="0"/>
              <a:t>data_to_store</a:t>
            </a:r>
            <a:endParaRPr lang="en-US" altLang="zh-CN" sz="1200" dirty="0">
              <a:sym typeface="Wingdings"/>
            </a:endParaRPr>
          </a:p>
        </p:txBody>
      </p:sp>
      <p:sp>
        <p:nvSpPr>
          <p:cNvPr id="46" name="Google Shape;105;p15"/>
          <p:cNvSpPr/>
          <p:nvPr/>
        </p:nvSpPr>
        <p:spPr>
          <a:xfrm>
            <a:off x="4024439" y="471949"/>
            <a:ext cx="1043514" cy="617410"/>
          </a:xfrm>
          <a:prstGeom prst="roundRect">
            <a:avLst>
              <a:gd name="adj" fmla="val 16667"/>
            </a:avLst>
          </a:prstGeom>
          <a:solidFill>
            <a:srgbClr val="ED555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/>
              <a:t>Database</a:t>
            </a:r>
            <a:br>
              <a:rPr lang="en-US" sz="1300" dirty="0" smtClean="0"/>
            </a:br>
            <a:r>
              <a:rPr lang="en-US" sz="1300" dirty="0" smtClean="0"/>
              <a:t>(My</a:t>
            </a:r>
            <a:r>
              <a:rPr lang="en-US" altLang="zh-CN" sz="1300" dirty="0" smtClean="0"/>
              <a:t>SQL</a:t>
            </a:r>
            <a:r>
              <a:rPr lang="en-US" sz="1300" dirty="0" smtClean="0"/>
              <a:t>)</a:t>
            </a:r>
            <a:endParaRPr sz="1300" dirty="0"/>
          </a:p>
        </p:txBody>
      </p:sp>
      <p:cxnSp>
        <p:nvCxnSpPr>
          <p:cNvPr id="47" name="Google Shape;107;p15"/>
          <p:cNvCxnSpPr/>
          <p:nvPr/>
        </p:nvCxnSpPr>
        <p:spPr>
          <a:xfrm flipV="1">
            <a:off x="4415712" y="1106061"/>
            <a:ext cx="0" cy="76654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07;p15"/>
          <p:cNvCxnSpPr/>
          <p:nvPr/>
        </p:nvCxnSpPr>
        <p:spPr>
          <a:xfrm>
            <a:off x="4666857" y="1089359"/>
            <a:ext cx="0" cy="79844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矩形 42"/>
          <p:cNvSpPr/>
          <p:nvPr/>
        </p:nvSpPr>
        <p:spPr>
          <a:xfrm>
            <a:off x="4594003" y="1089461"/>
            <a:ext cx="2103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smtClean="0"/>
              <a:t>Register/</a:t>
            </a:r>
            <a:r>
              <a:rPr lang="en-US" altLang="zh-CN" sz="1200" dirty="0" err="1" smtClean="0"/>
              <a:t>Login_verification</a:t>
            </a:r>
            <a:endParaRPr lang="en-US" altLang="zh-CN" sz="1200" dirty="0"/>
          </a:p>
        </p:txBody>
      </p:sp>
      <p:sp>
        <p:nvSpPr>
          <p:cNvPr id="59" name="矩形 58"/>
          <p:cNvSpPr/>
          <p:nvPr/>
        </p:nvSpPr>
        <p:spPr>
          <a:xfrm>
            <a:off x="2992615" y="1086934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ym typeface="Wingdings"/>
              </a:rPr>
              <a:t> </a:t>
            </a:r>
            <a:r>
              <a:rPr lang="en-US" altLang="zh-CN" sz="1200" dirty="0" err="1" smtClean="0">
                <a:sym typeface="Wingdings"/>
              </a:rPr>
              <a:t>Store_</a:t>
            </a:r>
            <a:r>
              <a:rPr lang="en-US" altLang="zh-CN" sz="1200" dirty="0" err="1" smtClean="0"/>
              <a:t>user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data</a:t>
            </a:r>
            <a:endParaRPr lang="en-US" altLang="zh-CN" sz="1200" dirty="0"/>
          </a:p>
        </p:txBody>
      </p:sp>
      <p:pic>
        <p:nvPicPr>
          <p:cNvPr id="1028" name="Picture 4" descr="Image result for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32" y="475474"/>
            <a:ext cx="720283" cy="37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6" y="3829748"/>
            <a:ext cx="736907" cy="8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9201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Device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68888" y="1226625"/>
            <a:ext cx="55725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2000" b="1" dirty="0"/>
              <a:t>Trash Can </a:t>
            </a:r>
            <a:r>
              <a:rPr lang="en-US" altLang="zh-CN" sz="2000" b="1" dirty="0" err="1" smtClean="0"/>
              <a:t>equiped</a:t>
            </a:r>
            <a:r>
              <a:rPr lang="en-US" altLang="zh-CN" sz="2000" b="1" dirty="0" smtClean="0"/>
              <a:t> with Sensors:</a:t>
            </a:r>
            <a:endParaRPr lang="en-US" sz="2000" b="1" dirty="0" smtClean="0">
              <a:sym typeface="Wingding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smtClean="0">
                <a:sym typeface="Wingdings"/>
              </a:rPr>
              <a:t> </a:t>
            </a:r>
            <a:r>
              <a:rPr lang="en-US" sz="1600" dirty="0" smtClean="0"/>
              <a:t>GPS 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sz="1600" dirty="0" smtClean="0"/>
              <a:t>Weight </a:t>
            </a:r>
            <a:r>
              <a:rPr lang="en-US" altLang="zh-CN" sz="1600" dirty="0" smtClean="0"/>
              <a:t>Sensor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sz="1600" dirty="0" smtClean="0"/>
              <a:t>Distance(Volume) Sensor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1 - Monitoring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09896" y="3421629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Trash </a:t>
            </a:r>
            <a:r>
              <a:rPr lang="en-US" altLang="zh-CN" sz="1800" dirty="0"/>
              <a:t>cans report </a:t>
            </a:r>
            <a:r>
              <a:rPr lang="en-US" altLang="zh-CN" sz="1800" dirty="0" smtClean="0"/>
              <a:t>data to server in every 5s.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 smtClean="0">
                <a:sym typeface="Wingdings"/>
              </a:rPr>
              <a:t> </a:t>
            </a:r>
            <a:r>
              <a:rPr lang="en-US" altLang="zh-CN" sz="1800" dirty="0" smtClean="0"/>
              <a:t>Server updates the real time data on user’s browser in a map view with colorful </a:t>
            </a:r>
            <a:br>
              <a:rPr lang="en-US" altLang="zh-CN" sz="1800" dirty="0" smtClean="0"/>
            </a:br>
            <a:r>
              <a:rPr lang="en-US" altLang="zh-CN" sz="1800" dirty="0" smtClean="0"/>
              <a:t>    indicators(25%, 50%, 80%).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800" dirty="0">
                <a:sym typeface="Wingdings"/>
              </a:rPr>
              <a:t> </a:t>
            </a:r>
            <a:r>
              <a:rPr lang="en-US" altLang="zh-CN" sz="1800" dirty="0" smtClean="0"/>
              <a:t>Server sends the data to MongoDB for storage.</a:t>
            </a:r>
            <a:endParaRPr lang="en-US" altLang="zh-CN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01" y="813614"/>
            <a:ext cx="5155760" cy="263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2 - </a:t>
            </a:r>
            <a:r>
              <a:rPr lang="en-US" altLang="zh-CN" sz="2800" dirty="0" smtClean="0"/>
              <a:t>Analysis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6" t="18673" r="3562" b="5721"/>
          <a:stretch/>
        </p:blipFill>
        <p:spPr bwMode="auto">
          <a:xfrm>
            <a:off x="1865308" y="781666"/>
            <a:ext cx="5125427" cy="28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1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687774" y="24777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Use Case 3 - </a:t>
            </a:r>
            <a:r>
              <a:rPr lang="en-US" altLang="zh-CN" sz="2800" dirty="0" smtClean="0"/>
              <a:t>Notification</a:t>
            </a:r>
            <a:endParaRPr sz="4800" dirty="0"/>
          </a:p>
        </p:txBody>
      </p:sp>
      <p:sp>
        <p:nvSpPr>
          <p:cNvPr id="27" name="Google Shape;165;p21"/>
          <p:cNvSpPr txBox="1">
            <a:spLocks noGrp="1"/>
          </p:cNvSpPr>
          <p:nvPr>
            <p:ph type="body" idx="1"/>
          </p:nvPr>
        </p:nvSpPr>
        <p:spPr>
          <a:xfrm>
            <a:off x="724644" y="3554361"/>
            <a:ext cx="7674564" cy="1044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User is able to see history data about each trash </a:t>
            </a:r>
            <a:r>
              <a:rPr lang="en-US" altLang="zh-CN" sz="1600" dirty="0" smtClean="0"/>
              <a:t>can with reported timestamp.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 smtClean="0">
                <a:sym typeface="Wingdings"/>
              </a:rPr>
              <a:t> The most and least used trash can with its location can be found to improve trash can </a:t>
            </a:r>
            <a:br>
              <a:rPr lang="en-US" altLang="zh-CN" sz="1600" dirty="0" smtClean="0">
                <a:sym typeface="Wingdings"/>
              </a:rPr>
            </a:br>
            <a:r>
              <a:rPr lang="en-US" altLang="zh-CN" sz="1600" dirty="0" smtClean="0">
                <a:sym typeface="Wingdings"/>
              </a:rPr>
              <a:t>   allocation plan 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CN" sz="1600" dirty="0">
                <a:sym typeface="Wingdings"/>
              </a:rPr>
              <a:t> </a:t>
            </a:r>
            <a:r>
              <a:rPr lang="en-US" altLang="zh-CN" sz="1600" dirty="0" smtClean="0">
                <a:sym typeface="Wingdings"/>
              </a:rPr>
              <a:t>The total volume can be predicated and can be used to improve trash collection planning.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973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2204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168</TotalTime>
  <Words>258</Words>
  <Application>Microsoft Office PowerPoint</Application>
  <PresentationFormat>全屏显示(16:9)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Roboto</vt:lpstr>
      <vt:lpstr>Times New Roman</vt:lpstr>
      <vt:lpstr>Impact</vt:lpstr>
      <vt:lpstr>微软雅黑</vt:lpstr>
      <vt:lpstr>Wingdings</vt:lpstr>
      <vt:lpstr>NewsPrint</vt:lpstr>
      <vt:lpstr>PowerPoint 演示文稿</vt:lpstr>
      <vt:lpstr>Introduction</vt:lpstr>
      <vt:lpstr>Architecture</vt:lpstr>
      <vt:lpstr>Device</vt:lpstr>
      <vt:lpstr>Use Case 1 - Monitoring</vt:lpstr>
      <vt:lpstr>Use Case 2 - Analysis</vt:lpstr>
      <vt:lpstr>Use Case 3 - Notification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wwwsteve</cp:lastModifiedBy>
  <cp:revision>29</cp:revision>
  <dcterms:modified xsi:type="dcterms:W3CDTF">2019-11-15T19:29:16Z</dcterms:modified>
</cp:coreProperties>
</file>