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5143500" type="screen16x9"/>
  <p:notesSz cx="6858000" cy="9144000"/>
  <p:embeddedFontLst>
    <p:embeddedFont>
      <p:font typeface="Robot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85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-416" y="36"/>
      </p:cViewPr>
      <p:guideLst>
        <p:guide orient="horz" pos="1620"/>
        <p:guide orient="horz" pos="85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016971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d1b3cc2a0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d1b3cc2a0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65c181dc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65c181dc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72e9725e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72e9725e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d1b3cc464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d1b3cc464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d1b3cc2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d1b3cc2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7ed7cc2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7ed7cc2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7ed7cc2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7ed7cc2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659bf9a1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659bf9a1f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659bf9a1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659bf9a1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7ed7cc27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7ed7cc27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70fe38c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70fe38c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70fe38cd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70fe38cd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311700" y="12954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3000"/>
              <a:t>CMPE273 Project Presentation</a:t>
            </a:r>
            <a:endParaRPr sz="300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2497950" y="3581075"/>
            <a:ext cx="41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400">
                <a:solidFill>
                  <a:srgbClr val="FFFFFF"/>
                </a:solidFill>
              </a:rPr>
              <a:t>Shengqi Suizhu shengqi.suizhu@sjsu.edu </a:t>
            </a:r>
            <a:endParaRPr sz="14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400"/>
              <a:t>Gaochao Wang  gaochao.wang@sjsu.edu</a:t>
            </a:r>
            <a:endParaRPr sz="14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400">
                <a:solidFill>
                  <a:srgbClr val="FFFFFF"/>
                </a:solidFill>
              </a:rPr>
              <a:t>Ye Mei    	        ye.mei@sjsu.edu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871550" y="2327100"/>
            <a:ext cx="72621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 Park Garbage Can IoT Monitoring System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>
            <a:spLocks noGrp="1"/>
          </p:cNvSpPr>
          <p:nvPr>
            <p:ph type="title"/>
          </p:nvPr>
        </p:nvSpPr>
        <p:spPr>
          <a:xfrm>
            <a:off x="311700" y="458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Use Case #1</a:t>
            </a:r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body" idx="1"/>
          </p:nvPr>
        </p:nvSpPr>
        <p:spPr>
          <a:xfrm>
            <a:off x="311700" y="1226625"/>
            <a:ext cx="5572500" cy="33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Trash cans report to server when it reaches 80% full.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Server uses Information Report Interface to send observe operation to set a threshold(80% volume) on client side, and let trash can to notify server when it reach the threshold.  A notification email will be also to sent out to remind customer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Resources used: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server side: volume/weight ; 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client side: volume/weight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pic>
        <p:nvPicPr>
          <p:cNvPr id="166" name="Google Shape;16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8425" y="316500"/>
            <a:ext cx="3164950" cy="324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>
            <a:spLocks noGrp="1"/>
          </p:cNvSpPr>
          <p:nvPr>
            <p:ph type="title"/>
          </p:nvPr>
        </p:nvSpPr>
        <p:spPr>
          <a:xfrm>
            <a:off x="311700" y="458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Use Case #2</a:t>
            </a:r>
            <a:endParaRPr/>
          </a:p>
        </p:txBody>
      </p:sp>
      <p:sp>
        <p:nvSpPr>
          <p:cNvPr id="172" name="Google Shape;172;p22"/>
          <p:cNvSpPr txBox="1">
            <a:spLocks noGrp="1"/>
          </p:cNvSpPr>
          <p:nvPr>
            <p:ph type="body" idx="1"/>
          </p:nvPr>
        </p:nvSpPr>
        <p:spPr>
          <a:xfrm>
            <a:off x="311700" y="1226625"/>
            <a:ext cx="5069400" cy="33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Server collects all client trash data every 5s.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Server uses Device Management Interface to send read operation to get data(volume/weight) on each client, and calculate the total trash volume and weight for the park.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Resources used: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server side: volume/weight ; 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client side: volume/weight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pic>
        <p:nvPicPr>
          <p:cNvPr id="173" name="Google Shape;17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8950" y="458400"/>
            <a:ext cx="3665049" cy="29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Future Improvements</a:t>
            </a:r>
            <a:endParaRPr/>
          </a:p>
        </p:txBody>
      </p:sp>
      <p:sp>
        <p:nvSpPr>
          <p:cNvPr id="179" name="Google Shape;179;p2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/>
          </a:p>
          <a:p>
            <a:pPr marL="719999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Bio-Hazard Detection and Control</a:t>
            </a:r>
            <a:endParaRPr/>
          </a:p>
          <a:p>
            <a:pPr marL="719999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Odor Sensor and Control</a:t>
            </a:r>
            <a:endParaRPr/>
          </a:p>
          <a:p>
            <a:pPr marL="719999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Fire Detection and Extinguishing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>
            <a:spLocks noGrp="1"/>
          </p:cNvSpPr>
          <p:nvPr>
            <p:ph type="title"/>
          </p:nvPr>
        </p:nvSpPr>
        <p:spPr>
          <a:xfrm>
            <a:off x="311700" y="22045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Introduction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235500" y="1077475"/>
            <a:ext cx="3189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   This IoT system is designed to provide a real time trash data information of all garbage can distributed in a park, including garbage can location, trash weight and trash volume. This information can be used to manage the garbage can and trash collection in a more efficient and effective way.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l="41545" t="124" r="18279" b="3869"/>
          <a:stretch/>
        </p:blipFill>
        <p:spPr>
          <a:xfrm rot="5400000">
            <a:off x="5527213" y="-1645062"/>
            <a:ext cx="1652200" cy="5566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 rotWithShape="1">
          <a:blip r:embed="rId4">
            <a:alphaModFix/>
          </a:blip>
          <a:srcRect t="9041"/>
          <a:stretch/>
        </p:blipFill>
        <p:spPr>
          <a:xfrm>
            <a:off x="3971000" y="2106875"/>
            <a:ext cx="2544551" cy="240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Architecture</a:t>
            </a:r>
            <a:endParaRPr/>
          </a:p>
        </p:txBody>
      </p:sp>
      <p:grpSp>
        <p:nvGrpSpPr>
          <p:cNvPr id="101" name="Google Shape;101;p15"/>
          <p:cNvGrpSpPr/>
          <p:nvPr/>
        </p:nvGrpSpPr>
        <p:grpSpPr>
          <a:xfrm>
            <a:off x="377402" y="1076247"/>
            <a:ext cx="5018136" cy="3576082"/>
            <a:chOff x="3033002" y="2487897"/>
            <a:chExt cx="5018136" cy="3576082"/>
          </a:xfrm>
        </p:grpSpPr>
        <p:sp>
          <p:nvSpPr>
            <p:cNvPr id="102" name="Google Shape;102;p15"/>
            <p:cNvSpPr/>
            <p:nvPr/>
          </p:nvSpPr>
          <p:spPr>
            <a:xfrm>
              <a:off x="4950917" y="3585239"/>
              <a:ext cx="1182300" cy="546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/>
                <a:t>Server</a:t>
              </a: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4950913" y="5517078"/>
              <a:ext cx="1182300" cy="546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/>
                <a:t>Client</a:t>
              </a: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6868838" y="5517079"/>
              <a:ext cx="1182300" cy="546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/>
                <a:t>Client</a:t>
              </a: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3033002" y="5517080"/>
              <a:ext cx="1182300" cy="546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/>
                <a:t>Client</a:t>
              </a:r>
              <a:endParaRPr/>
            </a:p>
          </p:txBody>
        </p:sp>
        <p:cxnSp>
          <p:nvCxnSpPr>
            <p:cNvPr id="106" name="Google Shape;106;p15"/>
            <p:cNvCxnSpPr/>
            <p:nvPr/>
          </p:nvCxnSpPr>
          <p:spPr>
            <a:xfrm flipH="1">
              <a:off x="3297248" y="4131139"/>
              <a:ext cx="1720200" cy="1386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7" name="Google Shape;107;p15"/>
            <p:cNvCxnSpPr/>
            <p:nvPr/>
          </p:nvCxnSpPr>
          <p:spPr>
            <a:xfrm>
              <a:off x="5426844" y="4135343"/>
              <a:ext cx="0" cy="1384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8" name="Google Shape;108;p15"/>
            <p:cNvCxnSpPr/>
            <p:nvPr/>
          </p:nvCxnSpPr>
          <p:spPr>
            <a:xfrm>
              <a:off x="6101062" y="4110457"/>
              <a:ext cx="1728300" cy="14067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9" name="Google Shape;109;p15"/>
            <p:cNvSpPr txBox="1"/>
            <p:nvPr/>
          </p:nvSpPr>
          <p:spPr>
            <a:xfrm rot="-2318886">
              <a:off x="3931151" y="4597233"/>
              <a:ext cx="458261" cy="1734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000"/>
                <a:t>Read</a:t>
              </a:r>
              <a:endParaRPr sz="1000"/>
            </a:p>
          </p:txBody>
        </p:sp>
        <p:sp>
          <p:nvSpPr>
            <p:cNvPr id="110" name="Google Shape;110;p15"/>
            <p:cNvSpPr txBox="1"/>
            <p:nvPr/>
          </p:nvSpPr>
          <p:spPr>
            <a:xfrm rot="-5402463">
              <a:off x="5142846" y="4730886"/>
              <a:ext cx="418800" cy="18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000"/>
                <a:t>Read</a:t>
              </a:r>
              <a:endParaRPr sz="1000"/>
            </a:p>
          </p:txBody>
        </p:sp>
        <p:sp>
          <p:nvSpPr>
            <p:cNvPr id="111" name="Google Shape;111;p15"/>
            <p:cNvSpPr txBox="1"/>
            <p:nvPr/>
          </p:nvSpPr>
          <p:spPr>
            <a:xfrm rot="2329789">
              <a:off x="6730074" y="4597083"/>
              <a:ext cx="457888" cy="1737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000"/>
                <a:t>Read</a:t>
              </a:r>
              <a:endParaRPr sz="1000"/>
            </a:p>
          </p:txBody>
        </p:sp>
        <p:cxnSp>
          <p:nvCxnSpPr>
            <p:cNvPr id="112" name="Google Shape;112;p15"/>
            <p:cNvCxnSpPr>
              <a:stCxn id="105" idx="0"/>
            </p:cNvCxnSpPr>
            <p:nvPr/>
          </p:nvCxnSpPr>
          <p:spPr>
            <a:xfrm rot="10800000" flipH="1">
              <a:off x="3624152" y="4133480"/>
              <a:ext cx="1689900" cy="13836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3" name="Google Shape;113;p15"/>
            <p:cNvCxnSpPr/>
            <p:nvPr/>
          </p:nvCxnSpPr>
          <p:spPr>
            <a:xfrm rot="10800000">
              <a:off x="5681237" y="4132278"/>
              <a:ext cx="0" cy="1384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4" name="Google Shape;114;p15"/>
            <p:cNvCxnSpPr>
              <a:stCxn id="104" idx="0"/>
            </p:cNvCxnSpPr>
            <p:nvPr/>
          </p:nvCxnSpPr>
          <p:spPr>
            <a:xfrm rot="10800000">
              <a:off x="5828588" y="4133479"/>
              <a:ext cx="1631400" cy="13836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5" name="Google Shape;115;p15"/>
            <p:cNvSpPr txBox="1"/>
            <p:nvPr/>
          </p:nvSpPr>
          <p:spPr>
            <a:xfrm rot="-2430259">
              <a:off x="4276715" y="4818133"/>
              <a:ext cx="557501" cy="1868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000"/>
                <a:t>Response</a:t>
              </a:r>
              <a:endParaRPr sz="1000"/>
            </a:p>
          </p:txBody>
        </p:sp>
        <p:sp>
          <p:nvSpPr>
            <p:cNvPr id="116" name="Google Shape;116;p15"/>
            <p:cNvSpPr txBox="1"/>
            <p:nvPr/>
          </p:nvSpPr>
          <p:spPr>
            <a:xfrm rot="-5400000">
              <a:off x="5517748" y="4724199"/>
              <a:ext cx="5118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000"/>
                <a:t>Response</a:t>
              </a:r>
              <a:endParaRPr sz="1000"/>
            </a:p>
          </p:txBody>
        </p:sp>
        <p:sp>
          <p:nvSpPr>
            <p:cNvPr id="117" name="Google Shape;117;p15"/>
            <p:cNvSpPr txBox="1"/>
            <p:nvPr/>
          </p:nvSpPr>
          <p:spPr>
            <a:xfrm rot="2412010">
              <a:off x="6306274" y="4818042"/>
              <a:ext cx="557742" cy="1869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000"/>
                <a:t>Response</a:t>
              </a:r>
              <a:endParaRPr sz="1000"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3877977" y="2487897"/>
              <a:ext cx="1182300" cy="546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/>
                <a:t>Front End UI</a:t>
              </a: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6053174" y="2487897"/>
              <a:ext cx="1182300" cy="546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/>
                <a:t>Front End UI</a:t>
              </a:r>
              <a:endParaRPr/>
            </a:p>
          </p:txBody>
        </p:sp>
        <p:cxnSp>
          <p:nvCxnSpPr>
            <p:cNvPr id="120" name="Google Shape;120;p15"/>
            <p:cNvCxnSpPr>
              <a:endCxn id="102" idx="0"/>
            </p:cNvCxnSpPr>
            <p:nvPr/>
          </p:nvCxnSpPr>
          <p:spPr>
            <a:xfrm>
              <a:off x="4403267" y="3035039"/>
              <a:ext cx="1138800" cy="5502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15"/>
            <p:cNvCxnSpPr>
              <a:stCxn id="119" idx="2"/>
              <a:endCxn id="102" idx="0"/>
            </p:cNvCxnSpPr>
            <p:nvPr/>
          </p:nvCxnSpPr>
          <p:spPr>
            <a:xfrm flipH="1">
              <a:off x="5542124" y="3034797"/>
              <a:ext cx="1102200" cy="5505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22" name="Google Shape;12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6875" y="305000"/>
            <a:ext cx="1736625" cy="34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0450" y="305000"/>
            <a:ext cx="1541845" cy="34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/>
          <p:nvPr/>
        </p:nvSpPr>
        <p:spPr>
          <a:xfrm>
            <a:off x="3598711" y="2339242"/>
            <a:ext cx="1182300" cy="546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Server</a:t>
            </a:r>
            <a:endParaRPr dirty="0"/>
          </a:p>
        </p:txBody>
      </p:sp>
      <p:sp>
        <p:nvSpPr>
          <p:cNvPr id="103" name="Google Shape;103;p15"/>
          <p:cNvSpPr/>
          <p:nvPr/>
        </p:nvSpPr>
        <p:spPr>
          <a:xfrm>
            <a:off x="7436307" y="1147153"/>
            <a:ext cx="1182300" cy="546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altLang="zh-CN" dirty="0" err="1"/>
              <a:t>TrashCan</a:t>
            </a:r>
            <a:endParaRPr dirty="0"/>
          </a:p>
        </p:txBody>
      </p:sp>
      <p:sp>
        <p:nvSpPr>
          <p:cNvPr id="104" name="Google Shape;104;p15"/>
          <p:cNvSpPr/>
          <p:nvPr/>
        </p:nvSpPr>
        <p:spPr>
          <a:xfrm>
            <a:off x="7436307" y="2329647"/>
            <a:ext cx="1182300" cy="546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altLang="zh-CN" dirty="0" err="1"/>
              <a:t>TrashCan</a:t>
            </a:r>
            <a:endParaRPr dirty="0"/>
          </a:p>
        </p:txBody>
      </p:sp>
      <p:sp>
        <p:nvSpPr>
          <p:cNvPr id="105" name="Google Shape;105;p15"/>
          <p:cNvSpPr/>
          <p:nvPr/>
        </p:nvSpPr>
        <p:spPr>
          <a:xfrm>
            <a:off x="6621298" y="3514331"/>
            <a:ext cx="1182300" cy="546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TrashCan</a:t>
            </a:r>
            <a:endParaRPr dirty="0"/>
          </a:p>
        </p:txBody>
      </p:sp>
      <p:cxnSp>
        <p:nvCxnSpPr>
          <p:cNvPr id="106" name="Google Shape;106;p15"/>
          <p:cNvCxnSpPr/>
          <p:nvPr/>
        </p:nvCxnSpPr>
        <p:spPr>
          <a:xfrm>
            <a:off x="4754507" y="2740042"/>
            <a:ext cx="2679963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" name="Google Shape;107;p15"/>
          <p:cNvCxnSpPr/>
          <p:nvPr/>
        </p:nvCxnSpPr>
        <p:spPr>
          <a:xfrm>
            <a:off x="1844839" y="2726921"/>
            <a:ext cx="1727368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3" name="Google Shape;113;p15"/>
          <p:cNvCxnSpPr/>
          <p:nvPr/>
        </p:nvCxnSpPr>
        <p:spPr>
          <a:xfrm flipH="1">
            <a:off x="1828800" y="2493424"/>
            <a:ext cx="1736783" cy="2126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4" name="Google Shape;114;p15"/>
          <p:cNvCxnSpPr/>
          <p:nvPr/>
        </p:nvCxnSpPr>
        <p:spPr>
          <a:xfrm flipH="1">
            <a:off x="4754508" y="2480172"/>
            <a:ext cx="2679962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8" name="Google Shape;118;p15"/>
          <p:cNvSpPr/>
          <p:nvPr/>
        </p:nvSpPr>
        <p:spPr>
          <a:xfrm>
            <a:off x="654373" y="2329647"/>
            <a:ext cx="1182300" cy="546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Front </a:t>
            </a:r>
            <a:r>
              <a:rPr lang="zh-CN" dirty="0" smtClean="0"/>
              <a:t>End</a:t>
            </a:r>
            <a:endParaRPr dirty="0"/>
          </a:p>
        </p:txBody>
      </p:sp>
      <p:sp>
        <p:nvSpPr>
          <p:cNvPr id="119" name="Google Shape;119;p15"/>
          <p:cNvSpPr/>
          <p:nvPr/>
        </p:nvSpPr>
        <p:spPr>
          <a:xfrm>
            <a:off x="654373" y="4038521"/>
            <a:ext cx="1182300" cy="546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Front </a:t>
            </a:r>
            <a:r>
              <a:rPr lang="zh-CN" dirty="0" smtClean="0"/>
              <a:t>End</a:t>
            </a:r>
            <a:endParaRPr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52674" y="303982"/>
            <a:ext cx="8520600" cy="607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72585" y="1716154"/>
            <a:ext cx="22621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Init</a:t>
            </a:r>
            <a:r>
              <a:rPr lang="en-US" altLang="zh-CN" dirty="0" smtClean="0"/>
              <a:t> device on connection</a:t>
            </a:r>
            <a:endParaRPr lang="en-US" altLang="zh-CN" dirty="0"/>
          </a:p>
          <a:p>
            <a:r>
              <a:rPr lang="en-US" altLang="zh-CN" dirty="0" err="1" smtClean="0"/>
              <a:t>Return_reading_to_server</a:t>
            </a:r>
            <a:endParaRPr lang="en-US" altLang="zh-CN" dirty="0" smtClean="0"/>
          </a:p>
          <a:p>
            <a:r>
              <a:rPr lang="en-US" altLang="zh-CN" dirty="0" err="1"/>
              <a:t>Auto_report_data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959334" y="2733416"/>
            <a:ext cx="1550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Assign Device ID</a:t>
            </a:r>
            <a:endParaRPr lang="en-US" altLang="zh-CN" dirty="0"/>
          </a:p>
          <a:p>
            <a:r>
              <a:rPr lang="en-US" altLang="zh-CN" dirty="0" err="1" smtClean="0"/>
              <a:t>Get_cur_reading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675116" y="1789258"/>
            <a:ext cx="2044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send_data_to_frontEnd</a:t>
            </a:r>
            <a:endParaRPr lang="en-US" altLang="zh-CN" dirty="0" smtClean="0"/>
          </a:p>
          <a:p>
            <a:r>
              <a:rPr lang="en-US" altLang="zh-CN"/>
              <a:t>get_query_result</a:t>
            </a:r>
            <a:endParaRPr lang="en-US" altLang="zh-CN" dirty="0"/>
          </a:p>
        </p:txBody>
      </p:sp>
      <p:sp>
        <p:nvSpPr>
          <p:cNvPr id="45" name="TextBox 44"/>
          <p:cNvSpPr txBox="1"/>
          <p:nvPr/>
        </p:nvSpPr>
        <p:spPr>
          <a:xfrm>
            <a:off x="1684541" y="2886142"/>
            <a:ext cx="25699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Init</a:t>
            </a:r>
            <a:r>
              <a:rPr lang="en-US" altLang="zh-CN" dirty="0" smtClean="0"/>
              <a:t> Viewer on Connection</a:t>
            </a:r>
          </a:p>
          <a:p>
            <a:r>
              <a:rPr lang="en-US" altLang="zh-CN" dirty="0" err="1" smtClean="0"/>
              <a:t>Get_cur_reading_from_server</a:t>
            </a:r>
            <a:endParaRPr lang="en-US" altLang="zh-CN" dirty="0" smtClean="0"/>
          </a:p>
          <a:p>
            <a:r>
              <a:rPr lang="en-US" altLang="zh-CN" dirty="0" err="1"/>
              <a:t>query_data_on_server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0052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Database Schema</a:t>
            </a:r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body" idx="1"/>
          </p:nvPr>
        </p:nvSpPr>
        <p:spPr>
          <a:xfrm>
            <a:off x="311700" y="113070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CN"/>
              <a:t>Server Side: MongoDB						</a:t>
            </a:r>
            <a:endParaRPr/>
          </a:p>
        </p:txBody>
      </p:sp>
      <p:pic>
        <p:nvPicPr>
          <p:cNvPr id="130" name="Google Shape;13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7875" y="1543975"/>
            <a:ext cx="2609800" cy="2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4">
            <a:alphaModFix/>
          </a:blip>
          <a:srcRect r="20527"/>
          <a:stretch/>
        </p:blipFill>
        <p:spPr>
          <a:xfrm>
            <a:off x="6812838" y="1057200"/>
            <a:ext cx="2237525" cy="246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6100" y="1882813"/>
            <a:ext cx="3921776" cy="2930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Database Schema</a:t>
            </a:r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body" idx="1"/>
          </p:nvPr>
        </p:nvSpPr>
        <p:spPr>
          <a:xfrm>
            <a:off x="311700" y="113070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Client Side: MySQL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/>
              <a:t>3 sensor: GPS, Volume, Weight </a:t>
            </a:r>
            <a:endParaRPr/>
          </a:p>
        </p:txBody>
      </p:sp>
      <p:pic>
        <p:nvPicPr>
          <p:cNvPr id="139" name="Google Shape;13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6325" y="2210000"/>
            <a:ext cx="3458375" cy="225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Factory Bootstrap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Register to Server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/>
              <a:t>Report Location</a:t>
            </a:r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Garbage Can Trash Initiation</a:t>
            </a:r>
            <a:endParaRPr/>
          </a:p>
        </p:txBody>
      </p:sp>
      <p:pic>
        <p:nvPicPr>
          <p:cNvPr id="146" name="Google Shape;14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2325" y="1275113"/>
            <a:ext cx="5943600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Trash Data Analytic for Permium Plan</a:t>
            </a: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2950" y="1017800"/>
            <a:ext cx="6801101" cy="369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Service Payment Tab</a:t>
            </a:r>
            <a:endParaRPr/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950" y="1866075"/>
            <a:ext cx="7999252" cy="2150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CN"/>
              <a:t>Email bill to custermer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333</Words>
  <Application>Microsoft Office PowerPoint</Application>
  <PresentationFormat>全屏显示(16:9)</PresentationFormat>
  <Paragraphs>66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Arial</vt:lpstr>
      <vt:lpstr>宋体</vt:lpstr>
      <vt:lpstr>Roboto</vt:lpstr>
      <vt:lpstr>Geometric</vt:lpstr>
      <vt:lpstr>PowerPoint 演示文稿</vt:lpstr>
      <vt:lpstr>Introduction</vt:lpstr>
      <vt:lpstr>Architecture</vt:lpstr>
      <vt:lpstr>PowerPoint 演示文稿</vt:lpstr>
      <vt:lpstr>Database Schema</vt:lpstr>
      <vt:lpstr>Database Schema</vt:lpstr>
      <vt:lpstr>Garbage Can Trash Initiation</vt:lpstr>
      <vt:lpstr>Trash Data Analytic for Permium Plan</vt:lpstr>
      <vt:lpstr>Service Payment Tab</vt:lpstr>
      <vt:lpstr>Use Case #1</vt:lpstr>
      <vt:lpstr>Use Case #2</vt:lpstr>
      <vt:lpstr>Future Improvements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wwwsteve</cp:lastModifiedBy>
  <cp:revision>4</cp:revision>
  <dcterms:modified xsi:type="dcterms:W3CDTF">2019-11-14T06:42:13Z</dcterms:modified>
</cp:coreProperties>
</file>