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8" r:id="rId4"/>
    <p:sldId id="323" r:id="rId5"/>
    <p:sldId id="289" r:id="rId6"/>
    <p:sldId id="325" r:id="rId7"/>
    <p:sldId id="324" r:id="rId8"/>
    <p:sldId id="292" r:id="rId9"/>
    <p:sldId id="293" r:id="rId10"/>
    <p:sldId id="294" r:id="rId11"/>
    <p:sldId id="298" r:id="rId12"/>
    <p:sldId id="295" r:id="rId13"/>
    <p:sldId id="265" r:id="rId14"/>
    <p:sldId id="299" r:id="rId15"/>
    <p:sldId id="300" r:id="rId16"/>
    <p:sldId id="301" r:id="rId17"/>
    <p:sldId id="302" r:id="rId18"/>
    <p:sldId id="303" r:id="rId19"/>
    <p:sldId id="264" r:id="rId20"/>
    <p:sldId id="327" r:id="rId21"/>
    <p:sldId id="326" r:id="rId22"/>
    <p:sldId id="263" r:id="rId23"/>
    <p:sldId id="272" r:id="rId24"/>
    <p:sldId id="304" r:id="rId25"/>
    <p:sldId id="267" r:id="rId26"/>
    <p:sldId id="306" r:id="rId27"/>
    <p:sldId id="330" r:id="rId28"/>
    <p:sldId id="329" r:id="rId29"/>
    <p:sldId id="331" r:id="rId30"/>
    <p:sldId id="30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7" d="100"/>
          <a:sy n="117" d="100"/>
        </p:scale>
        <p:origin x="3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blipFill rotWithShape="0">
          <a:blip r:embed="rId2"/>
          <a:srcRect/>
          <a:stretch>
            <a:fillRect b="-69"/>
          </a:stretch>
        </a:blipFill>
        <a:effectLst/>
      </p:bgPr>
    </p:bg>
    <p:spTree>
      <p:nvGrpSpPr>
        <p:cNvPr id="1" name=""/>
        <p:cNvGrpSpPr/>
        <p:nvPr/>
      </p:nvGrpSpPr>
      <p:grpSpPr>
        <a:xfrm>
          <a:off x="0" y="0"/>
          <a:ext cx="0" cy="0"/>
          <a:chOff x="0" y="0"/>
          <a:chExt cx="0" cy="0"/>
        </a:xfrm>
      </p:grpSpPr>
      <p:pic>
        <p:nvPicPr>
          <p:cNvPr id="2050" name="图片 2049" descr="5副本"/>
          <p:cNvPicPr>
            <a:picLocks noChangeAspect="1"/>
          </p:cNvPicPr>
          <p:nvPr/>
        </p:nvPicPr>
        <p:blipFill>
          <a:blip r:embed="rId3"/>
          <a:srcRect/>
          <a:stretch>
            <a:fillRect/>
          </a:stretch>
        </p:blipFill>
        <p:spPr>
          <a:xfrm>
            <a:off x="0" y="0"/>
            <a:ext cx="12192000" cy="6858000"/>
          </a:xfrm>
          <a:prstGeom prst="rect">
            <a:avLst/>
          </a:prstGeom>
          <a:noFill/>
          <a:ln w="9525">
            <a:noFill/>
            <a:miter/>
          </a:ln>
        </p:spPr>
      </p:pic>
      <p:sp>
        <p:nvSpPr>
          <p:cNvPr id="2051" name="标题 2050"/>
          <p:cNvSpPr>
            <a:spLocks noGrp="1"/>
          </p:cNvSpPr>
          <p:nvPr>
            <p:ph type="ctrTitle"/>
          </p:nvPr>
        </p:nvSpPr>
        <p:spPr>
          <a:xfrm>
            <a:off x="912284" y="3357563"/>
            <a:ext cx="10363200" cy="1254125"/>
          </a:xfrm>
          <a:prstGeom prst="rect">
            <a:avLst/>
          </a:prstGeom>
          <a:noFill/>
          <a:ln w="9525">
            <a:noFill/>
            <a:miter/>
          </a:ln>
        </p:spPr>
        <p:txBody>
          <a:bodyPr anchor="ctr"/>
          <a:lstStyle>
            <a:lvl1pPr lvl="0">
              <a:defRPr kern="1200"/>
            </a:lvl1pPr>
          </a:lstStyle>
          <a:p>
            <a:pPr lvl="0"/>
            <a:r>
              <a:rPr lang="zh-CN" altLang="en-US"/>
              <a:t>单击此处编辑母版标题样式</a:t>
            </a:r>
          </a:p>
        </p:txBody>
      </p:sp>
      <p:sp>
        <p:nvSpPr>
          <p:cNvPr id="2052" name="副标题 2051"/>
          <p:cNvSpPr>
            <a:spLocks noGrp="1"/>
          </p:cNvSpPr>
          <p:nvPr>
            <p:ph type="subTitle" idx="1"/>
          </p:nvPr>
        </p:nvSpPr>
        <p:spPr>
          <a:xfrm>
            <a:off x="1828800" y="4654550"/>
            <a:ext cx="8534400" cy="985838"/>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p>
        </p:txBody>
      </p:sp>
      <p:sp>
        <p:nvSpPr>
          <p:cNvPr id="2053" name="日期占位符 2052"/>
          <p:cNvSpPr>
            <a:spLocks noGrp="1"/>
          </p:cNvSpPr>
          <p:nvPr>
            <p:ph type="dt" sz="half" idx="2"/>
          </p:nvPr>
        </p:nvSpPr>
        <p:spPr>
          <a:xfrm>
            <a:off x="609600" y="6245225"/>
            <a:ext cx="2844800" cy="476250"/>
          </a:xfrm>
          <a:prstGeom prst="rect">
            <a:avLst/>
          </a:prstGeom>
          <a:noFill/>
          <a:ln w="9525">
            <a:noFill/>
            <a:miter/>
          </a:ln>
        </p:spPr>
        <p:txBody>
          <a:bodyPr anchor="t"/>
          <a:lstStyle/>
          <a:p>
            <a:endParaRPr lang="zh-CN" altLang="en-US" dirty="0"/>
          </a:p>
        </p:txBody>
      </p:sp>
      <p:sp>
        <p:nvSpPr>
          <p:cNvPr id="2054" name="页脚占位符 2053"/>
          <p:cNvSpPr>
            <a:spLocks noGrp="1"/>
          </p:cNvSpPr>
          <p:nvPr>
            <p:ph type="ftr" sz="quarter" idx="3"/>
          </p:nvPr>
        </p:nvSpPr>
        <p:spPr>
          <a:xfrm>
            <a:off x="4165600" y="6245225"/>
            <a:ext cx="3860800" cy="476250"/>
          </a:xfrm>
          <a:prstGeom prst="rect">
            <a:avLst/>
          </a:prstGeom>
          <a:noFill/>
          <a:ln w="9525">
            <a:noFill/>
            <a:miter/>
          </a:ln>
        </p:spPr>
        <p:txBody>
          <a:bodyPr anchor="t"/>
          <a:lstStyle/>
          <a:p>
            <a:endParaRPr lang="zh-CN" altLang="en-US" dirty="0"/>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miter/>
          </a:ln>
        </p:spPr>
        <p:txBody>
          <a:bodyPr anchor="t"/>
          <a:lstStyle/>
          <a:p>
            <a:fld id="{9A0DB2DC-4C9A-4742-B13C-FB6460FD3503}" type="slidenum">
              <a:rPr lang="en-US" altLang="zh-CN"/>
              <a:t>‹#›</a:t>
            </a:fld>
            <a:endParaRPr lang="zh-CN"/>
          </a:p>
        </p:txBody>
      </p:sp>
    </p:spTree>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620713"/>
            <a:ext cx="2746904"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620713"/>
            <a:ext cx="8081472" cy="55070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412875"/>
            <a:ext cx="5376672" cy="4714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5728" y="1412875"/>
            <a:ext cx="5376672" cy="4714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rcRect/>
          <a:stretch>
            <a:fillRect b="-69"/>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24417" y="620713"/>
            <a:ext cx="10972800" cy="720725"/>
          </a:xfrm>
          <a:prstGeom prst="rect">
            <a:avLst/>
          </a:prstGeom>
          <a:noFill/>
          <a:ln w="9525">
            <a:noFill/>
            <a:miter/>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609600" y="1412875"/>
            <a:ext cx="10972800" cy="4714875"/>
          </a:xfrm>
          <a:prstGeom prst="rect">
            <a:avLst/>
          </a:prstGeom>
          <a:noFill/>
          <a:ln w="9525">
            <a:noFill/>
            <a:miter/>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a:endParaRPr lang="zh-CN" altLang="en-US"/>
          </a:p>
        </p:txBody>
      </p:sp>
      <p:sp>
        <p:nvSpPr>
          <p:cNvPr id="1029" name="页脚占位符 1028"/>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a:endParaRPr lang="zh-CN"/>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a:fld id="{9A0DB2DC-4C9A-4742-B13C-FB6460FD3503}" type="slidenum">
              <a:rPr lang="en-US" altLang="zh-CN"/>
              <a:t>‹#›</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ctr" defTabSz="914400" eaLnBrk="1" fontAlgn="base" latinLnBrk="0" hangingPunct="1">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标题 33"/>
          <p:cNvSpPr>
            <a:spLocks noGrp="1"/>
          </p:cNvSpPr>
          <p:nvPr>
            <p:ph type="ctrTitle"/>
          </p:nvPr>
        </p:nvSpPr>
        <p:spPr/>
        <p:txBody>
          <a:bodyPr/>
          <a:lstStyle/>
          <a:p>
            <a:r>
              <a:rPr lang="en-US" altLang="zh-CN" b="1" dirty="0"/>
              <a:t>Spring Cloud</a:t>
            </a:r>
            <a:r>
              <a:rPr lang="zh-CN" altLang="en-US" b="1" dirty="0"/>
              <a:t>简介</a:t>
            </a:r>
          </a:p>
        </p:txBody>
      </p:sp>
    </p:spTree>
    <p:custDataLst>
      <p:tags r:id="rId1"/>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9530" y="-26035"/>
            <a:ext cx="12291695" cy="6812915"/>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timg"/>
          <p:cNvPicPr>
            <a:picLocks noChangeAspect="1"/>
          </p:cNvPicPr>
          <p:nvPr/>
        </p:nvPicPr>
        <p:blipFill>
          <a:blip r:embed="rId2"/>
          <a:stretch>
            <a:fillRect/>
          </a:stretch>
        </p:blipFill>
        <p:spPr>
          <a:xfrm>
            <a:off x="1451610" y="897255"/>
            <a:ext cx="9035415" cy="5587365"/>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99795" y="951230"/>
            <a:ext cx="1783080" cy="368300"/>
          </a:xfrm>
          <a:prstGeom prst="rect">
            <a:avLst/>
          </a:prstGeom>
          <a:noFill/>
        </p:spPr>
        <p:txBody>
          <a:bodyPr wrap="none" rtlCol="0">
            <a:spAutoFit/>
            <a:scene3d>
              <a:camera prst="orthographicFront"/>
              <a:lightRig rig="threePt" dir="t"/>
            </a:scene3d>
          </a:bodyPr>
          <a:lstStyle/>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微服务的技术栈</a:t>
            </a:r>
          </a:p>
        </p:txBody>
      </p:sp>
      <p:pic>
        <p:nvPicPr>
          <p:cNvPr id="2" name="图片 1"/>
          <p:cNvPicPr>
            <a:picLocks noChangeAspect="1"/>
          </p:cNvPicPr>
          <p:nvPr/>
        </p:nvPicPr>
        <p:blipFill>
          <a:blip r:embed="rId2"/>
          <a:stretch>
            <a:fillRect/>
          </a:stretch>
        </p:blipFill>
        <p:spPr>
          <a:xfrm>
            <a:off x="-67310" y="-40640"/>
            <a:ext cx="12248515" cy="6889750"/>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服务注册发现中心</a:t>
            </a:r>
            <a:endParaRPr lang="zh-CN" altLang="en-US" dirty="0"/>
          </a:p>
        </p:txBody>
      </p:sp>
      <p:pic>
        <p:nvPicPr>
          <p:cNvPr id="5" name="内容占位符 4"/>
          <p:cNvPicPr>
            <a:picLocks noGrp="1" noChangeAspect="1"/>
          </p:cNvPicPr>
          <p:nvPr>
            <p:ph idx="1"/>
          </p:nvPr>
        </p:nvPicPr>
        <p:blipFill>
          <a:blip r:embed="rId2"/>
          <a:stretch>
            <a:fillRect/>
          </a:stretch>
        </p:blipFill>
        <p:spPr>
          <a:xfrm>
            <a:off x="2681287" y="1679575"/>
            <a:ext cx="6829425" cy="4181475"/>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服务注册发现中心</a:t>
            </a:r>
            <a:endParaRPr lang="zh-CN" altLang="en-US" dirty="0"/>
          </a:p>
        </p:txBody>
      </p:sp>
      <p:pic>
        <p:nvPicPr>
          <p:cNvPr id="4" name="图片 3" descr="435188-20180705130056239-984418359"/>
          <p:cNvPicPr>
            <a:picLocks noChangeAspect="1"/>
          </p:cNvPicPr>
          <p:nvPr/>
        </p:nvPicPr>
        <p:blipFill>
          <a:blip r:embed="rId2"/>
          <a:stretch>
            <a:fillRect/>
          </a:stretch>
        </p:blipFill>
        <p:spPr>
          <a:xfrm>
            <a:off x="1009015" y="546735"/>
            <a:ext cx="10001885" cy="4903470"/>
          </a:xfrm>
          <a:prstGeom prst="rect">
            <a:avLst/>
          </a:prstGeom>
        </p:spPr>
      </p:pic>
      <p:sp>
        <p:nvSpPr>
          <p:cNvPr id="6" name="文本框 5"/>
          <p:cNvSpPr txBox="1"/>
          <p:nvPr/>
        </p:nvSpPr>
        <p:spPr>
          <a:xfrm>
            <a:off x="896620" y="5282565"/>
            <a:ext cx="10700385" cy="1198880"/>
          </a:xfrm>
          <a:prstGeom prst="rect">
            <a:avLst/>
          </a:prstGeom>
          <a:noFill/>
        </p:spPr>
        <p:txBody>
          <a:bodyPr wrap="square" rtlCol="0">
            <a:spAutoFit/>
          </a:bodyPr>
          <a:lstStyle/>
          <a:p>
            <a:endParaRPr lang="zh-CN" altLang="en-US"/>
          </a:p>
          <a:p>
            <a:r>
              <a:rPr lang="zh-CN" altLang="en-US"/>
              <a:t>Eureka 遵循的是 AP 原则（服务可用性和分区容错性），是服务治理最理想的遵循 CAP 分布式原则。</a:t>
            </a:r>
          </a:p>
          <a:p>
            <a:r>
              <a:rPr lang="zh-CN" altLang="en-US"/>
              <a:t>Eureka 集群中的节点是彼此平级，不像 Consul 有 master/worker 之分，集群中的 Eureka 节点彼此两两注册，所以，Eureka 集群最好部署三个节点或以上。</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Zuul</a:t>
            </a:r>
            <a:r>
              <a:rPr lang="zh-CN" altLang="en-US" dirty="0" smtClean="0"/>
              <a:t>网关路由</a:t>
            </a:r>
            <a:endParaRPr lang="zh-CN" altLang="en-US" dirty="0"/>
          </a:p>
        </p:txBody>
      </p:sp>
      <p:pic>
        <p:nvPicPr>
          <p:cNvPr id="4" name="图片 3" descr="435188-20180705130028161-193150741"/>
          <p:cNvPicPr>
            <a:picLocks noChangeAspect="1"/>
          </p:cNvPicPr>
          <p:nvPr/>
        </p:nvPicPr>
        <p:blipFill>
          <a:blip r:embed="rId2"/>
          <a:stretch>
            <a:fillRect/>
          </a:stretch>
        </p:blipFill>
        <p:spPr>
          <a:xfrm>
            <a:off x="1066800" y="1457960"/>
            <a:ext cx="10058400" cy="4848225"/>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Zuul</a:t>
            </a:r>
            <a:r>
              <a:rPr lang="zh-CN" altLang="en-US" dirty="0" smtClean="0"/>
              <a:t>网关路由</a:t>
            </a:r>
            <a:endParaRPr lang="zh-CN" altLang="en-US" dirty="0"/>
          </a:p>
        </p:txBody>
      </p:sp>
      <p:sp>
        <p:nvSpPr>
          <p:cNvPr id="3" name="文本框 2"/>
          <p:cNvSpPr txBox="1"/>
          <p:nvPr/>
        </p:nvSpPr>
        <p:spPr>
          <a:xfrm>
            <a:off x="1587500" y="1528445"/>
            <a:ext cx="4344035" cy="3753485"/>
          </a:xfrm>
          <a:prstGeom prst="rect">
            <a:avLst/>
          </a:prstGeom>
          <a:noFill/>
        </p:spPr>
        <p:txBody>
          <a:bodyPr wrap="square" rtlCol="0" anchor="t">
            <a:spAutoFit/>
          </a:bodyPr>
          <a:lstStyle/>
          <a:p>
            <a:endParaRPr lang="zh-CN" altLang="en-US"/>
          </a:p>
          <a:p>
            <a:pPr marL="457200" indent="-457200">
              <a:buAutoNum type="arabicPeriod"/>
            </a:pPr>
            <a:r>
              <a:rPr lang="zh-CN" altLang="en-US" sz="2000"/>
              <a:t>    Filter 过滤器</a:t>
            </a:r>
          </a:p>
          <a:p>
            <a:pPr marL="457200" indent="-457200">
              <a:buAutoNum type="arabicPeriod"/>
            </a:pPr>
            <a:endParaRPr lang="zh-CN" altLang="en-US" sz="2000"/>
          </a:p>
          <a:p>
            <a:pPr marL="457200" indent="-457200">
              <a:buAutoNum type="arabicPeriod"/>
            </a:pPr>
            <a:r>
              <a:rPr lang="zh-CN" altLang="en-US" sz="2000"/>
              <a:t>    Router 路由</a:t>
            </a:r>
          </a:p>
          <a:p>
            <a:pPr marL="457200" indent="-457200">
              <a:buAutoNum type="arabicPeriod"/>
            </a:pPr>
            <a:endParaRPr lang="zh-CN" altLang="en-US" sz="2000"/>
          </a:p>
          <a:p>
            <a:pPr marL="457200" indent="-457200">
              <a:buAutoNum type="arabicPeriod"/>
            </a:pPr>
            <a:r>
              <a:rPr lang="zh-CN" altLang="en-US" sz="2000"/>
              <a:t>    Ribbon 负载均衡</a:t>
            </a:r>
          </a:p>
          <a:p>
            <a:pPr marL="457200" indent="-457200">
              <a:buAutoNum type="arabicPeriod"/>
            </a:pPr>
            <a:endParaRPr lang="zh-CN" altLang="en-US" sz="2000"/>
          </a:p>
          <a:p>
            <a:pPr marL="457200" indent="-457200">
              <a:buAutoNum type="arabicPeriod"/>
            </a:pPr>
            <a:r>
              <a:rPr lang="zh-CN" altLang="en-US" sz="2000"/>
              <a:t>    Hystrix 熔断</a:t>
            </a:r>
          </a:p>
          <a:p>
            <a:pPr marL="457200" indent="-457200">
              <a:buAutoNum type="arabicPeriod"/>
            </a:pPr>
            <a:endParaRPr lang="zh-CN" altLang="en-US" sz="2000"/>
          </a:p>
          <a:p>
            <a:pPr marL="457200" indent="-457200">
              <a:buAutoNum type="arabicPeriod"/>
            </a:pPr>
            <a:r>
              <a:rPr lang="zh-CN" altLang="en-US" sz="2000"/>
              <a:t>    Retry 重试</a:t>
            </a:r>
          </a:p>
          <a:p>
            <a:pPr marL="457200" indent="-457200">
              <a:buAutoNum type="arabicPeriod"/>
            </a:pPr>
            <a:endParaRPr lang="zh-CN" altLang="en-US" sz="2000"/>
          </a:p>
          <a:p>
            <a:pPr marL="457200" indent="-457200">
              <a:buAutoNum type="arabicPeriod"/>
            </a:pPr>
            <a:r>
              <a:rPr lang="zh-CN" altLang="en-US" sz="2000"/>
              <a:t>    限流</a:t>
            </a:r>
          </a:p>
        </p:txBody>
      </p:sp>
      <p:sp>
        <p:nvSpPr>
          <p:cNvPr id="5" name="文本框 4"/>
          <p:cNvSpPr txBox="1"/>
          <p:nvPr/>
        </p:nvSpPr>
        <p:spPr>
          <a:xfrm>
            <a:off x="789305" y="1160145"/>
            <a:ext cx="1097280" cy="368300"/>
          </a:xfrm>
          <a:prstGeom prst="rect">
            <a:avLst/>
          </a:prstGeom>
          <a:noFill/>
        </p:spPr>
        <p:txBody>
          <a:bodyPr wrap="none" rtlCol="0" anchor="t">
            <a:spAutoFit/>
          </a:bodyPr>
          <a:lstStyle/>
          <a:p>
            <a:r>
              <a:rPr lang="zh-CN" altLang="en-US"/>
              <a:t>主要功能</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Zuul</a:t>
            </a:r>
            <a:r>
              <a:rPr lang="zh-CN" altLang="en-US" dirty="0" smtClean="0"/>
              <a:t>网关路由</a:t>
            </a:r>
            <a:endParaRPr lang="zh-CN" altLang="en-US" dirty="0"/>
          </a:p>
        </p:txBody>
      </p:sp>
      <p:sp>
        <p:nvSpPr>
          <p:cNvPr id="3" name="文本框 2"/>
          <p:cNvSpPr txBox="1"/>
          <p:nvPr/>
        </p:nvSpPr>
        <p:spPr>
          <a:xfrm>
            <a:off x="1375410" y="1528445"/>
            <a:ext cx="10292715" cy="3476625"/>
          </a:xfrm>
          <a:prstGeom prst="rect">
            <a:avLst/>
          </a:prstGeom>
          <a:noFill/>
        </p:spPr>
        <p:txBody>
          <a:bodyPr wrap="square" rtlCol="0" anchor="t">
            <a:spAutoFit/>
          </a:bodyPr>
          <a:lstStyle/>
          <a:p>
            <a:endParaRPr lang="zh-CN" altLang="en-US" sz="2000"/>
          </a:p>
          <a:p>
            <a:pPr marL="457200" indent="-457200">
              <a:buAutoNum type="arabicPeriod"/>
            </a:pPr>
            <a:r>
              <a:rPr lang="zh-CN" altLang="en-US" sz="2000"/>
              <a:t>    pre：Zuul 转发请求之前执行，实现AccessTokenFilter，用于 oAuth2.0  JWT 的授  权验证。</a:t>
            </a:r>
          </a:p>
          <a:p>
            <a:pPr marL="457200" indent="-457200">
              <a:buAutoNum type="arabicPeriod"/>
            </a:pPr>
            <a:endParaRPr lang="zh-CN" altLang="en-US" sz="2000"/>
          </a:p>
          <a:p>
            <a:pPr marL="457200" indent="-457200">
              <a:buAutoNum type="arabicPeriod"/>
            </a:pPr>
            <a:r>
              <a:rPr lang="zh-CN" altLang="en-US" sz="2000"/>
              <a:t>    route：Zuul 路由时执行。</a:t>
            </a:r>
          </a:p>
          <a:p>
            <a:pPr marL="457200" indent="-457200">
              <a:buAutoNum type="arabicPeriod"/>
            </a:pPr>
            <a:endParaRPr lang="zh-CN" altLang="en-US" sz="2000"/>
          </a:p>
          <a:p>
            <a:pPr marL="457200" indent="-457200">
              <a:buAutoNum type="arabicPeriod"/>
            </a:pPr>
            <a:r>
              <a:rPr lang="zh-CN" altLang="en-US" sz="2000"/>
              <a:t>    post：Zuul 路由转发后执行，也就是已经请求成功了后端服务，可用于统一请求格式的封装，比如 code/msg/data 等。</a:t>
            </a:r>
          </a:p>
          <a:p>
            <a:pPr marL="457200" indent="-457200">
              <a:buAutoNum type="arabicPeriod"/>
            </a:pPr>
            <a:endParaRPr lang="zh-CN" altLang="en-US" sz="2000"/>
          </a:p>
          <a:p>
            <a:pPr marL="457200" indent="-457200">
              <a:buAutoNum type="arabicPeriod"/>
            </a:pPr>
            <a:r>
              <a:rPr lang="zh-CN" altLang="en-US" sz="2000"/>
              <a:t>    error：以上过滤器发生错误时执行，我们目前的实现是CustomErrorFilter，用于拦截过滤器执行的出现的错误，然后统一格式封装返回。</a:t>
            </a:r>
          </a:p>
        </p:txBody>
      </p:sp>
      <p:sp>
        <p:nvSpPr>
          <p:cNvPr id="5" name="文本框 4"/>
          <p:cNvSpPr txBox="1"/>
          <p:nvPr/>
        </p:nvSpPr>
        <p:spPr>
          <a:xfrm>
            <a:off x="789305" y="1160145"/>
            <a:ext cx="1440180" cy="368300"/>
          </a:xfrm>
          <a:prstGeom prst="rect">
            <a:avLst/>
          </a:prstGeom>
          <a:noFill/>
        </p:spPr>
        <p:txBody>
          <a:bodyPr wrap="none" rtlCol="0" anchor="t">
            <a:spAutoFit/>
          </a:bodyPr>
          <a:lstStyle/>
          <a:p>
            <a:pPr algn="l"/>
            <a:r>
              <a:rPr lang="zh-CN" altLang="en-US">
                <a:sym typeface="+mn-ea"/>
              </a:rPr>
              <a:t>Filter 过滤器</a:t>
            </a:r>
            <a:endParaRPr lang="zh-CN" altLang="en-US"/>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Zuul</a:t>
            </a:r>
            <a:r>
              <a:rPr lang="zh-CN" altLang="en-US" dirty="0" smtClean="0"/>
              <a:t>网关路由</a:t>
            </a:r>
            <a:endParaRPr lang="zh-CN" altLang="en-US" dirty="0"/>
          </a:p>
        </p:txBody>
      </p:sp>
      <p:pic>
        <p:nvPicPr>
          <p:cNvPr id="4" name="图片 3" descr="435188-20180705130250800-892204427"/>
          <p:cNvPicPr>
            <a:picLocks noChangeAspect="1"/>
          </p:cNvPicPr>
          <p:nvPr/>
        </p:nvPicPr>
        <p:blipFill>
          <a:blip r:embed="rId2"/>
          <a:stretch>
            <a:fillRect/>
          </a:stretch>
        </p:blipFill>
        <p:spPr>
          <a:xfrm>
            <a:off x="-63500" y="13970"/>
            <a:ext cx="12410440" cy="7009765"/>
          </a:xfrm>
          <a:prstGeom prst="rect">
            <a:avLst/>
          </a:prstGeo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Config</a:t>
            </a:r>
            <a:r>
              <a:rPr lang="zh-CN" altLang="en-US" dirty="0" smtClean="0"/>
              <a:t>配置中心</a:t>
            </a:r>
            <a:endParaRPr lang="zh-CN" altLang="en-US" dirty="0"/>
          </a:p>
        </p:txBody>
      </p:sp>
      <p:pic>
        <p:nvPicPr>
          <p:cNvPr id="3" name="图片 2" descr="381412-20180911102332162-368646690"/>
          <p:cNvPicPr>
            <a:picLocks noChangeAspect="1"/>
          </p:cNvPicPr>
          <p:nvPr/>
        </p:nvPicPr>
        <p:blipFill>
          <a:blip r:embed="rId2"/>
          <a:stretch>
            <a:fillRect/>
          </a:stretch>
        </p:blipFill>
        <p:spPr>
          <a:xfrm>
            <a:off x="2319655" y="1492885"/>
            <a:ext cx="6892290" cy="5048250"/>
          </a:xfrm>
          <a:prstGeom prst="rect">
            <a:avLst/>
          </a:prstGeom>
        </p:spPr>
      </p:pic>
      <p:sp>
        <p:nvSpPr>
          <p:cNvPr id="4" name="矩形 3"/>
          <p:cNvSpPr/>
          <p:nvPr/>
        </p:nvSpPr>
        <p:spPr>
          <a:xfrm>
            <a:off x="7753985" y="5970905"/>
            <a:ext cx="1384300" cy="483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094105" y="1543050"/>
            <a:ext cx="9740900" cy="4851400"/>
          </a:xfrm>
          <a:prstGeom prst="rect">
            <a:avLst/>
          </a:prstGeom>
        </p:spPr>
      </p:pic>
      <p:sp>
        <p:nvSpPr>
          <p:cNvPr id="2" name="文本框 1"/>
          <p:cNvSpPr txBox="1"/>
          <p:nvPr/>
        </p:nvSpPr>
        <p:spPr>
          <a:xfrm>
            <a:off x="3648710" y="618490"/>
            <a:ext cx="4631690" cy="583565"/>
          </a:xfrm>
          <a:prstGeom prst="rect">
            <a:avLst/>
          </a:prstGeom>
          <a:noFill/>
        </p:spPr>
        <p:txBody>
          <a:bodyPr wrap="square" rtlCol="0" anchor="t">
            <a:spAutoFit/>
          </a:bodyPr>
          <a:lstStyle/>
          <a:p>
            <a:r>
              <a:rPr lang="zh-CN" altLang="en-US" sz="3200" dirty="0" smtClean="0">
                <a:sym typeface="+mn-ea"/>
              </a:rPr>
              <a:t>单体应用和微服务架构</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Config</a:t>
            </a:r>
            <a:r>
              <a:rPr lang="zh-CN" altLang="en-US" dirty="0" smtClean="0"/>
              <a:t>配置中心</a:t>
            </a:r>
            <a:endParaRPr lang="zh-CN" altLang="en-US" dirty="0"/>
          </a:p>
        </p:txBody>
      </p:sp>
      <p:sp>
        <p:nvSpPr>
          <p:cNvPr id="4" name="矩形 3"/>
          <p:cNvSpPr/>
          <p:nvPr/>
        </p:nvSpPr>
        <p:spPr>
          <a:xfrm>
            <a:off x="7753985" y="5970905"/>
            <a:ext cx="1384300" cy="483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381412-20180911164253270-1574652079"/>
          <p:cNvPicPr>
            <a:picLocks noChangeAspect="1"/>
          </p:cNvPicPr>
          <p:nvPr/>
        </p:nvPicPr>
        <p:blipFill>
          <a:blip r:embed="rId2"/>
          <a:stretch>
            <a:fillRect/>
          </a:stretch>
        </p:blipFill>
        <p:spPr>
          <a:xfrm>
            <a:off x="1678305" y="1322070"/>
            <a:ext cx="7879080" cy="5197475"/>
          </a:xfrm>
          <a:prstGeom prst="rect">
            <a:avLst/>
          </a:prstGeom>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Config</a:t>
            </a:r>
            <a:r>
              <a:rPr lang="zh-CN" altLang="en-US" dirty="0" smtClean="0"/>
              <a:t>配置中心</a:t>
            </a:r>
            <a:endParaRPr lang="zh-CN" altLang="en-US" dirty="0"/>
          </a:p>
        </p:txBody>
      </p:sp>
      <p:pic>
        <p:nvPicPr>
          <p:cNvPr id="5" name="图片 4" descr="435188-20180705130116833-1594523032"/>
          <p:cNvPicPr>
            <a:picLocks noChangeAspect="1"/>
          </p:cNvPicPr>
          <p:nvPr/>
        </p:nvPicPr>
        <p:blipFill>
          <a:blip r:embed="rId2"/>
          <a:stretch>
            <a:fillRect/>
          </a:stretch>
        </p:blipFill>
        <p:spPr>
          <a:xfrm>
            <a:off x="1066800" y="1341755"/>
            <a:ext cx="10058400" cy="5201285"/>
          </a:xfrm>
          <a:prstGeom prst="rect">
            <a:avLst/>
          </a:prstGeom>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简介</a:t>
            </a:r>
            <a:endParaRPr lang="zh-CN" altLang="en-US" dirty="0"/>
          </a:p>
        </p:txBody>
      </p:sp>
      <p:sp>
        <p:nvSpPr>
          <p:cNvPr id="6" name="文本框 5"/>
          <p:cNvSpPr txBox="1"/>
          <p:nvPr/>
        </p:nvSpPr>
        <p:spPr>
          <a:xfrm>
            <a:off x="1621790" y="1771650"/>
            <a:ext cx="9093835" cy="922020"/>
          </a:xfrm>
          <a:prstGeom prst="rect">
            <a:avLst/>
          </a:prstGeom>
          <a:noFill/>
        </p:spPr>
        <p:txBody>
          <a:bodyPr wrap="square" rtlCol="0" anchor="t">
            <a:spAutoFit/>
          </a:bodyPr>
          <a:lstStyle/>
          <a:p>
            <a:r>
              <a:rPr lang="zh-CN" altLang="en-US"/>
              <a:t>熔断器，容错管理工具，旨在通过熔断机制控制服务和第三方库的节点,从而对延迟和故障提供更强大的容错能力。</a:t>
            </a:r>
          </a:p>
          <a:p>
            <a:endParaRPr lang="zh-CN" altLang="en-US"/>
          </a:p>
        </p:txBody>
      </p:sp>
      <p:sp>
        <p:nvSpPr>
          <p:cNvPr id="7" name="文本框 6"/>
          <p:cNvSpPr txBox="1"/>
          <p:nvPr/>
        </p:nvSpPr>
        <p:spPr>
          <a:xfrm>
            <a:off x="1710690" y="2693670"/>
            <a:ext cx="8535035" cy="3415030"/>
          </a:xfrm>
          <a:prstGeom prst="rect">
            <a:avLst/>
          </a:prstGeom>
          <a:noFill/>
        </p:spPr>
        <p:txBody>
          <a:bodyPr wrap="square" rtlCol="0" anchor="t">
            <a:spAutoFit/>
          </a:bodyPr>
          <a:lstStyle/>
          <a:p>
            <a:r>
              <a:rPr lang="zh-CN" altLang="en-US"/>
              <a:t>hystrix 通过如下机制来解决雪崩效应问题：</a:t>
            </a:r>
          </a:p>
          <a:p>
            <a:endParaRPr lang="zh-CN" altLang="en-US"/>
          </a:p>
          <a:p>
            <a:pPr marL="342900" indent="-342900">
              <a:buAutoNum type="arabicPeriod"/>
            </a:pPr>
            <a:r>
              <a:rPr lang="zh-CN" altLang="en-US"/>
              <a:t>资源隔离：包括线程池隔离和信号量隔离，限制调用分布式服务的资源使用，某一个调用的服务出现问题不会影响其他服务调用。</a:t>
            </a:r>
          </a:p>
          <a:p>
            <a:pPr marL="342900" indent="-342900">
              <a:buAutoNum type="arabicPeriod"/>
            </a:pPr>
            <a:endParaRPr lang="zh-CN" altLang="en-US"/>
          </a:p>
          <a:p>
            <a:pPr marL="342900" indent="-342900">
              <a:buAutoNum type="arabicPeriod"/>
            </a:pPr>
            <a:r>
              <a:rPr lang="zh-CN" altLang="en-US"/>
              <a:t>降级机制：超时降级、资源不足时(线程或信号量)降级，降级后可以配合降级接口返回托底数据。</a:t>
            </a:r>
          </a:p>
          <a:p>
            <a:pPr marL="342900" indent="-342900">
              <a:buAutoNum type="arabicPeriod"/>
            </a:pPr>
            <a:r>
              <a:rPr lang="zh-CN" altLang="en-US"/>
              <a:t>融断：当失败率达到阀值自动触发降级(如因网络故障/超时造成的失败率高)，熔断器触发的快速失败会进行快速恢复。</a:t>
            </a:r>
          </a:p>
          <a:p>
            <a:pPr marL="342900" indent="-342900">
              <a:buAutoNum type="arabicPeriod"/>
            </a:pPr>
            <a:endParaRPr lang="zh-CN" altLang="en-US"/>
          </a:p>
          <a:p>
            <a:pPr marL="342900" indent="-342900">
              <a:buAutoNum type="arabicPeriod"/>
            </a:pPr>
            <a:r>
              <a:rPr lang="zh-CN" altLang="en-US"/>
              <a:t>缓存：提供了请求缓存、请求合并实现。</a:t>
            </a:r>
          </a:p>
          <a:p>
            <a:endParaRPr lang="zh-CN" altLang="en-US"/>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熔断器模式</a:t>
            </a:r>
            <a:endParaRPr lang="zh-CN" altLang="en-US" dirty="0"/>
          </a:p>
        </p:txBody>
      </p:sp>
      <p:pic>
        <p:nvPicPr>
          <p:cNvPr id="4" name="内容占位符 3"/>
          <p:cNvPicPr>
            <a:picLocks noGrp="1" noChangeAspect="1"/>
          </p:cNvPicPr>
          <p:nvPr>
            <p:ph idx="1"/>
          </p:nvPr>
        </p:nvPicPr>
        <p:blipFill>
          <a:blip r:embed="rId2"/>
          <a:stretch>
            <a:fillRect/>
          </a:stretch>
        </p:blipFill>
        <p:spPr>
          <a:xfrm>
            <a:off x="1839595" y="1267460"/>
            <a:ext cx="8860155" cy="5236845"/>
          </a:xfrm>
          <a:prstGeom prst="rect">
            <a:avLst/>
          </a:prstGeo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简介</a:t>
            </a:r>
            <a:endParaRPr lang="zh-CN" altLang="en-US" dirty="0"/>
          </a:p>
        </p:txBody>
      </p:sp>
      <p:sp>
        <p:nvSpPr>
          <p:cNvPr id="7" name="文本框 6"/>
          <p:cNvSpPr txBox="1"/>
          <p:nvPr/>
        </p:nvSpPr>
        <p:spPr>
          <a:xfrm>
            <a:off x="1553210" y="1786255"/>
            <a:ext cx="9464675" cy="3692525"/>
          </a:xfrm>
          <a:prstGeom prst="rect">
            <a:avLst/>
          </a:prstGeom>
          <a:noFill/>
        </p:spPr>
        <p:txBody>
          <a:bodyPr wrap="square" rtlCol="0" anchor="t">
            <a:spAutoFit/>
          </a:bodyPr>
          <a:lstStyle/>
          <a:p>
            <a:r>
              <a:rPr lang="zh-CN" altLang="en-US"/>
              <a:t>断路器开启或者关闭的条件：</a:t>
            </a:r>
          </a:p>
          <a:p>
            <a:pPr marL="342900" indent="-342900">
              <a:buAutoNum type="arabicPeriod"/>
            </a:pPr>
            <a:endParaRPr lang="zh-CN" altLang="en-US"/>
          </a:p>
          <a:p>
            <a:pPr marL="342900" indent="-342900">
              <a:buAutoNum type="arabicPeriod"/>
            </a:pPr>
            <a:r>
              <a:rPr lang="zh-CN" altLang="en-US"/>
              <a:t>  当满足一定的阀值的时候（默认10秒内超过20个请求次数）</a:t>
            </a:r>
          </a:p>
          <a:p>
            <a:pPr marL="342900" indent="-342900">
              <a:buAutoNum type="arabicPeriod"/>
            </a:pPr>
            <a:endParaRPr lang="zh-CN" altLang="en-US"/>
          </a:p>
          <a:p>
            <a:pPr marL="342900" indent="-342900">
              <a:buAutoNum type="arabicPeriod"/>
            </a:pPr>
            <a:r>
              <a:rPr lang="zh-CN" altLang="en-US"/>
              <a:t>  当失败率达到一定的时候（默认10秒内超过50%的请求失败）</a:t>
            </a:r>
          </a:p>
          <a:p>
            <a:pPr marL="342900" indent="-342900">
              <a:buAutoNum type="arabicPeriod"/>
            </a:pPr>
            <a:endParaRPr lang="zh-CN" altLang="en-US"/>
          </a:p>
          <a:p>
            <a:pPr marL="342900" indent="-342900">
              <a:buAutoNum type="arabicPeriod"/>
            </a:pPr>
            <a:r>
              <a:rPr lang="zh-CN" altLang="en-US"/>
              <a:t>  到达以上阀值，断路器将会开启</a:t>
            </a:r>
          </a:p>
          <a:p>
            <a:pPr marL="342900" indent="-342900">
              <a:buAutoNum type="arabicPeriod"/>
            </a:pPr>
            <a:endParaRPr lang="zh-CN" altLang="en-US"/>
          </a:p>
          <a:p>
            <a:pPr marL="342900" indent="-342900">
              <a:buAutoNum type="arabicPeriod"/>
            </a:pPr>
            <a:r>
              <a:rPr lang="zh-CN" altLang="en-US"/>
              <a:t>  当开启的时候，所有请求都不会进行转发</a:t>
            </a:r>
          </a:p>
          <a:p>
            <a:pPr marL="342900" indent="-342900">
              <a:buAutoNum type="arabicPeriod"/>
            </a:pPr>
            <a:endParaRPr lang="zh-CN" altLang="en-US"/>
          </a:p>
          <a:p>
            <a:pPr marL="342900" indent="-342900">
              <a:buAutoNum type="arabicPeriod"/>
            </a:pPr>
            <a:r>
              <a:rPr lang="zh-CN" altLang="en-US"/>
              <a:t>一段时间之后（默认是5秒），这个时候断路器是半开状态，会让其中一个请求进行转发。如果成功，断路器会关闭，若失败，继续开启，重复4 </a:t>
            </a:r>
          </a:p>
          <a:p>
            <a:endParaRPr lang="zh-CN" altLang="en-US"/>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熔断注解配置</a:t>
            </a:r>
            <a:endParaRPr lang="zh-CN" altLang="en-US" dirty="0"/>
          </a:p>
        </p:txBody>
      </p:sp>
      <p:pic>
        <p:nvPicPr>
          <p:cNvPr id="6" name="内容占位符 5"/>
          <p:cNvPicPr>
            <a:picLocks noGrp="1" noChangeAspect="1"/>
          </p:cNvPicPr>
          <p:nvPr>
            <p:ph idx="1"/>
          </p:nvPr>
        </p:nvPicPr>
        <p:blipFill>
          <a:blip r:embed="rId2"/>
          <a:stretch>
            <a:fillRect/>
          </a:stretch>
        </p:blipFill>
        <p:spPr>
          <a:xfrm>
            <a:off x="2896129" y="1670436"/>
            <a:ext cx="6429375" cy="476250"/>
          </a:xfrm>
          <a:prstGeom prst="rect">
            <a:avLst/>
          </a:prstGeom>
        </p:spPr>
      </p:pic>
      <p:pic>
        <p:nvPicPr>
          <p:cNvPr id="7" name="图片 6"/>
          <p:cNvPicPr>
            <a:picLocks noChangeAspect="1"/>
          </p:cNvPicPr>
          <p:nvPr/>
        </p:nvPicPr>
        <p:blipFill>
          <a:blip r:embed="rId3"/>
          <a:stretch>
            <a:fillRect/>
          </a:stretch>
        </p:blipFill>
        <p:spPr>
          <a:xfrm>
            <a:off x="2896129" y="2475684"/>
            <a:ext cx="2771775" cy="695325"/>
          </a:xfrm>
          <a:prstGeom prst="rect">
            <a:avLst/>
          </a:prstGeom>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Feign</a:t>
            </a:r>
          </a:p>
        </p:txBody>
      </p:sp>
      <p:sp>
        <p:nvSpPr>
          <p:cNvPr id="4" name="文本框 3"/>
          <p:cNvSpPr txBox="1"/>
          <p:nvPr/>
        </p:nvSpPr>
        <p:spPr>
          <a:xfrm>
            <a:off x="1091565" y="1256665"/>
            <a:ext cx="9755505" cy="2030095"/>
          </a:xfrm>
          <a:prstGeom prst="rect">
            <a:avLst/>
          </a:prstGeom>
          <a:noFill/>
        </p:spPr>
        <p:txBody>
          <a:bodyPr wrap="square" rtlCol="0" anchor="t">
            <a:spAutoFit/>
          </a:bodyPr>
          <a:lstStyle/>
          <a:p>
            <a:endParaRPr lang="zh-CN" altLang="en-US"/>
          </a:p>
          <a:p>
            <a:pPr marL="342900" indent="-342900">
              <a:buAutoNum type="arabicPeriod"/>
            </a:pPr>
            <a:r>
              <a:rPr lang="zh-CN" altLang="en-US"/>
              <a:t> </a:t>
            </a:r>
            <a:r>
              <a:rPr lang="zh-CN" altLang="en-US">
                <a:sym typeface="+mn-ea"/>
              </a:rPr>
              <a:t>Spring Cloud Feign在RestTemplate的基础上对其封装，由它来帮助我们定义和实现依赖服务接口的定义。</a:t>
            </a:r>
          </a:p>
          <a:p>
            <a:pPr marL="342900" indent="-342900">
              <a:buAutoNum type="arabicPeriod"/>
            </a:pPr>
            <a:endParaRPr lang="zh-CN" altLang="en-US">
              <a:sym typeface="+mn-ea"/>
            </a:endParaRPr>
          </a:p>
          <a:p>
            <a:pPr marL="342900" indent="-342900">
              <a:buAutoNum type="arabicPeriod"/>
            </a:pPr>
            <a:r>
              <a:rPr lang="zh-CN" altLang="en-US">
                <a:sym typeface="+mn-ea"/>
              </a:rPr>
              <a:t>Spring Cloud Feign 基于Netflix Feign 实现的，整理Spring Cloud Ribbon 与 Spring Cloud Hystrix，并且实现了声明式的Web服务客户端定义方式。</a:t>
            </a:r>
            <a:endParaRPr lang="zh-CN" altLang="en-US"/>
          </a:p>
          <a:p>
            <a:pPr indent="0">
              <a:buNone/>
            </a:pPr>
            <a:endParaRPr lang="zh-CN" altLang="en-US"/>
          </a:p>
        </p:txBody>
      </p:sp>
      <p:pic>
        <p:nvPicPr>
          <p:cNvPr id="3" name="图片 2"/>
          <p:cNvPicPr>
            <a:picLocks noChangeAspect="1"/>
          </p:cNvPicPr>
          <p:nvPr/>
        </p:nvPicPr>
        <p:blipFill>
          <a:blip r:embed="rId2"/>
          <a:stretch>
            <a:fillRect/>
          </a:stretch>
        </p:blipFill>
        <p:spPr>
          <a:xfrm>
            <a:off x="1198245" y="3286760"/>
            <a:ext cx="9285605" cy="3190875"/>
          </a:xfrm>
          <a:prstGeom prst="rect">
            <a:avLst/>
          </a:prstGeom>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spring  cloud </a:t>
            </a:r>
            <a:r>
              <a:rPr lang="zh-CN" altLang="en-US" dirty="0" err="1" smtClean="0"/>
              <a:t>项目的开发</a:t>
            </a:r>
          </a:p>
        </p:txBody>
      </p:sp>
      <p:sp>
        <p:nvSpPr>
          <p:cNvPr id="3" name="文本框 2"/>
          <p:cNvSpPr txBox="1"/>
          <p:nvPr/>
        </p:nvSpPr>
        <p:spPr>
          <a:xfrm>
            <a:off x="1587500" y="1528445"/>
            <a:ext cx="5442585" cy="2522855"/>
          </a:xfrm>
          <a:prstGeom prst="rect">
            <a:avLst/>
          </a:prstGeom>
          <a:noFill/>
        </p:spPr>
        <p:txBody>
          <a:bodyPr wrap="square" rtlCol="0" anchor="t">
            <a:spAutoFit/>
          </a:bodyPr>
          <a:lstStyle/>
          <a:p>
            <a:endParaRPr lang="zh-CN" altLang="en-US"/>
          </a:p>
          <a:p>
            <a:pPr marL="457200" indent="-457200">
              <a:buAutoNum type="arabicPeriod"/>
            </a:pPr>
            <a:r>
              <a:rPr lang="zh-CN" altLang="en-US" sz="2000"/>
              <a:t>    </a:t>
            </a:r>
            <a:r>
              <a:rPr lang="en-US" altLang="zh-CN" sz="2000"/>
              <a:t>pom.xml</a:t>
            </a:r>
            <a:r>
              <a:rPr lang="zh-CN" altLang="en-US" sz="2000"/>
              <a:t>文件引入</a:t>
            </a:r>
            <a:r>
              <a:rPr lang="en-US" altLang="zh-CN" sz="2000"/>
              <a:t>jar</a:t>
            </a:r>
            <a:r>
              <a:rPr lang="zh-CN" altLang="en-US" sz="2000"/>
              <a:t>包依赖</a:t>
            </a:r>
          </a:p>
          <a:p>
            <a:pPr marL="457200" indent="-457200">
              <a:buAutoNum type="arabicPeriod"/>
            </a:pPr>
            <a:endParaRPr lang="zh-CN" altLang="en-US" sz="2000"/>
          </a:p>
          <a:p>
            <a:pPr marL="457200" indent="-457200">
              <a:buAutoNum type="arabicPeriod"/>
            </a:pPr>
            <a:r>
              <a:rPr lang="zh-CN" altLang="en-US" sz="2000"/>
              <a:t>    </a:t>
            </a:r>
            <a:r>
              <a:rPr lang="en-US" altLang="zh-CN" sz="2000"/>
              <a:t>Application.java</a:t>
            </a:r>
            <a:r>
              <a:rPr lang="zh-CN" altLang="en-US" sz="2000"/>
              <a:t>添加启动类依赖</a:t>
            </a:r>
          </a:p>
          <a:p>
            <a:pPr marL="457200" indent="-457200">
              <a:buAutoNum type="arabicPeriod"/>
            </a:pPr>
            <a:endParaRPr lang="zh-CN" altLang="en-US" sz="2000"/>
          </a:p>
          <a:p>
            <a:pPr marL="457200" indent="-457200">
              <a:buAutoNum type="arabicPeriod"/>
            </a:pPr>
            <a:r>
              <a:rPr lang="zh-CN" altLang="en-US" sz="2000"/>
              <a:t>    </a:t>
            </a:r>
            <a:r>
              <a:rPr lang="en-US" altLang="zh-CN" sz="2000"/>
              <a:t>properties</a:t>
            </a:r>
            <a:r>
              <a:rPr lang="zh-CN" altLang="en-US" sz="2000"/>
              <a:t>或</a:t>
            </a:r>
            <a:r>
              <a:rPr lang="en-US" altLang="zh-CN" sz="2000"/>
              <a:t>yml</a:t>
            </a:r>
            <a:r>
              <a:rPr lang="zh-CN" altLang="en-US" sz="2000"/>
              <a:t>文件添加配置信息</a:t>
            </a:r>
          </a:p>
          <a:p>
            <a:pPr marL="457200" indent="-457200">
              <a:buAutoNum type="arabicPeriod"/>
            </a:pPr>
            <a:endParaRPr lang="zh-CN" altLang="en-US" sz="2000"/>
          </a:p>
          <a:p>
            <a:pPr marL="457200" indent="-457200">
              <a:buAutoNum type="arabicPeriod"/>
            </a:pPr>
            <a:r>
              <a:rPr lang="zh-CN" altLang="en-US" sz="2000"/>
              <a:t>    实现特定接口</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spring  cloud </a:t>
            </a:r>
            <a:r>
              <a:rPr lang="zh-CN" altLang="en-US" dirty="0" err="1" smtClean="0"/>
              <a:t>微服务的容器化部署</a:t>
            </a:r>
          </a:p>
        </p:txBody>
      </p:sp>
      <p:sp>
        <p:nvSpPr>
          <p:cNvPr id="4" name="文本框 3"/>
          <p:cNvSpPr txBox="1"/>
          <p:nvPr/>
        </p:nvSpPr>
        <p:spPr>
          <a:xfrm>
            <a:off x="971550" y="1659890"/>
            <a:ext cx="1620520" cy="398780"/>
          </a:xfrm>
          <a:prstGeom prst="rect">
            <a:avLst/>
          </a:prstGeom>
          <a:noFill/>
        </p:spPr>
        <p:txBody>
          <a:bodyPr wrap="square" rtlCol="0" anchor="t">
            <a:spAutoFit/>
          </a:bodyPr>
          <a:lstStyle/>
          <a:p>
            <a:r>
              <a:rPr lang="zh-CN" altLang="en-US" sz="2000"/>
              <a:t> Docker</a:t>
            </a:r>
          </a:p>
        </p:txBody>
      </p:sp>
      <p:pic>
        <p:nvPicPr>
          <p:cNvPr id="9" name="图片 8"/>
          <p:cNvPicPr>
            <a:picLocks noChangeAspect="1"/>
          </p:cNvPicPr>
          <p:nvPr/>
        </p:nvPicPr>
        <p:blipFill>
          <a:blip r:embed="rId2"/>
          <a:stretch>
            <a:fillRect/>
          </a:stretch>
        </p:blipFill>
        <p:spPr>
          <a:xfrm>
            <a:off x="2994660" y="1512570"/>
            <a:ext cx="6476365" cy="4931410"/>
          </a:xfrm>
          <a:prstGeom prst="rect">
            <a:avLst/>
          </a:prstGeom>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spring  cloud </a:t>
            </a:r>
            <a:r>
              <a:rPr lang="zh-CN" altLang="en-US" dirty="0" err="1" smtClean="0"/>
              <a:t>微服务的自动化部署</a:t>
            </a:r>
          </a:p>
        </p:txBody>
      </p:sp>
      <p:sp>
        <p:nvSpPr>
          <p:cNvPr id="4" name="文本框 3"/>
          <p:cNvSpPr txBox="1"/>
          <p:nvPr/>
        </p:nvSpPr>
        <p:spPr>
          <a:xfrm>
            <a:off x="1587500" y="1550035"/>
            <a:ext cx="6979920" cy="398780"/>
          </a:xfrm>
          <a:prstGeom prst="rect">
            <a:avLst/>
          </a:prstGeom>
          <a:noFill/>
        </p:spPr>
        <p:txBody>
          <a:bodyPr wrap="square" rtlCol="0" anchor="t">
            <a:spAutoFit/>
          </a:bodyPr>
          <a:lstStyle/>
          <a:p>
            <a:r>
              <a:rPr lang="zh-CN" altLang="en-US" sz="2000"/>
              <a:t> Docker Compose   编排文件编写</a:t>
            </a:r>
          </a:p>
        </p:txBody>
      </p:sp>
      <p:pic>
        <p:nvPicPr>
          <p:cNvPr id="8" name="图片 7" descr="20180425132819743"/>
          <p:cNvPicPr>
            <a:picLocks noChangeAspect="1"/>
          </p:cNvPicPr>
          <p:nvPr/>
        </p:nvPicPr>
        <p:blipFill>
          <a:blip r:embed="rId2"/>
          <a:stretch>
            <a:fillRect/>
          </a:stretch>
        </p:blipFill>
        <p:spPr>
          <a:xfrm>
            <a:off x="1587500" y="2099310"/>
            <a:ext cx="8864600" cy="3230245"/>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1358095725"/>
              </p:ext>
            </p:extLst>
          </p:nvPr>
        </p:nvGraphicFramePr>
        <p:xfrm>
          <a:off x="1290320" y="1167765"/>
          <a:ext cx="9610725" cy="5320665"/>
        </p:xfrm>
        <a:graphic>
          <a:graphicData uri="http://schemas.openxmlformats.org/drawingml/2006/table">
            <a:tbl>
              <a:tblPr firstRow="1" bandRow="1">
                <a:tableStyleId>{5C22544A-7EE6-4342-B048-85BDC9FD1C3A}</a:tableStyleId>
              </a:tblPr>
              <a:tblGrid>
                <a:gridCol w="3203575"/>
                <a:gridCol w="3203575"/>
                <a:gridCol w="3203575"/>
              </a:tblGrid>
              <a:tr h="519430">
                <a:tc>
                  <a:txBody>
                    <a:bodyPr/>
                    <a:lstStyle/>
                    <a:p>
                      <a:pPr algn="ctr">
                        <a:buNone/>
                      </a:pPr>
                      <a:r>
                        <a:rPr lang="zh-CN" altLang="en-US" sz="2000">
                          <a:solidFill>
                            <a:schemeClr val="tx1"/>
                          </a:solidFill>
                        </a:rPr>
                        <a:t>指标</a:t>
                      </a:r>
                    </a:p>
                  </a:txBody>
                  <a:tcPr/>
                </a:tc>
                <a:tc>
                  <a:txBody>
                    <a:bodyPr/>
                    <a:lstStyle/>
                    <a:p>
                      <a:pPr algn="ctr">
                        <a:buNone/>
                      </a:pPr>
                      <a:r>
                        <a:rPr lang="zh-CN" altLang="en-US" sz="2000" dirty="0">
                          <a:solidFill>
                            <a:schemeClr val="tx1"/>
                          </a:solidFill>
                        </a:rPr>
                        <a:t>单体架构</a:t>
                      </a:r>
                    </a:p>
                  </a:txBody>
                  <a:tcPr/>
                </a:tc>
                <a:tc>
                  <a:txBody>
                    <a:bodyPr/>
                    <a:lstStyle/>
                    <a:p>
                      <a:pPr algn="ctr">
                        <a:buNone/>
                      </a:pPr>
                      <a:r>
                        <a:rPr lang="zh-CN" altLang="en-US" sz="2000">
                          <a:solidFill>
                            <a:schemeClr val="tx1"/>
                          </a:solidFill>
                        </a:rPr>
                        <a:t>微服务架构</a:t>
                      </a:r>
                    </a:p>
                  </a:txBody>
                  <a:tcPr/>
                </a:tc>
              </a:tr>
              <a:tr h="480060">
                <a:tc>
                  <a:txBody>
                    <a:bodyPr/>
                    <a:lstStyle/>
                    <a:p>
                      <a:pPr>
                        <a:buNone/>
                      </a:pPr>
                      <a:r>
                        <a:rPr lang="zh-CN" altLang="en-US" b="1"/>
                        <a:t>迭代速度</a:t>
                      </a:r>
                    </a:p>
                  </a:txBody>
                  <a:tcPr/>
                </a:tc>
                <a:tc>
                  <a:txBody>
                    <a:bodyPr/>
                    <a:lstStyle/>
                    <a:p>
                      <a:pPr>
                        <a:buNone/>
                      </a:pPr>
                      <a:r>
                        <a:rPr lang="zh-CN" altLang="en-US" dirty="0"/>
                        <a:t>轻慢</a:t>
                      </a:r>
                    </a:p>
                  </a:txBody>
                  <a:tcPr/>
                </a:tc>
                <a:tc>
                  <a:txBody>
                    <a:bodyPr/>
                    <a:lstStyle/>
                    <a:p>
                      <a:pPr>
                        <a:buNone/>
                      </a:pPr>
                      <a:r>
                        <a:rPr lang="zh-CN" altLang="en-US" dirty="0" smtClean="0"/>
                        <a:t>重快</a:t>
                      </a:r>
                      <a:endParaRPr lang="zh-CN" altLang="en-US" dirty="0"/>
                    </a:p>
                  </a:txBody>
                  <a:tcPr/>
                </a:tc>
              </a:tr>
              <a:tr h="480060">
                <a:tc>
                  <a:txBody>
                    <a:bodyPr/>
                    <a:lstStyle/>
                    <a:p>
                      <a:pPr>
                        <a:buNone/>
                      </a:pPr>
                      <a:r>
                        <a:rPr lang="zh-CN" altLang="en-US" b="1"/>
                        <a:t>部署频率</a:t>
                      </a:r>
                    </a:p>
                  </a:txBody>
                  <a:tcPr/>
                </a:tc>
                <a:tc>
                  <a:txBody>
                    <a:bodyPr/>
                    <a:lstStyle/>
                    <a:p>
                      <a:pPr>
                        <a:buNone/>
                      </a:pPr>
                      <a:r>
                        <a:rPr lang="zh-CN" altLang="en-US" dirty="0"/>
                        <a:t>不经常部署</a:t>
                      </a:r>
                    </a:p>
                  </a:txBody>
                  <a:tcPr/>
                </a:tc>
                <a:tc>
                  <a:txBody>
                    <a:bodyPr/>
                    <a:lstStyle/>
                    <a:p>
                      <a:pPr>
                        <a:buNone/>
                      </a:pPr>
                      <a:r>
                        <a:rPr lang="zh-CN" altLang="en-US"/>
                        <a:t>经常发布</a:t>
                      </a:r>
                    </a:p>
                  </a:txBody>
                  <a:tcPr/>
                </a:tc>
              </a:tr>
              <a:tr h="480060">
                <a:tc>
                  <a:txBody>
                    <a:bodyPr/>
                    <a:lstStyle/>
                    <a:p>
                      <a:pPr>
                        <a:buNone/>
                      </a:pPr>
                      <a:r>
                        <a:rPr lang="zh-CN" altLang="en-US" b="1"/>
                        <a:t>系统性能系统</a:t>
                      </a:r>
                    </a:p>
                  </a:txBody>
                  <a:tcPr/>
                </a:tc>
                <a:tc>
                  <a:txBody>
                    <a:bodyPr/>
                    <a:lstStyle/>
                    <a:p>
                      <a:pPr>
                        <a:buNone/>
                      </a:pPr>
                      <a:r>
                        <a:rPr lang="zh-CN" altLang="en-US"/>
                        <a:t>吞吐量小</a:t>
                      </a:r>
                    </a:p>
                  </a:txBody>
                  <a:tcPr/>
                </a:tc>
                <a:tc>
                  <a:txBody>
                    <a:bodyPr/>
                    <a:lstStyle/>
                    <a:p>
                      <a:pPr>
                        <a:buNone/>
                      </a:pPr>
                      <a:r>
                        <a:rPr lang="zh-CN" altLang="en-US"/>
                        <a:t>吞吐量大</a:t>
                      </a:r>
                    </a:p>
                  </a:txBody>
                  <a:tcPr/>
                </a:tc>
              </a:tr>
              <a:tr h="480060">
                <a:tc>
                  <a:txBody>
                    <a:bodyPr/>
                    <a:lstStyle/>
                    <a:p>
                      <a:pPr>
                        <a:buNone/>
                      </a:pPr>
                      <a:r>
                        <a:rPr lang="zh-CN" altLang="en-US" b="1"/>
                        <a:t>系统扩展性</a:t>
                      </a:r>
                    </a:p>
                  </a:txBody>
                  <a:tcPr/>
                </a:tc>
                <a:tc>
                  <a:txBody>
                    <a:bodyPr/>
                    <a:lstStyle/>
                    <a:p>
                      <a:pPr>
                        <a:buNone/>
                      </a:pPr>
                      <a:r>
                        <a:rPr lang="zh-CN" altLang="en-US"/>
                        <a:t>差</a:t>
                      </a:r>
                    </a:p>
                  </a:txBody>
                  <a:tcPr/>
                </a:tc>
                <a:tc>
                  <a:txBody>
                    <a:bodyPr/>
                    <a:lstStyle/>
                    <a:p>
                      <a:pPr>
                        <a:buNone/>
                      </a:pPr>
                      <a:r>
                        <a:rPr lang="zh-CN" altLang="en-US" smtClean="0"/>
                        <a:t>较好</a:t>
                      </a:r>
                      <a:endParaRPr lang="zh-CN" altLang="en-US"/>
                    </a:p>
                  </a:txBody>
                  <a:tcPr/>
                </a:tc>
              </a:tr>
              <a:tr h="480695">
                <a:tc>
                  <a:txBody>
                    <a:bodyPr/>
                    <a:lstStyle/>
                    <a:p>
                      <a:pPr>
                        <a:buNone/>
                      </a:pPr>
                      <a:r>
                        <a:rPr lang="zh-CN" altLang="en-US" b="1"/>
                        <a:t>技术栈多样性</a:t>
                      </a:r>
                    </a:p>
                  </a:txBody>
                  <a:tcPr/>
                </a:tc>
                <a:tc>
                  <a:txBody>
                    <a:bodyPr/>
                    <a:lstStyle/>
                    <a:p>
                      <a:pPr>
                        <a:buNone/>
                      </a:pPr>
                      <a:r>
                        <a:rPr lang="zh-CN" altLang="en-US"/>
                        <a:t>单一、封闭</a:t>
                      </a:r>
                    </a:p>
                  </a:txBody>
                  <a:tcPr/>
                </a:tc>
                <a:tc>
                  <a:txBody>
                    <a:bodyPr/>
                    <a:lstStyle/>
                    <a:p>
                      <a:pPr>
                        <a:buNone/>
                      </a:pPr>
                      <a:r>
                        <a:rPr lang="zh-CN" altLang="en-US"/>
                        <a:t>多样、无缝</a:t>
                      </a:r>
                    </a:p>
                  </a:txBody>
                  <a:tcPr/>
                </a:tc>
              </a:tr>
              <a:tr h="480060">
                <a:tc>
                  <a:txBody>
                    <a:bodyPr/>
                    <a:lstStyle/>
                    <a:p>
                      <a:pPr>
                        <a:buNone/>
                      </a:pPr>
                      <a:r>
                        <a:rPr lang="zh-CN" altLang="en-US" b="1"/>
                        <a:t>运维</a:t>
                      </a:r>
                    </a:p>
                  </a:txBody>
                  <a:tcPr/>
                </a:tc>
                <a:tc>
                  <a:txBody>
                    <a:bodyPr/>
                    <a:lstStyle/>
                    <a:p>
                      <a:pPr>
                        <a:buNone/>
                      </a:pPr>
                      <a:r>
                        <a:rPr lang="zh-CN" altLang="en-US"/>
                        <a:t>简单</a:t>
                      </a:r>
                    </a:p>
                  </a:txBody>
                  <a:tcPr/>
                </a:tc>
                <a:tc>
                  <a:txBody>
                    <a:bodyPr/>
                    <a:lstStyle/>
                    <a:p>
                      <a:pPr>
                        <a:buNone/>
                      </a:pPr>
                      <a:r>
                        <a:rPr lang="zh-CN" altLang="en-US"/>
                        <a:t>复杂</a:t>
                      </a:r>
                    </a:p>
                  </a:txBody>
                  <a:tcPr/>
                </a:tc>
              </a:tr>
              <a:tr h="479425">
                <a:tc>
                  <a:txBody>
                    <a:bodyPr/>
                    <a:lstStyle/>
                    <a:p>
                      <a:pPr>
                        <a:buNone/>
                      </a:pPr>
                      <a:r>
                        <a:rPr lang="zh-CN" altLang="en-US" b="1"/>
                        <a:t>部署难度</a:t>
                      </a:r>
                    </a:p>
                  </a:txBody>
                  <a:tcPr/>
                </a:tc>
                <a:tc>
                  <a:txBody>
                    <a:bodyPr/>
                    <a:lstStyle/>
                    <a:p>
                      <a:pPr>
                        <a:buNone/>
                      </a:pPr>
                      <a:r>
                        <a:rPr lang="zh-CN" altLang="en-US"/>
                        <a:t>容易</a:t>
                      </a:r>
                    </a:p>
                  </a:txBody>
                  <a:tcPr/>
                </a:tc>
                <a:tc>
                  <a:txBody>
                    <a:bodyPr/>
                    <a:lstStyle/>
                    <a:p>
                      <a:pPr>
                        <a:buNone/>
                      </a:pPr>
                      <a:r>
                        <a:rPr lang="zh-CN" altLang="en-US"/>
                        <a:t>较难</a:t>
                      </a:r>
                    </a:p>
                  </a:txBody>
                  <a:tcPr/>
                </a:tc>
              </a:tr>
              <a:tr h="480060">
                <a:tc>
                  <a:txBody>
                    <a:bodyPr/>
                    <a:lstStyle/>
                    <a:p>
                      <a:pPr>
                        <a:buNone/>
                      </a:pPr>
                      <a:r>
                        <a:rPr lang="zh-CN" altLang="en-US" b="1"/>
                        <a:t>架构复杂度</a:t>
                      </a:r>
                    </a:p>
                  </a:txBody>
                  <a:tcPr/>
                </a:tc>
                <a:tc>
                  <a:txBody>
                    <a:bodyPr/>
                    <a:lstStyle/>
                    <a:p>
                      <a:pPr>
                        <a:buNone/>
                      </a:pPr>
                      <a:r>
                        <a:rPr lang="zh-CN" altLang="en-US"/>
                        <a:t>较小</a:t>
                      </a:r>
                    </a:p>
                  </a:txBody>
                  <a:tcPr/>
                </a:tc>
                <a:tc>
                  <a:txBody>
                    <a:bodyPr/>
                    <a:lstStyle/>
                    <a:p>
                      <a:pPr>
                        <a:buNone/>
                      </a:pPr>
                      <a:r>
                        <a:rPr lang="zh-CN" altLang="en-US"/>
                        <a:t>复杂度高</a:t>
                      </a:r>
                      <a:endParaRPr lang="en-US" altLang="zh-CN"/>
                    </a:p>
                  </a:txBody>
                  <a:tcPr/>
                </a:tc>
              </a:tr>
              <a:tr h="480695">
                <a:tc>
                  <a:txBody>
                    <a:bodyPr/>
                    <a:lstStyle/>
                    <a:p>
                      <a:pPr>
                        <a:buNone/>
                      </a:pPr>
                      <a:r>
                        <a:rPr lang="zh-CN" altLang="en-US" b="1"/>
                        <a:t>差错</a:t>
                      </a:r>
                    </a:p>
                  </a:txBody>
                  <a:tcPr/>
                </a:tc>
                <a:tc>
                  <a:txBody>
                    <a:bodyPr/>
                    <a:lstStyle/>
                    <a:p>
                      <a:pPr>
                        <a:buNone/>
                      </a:pPr>
                      <a:r>
                        <a:rPr lang="zh-CN" altLang="en-US"/>
                        <a:t>简单</a:t>
                      </a:r>
                    </a:p>
                  </a:txBody>
                  <a:tcPr/>
                </a:tc>
                <a:tc>
                  <a:txBody>
                    <a:bodyPr/>
                    <a:lstStyle/>
                    <a:p>
                      <a:pPr>
                        <a:buNone/>
                      </a:pPr>
                      <a:r>
                        <a:rPr lang="zh-CN" altLang="en-US"/>
                        <a:t>定位问题比较困难</a:t>
                      </a:r>
                    </a:p>
                  </a:txBody>
                  <a:tcPr/>
                </a:tc>
              </a:tr>
              <a:tr h="480060">
                <a:tc>
                  <a:txBody>
                    <a:bodyPr/>
                    <a:lstStyle/>
                    <a:p>
                      <a:pPr>
                        <a:buNone/>
                      </a:pPr>
                      <a:r>
                        <a:rPr lang="zh-CN" altLang="en-US" b="1"/>
                        <a:t>管理成本</a:t>
                      </a:r>
                    </a:p>
                  </a:txBody>
                  <a:tcPr/>
                </a:tc>
                <a:tc>
                  <a:txBody>
                    <a:bodyPr/>
                    <a:lstStyle/>
                    <a:p>
                      <a:pPr>
                        <a:buNone/>
                      </a:pPr>
                      <a:r>
                        <a:rPr lang="zh-CN" altLang="en-US"/>
                        <a:t>主要在开发成本</a:t>
                      </a:r>
                    </a:p>
                  </a:txBody>
                  <a:tcPr/>
                </a:tc>
                <a:tc>
                  <a:txBody>
                    <a:bodyPr/>
                    <a:lstStyle/>
                    <a:p>
                      <a:pPr>
                        <a:buNone/>
                      </a:pPr>
                      <a:r>
                        <a:rPr lang="zh-CN" altLang="en-US" dirty="0"/>
                        <a:t>服务治理与运维</a:t>
                      </a:r>
                    </a:p>
                  </a:txBody>
                  <a:tcPr/>
                </a:tc>
              </a:tr>
            </a:tbl>
          </a:graphicData>
        </a:graphic>
      </p:graphicFrame>
      <p:sp>
        <p:nvSpPr>
          <p:cNvPr id="5" name="文本框 4"/>
          <p:cNvSpPr txBox="1"/>
          <p:nvPr/>
        </p:nvSpPr>
        <p:spPr>
          <a:xfrm>
            <a:off x="3495040" y="584200"/>
            <a:ext cx="4631690" cy="583565"/>
          </a:xfrm>
          <a:prstGeom prst="rect">
            <a:avLst/>
          </a:prstGeom>
          <a:noFill/>
        </p:spPr>
        <p:txBody>
          <a:bodyPr wrap="square" rtlCol="0" anchor="t">
            <a:spAutoFit/>
          </a:bodyPr>
          <a:lstStyle/>
          <a:p>
            <a:r>
              <a:rPr lang="zh-CN" altLang="en-US" sz="3200" dirty="0" smtClean="0">
                <a:sym typeface="+mn-ea"/>
              </a:rPr>
              <a:t>单体架构 </a:t>
            </a:r>
            <a:r>
              <a:rPr lang="en-US" altLang="zh-CN" sz="3200" dirty="0" smtClean="0">
                <a:sym typeface="+mn-ea"/>
              </a:rPr>
              <a:t>VS </a:t>
            </a:r>
            <a:r>
              <a:rPr lang="zh-CN" altLang="en-US" sz="3200" dirty="0" smtClean="0">
                <a:sym typeface="+mn-ea"/>
              </a:rPr>
              <a:t>微服务架构</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标题 33"/>
          <p:cNvSpPr>
            <a:spLocks noGrp="1"/>
          </p:cNvSpPr>
          <p:nvPr>
            <p:ph type="ctrTitle"/>
          </p:nvPr>
        </p:nvSpPr>
        <p:spPr/>
        <p:txBody>
          <a:bodyPr/>
          <a:lstStyle/>
          <a:p>
            <a:r>
              <a:rPr lang="zh-CN" altLang="en-US" dirty="0"/>
              <a:t>谢谢</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79195" y="1319530"/>
            <a:ext cx="9942195" cy="5169535"/>
          </a:xfrm>
          <a:prstGeom prst="rect">
            <a:avLst/>
          </a:prstGeom>
          <a:noFill/>
        </p:spPr>
        <p:txBody>
          <a:bodyPr wrap="square" rtlCol="0" anchor="t">
            <a:spAutoFit/>
            <a:scene3d>
              <a:camera prst="orthographicFront"/>
              <a:lightRig rig="threePt" dir="t"/>
            </a:scene3d>
          </a:bodyPr>
          <a:lstStyle/>
          <a:p>
            <a:endParaRPr lang="zh-CN" altLang="en-US"/>
          </a:p>
          <a:p>
            <a:pPr marL="342900" indent="-342900">
              <a:buAutoNum type="arabicPeriod"/>
            </a:pPr>
            <a:r>
              <a:rPr lang="zh-CN" altLang="en-US" sz="2400">
                <a:solidFill>
                  <a:schemeClr val="tx1"/>
                </a:solidFill>
                <a:effectLst>
                  <a:outerShdw blurRad="38100" dist="19050" dir="2700000" algn="tl" rotWithShape="0">
                    <a:schemeClr val="dk1">
                      <a:alpha val="40000"/>
                    </a:schemeClr>
                  </a:outerShdw>
                </a:effectLst>
              </a:rPr>
              <a:t>    每个服务足够内聚，足够小，代码容易理解，聚焦一个指定业务需 求或功能</a:t>
            </a:r>
          </a:p>
          <a:p>
            <a:pPr marL="342900" indent="-342900">
              <a:buAutoNum type="arabicPeriod"/>
            </a:pPr>
            <a:endParaRPr lang="zh-CN" altLang="en-US" sz="2400">
              <a:solidFill>
                <a:schemeClr val="tx1"/>
              </a:solidFill>
              <a:effectLst>
                <a:outerShdw blurRad="38100" dist="19050" dir="2700000" algn="tl" rotWithShape="0">
                  <a:schemeClr val="dk1">
                    <a:alpha val="40000"/>
                  </a:schemeClr>
                </a:outerShdw>
              </a:effectLst>
            </a:endParaRPr>
          </a:p>
          <a:p>
            <a:pPr marL="342900" indent="-342900">
              <a:buAutoNum type="arabicPeriod"/>
            </a:pPr>
            <a:r>
              <a:rPr lang="zh-CN" altLang="en-US" sz="2400">
                <a:solidFill>
                  <a:schemeClr val="tx1"/>
                </a:solidFill>
                <a:effectLst>
                  <a:outerShdw blurRad="38100" dist="19050" dir="2700000" algn="tl" rotWithShape="0">
                    <a:schemeClr val="dk1">
                      <a:alpha val="40000"/>
                    </a:schemeClr>
                  </a:outerShdw>
                </a:effectLst>
              </a:rPr>
              <a:t>    代码松耦合，无论在开发阶段或是部署阶段都是独立的</a:t>
            </a:r>
          </a:p>
          <a:p>
            <a:pPr marL="342900" indent="-342900">
              <a:buAutoNum type="arabicPeriod"/>
            </a:pPr>
            <a:endParaRPr lang="zh-CN" altLang="en-US" sz="2400">
              <a:solidFill>
                <a:schemeClr val="tx1"/>
              </a:solidFill>
              <a:effectLst>
                <a:outerShdw blurRad="38100" dist="19050" dir="2700000" algn="tl" rotWithShape="0">
                  <a:schemeClr val="dk1">
                    <a:alpha val="40000"/>
                  </a:schemeClr>
                </a:outerShdw>
              </a:effectLst>
            </a:endParaRPr>
          </a:p>
          <a:p>
            <a:pPr marL="342900" indent="-342900">
              <a:buAutoNum type="arabicPeriod"/>
            </a:pPr>
            <a:r>
              <a:rPr lang="zh-CN" altLang="en-US" sz="2400">
                <a:solidFill>
                  <a:schemeClr val="tx1"/>
                </a:solidFill>
                <a:effectLst>
                  <a:outerShdw blurRad="38100" dist="19050" dir="2700000" algn="tl" rotWithShape="0">
                    <a:schemeClr val="dk1">
                      <a:alpha val="40000"/>
                    </a:schemeClr>
                  </a:outerShdw>
                </a:effectLst>
              </a:rPr>
              <a:t>    可以用不同的语言开发</a:t>
            </a:r>
          </a:p>
          <a:p>
            <a:pPr marL="342900" indent="-342900">
              <a:buAutoNum type="arabicPeriod"/>
            </a:pPr>
            <a:endParaRPr lang="zh-CN" altLang="en-US" sz="2400">
              <a:solidFill>
                <a:schemeClr val="tx1"/>
              </a:solidFill>
              <a:effectLst>
                <a:outerShdw blurRad="38100" dist="19050" dir="2700000" algn="tl" rotWithShape="0">
                  <a:schemeClr val="dk1">
                    <a:alpha val="40000"/>
                  </a:schemeClr>
                </a:outerShdw>
              </a:effectLst>
            </a:endParaRPr>
          </a:p>
          <a:p>
            <a:pPr marL="342900" indent="-342900">
              <a:buAutoNum type="arabicPeriod"/>
            </a:pPr>
            <a:r>
              <a:rPr lang="zh-CN" altLang="en-US" sz="2400">
                <a:solidFill>
                  <a:schemeClr val="tx1"/>
                </a:solidFill>
                <a:effectLst>
                  <a:outerShdw blurRad="38100" dist="19050" dir="2700000" algn="tl" rotWithShape="0">
                    <a:schemeClr val="dk1">
                      <a:alpha val="40000"/>
                    </a:schemeClr>
                  </a:outerShdw>
                </a:effectLst>
              </a:rPr>
              <a:t>    易于和第三方集成</a:t>
            </a:r>
          </a:p>
          <a:p>
            <a:pPr marL="342900" indent="-342900">
              <a:buAutoNum type="arabicPeriod"/>
            </a:pPr>
            <a:endParaRPr lang="zh-CN" altLang="en-US" sz="2400">
              <a:solidFill>
                <a:schemeClr val="tx1"/>
              </a:solidFill>
              <a:effectLst>
                <a:outerShdw blurRad="38100" dist="19050" dir="2700000" algn="tl" rotWithShape="0">
                  <a:schemeClr val="dk1">
                    <a:alpha val="40000"/>
                  </a:schemeClr>
                </a:outerShdw>
              </a:effectLst>
            </a:endParaRPr>
          </a:p>
          <a:p>
            <a:pPr marL="342900" indent="-342900">
              <a:buAutoNum type="arabicPeriod"/>
            </a:pPr>
            <a:r>
              <a:rPr lang="zh-CN" altLang="en-US" sz="2400">
                <a:solidFill>
                  <a:schemeClr val="tx1"/>
                </a:solidFill>
                <a:effectLst>
                  <a:outerShdw blurRad="38100" dist="19050" dir="2700000" algn="tl" rotWithShape="0">
                    <a:schemeClr val="dk1">
                      <a:alpha val="40000"/>
                    </a:schemeClr>
                  </a:outerShdw>
                </a:effectLst>
              </a:rPr>
              <a:t>   微服务只是业务逻辑的代码，不会和HTML\CSS或其他界面组件混合</a:t>
            </a:r>
          </a:p>
          <a:p>
            <a:pPr marL="342900" indent="-342900">
              <a:buAutoNum type="arabicPeriod"/>
            </a:pPr>
            <a:endParaRPr lang="zh-CN" altLang="en-US" sz="2400">
              <a:solidFill>
                <a:schemeClr val="tx1"/>
              </a:solidFill>
              <a:effectLst>
                <a:outerShdw blurRad="38100" dist="19050" dir="2700000" algn="tl" rotWithShape="0">
                  <a:schemeClr val="dk1">
                    <a:alpha val="40000"/>
                  </a:schemeClr>
                </a:outerShdw>
              </a:effectLst>
            </a:endParaRPr>
          </a:p>
          <a:p>
            <a:pPr marL="342900" indent="-342900">
              <a:buAutoNum type="arabicPeriod"/>
            </a:pPr>
            <a:r>
              <a:rPr lang="zh-CN" altLang="en-US" sz="2400">
                <a:solidFill>
                  <a:schemeClr val="tx1"/>
                </a:solidFill>
                <a:effectLst>
                  <a:outerShdw blurRad="38100" dist="19050" dir="2700000" algn="tl" rotWithShape="0">
                    <a:schemeClr val="dk1">
                      <a:alpha val="40000"/>
                    </a:schemeClr>
                  </a:outerShdw>
                </a:effectLst>
              </a:rPr>
              <a:t>    每个微服务都有自己的存储能力，可以有自己的数据库，也可以有统一的数据库</a:t>
            </a:r>
          </a:p>
        </p:txBody>
      </p:sp>
      <p:sp>
        <p:nvSpPr>
          <p:cNvPr id="2" name="文本框 1"/>
          <p:cNvSpPr txBox="1"/>
          <p:nvPr/>
        </p:nvSpPr>
        <p:spPr>
          <a:xfrm>
            <a:off x="3648710" y="618490"/>
            <a:ext cx="4631690" cy="583565"/>
          </a:xfrm>
          <a:prstGeom prst="rect">
            <a:avLst/>
          </a:prstGeom>
          <a:noFill/>
        </p:spPr>
        <p:txBody>
          <a:bodyPr wrap="square" rtlCol="0" anchor="t">
            <a:spAutoFit/>
          </a:bodyPr>
          <a:lstStyle/>
          <a:p>
            <a:r>
              <a:rPr lang="zh-CN" altLang="en-US" sz="3200" dirty="0" smtClean="0">
                <a:sym typeface="+mn-ea"/>
              </a:rPr>
              <a:t>微服务的优点</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69340" y="1687830"/>
            <a:ext cx="10141585" cy="3107690"/>
          </a:xfrm>
          <a:prstGeom prst="rect">
            <a:avLst/>
          </a:prstGeom>
          <a:noFill/>
        </p:spPr>
        <p:txBody>
          <a:bodyPr wrap="square" rtlCol="0" anchor="t">
            <a:spAutoFit/>
          </a:bodyPr>
          <a:lstStyle/>
          <a:p>
            <a:pPr marL="514350" indent="-514350">
              <a:buFont typeface="+mj-lt"/>
              <a:buAutoNum type="arabicPeriod"/>
            </a:pPr>
            <a:endParaRPr lang="zh-CN" altLang="en-US" sz="2800">
              <a:solidFill>
                <a:schemeClr val="tx1"/>
              </a:solidFill>
              <a:effectLst>
                <a:outerShdw blurRad="38100" dist="19050" dir="2700000" algn="tl" rotWithShape="0">
                  <a:schemeClr val="dk1">
                    <a:alpha val="40000"/>
                  </a:schemeClr>
                </a:outerShdw>
              </a:effectLst>
            </a:endParaRPr>
          </a:p>
          <a:p>
            <a:pPr marL="514350" indent="-514350">
              <a:buFont typeface="+mj-lt"/>
              <a:buAutoNum type="arabicPeriod"/>
            </a:pPr>
            <a:r>
              <a:rPr lang="zh-CN" altLang="en-US" sz="2400">
                <a:solidFill>
                  <a:schemeClr val="tx1"/>
                </a:solidFill>
                <a:effectLst>
                  <a:outerShdw blurRad="38100" dist="19050" dir="2700000" algn="tl" rotWithShape="0">
                    <a:schemeClr val="dk1">
                      <a:alpha val="40000"/>
                    </a:schemeClr>
                  </a:outerShdw>
                </a:effectLst>
              </a:rPr>
              <a:t>    相比单体应用，整体技术难度有所加大</a:t>
            </a:r>
          </a:p>
          <a:p>
            <a:pPr marL="514350" indent="-514350">
              <a:buFont typeface="+mj-lt"/>
              <a:buAutoNum type="arabicPeriod"/>
            </a:pPr>
            <a:endParaRPr lang="zh-CN" altLang="en-US" sz="2400">
              <a:solidFill>
                <a:schemeClr val="tx1"/>
              </a:solidFill>
              <a:effectLst>
                <a:outerShdw blurRad="38100" dist="19050" dir="2700000" algn="tl" rotWithShape="0">
                  <a:schemeClr val="dk1">
                    <a:alpha val="40000"/>
                  </a:schemeClr>
                </a:outerShdw>
              </a:effectLst>
            </a:endParaRPr>
          </a:p>
          <a:p>
            <a:pPr marL="514350" indent="-514350">
              <a:buFont typeface="+mj-lt"/>
              <a:buAutoNum type="arabicPeriod"/>
            </a:pPr>
            <a:r>
              <a:rPr lang="zh-CN" altLang="en-US" sz="2400">
                <a:solidFill>
                  <a:schemeClr val="tx1"/>
                </a:solidFill>
                <a:effectLst>
                  <a:outerShdw blurRad="38100" dist="19050" dir="2700000" algn="tl" rotWithShape="0">
                    <a:schemeClr val="dk1">
                      <a:alpha val="40000"/>
                    </a:schemeClr>
                  </a:outerShdw>
                </a:effectLst>
              </a:rPr>
              <a:t>    运维人员工作量提升</a:t>
            </a:r>
          </a:p>
          <a:p>
            <a:pPr marL="514350" indent="-514350">
              <a:buFont typeface="+mj-lt"/>
              <a:buAutoNum type="arabicPeriod"/>
            </a:pPr>
            <a:endParaRPr lang="zh-CN" altLang="en-US" sz="2400">
              <a:solidFill>
                <a:schemeClr val="tx1"/>
              </a:solidFill>
              <a:effectLst>
                <a:outerShdw blurRad="38100" dist="19050" dir="2700000" algn="tl" rotWithShape="0">
                  <a:schemeClr val="dk1">
                    <a:alpha val="40000"/>
                  </a:schemeClr>
                </a:outerShdw>
              </a:effectLst>
            </a:endParaRPr>
          </a:p>
          <a:p>
            <a:pPr marL="514350" indent="-514350">
              <a:buFont typeface="+mj-lt"/>
              <a:buAutoNum type="arabicPeriod"/>
            </a:pPr>
            <a:r>
              <a:rPr lang="zh-CN" altLang="en-US" sz="2400">
                <a:solidFill>
                  <a:schemeClr val="tx1"/>
                </a:solidFill>
                <a:effectLst>
                  <a:outerShdw blurRad="38100" dist="19050" dir="2700000" algn="tl" rotWithShape="0">
                    <a:schemeClr val="dk1">
                      <a:alpha val="40000"/>
                    </a:schemeClr>
                  </a:outerShdw>
                </a:effectLst>
              </a:rPr>
              <a:t>    服务间通信成本增加</a:t>
            </a:r>
          </a:p>
          <a:p>
            <a:pPr marL="514350" indent="-514350">
              <a:buFont typeface="+mj-lt"/>
              <a:buAutoNum type="arabicPeriod"/>
            </a:pPr>
            <a:endParaRPr lang="zh-CN" altLang="en-US" sz="2400">
              <a:solidFill>
                <a:schemeClr val="tx1"/>
              </a:solidFill>
              <a:effectLst>
                <a:outerShdw blurRad="38100" dist="19050" dir="2700000" algn="tl" rotWithShape="0">
                  <a:schemeClr val="dk1">
                    <a:alpha val="40000"/>
                  </a:schemeClr>
                </a:outerShdw>
              </a:effectLst>
            </a:endParaRPr>
          </a:p>
          <a:p>
            <a:pPr marL="514350" indent="-514350">
              <a:buFont typeface="+mj-lt"/>
              <a:buAutoNum type="arabicPeriod"/>
            </a:pPr>
            <a:r>
              <a:rPr lang="zh-CN" altLang="en-US" sz="2400">
                <a:solidFill>
                  <a:schemeClr val="tx1"/>
                </a:solidFill>
                <a:effectLst>
                  <a:outerShdw blurRad="38100" dist="19050" dir="2700000" algn="tl" rotWithShape="0">
                    <a:schemeClr val="dk1">
                      <a:alpha val="40000"/>
                    </a:schemeClr>
                  </a:outerShdw>
                </a:effectLst>
              </a:rPr>
              <a:t>    性能监控复杂等等</a:t>
            </a:r>
          </a:p>
        </p:txBody>
      </p:sp>
      <p:sp>
        <p:nvSpPr>
          <p:cNvPr id="2" name="文本框 1"/>
          <p:cNvSpPr txBox="1"/>
          <p:nvPr/>
        </p:nvSpPr>
        <p:spPr>
          <a:xfrm>
            <a:off x="3648710" y="650875"/>
            <a:ext cx="4631690" cy="583565"/>
          </a:xfrm>
          <a:prstGeom prst="rect">
            <a:avLst/>
          </a:prstGeom>
          <a:noFill/>
        </p:spPr>
        <p:txBody>
          <a:bodyPr wrap="square" rtlCol="0" anchor="t">
            <a:spAutoFit/>
          </a:bodyPr>
          <a:lstStyle/>
          <a:p>
            <a:r>
              <a:rPr lang="zh-CN" altLang="en-US" sz="3200" dirty="0" smtClean="0">
                <a:sym typeface="+mn-ea"/>
              </a:rPr>
              <a:t>微服务的缺点</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标题 33"/>
          <p:cNvSpPr>
            <a:spLocks noGrp="1"/>
          </p:cNvSpPr>
          <p:nvPr>
            <p:ph type="title"/>
          </p:nvPr>
        </p:nvSpPr>
        <p:spPr/>
        <p:txBody>
          <a:bodyPr/>
          <a:lstStyle/>
          <a:p>
            <a:r>
              <a:rPr lang="en-US" altLang="zh-CN" sz="3200" dirty="0" smtClean="0"/>
              <a:t>Spring Cloud</a:t>
            </a:r>
            <a:r>
              <a:rPr lang="zh-CN" altLang="en-US" sz="3200" dirty="0" smtClean="0"/>
              <a:t>简介</a:t>
            </a:r>
            <a:endParaRPr lang="zh-CN" altLang="en-US" sz="3200" dirty="0"/>
          </a:p>
        </p:txBody>
      </p:sp>
      <p:sp>
        <p:nvSpPr>
          <p:cNvPr id="2" name="内容占位符 1"/>
          <p:cNvSpPr>
            <a:spLocks noGrp="1"/>
          </p:cNvSpPr>
          <p:nvPr>
            <p:ph idx="1"/>
          </p:nvPr>
        </p:nvSpPr>
        <p:spPr>
          <a:xfrm>
            <a:off x="609600" y="1412875"/>
            <a:ext cx="10986770" cy="4791075"/>
          </a:xfrm>
        </p:spPr>
        <p:txBody>
          <a:bodyPr/>
          <a:lstStyle/>
          <a:p>
            <a:pPr marL="0" indent="0">
              <a:buNone/>
            </a:pPr>
            <a:r>
              <a:rPr lang="en-US" altLang="zh-CN" sz="1600" dirty="0" smtClean="0"/>
              <a:t>Spring </a:t>
            </a:r>
            <a:r>
              <a:rPr lang="en-US" altLang="zh-CN" sz="1600" dirty="0"/>
              <a:t>Cloud</a:t>
            </a:r>
            <a:r>
              <a:rPr lang="zh-CN" altLang="en-US" sz="1600" dirty="0"/>
              <a:t>是一个相对比较新的微服务框架</a:t>
            </a:r>
            <a:r>
              <a:rPr lang="zh-CN" altLang="en-US" sz="1600" dirty="0" smtClean="0"/>
              <a:t>，</a:t>
            </a:r>
            <a:r>
              <a:rPr lang="en-US" altLang="zh-CN" sz="1600" dirty="0" smtClean="0"/>
              <a:t>2016</a:t>
            </a:r>
            <a:r>
              <a:rPr lang="zh-CN" altLang="en-US" sz="1600" dirty="0"/>
              <a:t>年</a:t>
            </a:r>
            <a:r>
              <a:rPr lang="zh-CN" altLang="en-US" sz="1600" dirty="0" smtClean="0"/>
              <a:t>才</a:t>
            </a:r>
            <a:r>
              <a:rPr lang="zh-CN" altLang="en-US" sz="1600" dirty="0"/>
              <a:t>推出</a:t>
            </a:r>
            <a:r>
              <a:rPr lang="en-US" altLang="zh-CN" sz="1600" dirty="0"/>
              <a:t>1.0</a:t>
            </a:r>
            <a:r>
              <a:rPr lang="zh-CN" altLang="en-US" sz="1600" dirty="0"/>
              <a:t>的</a:t>
            </a:r>
            <a:r>
              <a:rPr lang="en-US" altLang="zh-CN" sz="1600" dirty="0"/>
              <a:t>release</a:t>
            </a:r>
            <a:r>
              <a:rPr lang="zh-CN" altLang="en-US" sz="1600" dirty="0"/>
              <a:t>版本</a:t>
            </a:r>
            <a:r>
              <a:rPr lang="en-US" altLang="zh-CN" sz="1600" dirty="0"/>
              <a:t>. </a:t>
            </a:r>
            <a:r>
              <a:rPr lang="zh-CN" altLang="en-US" sz="1600" dirty="0"/>
              <a:t>虽然</a:t>
            </a:r>
            <a:r>
              <a:rPr lang="en-US" altLang="zh-CN" sz="1600" dirty="0"/>
              <a:t>Spring Cloud</a:t>
            </a:r>
            <a:r>
              <a:rPr lang="zh-CN" altLang="en-US" sz="1600" dirty="0"/>
              <a:t>时间最短</a:t>
            </a:r>
            <a:r>
              <a:rPr lang="en-US" altLang="zh-CN" sz="1600" dirty="0"/>
              <a:t>, </a:t>
            </a:r>
            <a:r>
              <a:rPr lang="zh-CN" altLang="en-US" sz="1600" dirty="0"/>
              <a:t>但是相比</a:t>
            </a:r>
            <a:r>
              <a:rPr lang="en-US" altLang="zh-CN" sz="1600" dirty="0" err="1"/>
              <a:t>Dubbo</a:t>
            </a:r>
            <a:r>
              <a:rPr lang="zh-CN" altLang="en-US" sz="1600" dirty="0"/>
              <a:t>等</a:t>
            </a:r>
            <a:r>
              <a:rPr lang="en-US" altLang="zh-CN" sz="1600" dirty="0"/>
              <a:t>RPC</a:t>
            </a:r>
            <a:r>
              <a:rPr lang="zh-CN" altLang="en-US" sz="1600" dirty="0"/>
              <a:t>框架</a:t>
            </a:r>
            <a:r>
              <a:rPr lang="en-US" altLang="zh-CN" sz="1600" dirty="0"/>
              <a:t>, Spring Cloud</a:t>
            </a:r>
            <a:r>
              <a:rPr lang="zh-CN" altLang="en-US" sz="1600" dirty="0"/>
              <a:t>提供的全套的分布式系统解决方案</a:t>
            </a:r>
            <a:r>
              <a:rPr lang="zh-CN" altLang="en-US" sz="1600" dirty="0" smtClean="0"/>
              <a:t>。</a:t>
            </a:r>
            <a:endParaRPr lang="en-US" altLang="zh-CN" sz="1600" dirty="0" smtClean="0"/>
          </a:p>
          <a:p>
            <a:pPr marL="0" indent="0">
              <a:buNone/>
            </a:pPr>
            <a:r>
              <a:rPr lang="zh-CN" altLang="en-US" sz="1600" dirty="0"/>
              <a:t/>
            </a:r>
            <a:br>
              <a:rPr lang="zh-CN" altLang="en-US" sz="1600" dirty="0"/>
            </a:br>
            <a:r>
              <a:rPr lang="en-US" altLang="zh-CN" sz="1600" dirty="0"/>
              <a:t>Spring Cloud Netflix</a:t>
            </a:r>
            <a:r>
              <a:rPr lang="zh-CN" altLang="en-US" sz="1600" dirty="0"/>
              <a:t>，该项目是</a:t>
            </a:r>
            <a:r>
              <a:rPr lang="en-US" altLang="zh-CN" sz="1600" dirty="0"/>
              <a:t>Spring Cloud</a:t>
            </a:r>
            <a:r>
              <a:rPr lang="zh-CN" altLang="en-US" sz="1600" dirty="0"/>
              <a:t>的子项目之一，主要内容是对</a:t>
            </a:r>
            <a:r>
              <a:rPr lang="en-US" altLang="zh-CN" sz="1600" dirty="0"/>
              <a:t>Netflix</a:t>
            </a:r>
            <a:r>
              <a:rPr lang="zh-CN" altLang="en-US" sz="1600" dirty="0"/>
              <a:t>公司一系列开源产品的包装，它为</a:t>
            </a:r>
            <a:r>
              <a:rPr lang="en-US" altLang="zh-CN" sz="1600" dirty="0"/>
              <a:t>Spring Boot</a:t>
            </a:r>
            <a:r>
              <a:rPr lang="zh-CN" altLang="en-US" sz="1600" dirty="0"/>
              <a:t>应用提供了自配置的</a:t>
            </a:r>
            <a:r>
              <a:rPr lang="en-US" altLang="zh-CN" sz="1600" dirty="0"/>
              <a:t>Netflix OSS</a:t>
            </a:r>
            <a:r>
              <a:rPr lang="zh-CN" altLang="en-US" sz="1600" dirty="0"/>
              <a:t>整合。通过一些简单的注解，开发者就可以快速的在应用中配置一下常用模块并构建庞大的分布式系统。它主要提供的模块包括：服务发现（</a:t>
            </a:r>
            <a:r>
              <a:rPr lang="en-US" altLang="zh-CN" sz="1600" dirty="0"/>
              <a:t>Eureka</a:t>
            </a:r>
            <a:r>
              <a:rPr lang="zh-CN" altLang="en-US" sz="1600" dirty="0"/>
              <a:t>），断路器（</a:t>
            </a:r>
            <a:r>
              <a:rPr lang="en-US" altLang="zh-CN" sz="1600" dirty="0" err="1"/>
              <a:t>Hystrix</a:t>
            </a:r>
            <a:r>
              <a:rPr lang="zh-CN" altLang="en-US" sz="1600" dirty="0"/>
              <a:t>），智能</a:t>
            </a:r>
            <a:r>
              <a:rPr lang="zh-CN" altLang="en-US" sz="1600" dirty="0" smtClean="0"/>
              <a:t>路由（</a:t>
            </a:r>
            <a:r>
              <a:rPr lang="en-US" altLang="zh-CN" sz="1600" dirty="0" err="1"/>
              <a:t>Zuul</a:t>
            </a:r>
            <a:r>
              <a:rPr lang="zh-CN" altLang="en-US" sz="1600" dirty="0"/>
              <a:t>），客户端负载均衡（</a:t>
            </a:r>
            <a:r>
              <a:rPr lang="en-US" altLang="zh-CN" sz="1600" dirty="0"/>
              <a:t>Ribbon</a:t>
            </a:r>
            <a:r>
              <a:rPr lang="zh-CN" altLang="en-US" sz="1600" dirty="0"/>
              <a:t>）等。</a:t>
            </a:r>
            <a:br>
              <a:rPr lang="zh-CN" altLang="en-US" sz="1600" dirty="0"/>
            </a:br>
            <a:r>
              <a:rPr lang="zh-CN" altLang="en-US" sz="1600" dirty="0"/>
              <a:t/>
            </a:r>
            <a:br>
              <a:rPr lang="zh-CN" altLang="en-US" sz="1600" dirty="0"/>
            </a:br>
            <a:r>
              <a:rPr lang="zh-CN" altLang="en-US" sz="1600" dirty="0"/>
              <a:t>当然</a:t>
            </a:r>
            <a:r>
              <a:rPr lang="en-US" altLang="zh-CN" sz="1600" dirty="0"/>
              <a:t>Spring Cloud</a:t>
            </a:r>
            <a:r>
              <a:rPr lang="zh-CN" altLang="en-US" sz="1600" dirty="0"/>
              <a:t>还有额外扩展的其它很多组件，包括了服务链路监控</a:t>
            </a:r>
            <a:r>
              <a:rPr lang="zh-CN" altLang="en-US" sz="1600"/>
              <a:t>和</a:t>
            </a:r>
            <a:r>
              <a:rPr lang="zh-CN" altLang="en-US" sz="1600" smtClean="0"/>
              <a:t>跟踪，消息</a:t>
            </a:r>
            <a:r>
              <a:rPr lang="zh-CN" altLang="en-US" sz="1600" dirty="0"/>
              <a:t>总线，数据流处理，批量任务处理等。而对于整个</a:t>
            </a:r>
            <a:r>
              <a:rPr lang="en-US" altLang="zh-CN" sz="1600" dirty="0"/>
              <a:t>Spring Cloud</a:t>
            </a:r>
            <a:r>
              <a:rPr lang="zh-CN" altLang="en-US" sz="1600" dirty="0"/>
              <a:t>微服务框架简单来说，即是：</a:t>
            </a:r>
            <a:br>
              <a:rPr lang="zh-CN" altLang="en-US" sz="1600" dirty="0"/>
            </a:br>
            <a:r>
              <a:rPr lang="zh-CN" altLang="en-US" sz="1600" dirty="0"/>
              <a:t/>
            </a:r>
            <a:br>
              <a:rPr lang="zh-CN" altLang="en-US" sz="1600" dirty="0"/>
            </a:br>
            <a:r>
              <a:rPr lang="zh-CN" altLang="en-US" sz="1600" dirty="0"/>
              <a:t>你只要划分到你的微服务组件和模块，并定义好需要暴露的</a:t>
            </a:r>
            <a:r>
              <a:rPr lang="en-US" altLang="zh-CN" sz="1600" dirty="0"/>
              <a:t>API</a:t>
            </a:r>
            <a:r>
              <a:rPr lang="zh-CN" altLang="en-US" sz="1600" dirty="0"/>
              <a:t>接口，那么剩下的整个开发和传统方式没有太大的区别，你开发完成的组件集成起来就是一个分布式可扩展的微服务环境。里面设计到的接口发布，服务注册，服务调用和路由，服务监控，健康检测和流控等都会由微服务框架来帮你完成。</a:t>
            </a:r>
            <a:br>
              <a:rPr lang="zh-CN" altLang="en-US" sz="1600" dirty="0"/>
            </a:br>
            <a:r>
              <a:rPr lang="zh-CN" altLang="en-US" sz="1600" dirty="0"/>
              <a:t/>
            </a:r>
            <a:br>
              <a:rPr lang="zh-CN" altLang="en-US" sz="1600" dirty="0"/>
            </a:br>
            <a:r>
              <a:rPr lang="zh-CN" altLang="en-US" sz="1600" dirty="0"/>
              <a:t>正是有了成熟的微服务框架，我们才更应该将微服务架构设计重心从技术底层转移到组件划分和接口设计上。</a:t>
            </a:r>
          </a:p>
          <a:p>
            <a:pPr marL="0" indent="0">
              <a:buNone/>
            </a:pPr>
            <a:endParaRPr lang="en-US" altLang="zh-CN" sz="1600" dirty="0" smtClean="0"/>
          </a:p>
          <a:p>
            <a:pPr marL="0" indent="0">
              <a:buNone/>
            </a:pPr>
            <a:endParaRPr lang="en-US" altLang="zh-CN" sz="1600" dirty="0" smtClean="0"/>
          </a:p>
          <a:p>
            <a:pPr marL="0" indent="0">
              <a:buNone/>
            </a:pPr>
            <a:endParaRPr lang="en-US" altLang="zh-CN" dirty="0"/>
          </a:p>
          <a:p>
            <a:pPr marL="0" indent="0">
              <a:buNone/>
            </a:pPr>
            <a:endParaRPr lang="zh-CN" alt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1290320" y="1167765"/>
          <a:ext cx="9610725" cy="5320030"/>
        </p:xfrm>
        <a:graphic>
          <a:graphicData uri="http://schemas.openxmlformats.org/drawingml/2006/table">
            <a:tbl>
              <a:tblPr firstRow="1" bandRow="1">
                <a:tableStyleId>{5C22544A-7EE6-4342-B048-85BDC9FD1C3A}</a:tableStyleId>
              </a:tblPr>
              <a:tblGrid>
                <a:gridCol w="3203575"/>
                <a:gridCol w="3203575"/>
                <a:gridCol w="3203575"/>
              </a:tblGrid>
              <a:tr h="519430">
                <a:tc>
                  <a:txBody>
                    <a:bodyPr/>
                    <a:lstStyle/>
                    <a:p>
                      <a:pPr algn="ctr">
                        <a:buNone/>
                      </a:pPr>
                      <a:r>
                        <a:rPr lang="zh-CN" altLang="en-US" sz="2000">
                          <a:solidFill>
                            <a:schemeClr val="tx1"/>
                          </a:solidFill>
                        </a:rPr>
                        <a:t>技术栈</a:t>
                      </a:r>
                    </a:p>
                  </a:txBody>
                  <a:tcPr/>
                </a:tc>
                <a:tc>
                  <a:txBody>
                    <a:bodyPr/>
                    <a:lstStyle/>
                    <a:p>
                      <a:pPr algn="ctr">
                        <a:buNone/>
                      </a:pPr>
                      <a:r>
                        <a:rPr lang="en-US" altLang="zh-CN" sz="2000">
                          <a:solidFill>
                            <a:schemeClr val="tx1"/>
                          </a:solidFill>
                        </a:rPr>
                        <a:t>dubbo</a:t>
                      </a:r>
                    </a:p>
                  </a:txBody>
                  <a:tcPr/>
                </a:tc>
                <a:tc>
                  <a:txBody>
                    <a:bodyPr/>
                    <a:lstStyle/>
                    <a:p>
                      <a:pPr algn="ctr">
                        <a:buNone/>
                      </a:pPr>
                      <a:r>
                        <a:rPr lang="en-US" altLang="zh-CN" sz="2000">
                          <a:solidFill>
                            <a:schemeClr val="tx1"/>
                          </a:solidFill>
                        </a:rPr>
                        <a:t>spring cloud</a:t>
                      </a:r>
                    </a:p>
                  </a:txBody>
                  <a:tcPr/>
                </a:tc>
              </a:tr>
              <a:tr h="480060">
                <a:tc>
                  <a:txBody>
                    <a:bodyPr/>
                    <a:lstStyle/>
                    <a:p>
                      <a:pPr>
                        <a:buNone/>
                      </a:pPr>
                      <a:r>
                        <a:rPr lang="zh-CN" altLang="en-US" b="1"/>
                        <a:t>服务注册与发现</a:t>
                      </a:r>
                    </a:p>
                  </a:txBody>
                  <a:tcPr/>
                </a:tc>
                <a:tc>
                  <a:txBody>
                    <a:bodyPr/>
                    <a:lstStyle/>
                    <a:p>
                      <a:pPr>
                        <a:buNone/>
                      </a:pPr>
                      <a:r>
                        <a:rPr lang="en-US" altLang="zh-CN"/>
                        <a:t>Zookeeper</a:t>
                      </a:r>
                    </a:p>
                  </a:txBody>
                  <a:tcPr/>
                </a:tc>
                <a:tc>
                  <a:txBody>
                    <a:bodyPr/>
                    <a:lstStyle/>
                    <a:p>
                      <a:pPr>
                        <a:buNone/>
                      </a:pPr>
                      <a:r>
                        <a:rPr lang="en-US" altLang="zh-CN"/>
                        <a:t>Eureka</a:t>
                      </a:r>
                    </a:p>
                  </a:txBody>
                  <a:tcPr/>
                </a:tc>
              </a:tr>
              <a:tr h="480060">
                <a:tc>
                  <a:txBody>
                    <a:bodyPr/>
                    <a:lstStyle/>
                    <a:p>
                      <a:pPr>
                        <a:buNone/>
                      </a:pPr>
                      <a:r>
                        <a:rPr lang="zh-CN" altLang="en-US" b="1"/>
                        <a:t>服务调用方式</a:t>
                      </a:r>
                    </a:p>
                  </a:txBody>
                  <a:tcPr/>
                </a:tc>
                <a:tc>
                  <a:txBody>
                    <a:bodyPr/>
                    <a:lstStyle/>
                    <a:p>
                      <a:pPr>
                        <a:buNone/>
                      </a:pPr>
                      <a:r>
                        <a:rPr lang="en-US" altLang="zh-CN"/>
                        <a:t>RPC</a:t>
                      </a:r>
                    </a:p>
                  </a:txBody>
                  <a:tcPr/>
                </a:tc>
                <a:tc>
                  <a:txBody>
                    <a:bodyPr/>
                    <a:lstStyle/>
                    <a:p>
                      <a:pPr>
                        <a:buNone/>
                      </a:pPr>
                      <a:r>
                        <a:rPr lang="en-US" altLang="zh-CN"/>
                        <a:t>Restful API</a:t>
                      </a:r>
                    </a:p>
                  </a:txBody>
                  <a:tcPr/>
                </a:tc>
              </a:tr>
              <a:tr h="480060">
                <a:tc>
                  <a:txBody>
                    <a:bodyPr/>
                    <a:lstStyle/>
                    <a:p>
                      <a:pPr>
                        <a:buNone/>
                      </a:pPr>
                      <a:r>
                        <a:rPr lang="zh-CN" altLang="en-US" b="1"/>
                        <a:t>服务监控管理</a:t>
                      </a:r>
                    </a:p>
                  </a:txBody>
                  <a:tcPr/>
                </a:tc>
                <a:tc>
                  <a:txBody>
                    <a:bodyPr/>
                    <a:lstStyle/>
                    <a:p>
                      <a:pPr>
                        <a:buNone/>
                      </a:pPr>
                      <a:r>
                        <a:rPr lang="en-US" altLang="zh-CN"/>
                        <a:t>Dubbo-monitor</a:t>
                      </a:r>
                    </a:p>
                  </a:txBody>
                  <a:tcPr/>
                </a:tc>
                <a:tc>
                  <a:txBody>
                    <a:bodyPr/>
                    <a:lstStyle/>
                    <a:p>
                      <a:pPr>
                        <a:buNone/>
                      </a:pPr>
                      <a:r>
                        <a:rPr lang="en-US" altLang="zh-CN"/>
                        <a:t>Spring cloud admin</a:t>
                      </a:r>
                    </a:p>
                  </a:txBody>
                  <a:tcPr/>
                </a:tc>
              </a:tr>
              <a:tr h="480060">
                <a:tc>
                  <a:txBody>
                    <a:bodyPr/>
                    <a:lstStyle/>
                    <a:p>
                      <a:pPr>
                        <a:buNone/>
                      </a:pPr>
                      <a:r>
                        <a:rPr lang="zh-CN" altLang="en-US" b="1"/>
                        <a:t>断路器</a:t>
                      </a:r>
                    </a:p>
                  </a:txBody>
                  <a:tcPr/>
                </a:tc>
                <a:tc>
                  <a:txBody>
                    <a:bodyPr/>
                    <a:lstStyle/>
                    <a:p>
                      <a:pPr>
                        <a:buNone/>
                      </a:pPr>
                      <a:r>
                        <a:rPr lang="zh-CN" altLang="en-US"/>
                        <a:t>不完善</a:t>
                      </a:r>
                    </a:p>
                  </a:txBody>
                  <a:tcPr/>
                </a:tc>
                <a:tc>
                  <a:txBody>
                    <a:bodyPr/>
                    <a:lstStyle/>
                    <a:p>
                      <a:pPr>
                        <a:buNone/>
                      </a:pPr>
                      <a:r>
                        <a:rPr lang="en-US" altLang="zh-CN"/>
                        <a:t>Hystrix</a:t>
                      </a:r>
                    </a:p>
                  </a:txBody>
                  <a:tcPr/>
                </a:tc>
              </a:tr>
              <a:tr h="480060">
                <a:tc>
                  <a:txBody>
                    <a:bodyPr/>
                    <a:lstStyle/>
                    <a:p>
                      <a:pPr>
                        <a:buNone/>
                      </a:pPr>
                      <a:r>
                        <a:rPr lang="zh-CN" altLang="en-US" b="1"/>
                        <a:t>负载均衡</a:t>
                      </a:r>
                    </a:p>
                  </a:txBody>
                  <a:tcPr/>
                </a:tc>
                <a:tc>
                  <a:txBody>
                    <a:bodyPr/>
                    <a:lstStyle/>
                    <a:p>
                      <a:pPr>
                        <a:buNone/>
                      </a:pPr>
                      <a:r>
                        <a:rPr lang="zh-CN" altLang="en-US"/>
                        <a:t>有</a:t>
                      </a:r>
                    </a:p>
                  </a:txBody>
                  <a:tcPr/>
                </a:tc>
                <a:tc>
                  <a:txBody>
                    <a:bodyPr/>
                    <a:lstStyle/>
                    <a:p>
                      <a:pPr>
                        <a:buNone/>
                      </a:pPr>
                      <a:r>
                        <a:rPr lang="en-US" altLang="zh-CN"/>
                        <a:t>Ribbon</a:t>
                      </a:r>
                    </a:p>
                  </a:txBody>
                  <a:tcPr/>
                </a:tc>
              </a:tr>
              <a:tr h="480695">
                <a:tc>
                  <a:txBody>
                    <a:bodyPr/>
                    <a:lstStyle/>
                    <a:p>
                      <a:pPr>
                        <a:buNone/>
                      </a:pPr>
                      <a:r>
                        <a:rPr lang="zh-CN" altLang="en-US" b="1"/>
                        <a:t>服务路由与过滤</a:t>
                      </a:r>
                    </a:p>
                  </a:txBody>
                  <a:tcPr/>
                </a:tc>
                <a:tc>
                  <a:txBody>
                    <a:bodyPr/>
                    <a:lstStyle/>
                    <a:p>
                      <a:pPr>
                        <a:buNone/>
                      </a:pPr>
                      <a:r>
                        <a:rPr lang="zh-CN" altLang="en-US"/>
                        <a:t>有</a:t>
                      </a:r>
                    </a:p>
                  </a:txBody>
                  <a:tcPr/>
                </a:tc>
                <a:tc>
                  <a:txBody>
                    <a:bodyPr/>
                    <a:lstStyle/>
                    <a:p>
                      <a:pPr>
                        <a:buNone/>
                      </a:pPr>
                      <a:r>
                        <a:rPr lang="en-US" altLang="zh-CN"/>
                        <a:t>Zuul</a:t>
                      </a:r>
                    </a:p>
                  </a:txBody>
                  <a:tcPr/>
                </a:tc>
              </a:tr>
              <a:tr h="480060">
                <a:tc>
                  <a:txBody>
                    <a:bodyPr/>
                    <a:lstStyle/>
                    <a:p>
                      <a:pPr>
                        <a:buNone/>
                      </a:pPr>
                      <a:r>
                        <a:rPr lang="zh-CN" altLang="en-US" b="1"/>
                        <a:t>分布式配置</a:t>
                      </a:r>
                    </a:p>
                  </a:txBody>
                  <a:tcPr/>
                </a:tc>
                <a:tc>
                  <a:txBody>
                    <a:bodyPr/>
                    <a:lstStyle/>
                    <a:p>
                      <a:pPr>
                        <a:buNone/>
                      </a:pPr>
                      <a:r>
                        <a:rPr lang="zh-CN" altLang="en-US"/>
                        <a:t>无</a:t>
                      </a:r>
                    </a:p>
                  </a:txBody>
                  <a:tcPr/>
                </a:tc>
                <a:tc>
                  <a:txBody>
                    <a:bodyPr/>
                    <a:lstStyle/>
                    <a:p>
                      <a:pPr>
                        <a:buNone/>
                      </a:pPr>
                      <a:r>
                        <a:rPr lang="en-US" altLang="zh-CN"/>
                        <a:t>Spring cloud config</a:t>
                      </a:r>
                    </a:p>
                  </a:txBody>
                  <a:tcPr/>
                </a:tc>
              </a:tr>
              <a:tr h="479425">
                <a:tc>
                  <a:txBody>
                    <a:bodyPr/>
                    <a:lstStyle/>
                    <a:p>
                      <a:pPr>
                        <a:buNone/>
                      </a:pPr>
                      <a:r>
                        <a:rPr lang="zh-CN" altLang="en-US" b="1"/>
                        <a:t>分布式锁</a:t>
                      </a:r>
                    </a:p>
                  </a:txBody>
                  <a:tcPr/>
                </a:tc>
                <a:tc>
                  <a:txBody>
                    <a:bodyPr/>
                    <a:lstStyle/>
                    <a:p>
                      <a:pPr>
                        <a:buNone/>
                      </a:pPr>
                      <a:r>
                        <a:rPr lang="zh-CN" altLang="en-US"/>
                        <a:t>无</a:t>
                      </a:r>
                    </a:p>
                  </a:txBody>
                  <a:tcPr/>
                </a:tc>
                <a:tc>
                  <a:txBody>
                    <a:bodyPr/>
                    <a:lstStyle/>
                    <a:p>
                      <a:pPr>
                        <a:buNone/>
                      </a:pPr>
                      <a:r>
                        <a:rPr lang="zh-CN" altLang="en-US"/>
                        <a:t>计划开发</a:t>
                      </a:r>
                    </a:p>
                  </a:txBody>
                  <a:tcPr/>
                </a:tc>
              </a:tr>
              <a:tr h="480060">
                <a:tc>
                  <a:txBody>
                    <a:bodyPr/>
                    <a:lstStyle/>
                    <a:p>
                      <a:pPr>
                        <a:buNone/>
                      </a:pPr>
                      <a:r>
                        <a:rPr lang="zh-CN" altLang="en-US" b="1"/>
                        <a:t>服务链路跟踪</a:t>
                      </a:r>
                    </a:p>
                  </a:txBody>
                  <a:tcPr/>
                </a:tc>
                <a:tc>
                  <a:txBody>
                    <a:bodyPr/>
                    <a:lstStyle/>
                    <a:p>
                      <a:pPr>
                        <a:buNone/>
                      </a:pPr>
                      <a:r>
                        <a:rPr lang="zh-CN" altLang="en-US"/>
                        <a:t>无</a:t>
                      </a:r>
                    </a:p>
                  </a:txBody>
                  <a:tcPr/>
                </a:tc>
                <a:tc>
                  <a:txBody>
                    <a:bodyPr/>
                    <a:lstStyle/>
                    <a:p>
                      <a:pPr>
                        <a:buNone/>
                      </a:pPr>
                      <a:r>
                        <a:rPr lang="en-US" altLang="zh-CN"/>
                        <a:t>Spring cloud sleuth</a:t>
                      </a:r>
                    </a:p>
                  </a:txBody>
                  <a:tcPr/>
                </a:tc>
              </a:tr>
              <a:tr h="480060">
                <a:tc>
                  <a:txBody>
                    <a:bodyPr/>
                    <a:lstStyle/>
                    <a:p>
                      <a:pPr>
                        <a:buNone/>
                      </a:pPr>
                      <a:r>
                        <a:rPr lang="zh-CN" altLang="en-US" b="1"/>
                        <a:t>消息总线</a:t>
                      </a:r>
                    </a:p>
                  </a:txBody>
                  <a:tcPr/>
                </a:tc>
                <a:tc>
                  <a:txBody>
                    <a:bodyPr/>
                    <a:lstStyle/>
                    <a:p>
                      <a:pPr>
                        <a:buNone/>
                      </a:pPr>
                      <a:r>
                        <a:rPr lang="zh-CN" altLang="en-US"/>
                        <a:t>无</a:t>
                      </a:r>
                    </a:p>
                  </a:txBody>
                  <a:tcPr/>
                </a:tc>
                <a:tc>
                  <a:txBody>
                    <a:bodyPr/>
                    <a:lstStyle/>
                    <a:p>
                      <a:pPr>
                        <a:buNone/>
                      </a:pPr>
                      <a:r>
                        <a:rPr lang="en-US" altLang="zh-CN"/>
                        <a:t>Spring clund bus</a:t>
                      </a:r>
                    </a:p>
                  </a:txBody>
                  <a:tcPr/>
                </a:tc>
              </a:tr>
            </a:tbl>
          </a:graphicData>
        </a:graphic>
      </p:graphicFrame>
      <p:sp>
        <p:nvSpPr>
          <p:cNvPr id="5" name="文本框 4"/>
          <p:cNvSpPr txBox="1"/>
          <p:nvPr/>
        </p:nvSpPr>
        <p:spPr>
          <a:xfrm>
            <a:off x="3615690" y="475615"/>
            <a:ext cx="4631690" cy="583565"/>
          </a:xfrm>
          <a:prstGeom prst="rect">
            <a:avLst/>
          </a:prstGeom>
          <a:noFill/>
        </p:spPr>
        <p:txBody>
          <a:bodyPr wrap="square" rtlCol="0" anchor="t">
            <a:spAutoFit/>
          </a:bodyPr>
          <a:lstStyle/>
          <a:p>
            <a:r>
              <a:rPr lang="en-US" altLang="zh-CN" sz="3200" dirty="0" smtClean="0">
                <a:sym typeface="+mn-ea"/>
              </a:rPr>
              <a:t>dubbo  VS spring cloud</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79195" y="1319530"/>
            <a:ext cx="9964420" cy="4523105"/>
          </a:xfrm>
          <a:prstGeom prst="rect">
            <a:avLst/>
          </a:prstGeom>
          <a:noFill/>
        </p:spPr>
        <p:txBody>
          <a:bodyPr wrap="square" rtlCol="0" anchor="t">
            <a:spAutoFit/>
          </a:bodyPr>
          <a:lstStyle/>
          <a:p>
            <a:pPr marL="342900" indent="-342900">
              <a:buFont typeface="+mj-lt"/>
              <a:buAutoNum type="arabicPeriod"/>
            </a:pPr>
            <a:endParaRPr lang="zh-CN" altLang="en-US">
              <a:solidFill>
                <a:schemeClr val="bg2"/>
              </a:solidFill>
              <a:effectLst>
                <a:innerShdw blurRad="63500" dist="50800" dir="13500000">
                  <a:srgbClr val="000000">
                    <a:alpha val="50000"/>
                  </a:srgbClr>
                </a:innerShdw>
              </a:effectLst>
            </a:endParaRP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服务开发</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服务配置和管理</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服务注册与发现</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服务调用</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服务熔断器</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负载均衡</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服务接口调用</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消息队列</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服务配置中心管理</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服务路由</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服务监控</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全链路追踪</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服务部署</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数据流操作开发包</a:t>
            </a:r>
          </a:p>
          <a:p>
            <a:pPr marL="342900" indent="-342900">
              <a:buFont typeface="+mj-lt"/>
              <a:buAutoNum type="arabicPeriod"/>
            </a:pPr>
            <a:r>
              <a:rPr lang="zh-CN" altLang="en-US">
                <a:solidFill>
                  <a:schemeClr val="bg2"/>
                </a:solidFill>
                <a:effectLst>
                  <a:innerShdw blurRad="63500" dist="50800" dir="13500000">
                    <a:srgbClr val="000000">
                      <a:alpha val="50000"/>
                    </a:srgbClr>
                  </a:innerShdw>
                </a:effectLst>
              </a:rPr>
              <a:t>    事件消息总线</a:t>
            </a:r>
          </a:p>
        </p:txBody>
      </p:sp>
      <p:sp>
        <p:nvSpPr>
          <p:cNvPr id="2" name="文本框 1"/>
          <p:cNvSpPr txBox="1"/>
          <p:nvPr/>
        </p:nvSpPr>
        <p:spPr>
          <a:xfrm>
            <a:off x="3648710" y="618490"/>
            <a:ext cx="4631690" cy="583565"/>
          </a:xfrm>
          <a:prstGeom prst="rect">
            <a:avLst/>
          </a:prstGeom>
          <a:noFill/>
        </p:spPr>
        <p:txBody>
          <a:bodyPr wrap="square" rtlCol="0" anchor="t">
            <a:spAutoFit/>
          </a:bodyPr>
          <a:lstStyle/>
          <a:p>
            <a:r>
              <a:rPr lang="zh-CN" altLang="en-US" sz="3200" dirty="0" smtClean="0">
                <a:sym typeface="+mn-ea"/>
              </a:rPr>
              <a:t>微服务技术栈</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435188-20180412214045427-176081083"/>
          <p:cNvPicPr>
            <a:picLocks noChangeAspect="1"/>
          </p:cNvPicPr>
          <p:nvPr/>
        </p:nvPicPr>
        <p:blipFill>
          <a:blip r:embed="rId2"/>
          <a:stretch>
            <a:fillRect/>
          </a:stretch>
        </p:blipFill>
        <p:spPr>
          <a:xfrm>
            <a:off x="-8255" y="-40640"/>
            <a:ext cx="12229465" cy="6876415"/>
          </a:xfrm>
          <a:prstGeom prst="rect">
            <a:avLst/>
          </a:prstGeom>
        </p:spPr>
      </p:pic>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科技宣讲">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1019</Words>
  <Application>Microsoft Macintosh PowerPoint</Application>
  <PresentationFormat>宽屏</PresentationFormat>
  <Paragraphs>192</Paragraphs>
  <Slides>30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30</vt:i4>
      </vt:variant>
    </vt:vector>
  </HeadingPairs>
  <TitlesOfParts>
    <vt:vector size="33" baseType="lpstr">
      <vt:lpstr>Arial</vt:lpstr>
      <vt:lpstr>宋体</vt:lpstr>
      <vt:lpstr>科技宣讲</vt:lpstr>
      <vt:lpstr>Spring Cloud简介</vt:lpstr>
      <vt:lpstr>PowerPoint 演示文稿</vt:lpstr>
      <vt:lpstr>PowerPoint 演示文稿</vt:lpstr>
      <vt:lpstr>PowerPoint 演示文稿</vt:lpstr>
      <vt:lpstr>PowerPoint 演示文稿</vt:lpstr>
      <vt:lpstr>Spring Cloud简介</vt:lpstr>
      <vt:lpstr>PowerPoint 演示文稿</vt:lpstr>
      <vt:lpstr>PowerPoint 演示文稿</vt:lpstr>
      <vt:lpstr>PowerPoint 演示文稿</vt:lpstr>
      <vt:lpstr>PowerPoint 演示文稿</vt:lpstr>
      <vt:lpstr>PowerPoint 演示文稿</vt:lpstr>
      <vt:lpstr>PowerPoint 演示文稿</vt:lpstr>
      <vt:lpstr>Eureka服务注册发现中心</vt:lpstr>
      <vt:lpstr>Eureka服务注册发现中心</vt:lpstr>
      <vt:lpstr>Zuul网关路由</vt:lpstr>
      <vt:lpstr>Zuul网关路由</vt:lpstr>
      <vt:lpstr>Zuul网关路由</vt:lpstr>
      <vt:lpstr>Zuul网关路由</vt:lpstr>
      <vt:lpstr>Config配置中心</vt:lpstr>
      <vt:lpstr>Config配置中心</vt:lpstr>
      <vt:lpstr>Config配置中心</vt:lpstr>
      <vt:lpstr>Hystrix简介</vt:lpstr>
      <vt:lpstr>熔断器模式</vt:lpstr>
      <vt:lpstr>Hystrix简介</vt:lpstr>
      <vt:lpstr>Hystrix熔断注解配置</vt:lpstr>
      <vt:lpstr>Feign</vt:lpstr>
      <vt:lpstr>spring  cloud 项目的开发</vt:lpstr>
      <vt:lpstr>spring  cloud 微服务的容器化部署</vt:lpstr>
      <vt:lpstr>spring  cloud 微服务的自动化部署</vt:lpstr>
      <vt:lpstr>谢谢</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zhuyunhui</dc:creator>
  <cp:lastModifiedBy>Microsoft Office 用户</cp:lastModifiedBy>
  <cp:revision>176</cp:revision>
  <dcterms:created xsi:type="dcterms:W3CDTF">2017-07-27T09:12:00Z</dcterms:created>
  <dcterms:modified xsi:type="dcterms:W3CDTF">2019-09-02T09:12:01Z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