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charts/chart3.xml" ContentType="application/vnd.openxmlformats-officedocument.drawingml.chart+xml"/>
  <Override PartName="/ppt/theme/themeOverride1.xml" ContentType="application/vnd.openxmlformats-officedocument.themeOverr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drawings/drawing3.xml" ContentType="application/vnd.openxmlformats-officedocument.drawingml.chartshapes+xml"/>
  <Override PartName="/ppt/charts/chart7.xml" ContentType="application/vnd.openxmlformats-officedocument.drawingml.chart+xml"/>
  <Override PartName="/ppt/drawings/drawing4.xml" ContentType="application/vnd.openxmlformats-officedocument.drawingml.chartshapes+xml"/>
  <Override PartName="/ppt/charts/chart8.xml" ContentType="application/vnd.openxmlformats-officedocument.drawingml.chart+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81" r:id="rId4"/>
    <p:sldId id="258" r:id="rId5"/>
    <p:sldId id="279" r:id="rId6"/>
    <p:sldId id="271" r:id="rId7"/>
    <p:sldId id="257" r:id="rId8"/>
    <p:sldId id="280" r:id="rId9"/>
    <p:sldId id="259" r:id="rId10"/>
    <p:sldId id="261" r:id="rId11"/>
    <p:sldId id="265" r:id="rId12"/>
    <p:sldId id="272" r:id="rId13"/>
    <p:sldId id="269" r:id="rId14"/>
    <p:sldId id="260" r:id="rId15"/>
    <p:sldId id="266" r:id="rId16"/>
    <p:sldId id="267" r:id="rId17"/>
    <p:sldId id="268" r:id="rId18"/>
    <p:sldId id="273" r:id="rId19"/>
    <p:sldId id="277" r:id="rId20"/>
    <p:sldId id="278" r:id="rId21"/>
    <p:sldId id="274" r:id="rId22"/>
    <p:sldId id="275" r:id="rId23"/>
    <p:sldId id="270" r:id="rId24"/>
    <p:sldId id="276" r:id="rId25"/>
    <p:sldId id="263" r:id="rId26"/>
    <p:sldId id="264" r:id="rId27"/>
    <p:sldId id="282"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84"/>
    <p:restoredTop sz="94674"/>
  </p:normalViewPr>
  <p:slideViewPr>
    <p:cSldViewPr>
      <p:cViewPr>
        <p:scale>
          <a:sx n="120" d="100"/>
          <a:sy n="120" d="100"/>
        </p:scale>
        <p:origin x="-1542" y="3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E:\Dropbox\&#25968;&#25454;&#20998;&#26512;\barrage\classifier_comp.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E:\Dropbox\&#25968;&#25454;&#20998;&#26512;\barrage\classifier_comp.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E:\Dropbox\&#25968;&#25454;&#20998;&#26512;\barrage\classifier_comp.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E:\Dropbox\&#25968;&#25454;&#20998;&#26512;\barrage\classifier_comp.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E:\Dropbox\&#25968;&#25454;&#20998;&#26512;\barrage\classifier_comp.xlsx" TargetMode="External"/></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E:\Dropbox\&#25968;&#25454;&#20998;&#26512;\barrage\classifier_comp.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E:\Dropbox\&#25968;&#25454;&#20998;&#26512;\barrage\classifier_comp.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E:\Dropbox\&#25968;&#25454;&#20998;&#26512;\barrage\classifier_comp.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Lbls>
            <c:spPr>
              <a:noFill/>
              <a:ln>
                <a:noFill/>
              </a:ln>
              <a:effectLst/>
            </c:spPr>
            <c:showLegendKey val="0"/>
            <c:showVal val="1"/>
            <c:showCatName val="0"/>
            <c:showSerName val="0"/>
            <c:showPercent val="0"/>
            <c:showBubbleSize val="0"/>
            <c:showLeaderLines val="1"/>
            <c:extLst>
              <c:ext xmlns:c15="http://schemas.microsoft.com/office/drawing/2012/chart" uri="{CE6537A1-D6FC-4f65-9D91-7224C49458BB}"/>
            </c:extLst>
          </c:dLbls>
          <c:cat>
            <c:strRef>
              <c:f>Sheet1!$T$2:$T$5</c:f>
              <c:strCache>
                <c:ptCount val="4"/>
                <c:pt idx="0">
                  <c:v>正样本非零输入</c:v>
                </c:pt>
                <c:pt idx="1">
                  <c:v>正样本零值输入</c:v>
                </c:pt>
                <c:pt idx="2">
                  <c:v>负样本非零输入</c:v>
                </c:pt>
                <c:pt idx="3">
                  <c:v>负样本零值输入</c:v>
                </c:pt>
              </c:strCache>
            </c:strRef>
          </c:cat>
          <c:val>
            <c:numRef>
              <c:f>Sheet1!$U$2:$U$5</c:f>
              <c:numCache>
                <c:formatCode>0%</c:formatCode>
                <c:ptCount val="4"/>
                <c:pt idx="0">
                  <c:v>0.26258205689277903</c:v>
                </c:pt>
                <c:pt idx="1">
                  <c:v>4.3490153172866503E-2</c:v>
                </c:pt>
                <c:pt idx="2">
                  <c:v>0.55032822757111599</c:v>
                </c:pt>
                <c:pt idx="3">
                  <c:v>0.14359956236323801</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Lbls>
            <c:showLegendKey val="0"/>
            <c:showVal val="1"/>
            <c:showCatName val="0"/>
            <c:showSerName val="0"/>
            <c:showPercent val="0"/>
            <c:showBubbleSize val="0"/>
            <c:showLeaderLines val="1"/>
          </c:dLbls>
          <c:cat>
            <c:strRef>
              <c:f>Sheet1!$T$8:$T$11</c:f>
              <c:strCache>
                <c:ptCount val="4"/>
                <c:pt idx="0">
                  <c:v>正样本非零输入</c:v>
                </c:pt>
                <c:pt idx="1">
                  <c:v>正样本零值输入</c:v>
                </c:pt>
                <c:pt idx="2">
                  <c:v>负样本非零输入</c:v>
                </c:pt>
                <c:pt idx="3">
                  <c:v>负样本零值输入</c:v>
                </c:pt>
              </c:strCache>
            </c:strRef>
          </c:cat>
          <c:val>
            <c:numRef>
              <c:f>Sheet1!$U$8:$U$11</c:f>
              <c:numCache>
                <c:formatCode>0.00%</c:formatCode>
                <c:ptCount val="4"/>
                <c:pt idx="0">
                  <c:v>0.24842724288840262</c:v>
                </c:pt>
                <c:pt idx="1">
                  <c:v>4.0891684901531729E-2</c:v>
                </c:pt>
                <c:pt idx="2">
                  <c:v>0.57186816192560175</c:v>
                </c:pt>
                <c:pt idx="3">
                  <c:v>0.13881291028446391</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Sheet1!$C$3</c:f>
              <c:strCache>
                <c:ptCount val="1"/>
                <c:pt idx="0">
                  <c:v>LR</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Sheet1!$B$4:$B$9</c:f>
              <c:strCache>
                <c:ptCount val="6"/>
                <c:pt idx="0">
                  <c:v>precision</c:v>
                </c:pt>
                <c:pt idx="1">
                  <c:v>recall</c:v>
                </c:pt>
                <c:pt idx="2">
                  <c:v>F-measure</c:v>
                </c:pt>
                <c:pt idx="3">
                  <c:v>预测正确率</c:v>
                </c:pt>
                <c:pt idx="4">
                  <c:v>正样本正确率</c:v>
                </c:pt>
                <c:pt idx="5">
                  <c:v>负样本正确率</c:v>
                </c:pt>
              </c:strCache>
            </c:strRef>
          </c:cat>
          <c:val>
            <c:numRef>
              <c:f>Sheet1!$C$4:$C$9</c:f>
              <c:numCache>
                <c:formatCode>General</c:formatCode>
                <c:ptCount val="6"/>
                <c:pt idx="0">
                  <c:v>80.169999999999973</c:v>
                </c:pt>
                <c:pt idx="1">
                  <c:v>43.34</c:v>
                </c:pt>
                <c:pt idx="2">
                  <c:v>56.26</c:v>
                </c:pt>
                <c:pt idx="3">
                  <c:v>79.38</c:v>
                </c:pt>
                <c:pt idx="4">
                  <c:v>43.34</c:v>
                </c:pt>
                <c:pt idx="5">
                  <c:v>95.27</c:v>
                </c:pt>
              </c:numCache>
            </c:numRef>
          </c:val>
        </c:ser>
        <c:ser>
          <c:idx val="1"/>
          <c:order val="1"/>
          <c:tx>
            <c:strRef>
              <c:f>Sheet1!$D$3</c:f>
              <c:strCache>
                <c:ptCount val="1"/>
                <c:pt idx="0">
                  <c:v>RF</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Sheet1!$B$4:$B$9</c:f>
              <c:strCache>
                <c:ptCount val="6"/>
                <c:pt idx="0">
                  <c:v>precision</c:v>
                </c:pt>
                <c:pt idx="1">
                  <c:v>recall</c:v>
                </c:pt>
                <c:pt idx="2">
                  <c:v>F-measure</c:v>
                </c:pt>
                <c:pt idx="3">
                  <c:v>预测正确率</c:v>
                </c:pt>
                <c:pt idx="4">
                  <c:v>正样本正确率</c:v>
                </c:pt>
                <c:pt idx="5">
                  <c:v>负样本正确率</c:v>
                </c:pt>
              </c:strCache>
            </c:strRef>
          </c:cat>
          <c:val>
            <c:numRef>
              <c:f>Sheet1!$D$4:$D$9</c:f>
              <c:numCache>
                <c:formatCode>General</c:formatCode>
                <c:ptCount val="6"/>
                <c:pt idx="0">
                  <c:v>81.64</c:v>
                </c:pt>
                <c:pt idx="1">
                  <c:v>41.73</c:v>
                </c:pt>
                <c:pt idx="2">
                  <c:v>55.23</c:v>
                </c:pt>
                <c:pt idx="3">
                  <c:v>79.290000000000006</c:v>
                </c:pt>
                <c:pt idx="4">
                  <c:v>41.73</c:v>
                </c:pt>
                <c:pt idx="5">
                  <c:v>95.86</c:v>
                </c:pt>
              </c:numCache>
            </c:numRef>
          </c:val>
        </c:ser>
        <c:dLbls>
          <c:showLegendKey val="0"/>
          <c:showVal val="0"/>
          <c:showCatName val="0"/>
          <c:showSerName val="0"/>
          <c:showPercent val="0"/>
          <c:showBubbleSize val="0"/>
        </c:dLbls>
        <c:gapWidth val="150"/>
        <c:axId val="113960832"/>
        <c:axId val="113962368"/>
      </c:barChart>
      <c:catAx>
        <c:axId val="113960832"/>
        <c:scaling>
          <c:orientation val="minMax"/>
        </c:scaling>
        <c:delete val="0"/>
        <c:axPos val="b"/>
        <c:numFmt formatCode="General" sourceLinked="0"/>
        <c:majorTickMark val="out"/>
        <c:minorTickMark val="none"/>
        <c:tickLblPos val="nextTo"/>
        <c:crossAx val="113962368"/>
        <c:crosses val="autoZero"/>
        <c:auto val="1"/>
        <c:lblAlgn val="ctr"/>
        <c:lblOffset val="100"/>
        <c:noMultiLvlLbl val="0"/>
      </c:catAx>
      <c:valAx>
        <c:axId val="113962368"/>
        <c:scaling>
          <c:orientation val="minMax"/>
        </c:scaling>
        <c:delete val="0"/>
        <c:axPos val="l"/>
        <c:majorGridlines/>
        <c:numFmt formatCode="General" sourceLinked="1"/>
        <c:majorTickMark val="out"/>
        <c:minorTickMark val="none"/>
        <c:tickLblPos val="nextTo"/>
        <c:crossAx val="11396083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Sheet1!$H$3</c:f>
              <c:strCache>
                <c:ptCount val="1"/>
                <c:pt idx="0">
                  <c:v>LR</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Sheet1!$G$4:$G$6</c:f>
              <c:strCache>
                <c:ptCount val="3"/>
                <c:pt idx="0">
                  <c:v>type I error</c:v>
                </c:pt>
                <c:pt idx="1">
                  <c:v>type II error</c:v>
                </c:pt>
                <c:pt idx="2">
                  <c:v>mean error</c:v>
                </c:pt>
              </c:strCache>
            </c:strRef>
          </c:cat>
          <c:val>
            <c:numRef>
              <c:f>Sheet1!$H$4:$H$6</c:f>
              <c:numCache>
                <c:formatCode>General</c:formatCode>
                <c:ptCount val="3"/>
                <c:pt idx="0">
                  <c:v>56.66</c:v>
                </c:pt>
                <c:pt idx="1">
                  <c:v>4.7300000000000004</c:v>
                </c:pt>
                <c:pt idx="2">
                  <c:v>30.69</c:v>
                </c:pt>
              </c:numCache>
            </c:numRef>
          </c:val>
        </c:ser>
        <c:ser>
          <c:idx val="1"/>
          <c:order val="1"/>
          <c:tx>
            <c:strRef>
              <c:f>Sheet1!$I$3</c:f>
              <c:strCache>
                <c:ptCount val="1"/>
                <c:pt idx="0">
                  <c:v>RF</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Sheet1!$G$4:$G$6</c:f>
              <c:strCache>
                <c:ptCount val="3"/>
                <c:pt idx="0">
                  <c:v>type I error</c:v>
                </c:pt>
                <c:pt idx="1">
                  <c:v>type II error</c:v>
                </c:pt>
                <c:pt idx="2">
                  <c:v>mean error</c:v>
                </c:pt>
              </c:strCache>
            </c:strRef>
          </c:cat>
          <c:val>
            <c:numRef>
              <c:f>Sheet1!$I$4:$I$6</c:f>
              <c:numCache>
                <c:formatCode>General</c:formatCode>
                <c:ptCount val="3"/>
                <c:pt idx="0">
                  <c:v>58.27</c:v>
                </c:pt>
                <c:pt idx="1">
                  <c:v>4.1399999999999997</c:v>
                </c:pt>
                <c:pt idx="2">
                  <c:v>31.2</c:v>
                </c:pt>
              </c:numCache>
            </c:numRef>
          </c:val>
        </c:ser>
        <c:dLbls>
          <c:showLegendKey val="0"/>
          <c:showVal val="0"/>
          <c:showCatName val="0"/>
          <c:showSerName val="0"/>
          <c:showPercent val="0"/>
          <c:showBubbleSize val="0"/>
        </c:dLbls>
        <c:gapWidth val="150"/>
        <c:axId val="157387008"/>
        <c:axId val="157585408"/>
      </c:barChart>
      <c:catAx>
        <c:axId val="157387008"/>
        <c:scaling>
          <c:orientation val="minMax"/>
        </c:scaling>
        <c:delete val="0"/>
        <c:axPos val="b"/>
        <c:numFmt formatCode="General" sourceLinked="0"/>
        <c:majorTickMark val="out"/>
        <c:minorTickMark val="none"/>
        <c:tickLblPos val="nextTo"/>
        <c:crossAx val="157585408"/>
        <c:crosses val="autoZero"/>
        <c:auto val="1"/>
        <c:lblAlgn val="ctr"/>
        <c:lblOffset val="100"/>
        <c:noMultiLvlLbl val="0"/>
      </c:catAx>
      <c:valAx>
        <c:axId val="157585408"/>
        <c:scaling>
          <c:orientation val="minMax"/>
        </c:scaling>
        <c:delete val="0"/>
        <c:axPos val="l"/>
        <c:majorGridlines/>
        <c:numFmt formatCode="General" sourceLinked="1"/>
        <c:majorTickMark val="out"/>
        <c:minorTickMark val="none"/>
        <c:tickLblPos val="nextTo"/>
        <c:crossAx val="15738700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Lbls>
            <c:spPr>
              <a:noFill/>
              <a:ln>
                <a:noFill/>
              </a:ln>
              <a:effectLst/>
            </c:spPr>
            <c:showLegendKey val="0"/>
            <c:showVal val="1"/>
            <c:showCatName val="0"/>
            <c:showSerName val="0"/>
            <c:showPercent val="0"/>
            <c:showBubbleSize val="0"/>
            <c:showLeaderLines val="1"/>
            <c:extLst>
              <c:ext xmlns:c15="http://schemas.microsoft.com/office/drawing/2012/chart" uri="{CE6537A1-D6FC-4f65-9D91-7224C49458BB}">
                <c15:layout/>
              </c:ext>
            </c:extLst>
          </c:dLbls>
          <c:cat>
            <c:strRef>
              <c:f>Sheet2!$K$4:$K$5</c:f>
              <c:strCache>
                <c:ptCount val="2"/>
                <c:pt idx="0">
                  <c:v>正样本数</c:v>
                </c:pt>
                <c:pt idx="1">
                  <c:v>负样本数</c:v>
                </c:pt>
              </c:strCache>
            </c:strRef>
          </c:cat>
          <c:val>
            <c:numRef>
              <c:f>Sheet2!$L$4:$L$5</c:f>
              <c:numCache>
                <c:formatCode>General</c:formatCode>
                <c:ptCount val="2"/>
                <c:pt idx="0">
                  <c:v>14332</c:v>
                </c:pt>
                <c:pt idx="1">
                  <c:v>14049</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Lbls>
            <c:dLbl>
              <c:idx val="0"/>
              <c:layout/>
              <c:showLegendKey val="0"/>
              <c:showVal val="1"/>
              <c:showCatName val="0"/>
              <c:showSerName val="0"/>
              <c:showPercent val="0"/>
              <c:showBubbleSize val="0"/>
              <c:extLst>
                <c:ext xmlns:c15="http://schemas.microsoft.com/office/drawing/2012/chart" uri="{CE6537A1-D6FC-4f65-9D91-7224C49458BB}">
                  <c15:layout/>
                </c:ext>
              </c:extLst>
            </c:dLbl>
            <c:dLbl>
              <c:idx val="1"/>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cat>
            <c:strRef>
              <c:f>Sheet2!$N$4:$N$5</c:f>
              <c:strCache>
                <c:ptCount val="2"/>
                <c:pt idx="0">
                  <c:v>正样本数</c:v>
                </c:pt>
                <c:pt idx="1">
                  <c:v>负样本数</c:v>
                </c:pt>
              </c:strCache>
            </c:strRef>
          </c:cat>
          <c:val>
            <c:numRef>
              <c:f>Sheet2!$O$4:$O$5</c:f>
              <c:numCache>
                <c:formatCode>General</c:formatCode>
                <c:ptCount val="2"/>
                <c:pt idx="0">
                  <c:v>56803</c:v>
                </c:pt>
                <c:pt idx="1">
                  <c:v>56885</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externalData r:id="rId1">
    <c:autoUpdate val="0"/>
  </c:externalData>
  <c:userShapes r:id="rId2"/>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Sheet2!$C$3</c:f>
              <c:strCache>
                <c:ptCount val="1"/>
                <c:pt idx="0">
                  <c:v>LR</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Sheet2!$B$4:$B$9</c:f>
              <c:strCache>
                <c:ptCount val="6"/>
                <c:pt idx="0">
                  <c:v>precision</c:v>
                </c:pt>
                <c:pt idx="1">
                  <c:v>recall</c:v>
                </c:pt>
                <c:pt idx="2">
                  <c:v>F-measure</c:v>
                </c:pt>
                <c:pt idx="3">
                  <c:v>预测正确率</c:v>
                </c:pt>
                <c:pt idx="4">
                  <c:v>正样本正确率</c:v>
                </c:pt>
                <c:pt idx="5">
                  <c:v>负样本正确率</c:v>
                </c:pt>
              </c:strCache>
            </c:strRef>
          </c:cat>
          <c:val>
            <c:numRef>
              <c:f>Sheet2!$C$4:$C$9</c:f>
              <c:numCache>
                <c:formatCode>General</c:formatCode>
                <c:ptCount val="6"/>
                <c:pt idx="0">
                  <c:v>84.39</c:v>
                </c:pt>
                <c:pt idx="1">
                  <c:v>72.5</c:v>
                </c:pt>
                <c:pt idx="2">
                  <c:v>78</c:v>
                </c:pt>
                <c:pt idx="3">
                  <c:v>79.34</c:v>
                </c:pt>
                <c:pt idx="4">
                  <c:v>72.5</c:v>
                </c:pt>
                <c:pt idx="5">
                  <c:v>86.32</c:v>
                </c:pt>
              </c:numCache>
            </c:numRef>
          </c:val>
        </c:ser>
        <c:ser>
          <c:idx val="1"/>
          <c:order val="1"/>
          <c:tx>
            <c:strRef>
              <c:f>Sheet2!$D$3</c:f>
              <c:strCache>
                <c:ptCount val="1"/>
                <c:pt idx="0">
                  <c:v>RF</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Sheet2!$B$4:$B$9</c:f>
              <c:strCache>
                <c:ptCount val="6"/>
                <c:pt idx="0">
                  <c:v>precision</c:v>
                </c:pt>
                <c:pt idx="1">
                  <c:v>recall</c:v>
                </c:pt>
                <c:pt idx="2">
                  <c:v>F-measure</c:v>
                </c:pt>
                <c:pt idx="3">
                  <c:v>预测正确率</c:v>
                </c:pt>
                <c:pt idx="4">
                  <c:v>正样本正确率</c:v>
                </c:pt>
                <c:pt idx="5">
                  <c:v>负样本正确率</c:v>
                </c:pt>
              </c:strCache>
            </c:strRef>
          </c:cat>
          <c:val>
            <c:numRef>
              <c:f>Sheet2!$D$4:$D$9</c:f>
              <c:numCache>
                <c:formatCode>General</c:formatCode>
                <c:ptCount val="6"/>
                <c:pt idx="0">
                  <c:v>82.73</c:v>
                </c:pt>
                <c:pt idx="1">
                  <c:v>72.3</c:v>
                </c:pt>
                <c:pt idx="2">
                  <c:v>77.16</c:v>
                </c:pt>
                <c:pt idx="3">
                  <c:v>78.39</c:v>
                </c:pt>
                <c:pt idx="4">
                  <c:v>72.3</c:v>
                </c:pt>
                <c:pt idx="5">
                  <c:v>84.6</c:v>
                </c:pt>
              </c:numCache>
            </c:numRef>
          </c:val>
        </c:ser>
        <c:dLbls>
          <c:showLegendKey val="0"/>
          <c:showVal val="0"/>
          <c:showCatName val="0"/>
          <c:showSerName val="0"/>
          <c:showPercent val="0"/>
          <c:showBubbleSize val="0"/>
        </c:dLbls>
        <c:gapWidth val="150"/>
        <c:axId val="192280832"/>
        <c:axId val="192299008"/>
      </c:barChart>
      <c:catAx>
        <c:axId val="192280832"/>
        <c:scaling>
          <c:orientation val="minMax"/>
        </c:scaling>
        <c:delete val="0"/>
        <c:axPos val="b"/>
        <c:numFmt formatCode="General" sourceLinked="0"/>
        <c:majorTickMark val="out"/>
        <c:minorTickMark val="none"/>
        <c:tickLblPos val="nextTo"/>
        <c:crossAx val="192299008"/>
        <c:crosses val="autoZero"/>
        <c:auto val="1"/>
        <c:lblAlgn val="ctr"/>
        <c:lblOffset val="100"/>
        <c:noMultiLvlLbl val="0"/>
      </c:catAx>
      <c:valAx>
        <c:axId val="192299008"/>
        <c:scaling>
          <c:orientation val="minMax"/>
        </c:scaling>
        <c:delete val="0"/>
        <c:axPos val="l"/>
        <c:majorGridlines/>
        <c:numFmt formatCode="General" sourceLinked="1"/>
        <c:majorTickMark val="out"/>
        <c:minorTickMark val="none"/>
        <c:tickLblPos val="nextTo"/>
        <c:crossAx val="19228083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Sheet2!$H$3</c:f>
              <c:strCache>
                <c:ptCount val="1"/>
                <c:pt idx="0">
                  <c:v>LR</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Sheet2!$G$4:$G$6</c:f>
              <c:strCache>
                <c:ptCount val="3"/>
                <c:pt idx="0">
                  <c:v>type I error</c:v>
                </c:pt>
                <c:pt idx="1">
                  <c:v>type II error</c:v>
                </c:pt>
                <c:pt idx="2">
                  <c:v>mean error</c:v>
                </c:pt>
              </c:strCache>
            </c:strRef>
          </c:cat>
          <c:val>
            <c:numRef>
              <c:f>Sheet2!$H$4:$H$6</c:f>
              <c:numCache>
                <c:formatCode>General</c:formatCode>
                <c:ptCount val="3"/>
                <c:pt idx="0">
                  <c:v>27.5</c:v>
                </c:pt>
                <c:pt idx="1">
                  <c:v>13.68</c:v>
                </c:pt>
                <c:pt idx="2">
                  <c:v>20.59</c:v>
                </c:pt>
              </c:numCache>
            </c:numRef>
          </c:val>
        </c:ser>
        <c:ser>
          <c:idx val="1"/>
          <c:order val="1"/>
          <c:tx>
            <c:strRef>
              <c:f>Sheet2!$I$3</c:f>
              <c:strCache>
                <c:ptCount val="1"/>
                <c:pt idx="0">
                  <c:v>RF</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Sheet2!$G$4:$G$6</c:f>
              <c:strCache>
                <c:ptCount val="3"/>
                <c:pt idx="0">
                  <c:v>type I error</c:v>
                </c:pt>
                <c:pt idx="1">
                  <c:v>type II error</c:v>
                </c:pt>
                <c:pt idx="2">
                  <c:v>mean error</c:v>
                </c:pt>
              </c:strCache>
            </c:strRef>
          </c:cat>
          <c:val>
            <c:numRef>
              <c:f>Sheet2!$I$4:$I$6</c:f>
              <c:numCache>
                <c:formatCode>General</c:formatCode>
                <c:ptCount val="3"/>
                <c:pt idx="0">
                  <c:v>27.7</c:v>
                </c:pt>
                <c:pt idx="1">
                  <c:v>15.4</c:v>
                </c:pt>
                <c:pt idx="2">
                  <c:v>21.55</c:v>
                </c:pt>
              </c:numCache>
            </c:numRef>
          </c:val>
        </c:ser>
        <c:dLbls>
          <c:showLegendKey val="0"/>
          <c:showVal val="0"/>
          <c:showCatName val="0"/>
          <c:showSerName val="0"/>
          <c:showPercent val="0"/>
          <c:showBubbleSize val="0"/>
        </c:dLbls>
        <c:gapWidth val="150"/>
        <c:axId val="192424960"/>
        <c:axId val="192451328"/>
      </c:barChart>
      <c:catAx>
        <c:axId val="192424960"/>
        <c:scaling>
          <c:orientation val="minMax"/>
        </c:scaling>
        <c:delete val="0"/>
        <c:axPos val="b"/>
        <c:numFmt formatCode="General" sourceLinked="0"/>
        <c:majorTickMark val="out"/>
        <c:minorTickMark val="none"/>
        <c:tickLblPos val="nextTo"/>
        <c:crossAx val="192451328"/>
        <c:crosses val="autoZero"/>
        <c:auto val="1"/>
        <c:lblAlgn val="ctr"/>
        <c:lblOffset val="100"/>
        <c:noMultiLvlLbl val="0"/>
      </c:catAx>
      <c:valAx>
        <c:axId val="192451328"/>
        <c:scaling>
          <c:orientation val="minMax"/>
        </c:scaling>
        <c:delete val="0"/>
        <c:axPos val="l"/>
        <c:majorGridlines/>
        <c:numFmt formatCode="General" sourceLinked="1"/>
        <c:majorTickMark val="out"/>
        <c:minorTickMark val="none"/>
        <c:tickLblPos val="nextTo"/>
        <c:crossAx val="192424960"/>
        <c:crosses val="autoZero"/>
        <c:crossBetween val="between"/>
      </c:valAx>
    </c:plotArea>
    <c:legend>
      <c:legendPos val="r"/>
      <c:layout/>
      <c:overlay val="0"/>
    </c:legend>
    <c:plotVisOnly val="1"/>
    <c:dispBlanksAs val="gap"/>
    <c:showDLblsOverMax val="0"/>
  </c:chart>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0.60949</cdr:x>
      <cdr:y>0.21856</cdr:y>
    </cdr:from>
    <cdr:to>
      <cdr:x>0.9301</cdr:x>
      <cdr:y>0.28581</cdr:y>
    </cdr:to>
    <cdr:sp macro="" textlink="">
      <cdr:nvSpPr>
        <cdr:cNvPr id="2" name="TextBox 1"/>
        <cdr:cNvSpPr txBox="1"/>
      </cdr:nvSpPr>
      <cdr:spPr>
        <a:xfrm xmlns:a="http://schemas.openxmlformats.org/drawingml/2006/main">
          <a:off x="2376264" y="936104"/>
          <a:ext cx="1249972" cy="28803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zh-CN" altLang="en-US" dirty="0"/>
            <a:t>测试</a:t>
          </a:r>
          <a:r>
            <a:rPr lang="zh-CN" altLang="en-US" dirty="0" smtClean="0"/>
            <a:t>集样本</a:t>
          </a:r>
          <a:endParaRPr lang="zh-CN" altLang="en-US" sz="1100" dirty="0"/>
        </a:p>
      </cdr:txBody>
    </cdr:sp>
  </cdr:relSizeAnchor>
</c:userShapes>
</file>

<file path=ppt/drawings/drawing2.xml><?xml version="1.0" encoding="utf-8"?>
<c:userShapes xmlns:c="http://schemas.openxmlformats.org/drawingml/2006/chart">
  <cdr:relSizeAnchor xmlns:cdr="http://schemas.openxmlformats.org/drawingml/2006/chartDrawing">
    <cdr:from>
      <cdr:x>0.68519</cdr:x>
      <cdr:y>0.28875</cdr:y>
    </cdr:from>
    <cdr:to>
      <cdr:x>0.98311</cdr:x>
      <cdr:y>0.43806</cdr:y>
    </cdr:to>
    <cdr:sp macro="" textlink="">
      <cdr:nvSpPr>
        <cdr:cNvPr id="2" name="TextBox 1"/>
        <cdr:cNvSpPr txBox="1"/>
      </cdr:nvSpPr>
      <cdr:spPr>
        <a:xfrm xmlns:a="http://schemas.openxmlformats.org/drawingml/2006/main">
          <a:off x="2664296" y="792088"/>
          <a:ext cx="1158441" cy="40958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zh-CN" altLang="en-US" sz="1100" dirty="0"/>
            <a:t>训练集样本</a:t>
          </a:r>
        </a:p>
      </cdr:txBody>
    </cdr:sp>
  </cdr:relSizeAnchor>
</c:userShapes>
</file>

<file path=ppt/drawings/drawing3.xml><?xml version="1.0" encoding="utf-8"?>
<c:userShapes xmlns:c="http://schemas.openxmlformats.org/drawingml/2006/chart">
  <cdr:relSizeAnchor xmlns:cdr="http://schemas.openxmlformats.org/drawingml/2006/chartDrawing">
    <cdr:from>
      <cdr:x>0.63562</cdr:x>
      <cdr:y>0.15396</cdr:y>
    </cdr:from>
    <cdr:to>
      <cdr:x>0.95853</cdr:x>
      <cdr:y>0.22657</cdr:y>
    </cdr:to>
    <cdr:sp macro="" textlink="">
      <cdr:nvSpPr>
        <cdr:cNvPr id="2" name="TextBox 1"/>
        <cdr:cNvSpPr txBox="1"/>
      </cdr:nvSpPr>
      <cdr:spPr>
        <a:xfrm xmlns:a="http://schemas.openxmlformats.org/drawingml/2006/main">
          <a:off x="2386608" y="648072"/>
          <a:ext cx="1212449" cy="30565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zh-CN" altLang="en-US" sz="1100" dirty="0"/>
            <a:t>测试集样本构成</a:t>
          </a:r>
        </a:p>
      </cdr:txBody>
    </cdr:sp>
  </cdr:relSizeAnchor>
</c:userShapes>
</file>

<file path=ppt/drawings/drawing4.xml><?xml version="1.0" encoding="utf-8"?>
<c:userShapes xmlns:c="http://schemas.openxmlformats.org/drawingml/2006/chart">
  <cdr:relSizeAnchor xmlns:cdr="http://schemas.openxmlformats.org/drawingml/2006/chartDrawing">
    <cdr:from>
      <cdr:x>0.66149</cdr:x>
      <cdr:y>0.02625</cdr:y>
    </cdr:from>
    <cdr:to>
      <cdr:x>0.96357</cdr:x>
      <cdr:y>0.13042</cdr:y>
    </cdr:to>
    <cdr:sp macro="" textlink="">
      <cdr:nvSpPr>
        <cdr:cNvPr id="2" name="TextBox 1"/>
        <cdr:cNvSpPr txBox="1"/>
      </cdr:nvSpPr>
      <cdr:spPr>
        <a:xfrm xmlns:a="http://schemas.openxmlformats.org/drawingml/2006/main">
          <a:off x="3024336" y="72008"/>
          <a:ext cx="1381110" cy="28575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zh-CN" altLang="en-US" sz="1100" dirty="0"/>
            <a:t>训练集样本构成</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CE5A97B1-4064-40B2-963B-2A6D6D89F6DA}" type="datetime1">
              <a:rPr lang="zh-CN" altLang="en-US" smtClean="0"/>
              <a:pPr/>
              <a:t>2015/10/8</a:t>
            </a:fld>
            <a:endParaRPr lang="zh-CN" altLang="en-US" dirty="0"/>
          </a:p>
        </p:txBody>
      </p:sp>
      <p:sp>
        <p:nvSpPr>
          <p:cNvPr id="6" name="灯片编号占位符 5"/>
          <p:cNvSpPr>
            <a:spLocks noGrp="1"/>
          </p:cNvSpPr>
          <p:nvPr>
            <p:ph type="sldNum" sz="quarter" idx="12"/>
          </p:nvPr>
        </p:nvSpPr>
        <p:spPr>
          <a:xfrm>
            <a:off x="2571736" y="6429396"/>
            <a:ext cx="2133600" cy="365125"/>
          </a:xfrm>
        </p:spPr>
        <p:txBody>
          <a:body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3582365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3247BB-982B-45C7-B9E7-30FFB44C8B92}" type="datetime1">
              <a:rPr lang="zh-CN" altLang="en-US" smtClean="0"/>
              <a:pPr/>
              <a:t>2015/10/8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47695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A58F99E-63D8-400E-B99F-C16FA91CFC0A}" type="datetime1">
              <a:rPr lang="zh-CN" altLang="en-US" smtClean="0"/>
              <a:pPr/>
              <a:t>2015/10/8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0261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147A6C5-D93F-407A-85D7-BF2A04B46E7E}" type="datetimeFigureOut">
              <a:rPr lang="zh-CN" altLang="en-US" smtClean="0"/>
              <a:t>2015/10/8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1D2786-8E20-460A-A1D8-6F8E20C29288}" type="slidenum">
              <a:rPr lang="zh-CN" altLang="en-US" smtClean="0"/>
              <a:t>‹#›</a:t>
            </a:fld>
            <a:endParaRPr lang="zh-CN" altLang="en-US"/>
          </a:p>
        </p:txBody>
      </p:sp>
    </p:spTree>
    <p:extLst>
      <p:ext uri="{BB962C8B-B14F-4D97-AF65-F5344CB8AC3E}">
        <p14:creationId xmlns:p14="http://schemas.microsoft.com/office/powerpoint/2010/main" val="4044374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47A6C5-D93F-407A-85D7-BF2A04B46E7E}" type="datetimeFigureOut">
              <a:rPr lang="zh-CN" altLang="en-US" smtClean="0"/>
              <a:t>2015/10/8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1D2786-8E20-460A-A1D8-6F8E20C29288}" type="slidenum">
              <a:rPr lang="zh-CN" altLang="en-US" smtClean="0"/>
              <a:t>‹#›</a:t>
            </a:fld>
            <a:endParaRPr lang="zh-CN" altLang="en-US"/>
          </a:p>
        </p:txBody>
      </p:sp>
    </p:spTree>
    <p:extLst>
      <p:ext uri="{BB962C8B-B14F-4D97-AF65-F5344CB8AC3E}">
        <p14:creationId xmlns:p14="http://schemas.microsoft.com/office/powerpoint/2010/main" val="1469269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147A6C5-D93F-407A-85D7-BF2A04B46E7E}" type="datetimeFigureOut">
              <a:rPr lang="zh-CN" altLang="en-US" smtClean="0"/>
              <a:t>2015/10/8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1D2786-8E20-460A-A1D8-6F8E20C29288}" type="slidenum">
              <a:rPr lang="zh-CN" altLang="en-US" smtClean="0"/>
              <a:t>‹#›</a:t>
            </a:fld>
            <a:endParaRPr lang="zh-CN" altLang="en-US"/>
          </a:p>
        </p:txBody>
      </p:sp>
    </p:spTree>
    <p:extLst>
      <p:ext uri="{BB962C8B-B14F-4D97-AF65-F5344CB8AC3E}">
        <p14:creationId xmlns:p14="http://schemas.microsoft.com/office/powerpoint/2010/main" val="2574542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147A6C5-D93F-407A-85D7-BF2A04B46E7E}" type="datetimeFigureOut">
              <a:rPr lang="zh-CN" altLang="en-US" smtClean="0"/>
              <a:t>2015/10/8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1D2786-8E20-460A-A1D8-6F8E20C29288}" type="slidenum">
              <a:rPr lang="zh-CN" altLang="en-US" smtClean="0"/>
              <a:t>‹#›</a:t>
            </a:fld>
            <a:endParaRPr lang="zh-CN" altLang="en-US"/>
          </a:p>
        </p:txBody>
      </p:sp>
    </p:spTree>
    <p:extLst>
      <p:ext uri="{BB962C8B-B14F-4D97-AF65-F5344CB8AC3E}">
        <p14:creationId xmlns:p14="http://schemas.microsoft.com/office/powerpoint/2010/main" val="33901236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147A6C5-D93F-407A-85D7-BF2A04B46E7E}" type="datetimeFigureOut">
              <a:rPr lang="zh-CN" altLang="en-US" smtClean="0"/>
              <a:t>2015/10/8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E1D2786-8E20-460A-A1D8-6F8E20C29288}" type="slidenum">
              <a:rPr lang="zh-CN" altLang="en-US" smtClean="0"/>
              <a:t>‹#›</a:t>
            </a:fld>
            <a:endParaRPr lang="zh-CN" altLang="en-US"/>
          </a:p>
        </p:txBody>
      </p:sp>
    </p:spTree>
    <p:extLst>
      <p:ext uri="{BB962C8B-B14F-4D97-AF65-F5344CB8AC3E}">
        <p14:creationId xmlns:p14="http://schemas.microsoft.com/office/powerpoint/2010/main" val="85059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47A6C5-D93F-407A-85D7-BF2A04B46E7E}" type="datetimeFigureOut">
              <a:rPr lang="zh-CN" altLang="en-US" smtClean="0"/>
              <a:t>2015/10/8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E1D2786-8E20-460A-A1D8-6F8E20C29288}" type="slidenum">
              <a:rPr lang="zh-CN" altLang="en-US" smtClean="0"/>
              <a:t>‹#›</a:t>
            </a:fld>
            <a:endParaRPr lang="zh-CN" altLang="en-US"/>
          </a:p>
        </p:txBody>
      </p:sp>
    </p:spTree>
    <p:extLst>
      <p:ext uri="{BB962C8B-B14F-4D97-AF65-F5344CB8AC3E}">
        <p14:creationId xmlns:p14="http://schemas.microsoft.com/office/powerpoint/2010/main" val="7163003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47A6C5-D93F-407A-85D7-BF2A04B46E7E}" type="datetimeFigureOut">
              <a:rPr lang="zh-CN" altLang="en-US" smtClean="0"/>
              <a:t>2015/10/8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E1D2786-8E20-460A-A1D8-6F8E20C29288}" type="slidenum">
              <a:rPr lang="zh-CN" altLang="en-US" smtClean="0"/>
              <a:t>‹#›</a:t>
            </a:fld>
            <a:endParaRPr lang="zh-CN" altLang="en-US"/>
          </a:p>
        </p:txBody>
      </p:sp>
    </p:spTree>
    <p:extLst>
      <p:ext uri="{BB962C8B-B14F-4D97-AF65-F5344CB8AC3E}">
        <p14:creationId xmlns:p14="http://schemas.microsoft.com/office/powerpoint/2010/main" val="9497164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147A6C5-D93F-407A-85D7-BF2A04B46E7E}" type="datetimeFigureOut">
              <a:rPr lang="zh-CN" altLang="en-US" smtClean="0"/>
              <a:t>2015/10/8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1D2786-8E20-460A-A1D8-6F8E20C29288}" type="slidenum">
              <a:rPr lang="zh-CN" altLang="en-US" smtClean="0"/>
              <a:t>‹#›</a:t>
            </a:fld>
            <a:endParaRPr lang="zh-CN" altLang="en-US"/>
          </a:p>
        </p:txBody>
      </p:sp>
    </p:spTree>
    <p:extLst>
      <p:ext uri="{BB962C8B-B14F-4D97-AF65-F5344CB8AC3E}">
        <p14:creationId xmlns:p14="http://schemas.microsoft.com/office/powerpoint/2010/main" val="1982843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940966"/>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solidFill>
                  <a:schemeClr val="tx1"/>
                </a:solidFill>
              </a:defRPr>
            </a:lvl1pPr>
          </a:lstStyle>
          <a:p>
            <a:fld id="{A6182FB8-52EB-4FDA-A9A4-D49D68BB875F}" type="datetime1">
              <a:rPr lang="zh-CN" altLang="en-US" smtClean="0"/>
              <a:pPr/>
              <a:t>2015/10/8</a:t>
            </a:fld>
            <a:endParaRPr lang="en-US" altLang="zh-CN" dirty="0" smtClean="0"/>
          </a:p>
        </p:txBody>
      </p:sp>
      <p:sp>
        <p:nvSpPr>
          <p:cNvPr id="5" name="页脚占位符 4"/>
          <p:cNvSpPr>
            <a:spLocks noGrp="1"/>
          </p:cNvSpPr>
          <p:nvPr>
            <p:ph type="ftr" sz="quarter" idx="11"/>
          </p:nvPr>
        </p:nvSpPr>
        <p:spPr/>
        <p:txBody>
          <a:bodyPr/>
          <a:lstStyle>
            <a:lvl1pPr>
              <a:defRPr>
                <a:solidFill>
                  <a:schemeClr val="tx1"/>
                </a:solidFill>
              </a:defRPr>
            </a:lvl1pPr>
          </a:lstStyle>
          <a:p>
            <a:endParaRPr lang="zh-CN" altLang="en-US" b="1" dirty="0" smtClean="0">
              <a:latin typeface="楷体" pitchFamily="49" charset="-122"/>
              <a:ea typeface="楷体" pitchFamily="49" charset="-122"/>
            </a:endParaRPr>
          </a:p>
        </p:txBody>
      </p:sp>
      <p:sp>
        <p:nvSpPr>
          <p:cNvPr id="6" name="灯片编号占位符 5"/>
          <p:cNvSpPr>
            <a:spLocks noGrp="1"/>
          </p:cNvSpPr>
          <p:nvPr>
            <p:ph type="sldNum" sz="quarter" idx="12"/>
          </p:nvPr>
        </p:nvSpPr>
        <p:spPr>
          <a:xfrm>
            <a:off x="2571736" y="6421461"/>
            <a:ext cx="2133600" cy="365125"/>
          </a:xfrm>
        </p:spPr>
        <p:txBody>
          <a:body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406386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147A6C5-D93F-407A-85D7-BF2A04B46E7E}" type="datetimeFigureOut">
              <a:rPr lang="zh-CN" altLang="en-US" smtClean="0"/>
              <a:t>2015/10/8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1D2786-8E20-460A-A1D8-6F8E20C29288}" type="slidenum">
              <a:rPr lang="zh-CN" altLang="en-US" smtClean="0"/>
              <a:t>‹#›</a:t>
            </a:fld>
            <a:endParaRPr lang="zh-CN" altLang="en-US"/>
          </a:p>
        </p:txBody>
      </p:sp>
    </p:spTree>
    <p:extLst>
      <p:ext uri="{BB962C8B-B14F-4D97-AF65-F5344CB8AC3E}">
        <p14:creationId xmlns:p14="http://schemas.microsoft.com/office/powerpoint/2010/main" val="14788961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47A6C5-D93F-407A-85D7-BF2A04B46E7E}" type="datetimeFigureOut">
              <a:rPr lang="zh-CN" altLang="en-US" smtClean="0"/>
              <a:t>2015/10/8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1D2786-8E20-460A-A1D8-6F8E20C29288}" type="slidenum">
              <a:rPr lang="zh-CN" altLang="en-US" smtClean="0"/>
              <a:t>‹#›</a:t>
            </a:fld>
            <a:endParaRPr lang="zh-CN" altLang="en-US"/>
          </a:p>
        </p:txBody>
      </p:sp>
    </p:spTree>
    <p:extLst>
      <p:ext uri="{BB962C8B-B14F-4D97-AF65-F5344CB8AC3E}">
        <p14:creationId xmlns:p14="http://schemas.microsoft.com/office/powerpoint/2010/main" val="14951671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47A6C5-D93F-407A-85D7-BF2A04B46E7E}" type="datetimeFigureOut">
              <a:rPr lang="zh-CN" altLang="en-US" smtClean="0"/>
              <a:t>2015/10/8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1D2786-8E20-460A-A1D8-6F8E20C29288}" type="slidenum">
              <a:rPr lang="zh-CN" altLang="en-US" smtClean="0"/>
              <a:t>‹#›</a:t>
            </a:fld>
            <a:endParaRPr lang="zh-CN" altLang="en-US"/>
          </a:p>
        </p:txBody>
      </p:sp>
    </p:spTree>
    <p:extLst>
      <p:ext uri="{BB962C8B-B14F-4D97-AF65-F5344CB8AC3E}">
        <p14:creationId xmlns:p14="http://schemas.microsoft.com/office/powerpoint/2010/main" val="212932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7B043D0-C8AF-4F34-ADDC-B5F9CC676D2F}" type="datetime1">
              <a:rPr lang="zh-CN" altLang="en-US" smtClean="0"/>
              <a:pPr/>
              <a:t>2015/10/8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50055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8CA3F90-9170-43D6-BD88-A4EB2CE8C41A}" type="datetime1">
              <a:rPr lang="zh-CN" altLang="en-US" smtClean="0"/>
              <a:pPr/>
              <a:t>2015/10/8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791578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5F62359-2BD2-4693-8DCD-B5D162D9F889}" type="datetime1">
              <a:rPr lang="zh-CN" altLang="en-US" smtClean="0"/>
              <a:pPr/>
              <a:t>2015/10/8</a:t>
            </a:fld>
            <a:endParaRPr lang="zh-CN" altLang="en-US"/>
          </a:p>
        </p:txBody>
      </p:sp>
      <p:sp>
        <p:nvSpPr>
          <p:cNvPr id="8" name="页脚占位符 7"/>
          <p:cNvSpPr>
            <a:spLocks noGrp="1"/>
          </p:cNvSpPr>
          <p:nvPr>
            <p:ph type="ftr" sz="quarter" idx="11"/>
          </p:nvPr>
        </p:nvSpPr>
        <p:spPr/>
        <p:txBody>
          <a:bodyPr/>
          <a:lstStyle/>
          <a:p>
            <a:endParaRPr lang="zh-CN" altLang="en-US" b="1" dirty="0" smtClean="0">
              <a:latin typeface="楷体" pitchFamily="49" charset="-122"/>
              <a:ea typeface="楷体" pitchFamily="49" charset="-122"/>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679639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EA1F3F9-6CC7-46B7-ACF1-C5D711184A19}" type="datetime1">
              <a:rPr lang="zh-CN" altLang="en-US" smtClean="0"/>
              <a:pPr/>
              <a:t>2015/10/8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566679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7157B3-BD2C-4D87-81D1-92B84B0EA5F6}" type="datetime1">
              <a:rPr lang="zh-CN" altLang="en-US" smtClean="0"/>
              <a:pPr/>
              <a:t>2015/10/8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3290163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54F77C-E409-4F96-A801-DD0F4D8D8D9F}" type="datetime1">
              <a:rPr lang="zh-CN" altLang="en-US" smtClean="0"/>
              <a:pPr/>
              <a:t>2015/10/8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437669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2138254-9869-47B5-A7AE-27E17B5FBE94}" type="datetime1">
              <a:rPr lang="zh-CN" altLang="en-US" smtClean="0"/>
              <a:pPr/>
              <a:t>2015/10/8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251167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7B688A-E658-4325-90E3-83A076EEF8E4}" type="datetime1">
              <a:rPr lang="zh-CN" altLang="en-US" smtClean="0"/>
              <a:pPr/>
              <a:t>2015/10/8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2800">
                <a:solidFill>
                  <a:schemeClr val="tx1">
                    <a:tint val="75000"/>
                  </a:schemeClr>
                </a:solidFill>
              </a:defRPr>
            </a:lvl1pPr>
          </a:lstStyle>
          <a:p>
            <a:endParaRPr lang="zh-CN" altLang="en-US" b="1" dirty="0" smtClean="0">
              <a:latin typeface="楷体" pitchFamily="49" charset="-122"/>
              <a:ea typeface="楷体" pitchFamily="49" charset="-122"/>
            </a:endParaRPr>
          </a:p>
        </p:txBody>
      </p:sp>
      <p:sp>
        <p:nvSpPr>
          <p:cNvPr id="6" name="灯片编号占位符 5"/>
          <p:cNvSpPr>
            <a:spLocks noGrp="1"/>
          </p:cNvSpPr>
          <p:nvPr>
            <p:ph type="sldNum" sz="quarter" idx="4"/>
          </p:nvPr>
        </p:nvSpPr>
        <p:spPr>
          <a:xfrm>
            <a:off x="2571736" y="642146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dirty="0"/>
          </a:p>
        </p:txBody>
      </p:sp>
      <p:pic>
        <p:nvPicPr>
          <p:cNvPr id="14" name="图片 13" descr="imgo.png"/>
          <p:cNvPicPr>
            <a:picLocks noChangeAspect="1"/>
          </p:cNvPicPr>
          <p:nvPr userDrawn="1"/>
        </p:nvPicPr>
        <p:blipFill>
          <a:blip r:embed="rId13">
            <a:lum bright="35000" contrast="-53000"/>
          </a:blip>
          <a:stretch>
            <a:fillRect/>
          </a:stretch>
        </p:blipFill>
        <p:spPr>
          <a:xfrm>
            <a:off x="3428992" y="3357562"/>
            <a:ext cx="2398181" cy="1095323"/>
          </a:xfrm>
          <a:prstGeom prst="rect">
            <a:avLst/>
          </a:prstGeom>
          <a:scene3d>
            <a:camera prst="orthographicFront">
              <a:rot lat="0" lon="0" rev="1200000"/>
            </a:camera>
            <a:lightRig rig="threePt" dir="t"/>
          </a:scene3d>
        </p:spPr>
      </p:pic>
      <p:sp>
        <p:nvSpPr>
          <p:cNvPr id="10" name="圆角矩形 9"/>
          <p:cNvSpPr/>
          <p:nvPr userDrawn="1"/>
        </p:nvSpPr>
        <p:spPr>
          <a:xfrm flipV="1">
            <a:off x="38100" y="361929"/>
            <a:ext cx="8748000" cy="45719"/>
          </a:xfrm>
          <a:prstGeom prst="roundRect">
            <a:avLst/>
          </a:prstGeom>
          <a:solidFill>
            <a:srgbClr val="F68426"/>
          </a:solidFill>
          <a:ln>
            <a:solidFill>
              <a:srgbClr val="F684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descr="logo.png"/>
          <p:cNvPicPr>
            <a:picLocks noChangeAspect="1"/>
          </p:cNvPicPr>
          <p:nvPr userDrawn="1"/>
        </p:nvPicPr>
        <p:blipFill>
          <a:blip r:embed="rId14"/>
          <a:stretch>
            <a:fillRect/>
          </a:stretch>
        </p:blipFill>
        <p:spPr>
          <a:xfrm>
            <a:off x="7429520" y="0"/>
            <a:ext cx="1599144" cy="500042"/>
          </a:xfrm>
          <a:prstGeom prst="rect">
            <a:avLst/>
          </a:prstGeom>
        </p:spPr>
      </p:pic>
      <p:sp>
        <p:nvSpPr>
          <p:cNvPr id="15" name="圆角矩形 14"/>
          <p:cNvSpPr/>
          <p:nvPr userDrawn="1"/>
        </p:nvSpPr>
        <p:spPr>
          <a:xfrm>
            <a:off x="28575" y="47625"/>
            <a:ext cx="3643306" cy="357190"/>
          </a:xfrm>
          <a:prstGeom prst="roundRect">
            <a:avLst/>
          </a:prstGeom>
          <a:solidFill>
            <a:srgbClr val="F68426"/>
          </a:solidFill>
          <a:ln>
            <a:solidFill>
              <a:srgbClr val="F684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楷体" pitchFamily="49" charset="-122"/>
                <a:ea typeface="楷体" pitchFamily="49" charset="-122"/>
              </a:rPr>
              <a:t>技术研发中心</a:t>
            </a:r>
            <a:r>
              <a:rPr lang="en-US" altLang="zh-CN" sz="2200" b="1" dirty="0" smtClean="0">
                <a:latin typeface="楷体" pitchFamily="49" charset="-122"/>
                <a:ea typeface="楷体" pitchFamily="49" charset="-122"/>
              </a:rPr>
              <a:t>——</a:t>
            </a:r>
            <a:r>
              <a:rPr lang="zh-CN" altLang="en-US" sz="1800" b="1" dirty="0" smtClean="0">
                <a:latin typeface="楷体" pitchFamily="49" charset="-122"/>
                <a:ea typeface="楷体" pitchFamily="49" charset="-122"/>
              </a:rPr>
              <a:t>数据分析组</a:t>
            </a:r>
            <a:endParaRPr lang="zh-CN" altLang="en-US" sz="1800" b="1" dirty="0">
              <a:latin typeface="楷体" pitchFamily="49" charset="-122"/>
              <a:ea typeface="楷体" pitchFamily="49" charset="-122"/>
            </a:endParaRPr>
          </a:p>
        </p:txBody>
      </p:sp>
    </p:spTree>
    <p:extLst>
      <p:ext uri="{BB962C8B-B14F-4D97-AF65-F5344CB8AC3E}">
        <p14:creationId xmlns:p14="http://schemas.microsoft.com/office/powerpoint/2010/main" val="14514822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47A6C5-D93F-407A-85D7-BF2A04B46E7E}" type="datetimeFigureOut">
              <a:rPr lang="zh-CN" altLang="en-US" smtClean="0"/>
              <a:t>2015/10/8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1D2786-8E20-460A-A1D8-6F8E20C29288}" type="slidenum">
              <a:rPr lang="zh-CN" altLang="en-US" smtClean="0"/>
              <a:t>‹#›</a:t>
            </a:fld>
            <a:endParaRPr lang="zh-CN" altLang="en-US"/>
          </a:p>
        </p:txBody>
      </p:sp>
    </p:spTree>
    <p:extLst>
      <p:ext uri="{BB962C8B-B14F-4D97-AF65-F5344CB8AC3E}">
        <p14:creationId xmlns:p14="http://schemas.microsoft.com/office/powerpoint/2010/main" val="40260592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机器学习在弹幕审核上的应用</a:t>
            </a:r>
            <a:endParaRPr lang="zh-CN" altLang="en-US" dirty="0"/>
          </a:p>
        </p:txBody>
      </p:sp>
      <p:sp>
        <p:nvSpPr>
          <p:cNvPr id="5" name="副标题 4"/>
          <p:cNvSpPr>
            <a:spLocks noGrp="1"/>
          </p:cNvSpPr>
          <p:nvPr>
            <p:ph type="subTitle" idx="1"/>
          </p:nvPr>
        </p:nvSpPr>
        <p:spPr/>
        <p:txBody>
          <a:bodyPr/>
          <a:lstStyle/>
          <a:p>
            <a:r>
              <a:rPr lang="zh-CN" altLang="en-US" dirty="0"/>
              <a:t>可行性分析</a:t>
            </a:r>
          </a:p>
        </p:txBody>
      </p:sp>
    </p:spTree>
    <p:extLst>
      <p:ext uri="{BB962C8B-B14F-4D97-AF65-F5344CB8AC3E}">
        <p14:creationId xmlns:p14="http://schemas.microsoft.com/office/powerpoint/2010/main" val="39485031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940966"/>
          </a:xfrm>
        </p:spPr>
        <p:txBody>
          <a:bodyPr/>
          <a:lstStyle/>
          <a:p>
            <a:r>
              <a:rPr lang="zh-CN" altLang="en-US" dirty="0" smtClean="0"/>
              <a:t>低置信度预测的处理</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sz="2800" dirty="0" smtClean="0"/>
              <a:t>对于</a:t>
            </a:r>
            <a:r>
              <a:rPr lang="en-US" altLang="zh-CN" sz="2800" dirty="0" smtClean="0"/>
              <a:t>LR</a:t>
            </a:r>
            <a:r>
              <a:rPr lang="zh-CN" altLang="en-US" sz="2800" dirty="0" smtClean="0"/>
              <a:t>模型，预测结果为</a:t>
            </a:r>
            <a:r>
              <a:rPr lang="en-US" altLang="zh-CN" sz="2800" dirty="0" smtClean="0"/>
              <a:t>0-1</a:t>
            </a:r>
            <a:r>
              <a:rPr lang="zh-CN" altLang="en-US" sz="2800" dirty="0" smtClean="0"/>
              <a:t>之间的连续值，该值越靠近</a:t>
            </a:r>
            <a:r>
              <a:rPr lang="en-US" altLang="zh-CN" sz="2800" dirty="0" smtClean="0"/>
              <a:t>0</a:t>
            </a:r>
            <a:r>
              <a:rPr lang="zh-CN" altLang="en-US" sz="2800" dirty="0" smtClean="0"/>
              <a:t>或者</a:t>
            </a:r>
            <a:r>
              <a:rPr lang="en-US" altLang="zh-CN" sz="2800" dirty="0" smtClean="0"/>
              <a:t>1</a:t>
            </a:r>
            <a:r>
              <a:rPr lang="zh-CN" altLang="en-US" sz="2800" dirty="0" smtClean="0"/>
              <a:t>则置信度越高，可以定义预测值距</a:t>
            </a:r>
            <a:r>
              <a:rPr lang="en-US" altLang="zh-CN" sz="2800" dirty="0" smtClean="0"/>
              <a:t>0.5</a:t>
            </a:r>
            <a:r>
              <a:rPr lang="zh-CN" altLang="en-US" sz="2800" dirty="0" smtClean="0"/>
              <a:t>的距离小于</a:t>
            </a:r>
            <a:r>
              <a:rPr lang="en-US" altLang="zh-CN" sz="2800" dirty="0" smtClean="0"/>
              <a:t>0.1</a:t>
            </a:r>
            <a:r>
              <a:rPr lang="zh-CN" altLang="en-US" sz="2800" dirty="0" smtClean="0"/>
              <a:t>的预测结果为低置信度预测，实际测试低置信度预测约占测试总量的</a:t>
            </a:r>
            <a:r>
              <a:rPr lang="en-US" altLang="zh-CN" sz="2800" dirty="0" smtClean="0"/>
              <a:t>1%</a:t>
            </a:r>
            <a:r>
              <a:rPr lang="zh-CN" altLang="en-US" sz="2800" dirty="0" smtClean="0"/>
              <a:t>左右</a:t>
            </a:r>
            <a:r>
              <a:rPr lang="zh-CN" altLang="en-US" dirty="0" smtClean="0"/>
              <a:t>。</a:t>
            </a:r>
            <a:endParaRPr lang="en-US" altLang="zh-CN" dirty="0" smtClean="0"/>
          </a:p>
          <a:p>
            <a:endParaRPr lang="en-US" altLang="zh-CN" dirty="0" smtClean="0"/>
          </a:p>
          <a:p>
            <a:r>
              <a:rPr lang="en-US" altLang="zh-CN" dirty="0" smtClean="0"/>
              <a:t>2. </a:t>
            </a:r>
            <a:r>
              <a:rPr lang="zh-CN" altLang="en-US" sz="2800" dirty="0" smtClean="0"/>
              <a:t>对于低置信度的预测，输出原始弹幕数据供安全中心人工审核</a:t>
            </a:r>
            <a:endParaRPr lang="zh-CN" altLang="en-US" dirty="0"/>
          </a:p>
        </p:txBody>
      </p:sp>
      <p:sp>
        <p:nvSpPr>
          <p:cNvPr id="4" name="日期占位符 3"/>
          <p:cNvSpPr>
            <a:spLocks noGrp="1"/>
          </p:cNvSpPr>
          <p:nvPr>
            <p:ph type="dt" sz="half" idx="10"/>
          </p:nvPr>
        </p:nvSpPr>
        <p:spPr/>
        <p:txBody>
          <a:bodyPr/>
          <a:lstStyle/>
          <a:p>
            <a:fld id="{A6182FB8-52EB-4FDA-A9A4-D49D68BB875F}" type="datetime1">
              <a:rPr lang="zh-CN" altLang="en-US" smtClean="0"/>
              <a:pPr/>
              <a:t>2015/10/8</a:t>
            </a:fld>
            <a:endParaRPr lang="en-US" altLang="zh-CN" dirty="0" smtClean="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10</a:t>
            </a:fld>
            <a:endParaRPr lang="zh-CN" altLang="en-US" dirty="0"/>
          </a:p>
        </p:txBody>
      </p:sp>
    </p:spTree>
    <p:extLst>
      <p:ext uri="{BB962C8B-B14F-4D97-AF65-F5344CB8AC3E}">
        <p14:creationId xmlns:p14="http://schemas.microsoft.com/office/powerpoint/2010/main" val="4052332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940966"/>
          </a:xfrm>
        </p:spPr>
        <p:txBody>
          <a:bodyPr/>
          <a:lstStyle/>
          <a:p>
            <a:r>
              <a:rPr lang="zh-CN" altLang="en-US" dirty="0" smtClean="0"/>
              <a:t>正负样本不平衡时的处理</a:t>
            </a:r>
            <a:endParaRPr lang="zh-CN" altLang="en-US" dirty="0"/>
          </a:p>
        </p:txBody>
      </p:sp>
      <p:sp>
        <p:nvSpPr>
          <p:cNvPr id="3" name="内容占位符 2"/>
          <p:cNvSpPr>
            <a:spLocks noGrp="1"/>
          </p:cNvSpPr>
          <p:nvPr>
            <p:ph idx="1"/>
          </p:nvPr>
        </p:nvSpPr>
        <p:spPr/>
        <p:txBody>
          <a:bodyPr>
            <a:normAutofit lnSpcReduction="10000"/>
          </a:bodyPr>
          <a:lstStyle/>
          <a:p>
            <a:r>
              <a:rPr lang="zh-CN" altLang="en-US" sz="2800" dirty="0" smtClean="0"/>
              <a:t>采用随机抽样的方式抽取训练样本，发现正负样本约为</a:t>
            </a:r>
            <a:r>
              <a:rPr lang="en-US" altLang="zh-CN" sz="2800" dirty="0" smtClean="0"/>
              <a:t>1:9</a:t>
            </a:r>
            <a:r>
              <a:rPr lang="zh-CN" altLang="en-US" sz="2800" dirty="0" smtClean="0"/>
              <a:t>，比例严重失衡会导致模型对较小比例的样本难以识别</a:t>
            </a:r>
          </a:p>
          <a:p>
            <a:endParaRPr lang="en-US" altLang="zh-CN" sz="2800" dirty="0" smtClean="0"/>
          </a:p>
          <a:p>
            <a:r>
              <a:rPr lang="zh-CN" altLang="en-US" sz="2800" dirty="0" smtClean="0"/>
              <a:t>实际训练时采用</a:t>
            </a:r>
            <a:r>
              <a:rPr lang="en-US" altLang="zh-CN" sz="2800" dirty="0" smtClean="0"/>
              <a:t>1:1</a:t>
            </a:r>
            <a:r>
              <a:rPr lang="zh-CN" altLang="en-US" sz="2800" dirty="0" smtClean="0"/>
              <a:t>的比例随机抽取正负样本</a:t>
            </a:r>
          </a:p>
          <a:p>
            <a:endParaRPr lang="en-US" altLang="zh-CN" sz="2800" dirty="0" smtClean="0"/>
          </a:p>
          <a:p>
            <a:r>
              <a:rPr lang="zh-CN" altLang="en-US" sz="2800" dirty="0" smtClean="0"/>
              <a:t>如果要求的训练样本数量很大，超过了正样本的大小，采用</a:t>
            </a:r>
            <a:r>
              <a:rPr lang="en-US" altLang="zh-CN" sz="2800" dirty="0"/>
              <a:t>SMOTE(Synthetic Minority Over-sampling </a:t>
            </a:r>
            <a:r>
              <a:rPr lang="en-US" altLang="zh-CN" sz="2800" dirty="0" err="1"/>
              <a:t>TEchnique</a:t>
            </a:r>
            <a:r>
              <a:rPr lang="en-US" altLang="zh-CN" sz="2800" dirty="0"/>
              <a:t>)</a:t>
            </a:r>
            <a:r>
              <a:rPr lang="zh-CN" altLang="en-US" sz="2800" dirty="0" smtClean="0"/>
              <a:t>算法依据最近邻随机抽取</a:t>
            </a:r>
            <a:r>
              <a:rPr lang="en-US" altLang="zh-CN" sz="2800" dirty="0" smtClean="0"/>
              <a:t>k</a:t>
            </a:r>
            <a:r>
              <a:rPr lang="zh-CN" altLang="en-US" sz="2800" dirty="0" smtClean="0"/>
              <a:t>个样本插值生成新的正样本</a:t>
            </a:r>
            <a:endParaRPr lang="zh-CN" altLang="en-US" sz="2800" dirty="0"/>
          </a:p>
        </p:txBody>
      </p:sp>
      <p:sp>
        <p:nvSpPr>
          <p:cNvPr id="4" name="日期占位符 3"/>
          <p:cNvSpPr>
            <a:spLocks noGrp="1"/>
          </p:cNvSpPr>
          <p:nvPr>
            <p:ph type="dt" sz="half" idx="10"/>
          </p:nvPr>
        </p:nvSpPr>
        <p:spPr/>
        <p:txBody>
          <a:bodyPr/>
          <a:lstStyle/>
          <a:p>
            <a:fld id="{A6182FB8-52EB-4FDA-A9A4-D49D68BB875F}" type="datetime1">
              <a:rPr lang="zh-CN" altLang="en-US" smtClean="0"/>
              <a:pPr/>
              <a:t>2015/10/8</a:t>
            </a:fld>
            <a:endParaRPr lang="en-US" altLang="zh-CN" dirty="0" smtClean="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11</a:t>
            </a:fld>
            <a:endParaRPr lang="zh-CN" altLang="en-US" dirty="0"/>
          </a:p>
        </p:txBody>
      </p:sp>
    </p:spTree>
    <p:extLst>
      <p:ext uri="{BB962C8B-B14F-4D97-AF65-F5344CB8AC3E}">
        <p14:creationId xmlns:p14="http://schemas.microsoft.com/office/powerpoint/2010/main" val="11900564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04664"/>
            <a:ext cx="8229600" cy="720080"/>
          </a:xfrm>
        </p:spPr>
        <p:txBody>
          <a:bodyPr/>
          <a:lstStyle/>
          <a:p>
            <a:r>
              <a:rPr lang="zh-CN" altLang="en-US" dirty="0" smtClean="0"/>
              <a:t>不平衡样本集</a:t>
            </a:r>
            <a:r>
              <a:rPr lang="en-US" altLang="zh-CN" dirty="0" smtClean="0"/>
              <a:t>-</a:t>
            </a:r>
            <a:r>
              <a:rPr lang="zh-CN" altLang="en-US" dirty="0" smtClean="0"/>
              <a:t>样本分布</a:t>
            </a:r>
            <a:endParaRPr lang="zh-CN" altLang="en-US" dirty="0"/>
          </a:p>
        </p:txBody>
      </p:sp>
      <p:sp>
        <p:nvSpPr>
          <p:cNvPr id="4" name="日期占位符 3"/>
          <p:cNvSpPr>
            <a:spLocks noGrp="1"/>
          </p:cNvSpPr>
          <p:nvPr>
            <p:ph type="dt" sz="half" idx="10"/>
          </p:nvPr>
        </p:nvSpPr>
        <p:spPr/>
        <p:txBody>
          <a:bodyPr/>
          <a:lstStyle/>
          <a:p>
            <a:fld id="{A6182FB8-52EB-4FDA-A9A4-D49D68BB875F}" type="datetime1">
              <a:rPr lang="zh-CN" altLang="en-US" smtClean="0"/>
              <a:pPr/>
              <a:t>2015/10/8</a:t>
            </a:fld>
            <a:endParaRPr lang="en-US" altLang="zh-CN" dirty="0" smtClean="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12</a:t>
            </a:fld>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2923758224"/>
              </p:ext>
            </p:extLst>
          </p:nvPr>
        </p:nvGraphicFramePr>
        <p:xfrm>
          <a:off x="4725733" y="2420888"/>
          <a:ext cx="3898776" cy="428308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475556" y="1124744"/>
            <a:ext cx="8136904" cy="2031325"/>
          </a:xfrm>
          <a:prstGeom prst="rect">
            <a:avLst/>
          </a:prstGeom>
          <a:noFill/>
        </p:spPr>
        <p:txBody>
          <a:bodyPr wrap="square" rtlCol="0">
            <a:spAutoFit/>
          </a:bodyPr>
          <a:lstStyle/>
          <a:p>
            <a:r>
              <a:rPr lang="en-US" altLang="zh-CN" dirty="0" smtClean="0"/>
              <a:t>	</a:t>
            </a:r>
            <a:r>
              <a:rPr lang="zh-CN" altLang="en-US" dirty="0" smtClean="0"/>
              <a:t>从第三周弹幕数据中随机抽取</a:t>
            </a:r>
            <a:r>
              <a:rPr lang="en-US" altLang="zh-CN" dirty="0" smtClean="0"/>
              <a:t>1%</a:t>
            </a:r>
            <a:r>
              <a:rPr lang="zh-CN" altLang="en-US" dirty="0" smtClean="0"/>
              <a:t>样本，经过数据预处理、清洗以后，</a:t>
            </a:r>
            <a:r>
              <a:rPr lang="en-US" altLang="zh-CN" dirty="0" smtClean="0"/>
              <a:t>65%</a:t>
            </a:r>
            <a:r>
              <a:rPr lang="zh-CN" altLang="en-US" dirty="0" smtClean="0"/>
              <a:t>的样本被保留下来作为样本集。样本集的</a:t>
            </a:r>
            <a:r>
              <a:rPr lang="en-US" altLang="zh-CN" dirty="0" smtClean="0"/>
              <a:t>80%</a:t>
            </a:r>
            <a:r>
              <a:rPr lang="zh-CN" altLang="en-US" dirty="0" smtClean="0"/>
              <a:t>被用来作为训练样本，</a:t>
            </a:r>
            <a:r>
              <a:rPr lang="en-US" altLang="zh-CN" dirty="0" smtClean="0"/>
              <a:t>20%</a:t>
            </a:r>
            <a:r>
              <a:rPr lang="zh-CN" altLang="en-US" dirty="0" smtClean="0"/>
              <a:t>作为测试样本。</a:t>
            </a:r>
            <a:endParaRPr lang="en-US" altLang="zh-CN" dirty="0" smtClean="0"/>
          </a:p>
          <a:p>
            <a:r>
              <a:rPr lang="en-US" altLang="zh-CN" dirty="0"/>
              <a:t>	</a:t>
            </a:r>
            <a:r>
              <a:rPr lang="zh-CN" altLang="en-US" dirty="0" smtClean="0"/>
              <a:t>训练样本</a:t>
            </a:r>
            <a:r>
              <a:rPr lang="en-US" altLang="zh-CN" dirty="0" smtClean="0"/>
              <a:t>14624</a:t>
            </a:r>
            <a:r>
              <a:rPr lang="zh-CN" altLang="en-US" dirty="0" smtClean="0"/>
              <a:t>个</a:t>
            </a:r>
            <a:r>
              <a:rPr lang="zh-CN" altLang="en-US" dirty="0"/>
              <a:t>，其中正样本</a:t>
            </a:r>
            <a:r>
              <a:rPr lang="zh-CN" altLang="en-US" dirty="0" smtClean="0"/>
              <a:t>数</a:t>
            </a:r>
            <a:r>
              <a:rPr lang="en-US" altLang="zh-CN" dirty="0" smtClean="0"/>
              <a:t>4231</a:t>
            </a:r>
            <a:r>
              <a:rPr lang="zh-CN" altLang="en-US" dirty="0" smtClean="0"/>
              <a:t>（</a:t>
            </a:r>
            <a:r>
              <a:rPr lang="en-US" altLang="zh-CN" dirty="0" smtClean="0"/>
              <a:t>28.93%</a:t>
            </a:r>
            <a:r>
              <a:rPr lang="zh-CN" altLang="en-US" dirty="0"/>
              <a:t>），负样本</a:t>
            </a:r>
            <a:r>
              <a:rPr lang="zh-CN" altLang="en-US" dirty="0" smtClean="0"/>
              <a:t>数</a:t>
            </a:r>
            <a:r>
              <a:rPr lang="en-US" altLang="zh-CN" dirty="0" smtClean="0"/>
              <a:t>10393</a:t>
            </a:r>
            <a:r>
              <a:rPr lang="zh-CN" altLang="en-US" dirty="0" smtClean="0"/>
              <a:t>（</a:t>
            </a:r>
            <a:r>
              <a:rPr lang="en-US" altLang="zh-CN" dirty="0" smtClean="0"/>
              <a:t>71.07%</a:t>
            </a:r>
            <a:r>
              <a:rPr lang="zh-CN" altLang="en-US" dirty="0"/>
              <a:t>），全零</a:t>
            </a:r>
            <a:r>
              <a:rPr lang="zh-CN" altLang="en-US" dirty="0" smtClean="0"/>
              <a:t>输入</a:t>
            </a:r>
            <a:r>
              <a:rPr lang="en-US" altLang="zh-CN" dirty="0" smtClean="0"/>
              <a:t>2628</a:t>
            </a:r>
            <a:r>
              <a:rPr lang="zh-CN" altLang="en-US" dirty="0" smtClean="0"/>
              <a:t>（</a:t>
            </a:r>
            <a:r>
              <a:rPr lang="en-US" altLang="zh-CN" dirty="0" smtClean="0"/>
              <a:t>17.97%</a:t>
            </a:r>
            <a:r>
              <a:rPr lang="zh-CN" altLang="en-US" dirty="0" smtClean="0"/>
              <a:t>），实际训练样本数</a:t>
            </a:r>
            <a:r>
              <a:rPr lang="en-US" altLang="zh-CN" dirty="0" smtClean="0"/>
              <a:t>11996</a:t>
            </a:r>
            <a:endParaRPr lang="en-US" altLang="zh-CN" dirty="0" smtClean="0"/>
          </a:p>
          <a:p>
            <a:r>
              <a:rPr lang="en-US" altLang="zh-CN" dirty="0"/>
              <a:t>	</a:t>
            </a:r>
            <a:r>
              <a:rPr lang="zh-CN" altLang="en-US" dirty="0" smtClean="0"/>
              <a:t>测试</a:t>
            </a:r>
            <a:r>
              <a:rPr lang="zh-CN" altLang="en-US" dirty="0" smtClean="0"/>
              <a:t>样本</a:t>
            </a:r>
            <a:r>
              <a:rPr lang="en-US" altLang="zh-CN" dirty="0" smtClean="0"/>
              <a:t>3656</a:t>
            </a:r>
            <a:r>
              <a:rPr lang="zh-CN" altLang="en-US" dirty="0" smtClean="0"/>
              <a:t>个，其中正样本数</a:t>
            </a:r>
            <a:r>
              <a:rPr lang="en-US" altLang="zh-CN" dirty="0" smtClean="0"/>
              <a:t>1119</a:t>
            </a:r>
            <a:r>
              <a:rPr lang="zh-CN" altLang="en-US" dirty="0" smtClean="0"/>
              <a:t>（</a:t>
            </a:r>
            <a:r>
              <a:rPr lang="en-US" altLang="zh-CN" dirty="0" smtClean="0"/>
              <a:t>30.61%</a:t>
            </a:r>
            <a:r>
              <a:rPr lang="zh-CN" altLang="en-US" dirty="0" smtClean="0"/>
              <a:t>），负样本数</a:t>
            </a:r>
            <a:r>
              <a:rPr lang="en-US" altLang="zh-CN" dirty="0" smtClean="0"/>
              <a:t>2537</a:t>
            </a:r>
            <a:r>
              <a:rPr lang="zh-CN" altLang="en-US" dirty="0" smtClean="0"/>
              <a:t>（</a:t>
            </a:r>
            <a:r>
              <a:rPr lang="en-US" altLang="zh-CN" dirty="0" smtClean="0"/>
              <a:t>69.39%</a:t>
            </a:r>
            <a:r>
              <a:rPr lang="zh-CN" altLang="en-US" dirty="0" smtClean="0"/>
              <a:t>），全零输入</a:t>
            </a:r>
            <a:r>
              <a:rPr lang="en-US" altLang="zh-CN" dirty="0" smtClean="0"/>
              <a:t>684</a:t>
            </a:r>
            <a:r>
              <a:rPr lang="zh-CN" altLang="en-US" dirty="0" smtClean="0"/>
              <a:t>（</a:t>
            </a:r>
            <a:r>
              <a:rPr lang="en-US" altLang="zh-CN" dirty="0" smtClean="0"/>
              <a:t>18.71%</a:t>
            </a:r>
            <a:r>
              <a:rPr lang="zh-CN" altLang="en-US" dirty="0" smtClean="0"/>
              <a:t>）</a:t>
            </a:r>
            <a:endParaRPr lang="zh-CN" altLang="en-US" dirty="0"/>
          </a:p>
        </p:txBody>
      </p:sp>
      <p:graphicFrame>
        <p:nvGraphicFramePr>
          <p:cNvPr id="10" name="图表 9"/>
          <p:cNvGraphicFramePr>
            <a:graphicFrameLocks/>
          </p:cNvGraphicFramePr>
          <p:nvPr>
            <p:extLst>
              <p:ext uri="{D42A27DB-BD31-4B8C-83A1-F6EECF244321}">
                <p14:modId xmlns:p14="http://schemas.microsoft.com/office/powerpoint/2010/main" val="3568277342"/>
              </p:ext>
            </p:extLst>
          </p:nvPr>
        </p:nvGraphicFramePr>
        <p:xfrm>
          <a:off x="395536" y="2420888"/>
          <a:ext cx="3888432"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图表 10"/>
          <p:cNvGraphicFramePr>
            <a:graphicFrameLocks/>
          </p:cNvGraphicFramePr>
          <p:nvPr>
            <p:extLst>
              <p:ext uri="{D42A27DB-BD31-4B8C-83A1-F6EECF244321}">
                <p14:modId xmlns:p14="http://schemas.microsoft.com/office/powerpoint/2010/main" val="2073650978"/>
              </p:ext>
            </p:extLst>
          </p:nvPr>
        </p:nvGraphicFramePr>
        <p:xfrm>
          <a:off x="621277" y="2996952"/>
          <a:ext cx="4032448" cy="310324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284133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404664"/>
            <a:ext cx="8229600" cy="720080"/>
          </a:xfrm>
        </p:spPr>
        <p:txBody>
          <a:bodyPr/>
          <a:lstStyle/>
          <a:p>
            <a:r>
              <a:rPr lang="zh-CN" altLang="en-US" dirty="0"/>
              <a:t>不平衡</a:t>
            </a:r>
            <a:r>
              <a:rPr lang="zh-CN" altLang="en-US" dirty="0" smtClean="0"/>
              <a:t>样本集</a:t>
            </a:r>
            <a:r>
              <a:rPr lang="en-US" altLang="zh-CN" dirty="0" smtClean="0"/>
              <a:t>-</a:t>
            </a:r>
            <a:r>
              <a:rPr lang="zh-CN" altLang="en-US" dirty="0" smtClean="0"/>
              <a:t>数据测试结果</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272587888"/>
              </p:ext>
            </p:extLst>
          </p:nvPr>
        </p:nvGraphicFramePr>
        <p:xfrm>
          <a:off x="457200" y="1600200"/>
          <a:ext cx="8229600" cy="2116833"/>
        </p:xfrm>
        <a:graphic>
          <a:graphicData uri="http://schemas.openxmlformats.org/drawingml/2006/table">
            <a:tbl>
              <a:tblPr firstRow="1" bandRow="1">
                <a:tableStyleId>{5C22544A-7EE6-4342-B048-85BDC9FD1C3A}</a:tableStyleId>
              </a:tblPr>
              <a:tblGrid>
                <a:gridCol w="2743200"/>
                <a:gridCol w="2743200"/>
                <a:gridCol w="2743200"/>
              </a:tblGrid>
              <a:tr h="705611">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zh-CN" altLang="en-US" dirty="0" smtClean="0"/>
                        <a:t>实际值</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预测值</a:t>
                      </a:r>
                      <a:endParaRPr lang="zh-CN" altLang="en-US" dirty="0"/>
                    </a:p>
                  </a:txBody>
                  <a:tcPr anchor="ctr" anchorCtr="1">
                    <a:lnTlToBr w="12700" cap="flat" cmpd="sng" algn="ctr">
                      <a:solidFill>
                        <a:schemeClr val="tx1"/>
                      </a:solidFill>
                      <a:prstDash val="solid"/>
                      <a:round/>
                      <a:headEnd type="none" w="med" len="med"/>
                      <a:tailEnd type="none" w="med" len="med"/>
                    </a:lnTlToBr>
                  </a:tcPr>
                </a:tc>
                <a:tc>
                  <a:txBody>
                    <a:bodyPr/>
                    <a:lstStyle/>
                    <a:p>
                      <a:pPr algn="ctr"/>
                      <a:r>
                        <a:rPr lang="zh-CN" altLang="en-US" dirty="0" smtClean="0"/>
                        <a:t>正样本</a:t>
                      </a:r>
                      <a:endParaRPr lang="zh-CN" altLang="en-US" dirty="0"/>
                    </a:p>
                  </a:txBody>
                  <a:tcPr anchor="ctr" anchorCtr="1"/>
                </a:tc>
                <a:tc>
                  <a:txBody>
                    <a:bodyPr/>
                    <a:lstStyle/>
                    <a:p>
                      <a:pPr algn="ctr"/>
                      <a:r>
                        <a:rPr lang="zh-CN" altLang="en-US" dirty="0" smtClean="0"/>
                        <a:t>负样本</a:t>
                      </a:r>
                      <a:endParaRPr lang="zh-CN" altLang="en-US" dirty="0"/>
                    </a:p>
                  </a:txBody>
                  <a:tcPr anchor="ctr" anchorCtr="1"/>
                </a:tc>
              </a:tr>
              <a:tr h="705611">
                <a:tc>
                  <a:txBody>
                    <a:bodyPr/>
                    <a:lstStyle/>
                    <a:p>
                      <a:pPr marL="0" algn="ctr" defTabSz="914400" rtl="0" eaLnBrk="1" latinLnBrk="0" hangingPunct="1"/>
                      <a:r>
                        <a:rPr lang="zh-CN" altLang="en-US" sz="1800" kern="1200" dirty="0" smtClean="0">
                          <a:solidFill>
                            <a:schemeClr val="dk1"/>
                          </a:solidFill>
                          <a:latin typeface="+mn-lt"/>
                          <a:ea typeface="+mn-ea"/>
                          <a:cs typeface="+mn-cs"/>
                        </a:rPr>
                        <a:t>正样本</a:t>
                      </a:r>
                      <a:endParaRPr lang="zh-CN" altLang="en-US" sz="1800" kern="1200" dirty="0">
                        <a:solidFill>
                          <a:schemeClr val="dk1"/>
                        </a:solidFill>
                        <a:latin typeface="+mn-lt"/>
                        <a:ea typeface="+mn-ea"/>
                        <a:cs typeface="+mn-cs"/>
                      </a:endParaRPr>
                    </a:p>
                  </a:txBody>
                  <a:tcPr anchor="ctr" anchorCtr="1"/>
                </a:tc>
                <a:tc>
                  <a:txBody>
                    <a:bodyPr/>
                    <a:lstStyle/>
                    <a:p>
                      <a:pPr algn="ctr"/>
                      <a:r>
                        <a:rPr lang="en-US" altLang="zh-CN" dirty="0" smtClean="0"/>
                        <a:t>485</a:t>
                      </a:r>
                      <a:endParaRPr lang="zh-CN" altLang="en-US" dirty="0"/>
                    </a:p>
                  </a:txBody>
                  <a:tcPr anchor="ctr" anchorCtr="1"/>
                </a:tc>
                <a:tc>
                  <a:txBody>
                    <a:bodyPr/>
                    <a:lstStyle/>
                    <a:p>
                      <a:pPr algn="ctr"/>
                      <a:r>
                        <a:rPr lang="en-US" altLang="zh-CN" dirty="0" smtClean="0"/>
                        <a:t>120</a:t>
                      </a:r>
                      <a:endParaRPr lang="zh-CN" altLang="en-US" dirty="0"/>
                    </a:p>
                  </a:txBody>
                  <a:tcPr anchor="ctr" anchorCtr="1"/>
                </a:tc>
              </a:tr>
              <a:tr h="705611">
                <a:tc>
                  <a:txBody>
                    <a:bodyPr/>
                    <a:lstStyle/>
                    <a:p>
                      <a:pPr marL="0" algn="ctr" defTabSz="914400" rtl="0" eaLnBrk="1" latinLnBrk="0" hangingPunct="1"/>
                      <a:r>
                        <a:rPr lang="zh-CN" altLang="en-US" sz="1800" kern="1200" dirty="0" smtClean="0">
                          <a:solidFill>
                            <a:schemeClr val="dk1"/>
                          </a:solidFill>
                          <a:latin typeface="+mn-lt"/>
                          <a:ea typeface="+mn-ea"/>
                          <a:cs typeface="+mn-cs"/>
                        </a:rPr>
                        <a:t>负样本</a:t>
                      </a:r>
                      <a:endParaRPr lang="zh-CN" altLang="en-US" sz="1800" kern="1200" dirty="0">
                        <a:solidFill>
                          <a:schemeClr val="dk1"/>
                        </a:solidFill>
                        <a:latin typeface="+mn-lt"/>
                        <a:ea typeface="+mn-ea"/>
                        <a:cs typeface="+mn-cs"/>
                      </a:endParaRPr>
                    </a:p>
                  </a:txBody>
                  <a:tcPr anchor="ctr" anchorCtr="1"/>
                </a:tc>
                <a:tc>
                  <a:txBody>
                    <a:bodyPr/>
                    <a:lstStyle/>
                    <a:p>
                      <a:pPr algn="ctr"/>
                      <a:r>
                        <a:rPr lang="en-US" altLang="zh-CN" dirty="0" smtClean="0"/>
                        <a:t>634</a:t>
                      </a:r>
                      <a:endParaRPr lang="zh-CN" altLang="en-US" dirty="0"/>
                    </a:p>
                  </a:txBody>
                  <a:tcPr anchor="ctr" anchorCtr="1"/>
                </a:tc>
                <a:tc>
                  <a:txBody>
                    <a:bodyPr/>
                    <a:lstStyle/>
                    <a:p>
                      <a:pPr algn="ctr"/>
                      <a:r>
                        <a:rPr lang="en-US" altLang="zh-CN" dirty="0" smtClean="0"/>
                        <a:t>2417</a:t>
                      </a:r>
                      <a:endParaRPr lang="zh-CN" altLang="en-US" dirty="0"/>
                    </a:p>
                  </a:txBody>
                  <a:tcPr anchor="ctr" anchorCtr="1"/>
                </a:tc>
              </a:tr>
            </a:tbl>
          </a:graphicData>
        </a:graphic>
      </p:graphicFrame>
      <p:sp>
        <p:nvSpPr>
          <p:cNvPr id="4" name="日期占位符 3"/>
          <p:cNvSpPr>
            <a:spLocks noGrp="1"/>
          </p:cNvSpPr>
          <p:nvPr>
            <p:ph type="dt" sz="half" idx="10"/>
          </p:nvPr>
        </p:nvSpPr>
        <p:spPr/>
        <p:txBody>
          <a:bodyPr/>
          <a:lstStyle/>
          <a:p>
            <a:fld id="{A6182FB8-52EB-4FDA-A9A4-D49D68BB875F}" type="datetime1">
              <a:rPr lang="zh-CN" altLang="en-US" smtClean="0"/>
              <a:pPr/>
              <a:t>2015/10/8</a:t>
            </a:fld>
            <a:endParaRPr lang="en-US" altLang="zh-CN" dirty="0" smtClean="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13</a:t>
            </a:fld>
            <a:endParaRPr lang="zh-CN" altLang="en-US" dirty="0"/>
          </a:p>
        </p:txBody>
      </p:sp>
      <p:sp>
        <p:nvSpPr>
          <p:cNvPr id="7" name="TextBox 6"/>
          <p:cNvSpPr txBox="1"/>
          <p:nvPr/>
        </p:nvSpPr>
        <p:spPr>
          <a:xfrm>
            <a:off x="467544" y="1124744"/>
            <a:ext cx="8208912" cy="369332"/>
          </a:xfrm>
          <a:prstGeom prst="rect">
            <a:avLst/>
          </a:prstGeom>
          <a:noFill/>
        </p:spPr>
        <p:txBody>
          <a:bodyPr wrap="square" rtlCol="0">
            <a:spAutoFit/>
          </a:bodyPr>
          <a:lstStyle/>
          <a:p>
            <a:r>
              <a:rPr lang="zh-CN" altLang="en-US" dirty="0" smtClean="0"/>
              <a:t>逻辑斯蒂回归</a:t>
            </a:r>
            <a:r>
              <a:rPr lang="en-US" altLang="zh-CN" dirty="0" smtClean="0"/>
              <a:t>(</a:t>
            </a:r>
            <a:r>
              <a:rPr lang="zh-CN" altLang="en-US" dirty="0" smtClean="0"/>
              <a:t>简称</a:t>
            </a:r>
            <a:r>
              <a:rPr lang="en-US" altLang="zh-CN" dirty="0" smtClean="0"/>
              <a:t>LR)</a:t>
            </a:r>
            <a:r>
              <a:rPr lang="zh-CN" altLang="en-US" dirty="0" smtClean="0"/>
              <a:t>模型	</a:t>
            </a:r>
            <a:r>
              <a:rPr lang="zh-CN" altLang="en-US" dirty="0" smtClean="0"/>
              <a:t>训练样本</a:t>
            </a:r>
            <a:r>
              <a:rPr lang="zh-CN" altLang="en-US" dirty="0" smtClean="0"/>
              <a:t>大小</a:t>
            </a:r>
            <a:r>
              <a:rPr lang="en-US" altLang="zh-CN" dirty="0" smtClean="0"/>
              <a:t>11996</a:t>
            </a:r>
            <a:r>
              <a:rPr lang="zh-CN" altLang="en-US" dirty="0" smtClean="0"/>
              <a:t>	特征个数</a:t>
            </a:r>
            <a:r>
              <a:rPr lang="en-US" altLang="zh-CN" dirty="0" smtClean="0"/>
              <a:t>2000</a:t>
            </a:r>
            <a:endParaRPr lang="zh-CN" altLang="en-US" dirty="0"/>
          </a:p>
        </p:txBody>
      </p:sp>
      <p:sp>
        <p:nvSpPr>
          <p:cNvPr id="9" name="TextBox 8"/>
          <p:cNvSpPr txBox="1"/>
          <p:nvPr/>
        </p:nvSpPr>
        <p:spPr>
          <a:xfrm>
            <a:off x="467544" y="3933056"/>
            <a:ext cx="8208912" cy="369332"/>
          </a:xfrm>
          <a:prstGeom prst="rect">
            <a:avLst/>
          </a:prstGeom>
          <a:noFill/>
        </p:spPr>
        <p:txBody>
          <a:bodyPr wrap="square" rtlCol="0">
            <a:spAutoFit/>
          </a:bodyPr>
          <a:lstStyle/>
          <a:p>
            <a:r>
              <a:rPr lang="zh-CN" altLang="en-US" dirty="0" smtClean="0"/>
              <a:t>召回率</a:t>
            </a:r>
            <a:r>
              <a:rPr lang="en-US" altLang="zh-CN" dirty="0" smtClean="0"/>
              <a:t>Recall = 43.34%	</a:t>
            </a:r>
            <a:r>
              <a:rPr lang="zh-CN" altLang="en-US" dirty="0" smtClean="0"/>
              <a:t>准确率</a:t>
            </a:r>
            <a:r>
              <a:rPr lang="en-US" altLang="zh-CN" dirty="0" smtClean="0"/>
              <a:t>precision=80.17% </a:t>
            </a:r>
            <a:endParaRPr lang="zh-CN" altLang="en-US" dirty="0"/>
          </a:p>
        </p:txBody>
      </p:sp>
    </p:spTree>
    <p:extLst>
      <p:ext uri="{BB962C8B-B14F-4D97-AF65-F5344CB8AC3E}">
        <p14:creationId xmlns:p14="http://schemas.microsoft.com/office/powerpoint/2010/main" val="197235471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04664"/>
            <a:ext cx="8229600" cy="720080"/>
          </a:xfrm>
        </p:spPr>
        <p:txBody>
          <a:bodyPr/>
          <a:lstStyle/>
          <a:p>
            <a:r>
              <a:rPr lang="zh-CN" altLang="en-US" dirty="0"/>
              <a:t>不平衡</a:t>
            </a:r>
            <a:r>
              <a:rPr lang="zh-CN" altLang="en-US" dirty="0" smtClean="0"/>
              <a:t>样本集</a:t>
            </a:r>
            <a:r>
              <a:rPr lang="en-US" altLang="zh-CN" dirty="0" smtClean="0"/>
              <a:t>-</a:t>
            </a:r>
            <a:r>
              <a:rPr lang="zh-CN" altLang="en-US" dirty="0" smtClean="0"/>
              <a:t>数据测试结果</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428375867"/>
              </p:ext>
            </p:extLst>
          </p:nvPr>
        </p:nvGraphicFramePr>
        <p:xfrm>
          <a:off x="492006" y="1844824"/>
          <a:ext cx="8229600" cy="2116833"/>
        </p:xfrm>
        <a:graphic>
          <a:graphicData uri="http://schemas.openxmlformats.org/drawingml/2006/table">
            <a:tbl>
              <a:tblPr firstRow="1" bandRow="1">
                <a:tableStyleId>{5C22544A-7EE6-4342-B048-85BDC9FD1C3A}</a:tableStyleId>
              </a:tblPr>
              <a:tblGrid>
                <a:gridCol w="2743200"/>
                <a:gridCol w="2743200"/>
                <a:gridCol w="2743200"/>
              </a:tblGrid>
              <a:tr h="705611">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zh-CN" altLang="en-US" dirty="0" smtClean="0"/>
                        <a:t>实际值</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预测值</a:t>
                      </a:r>
                    </a:p>
                  </a:txBody>
                  <a:tcPr anchor="ctr" anchorCtr="1">
                    <a:lnTlToBr w="12700" cap="flat" cmpd="sng" algn="ctr">
                      <a:solidFill>
                        <a:schemeClr val="tx1"/>
                      </a:solidFill>
                      <a:prstDash val="solid"/>
                      <a:round/>
                      <a:headEnd type="none" w="med" len="med"/>
                      <a:tailEnd type="none" w="med" len="med"/>
                    </a:lnTlToBr>
                  </a:tcPr>
                </a:tc>
                <a:tc>
                  <a:txBody>
                    <a:bodyPr/>
                    <a:lstStyle/>
                    <a:p>
                      <a:pPr algn="ctr"/>
                      <a:r>
                        <a:rPr lang="zh-CN" altLang="en-US" dirty="0" smtClean="0"/>
                        <a:t>正样本</a:t>
                      </a:r>
                      <a:endParaRPr lang="zh-CN" altLang="en-US" dirty="0"/>
                    </a:p>
                  </a:txBody>
                  <a:tcPr anchor="ctr" anchorCtr="1"/>
                </a:tc>
                <a:tc>
                  <a:txBody>
                    <a:bodyPr/>
                    <a:lstStyle/>
                    <a:p>
                      <a:pPr algn="ctr"/>
                      <a:r>
                        <a:rPr lang="zh-CN" altLang="en-US" dirty="0" smtClean="0"/>
                        <a:t>负样本</a:t>
                      </a:r>
                      <a:endParaRPr lang="zh-CN" altLang="en-US" dirty="0"/>
                    </a:p>
                  </a:txBody>
                  <a:tcPr anchor="ctr" anchorCtr="1"/>
                </a:tc>
              </a:tr>
              <a:tr h="705611">
                <a:tc>
                  <a:txBody>
                    <a:bodyPr/>
                    <a:lstStyle/>
                    <a:p>
                      <a:pPr algn="ctr"/>
                      <a:r>
                        <a:rPr lang="zh-CN" altLang="en-US" dirty="0" smtClean="0"/>
                        <a:t>正样本</a:t>
                      </a:r>
                      <a:endParaRPr lang="zh-CN" altLang="en-US" dirty="0"/>
                    </a:p>
                  </a:txBody>
                  <a:tcPr anchor="ctr" anchorCtr="1"/>
                </a:tc>
                <a:tc>
                  <a:txBody>
                    <a:bodyPr/>
                    <a:lstStyle/>
                    <a:p>
                      <a:pPr algn="ctr"/>
                      <a:r>
                        <a:rPr lang="en-US" altLang="zh-CN" dirty="0" smtClean="0"/>
                        <a:t>467</a:t>
                      </a:r>
                      <a:endParaRPr lang="zh-CN" altLang="en-US" dirty="0"/>
                    </a:p>
                  </a:txBody>
                  <a:tcPr anchor="ctr" anchorCtr="1"/>
                </a:tc>
                <a:tc>
                  <a:txBody>
                    <a:bodyPr/>
                    <a:lstStyle/>
                    <a:p>
                      <a:pPr algn="ctr"/>
                      <a:r>
                        <a:rPr lang="en-US" altLang="zh-CN" dirty="0" smtClean="0"/>
                        <a:t>105</a:t>
                      </a:r>
                      <a:endParaRPr lang="zh-CN" altLang="en-US" dirty="0"/>
                    </a:p>
                  </a:txBody>
                  <a:tcPr anchor="ctr" anchorCtr="1"/>
                </a:tc>
              </a:tr>
              <a:tr h="705611">
                <a:tc>
                  <a:txBody>
                    <a:bodyPr/>
                    <a:lstStyle/>
                    <a:p>
                      <a:pPr algn="ctr"/>
                      <a:r>
                        <a:rPr lang="zh-CN" altLang="en-US" dirty="0" smtClean="0"/>
                        <a:t>负样本</a:t>
                      </a:r>
                      <a:endParaRPr lang="zh-CN" altLang="en-US" dirty="0"/>
                    </a:p>
                  </a:txBody>
                  <a:tcPr anchor="ctr" anchorCtr="1"/>
                </a:tc>
                <a:tc>
                  <a:txBody>
                    <a:bodyPr/>
                    <a:lstStyle/>
                    <a:p>
                      <a:pPr algn="ctr"/>
                      <a:r>
                        <a:rPr lang="en-US" altLang="zh-CN" dirty="0" smtClean="0"/>
                        <a:t>652</a:t>
                      </a:r>
                      <a:endParaRPr lang="zh-CN" altLang="en-US" dirty="0"/>
                    </a:p>
                  </a:txBody>
                  <a:tcPr anchor="ctr" anchorCtr="1"/>
                </a:tc>
                <a:tc>
                  <a:txBody>
                    <a:bodyPr/>
                    <a:lstStyle/>
                    <a:p>
                      <a:pPr algn="ctr"/>
                      <a:r>
                        <a:rPr lang="en-US" altLang="zh-CN" dirty="0" smtClean="0"/>
                        <a:t>2432</a:t>
                      </a:r>
                      <a:endParaRPr lang="zh-CN" altLang="en-US" dirty="0"/>
                    </a:p>
                  </a:txBody>
                  <a:tcPr anchor="ctr" anchorCtr="1"/>
                </a:tc>
              </a:tr>
            </a:tbl>
          </a:graphicData>
        </a:graphic>
      </p:graphicFrame>
      <p:sp>
        <p:nvSpPr>
          <p:cNvPr id="4" name="日期占位符 3"/>
          <p:cNvSpPr>
            <a:spLocks noGrp="1"/>
          </p:cNvSpPr>
          <p:nvPr>
            <p:ph type="dt" sz="half" idx="10"/>
          </p:nvPr>
        </p:nvSpPr>
        <p:spPr/>
        <p:txBody>
          <a:bodyPr/>
          <a:lstStyle/>
          <a:p>
            <a:fld id="{A6182FB8-52EB-4FDA-A9A4-D49D68BB875F}" type="datetime1">
              <a:rPr lang="zh-CN" altLang="en-US" smtClean="0"/>
              <a:pPr/>
              <a:t>2015/10/8</a:t>
            </a:fld>
            <a:endParaRPr lang="en-US" altLang="zh-CN" dirty="0" smtClean="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14</a:t>
            </a:fld>
            <a:endParaRPr lang="zh-CN" altLang="en-US" dirty="0"/>
          </a:p>
        </p:txBody>
      </p:sp>
      <p:sp>
        <p:nvSpPr>
          <p:cNvPr id="7" name="TextBox 6"/>
          <p:cNvSpPr txBox="1"/>
          <p:nvPr/>
        </p:nvSpPr>
        <p:spPr>
          <a:xfrm>
            <a:off x="467544" y="1124744"/>
            <a:ext cx="8208912" cy="646331"/>
          </a:xfrm>
          <a:prstGeom prst="rect">
            <a:avLst/>
          </a:prstGeom>
          <a:noFill/>
        </p:spPr>
        <p:txBody>
          <a:bodyPr wrap="square" rtlCol="0">
            <a:spAutoFit/>
          </a:bodyPr>
          <a:lstStyle/>
          <a:p>
            <a:r>
              <a:rPr lang="zh-CN" altLang="en-US" dirty="0" smtClean="0"/>
              <a:t>随机森林算法</a:t>
            </a:r>
            <a:r>
              <a:rPr lang="en-US" altLang="zh-CN" dirty="0" smtClean="0"/>
              <a:t>(</a:t>
            </a:r>
            <a:r>
              <a:rPr lang="zh-CN" altLang="en-US" dirty="0" smtClean="0"/>
              <a:t>简称</a:t>
            </a:r>
            <a:r>
              <a:rPr lang="en-US" altLang="zh-CN" dirty="0" smtClean="0"/>
              <a:t>RF)</a:t>
            </a:r>
            <a:r>
              <a:rPr lang="zh-CN" altLang="en-US" dirty="0" smtClean="0"/>
              <a:t> </a:t>
            </a:r>
            <a:r>
              <a:rPr lang="en-US" altLang="zh-CN" dirty="0" smtClean="0"/>
              <a:t> </a:t>
            </a:r>
            <a:r>
              <a:rPr lang="zh-CN" altLang="en-US" dirty="0" smtClean="0"/>
              <a:t>决策树数目</a:t>
            </a:r>
            <a:r>
              <a:rPr lang="en-US" altLang="zh-CN" dirty="0" smtClean="0"/>
              <a:t>50</a:t>
            </a:r>
            <a:r>
              <a:rPr lang="en-US" altLang="zh-CN" dirty="0" smtClean="0"/>
              <a:t>	</a:t>
            </a:r>
            <a:r>
              <a:rPr lang="zh-CN" altLang="en-US" dirty="0" smtClean="0"/>
              <a:t>训练样本</a:t>
            </a:r>
            <a:r>
              <a:rPr lang="zh-CN" altLang="en-US" dirty="0" smtClean="0"/>
              <a:t>大小</a:t>
            </a:r>
            <a:r>
              <a:rPr lang="en-US" altLang="zh-CN" dirty="0" smtClean="0"/>
              <a:t>11996	</a:t>
            </a:r>
          </a:p>
          <a:p>
            <a:r>
              <a:rPr lang="zh-CN" altLang="en-US" dirty="0" smtClean="0"/>
              <a:t>特征</a:t>
            </a:r>
            <a:r>
              <a:rPr lang="zh-CN" altLang="en-US" dirty="0" smtClean="0"/>
              <a:t>个数</a:t>
            </a:r>
            <a:r>
              <a:rPr lang="en-US" altLang="zh-CN" dirty="0" smtClean="0"/>
              <a:t>2000</a:t>
            </a:r>
            <a:endParaRPr lang="zh-CN" altLang="en-US" dirty="0"/>
          </a:p>
        </p:txBody>
      </p:sp>
      <p:sp>
        <p:nvSpPr>
          <p:cNvPr id="9" name="TextBox 8"/>
          <p:cNvSpPr txBox="1"/>
          <p:nvPr/>
        </p:nvSpPr>
        <p:spPr>
          <a:xfrm>
            <a:off x="502350" y="4177680"/>
            <a:ext cx="8208912" cy="369332"/>
          </a:xfrm>
          <a:prstGeom prst="rect">
            <a:avLst/>
          </a:prstGeom>
          <a:noFill/>
        </p:spPr>
        <p:txBody>
          <a:bodyPr wrap="square" rtlCol="0">
            <a:spAutoFit/>
          </a:bodyPr>
          <a:lstStyle/>
          <a:p>
            <a:r>
              <a:rPr lang="zh-CN" altLang="en-US" dirty="0" smtClean="0"/>
              <a:t>召回率</a:t>
            </a:r>
            <a:r>
              <a:rPr lang="en-US" altLang="zh-CN" dirty="0" smtClean="0"/>
              <a:t>Recall = 41.73%	</a:t>
            </a:r>
            <a:r>
              <a:rPr lang="zh-CN" altLang="en-US" dirty="0" smtClean="0"/>
              <a:t>准确率</a:t>
            </a:r>
            <a:r>
              <a:rPr lang="en-US" altLang="zh-CN" dirty="0" smtClean="0"/>
              <a:t>precision=81.64%</a:t>
            </a:r>
            <a:endParaRPr lang="zh-CN" altLang="en-US" dirty="0"/>
          </a:p>
        </p:txBody>
      </p:sp>
    </p:spTree>
    <p:extLst>
      <p:ext uri="{BB962C8B-B14F-4D97-AF65-F5344CB8AC3E}">
        <p14:creationId xmlns:p14="http://schemas.microsoft.com/office/powerpoint/2010/main" val="21342160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720080"/>
          </a:xfrm>
        </p:spPr>
        <p:txBody>
          <a:bodyPr/>
          <a:lstStyle/>
          <a:p>
            <a:r>
              <a:rPr lang="zh-CN" altLang="en-US" dirty="0"/>
              <a:t>不平衡样本集</a:t>
            </a:r>
            <a:r>
              <a:rPr lang="en-US" altLang="zh-CN" dirty="0" smtClean="0"/>
              <a:t>-</a:t>
            </a:r>
            <a:r>
              <a:rPr lang="zh-CN" altLang="en-US" dirty="0" smtClean="0"/>
              <a:t>正确率指标比较</a:t>
            </a:r>
            <a:endParaRPr lang="zh-CN" altLang="en-US" dirty="0"/>
          </a:p>
        </p:txBody>
      </p:sp>
      <p:sp>
        <p:nvSpPr>
          <p:cNvPr id="4" name="日期占位符 3"/>
          <p:cNvSpPr>
            <a:spLocks noGrp="1"/>
          </p:cNvSpPr>
          <p:nvPr>
            <p:ph type="dt" sz="half" idx="10"/>
          </p:nvPr>
        </p:nvSpPr>
        <p:spPr/>
        <p:txBody>
          <a:bodyPr/>
          <a:lstStyle/>
          <a:p>
            <a:fld id="{A6182FB8-52EB-4FDA-A9A4-D49D68BB875F}" type="datetime1">
              <a:rPr lang="zh-CN" altLang="en-US" smtClean="0"/>
              <a:pPr/>
              <a:t>2015/10/8</a:t>
            </a:fld>
            <a:endParaRPr lang="en-US" altLang="zh-CN" dirty="0" smtClean="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15</a:t>
            </a:fld>
            <a:endParaRPr lang="zh-CN" altLang="en-US" dirty="0"/>
          </a:p>
        </p:txBody>
      </p:sp>
      <p:graphicFrame>
        <p:nvGraphicFramePr>
          <p:cNvPr id="9" name="内容占位符 8"/>
          <p:cNvGraphicFramePr>
            <a:graphicFrameLocks noGrp="1"/>
          </p:cNvGraphicFramePr>
          <p:nvPr>
            <p:ph idx="1"/>
            <p:extLst>
              <p:ext uri="{D42A27DB-BD31-4B8C-83A1-F6EECF244321}">
                <p14:modId xmlns:p14="http://schemas.microsoft.com/office/powerpoint/2010/main" val="1542235364"/>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211267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940966"/>
          </a:xfrm>
        </p:spPr>
        <p:txBody>
          <a:bodyPr/>
          <a:lstStyle/>
          <a:p>
            <a:r>
              <a:rPr lang="zh-CN" altLang="en-US" dirty="0" smtClean="0"/>
              <a:t>不平衡样本集</a:t>
            </a:r>
            <a:r>
              <a:rPr lang="en-US" altLang="zh-CN" dirty="0" smtClean="0"/>
              <a:t>-</a:t>
            </a:r>
            <a:r>
              <a:rPr lang="zh-CN" altLang="en-US" dirty="0" smtClean="0"/>
              <a:t>错误率指标比较</a:t>
            </a:r>
            <a:endParaRPr lang="zh-CN" altLang="en-US" dirty="0"/>
          </a:p>
        </p:txBody>
      </p:sp>
      <p:sp>
        <p:nvSpPr>
          <p:cNvPr id="4" name="日期占位符 3"/>
          <p:cNvSpPr>
            <a:spLocks noGrp="1"/>
          </p:cNvSpPr>
          <p:nvPr>
            <p:ph type="dt" sz="half" idx="10"/>
          </p:nvPr>
        </p:nvSpPr>
        <p:spPr/>
        <p:txBody>
          <a:bodyPr/>
          <a:lstStyle/>
          <a:p>
            <a:fld id="{A6182FB8-52EB-4FDA-A9A4-D49D68BB875F}" type="datetime1">
              <a:rPr lang="zh-CN" altLang="en-US" smtClean="0"/>
              <a:pPr/>
              <a:t>2015/10/8</a:t>
            </a:fld>
            <a:endParaRPr lang="en-US" altLang="zh-CN" dirty="0" smtClean="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16</a:t>
            </a:fld>
            <a:endParaRPr lang="zh-CN" altLang="en-US" dirty="0"/>
          </a:p>
        </p:txBody>
      </p:sp>
      <p:graphicFrame>
        <p:nvGraphicFramePr>
          <p:cNvPr id="8" name="内容占位符 7"/>
          <p:cNvGraphicFramePr>
            <a:graphicFrameLocks noGrp="1"/>
          </p:cNvGraphicFramePr>
          <p:nvPr>
            <p:ph idx="1"/>
            <p:extLst>
              <p:ext uri="{D42A27DB-BD31-4B8C-83A1-F6EECF244321}">
                <p14:modId xmlns:p14="http://schemas.microsoft.com/office/powerpoint/2010/main" val="2216761674"/>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262747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864096"/>
          </a:xfrm>
        </p:spPr>
        <p:txBody>
          <a:bodyPr/>
          <a:lstStyle/>
          <a:p>
            <a:r>
              <a:rPr lang="zh-CN" altLang="en-US" dirty="0" smtClean="0"/>
              <a:t>进一步测试</a:t>
            </a:r>
            <a:r>
              <a:rPr lang="en-US" altLang="zh-CN" dirty="0" smtClean="0"/>
              <a:t>-</a:t>
            </a:r>
            <a:r>
              <a:rPr lang="zh-CN" altLang="en-US" dirty="0" smtClean="0"/>
              <a:t>增加样本数</a:t>
            </a:r>
            <a:endParaRPr lang="zh-CN" altLang="en-US" dirty="0"/>
          </a:p>
        </p:txBody>
      </p:sp>
      <p:sp>
        <p:nvSpPr>
          <p:cNvPr id="4" name="日期占位符 3"/>
          <p:cNvSpPr>
            <a:spLocks noGrp="1"/>
          </p:cNvSpPr>
          <p:nvPr>
            <p:ph type="dt" sz="half" idx="10"/>
          </p:nvPr>
        </p:nvSpPr>
        <p:spPr/>
        <p:txBody>
          <a:bodyPr/>
          <a:lstStyle/>
          <a:p>
            <a:fld id="{A6182FB8-52EB-4FDA-A9A4-D49D68BB875F}" type="datetime1">
              <a:rPr lang="zh-CN" altLang="en-US" smtClean="0"/>
              <a:pPr/>
              <a:t>2015/10/8</a:t>
            </a:fld>
            <a:endParaRPr lang="en-US" altLang="zh-CN" dirty="0" smtClean="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17</a:t>
            </a:fld>
            <a:endParaRPr lang="zh-CN" altLang="en-US" dirty="0"/>
          </a:p>
        </p:txBody>
      </p:sp>
      <p:graphicFrame>
        <p:nvGraphicFramePr>
          <p:cNvPr id="6" name="内容占位符 5" title="测试集样本组成"/>
          <p:cNvGraphicFramePr>
            <a:graphicFrameLocks noGrp="1"/>
          </p:cNvGraphicFramePr>
          <p:nvPr>
            <p:ph idx="1"/>
            <p:extLst>
              <p:ext uri="{D42A27DB-BD31-4B8C-83A1-F6EECF244321}">
                <p14:modId xmlns:p14="http://schemas.microsoft.com/office/powerpoint/2010/main" val="4062782811"/>
              </p:ext>
            </p:extLst>
          </p:nvPr>
        </p:nvGraphicFramePr>
        <p:xfrm>
          <a:off x="5292080" y="2969568"/>
          <a:ext cx="3754760" cy="388843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图表 9"/>
          <p:cNvGraphicFramePr>
            <a:graphicFrameLocks/>
          </p:cNvGraphicFramePr>
          <p:nvPr>
            <p:extLst>
              <p:ext uri="{D42A27DB-BD31-4B8C-83A1-F6EECF244321}">
                <p14:modId xmlns:p14="http://schemas.microsoft.com/office/powerpoint/2010/main" val="3546283790"/>
              </p:ext>
            </p:extLst>
          </p:nvPr>
        </p:nvGraphicFramePr>
        <p:xfrm>
          <a:off x="323528" y="3401616"/>
          <a:ext cx="4572000" cy="3168352"/>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827584" y="1772816"/>
            <a:ext cx="7920880" cy="1477328"/>
          </a:xfrm>
          <a:prstGeom prst="rect">
            <a:avLst/>
          </a:prstGeom>
          <a:noFill/>
        </p:spPr>
        <p:txBody>
          <a:bodyPr wrap="square" rtlCol="0">
            <a:spAutoFit/>
          </a:bodyPr>
          <a:lstStyle/>
          <a:p>
            <a:r>
              <a:rPr lang="en-US" altLang="zh-CN" dirty="0" smtClean="0"/>
              <a:t>	</a:t>
            </a:r>
            <a:r>
              <a:rPr lang="zh-CN" altLang="en-US" dirty="0" smtClean="0"/>
              <a:t>为</a:t>
            </a:r>
            <a:r>
              <a:rPr lang="zh-CN" altLang="en-US" dirty="0" smtClean="0"/>
              <a:t>改善上一</a:t>
            </a:r>
            <a:r>
              <a:rPr lang="zh-CN" altLang="en-US" dirty="0" smtClean="0"/>
              <a:t>步实验负</a:t>
            </a:r>
            <a:r>
              <a:rPr lang="zh-CN" altLang="en-US" dirty="0" smtClean="0"/>
              <a:t>样本识别率低的问题，采用平衡样本集进行训练和</a:t>
            </a:r>
            <a:r>
              <a:rPr lang="zh-CN" altLang="en-US" dirty="0" smtClean="0"/>
              <a:t>测试</a:t>
            </a:r>
            <a:endParaRPr lang="en-US" altLang="zh-CN" dirty="0" smtClean="0"/>
          </a:p>
          <a:p>
            <a:r>
              <a:rPr lang="en-US" altLang="zh-CN" dirty="0" smtClean="0"/>
              <a:t>	</a:t>
            </a:r>
            <a:r>
              <a:rPr lang="zh-CN" altLang="en-US" dirty="0" smtClean="0"/>
              <a:t>从</a:t>
            </a:r>
            <a:r>
              <a:rPr lang="zh-CN" altLang="en-US" dirty="0"/>
              <a:t>第三周弹幕数据中随机抽取</a:t>
            </a:r>
            <a:r>
              <a:rPr lang="en-US" altLang="zh-CN" dirty="0" smtClean="0"/>
              <a:t>10%</a:t>
            </a:r>
            <a:r>
              <a:rPr lang="zh-CN" altLang="en-US" dirty="0" smtClean="0"/>
              <a:t>样本共</a:t>
            </a:r>
            <a:r>
              <a:rPr lang="en-US" altLang="zh-CN" dirty="0" smtClean="0"/>
              <a:t>368245</a:t>
            </a:r>
            <a:r>
              <a:rPr lang="zh-CN" altLang="en-US" dirty="0" smtClean="0"/>
              <a:t>条弹幕，经过数据预处理、清洗，</a:t>
            </a:r>
            <a:r>
              <a:rPr lang="en-US" altLang="zh-CN" dirty="0"/>
              <a:t> 62.66</a:t>
            </a:r>
            <a:r>
              <a:rPr lang="en-US" altLang="zh-CN" dirty="0" smtClean="0"/>
              <a:t>%</a:t>
            </a:r>
            <a:r>
              <a:rPr lang="zh-CN" altLang="en-US" dirty="0" smtClean="0"/>
              <a:t>的样本被保留作为样本集，即实际训练样本数</a:t>
            </a:r>
            <a:r>
              <a:rPr lang="en-US" altLang="zh-CN" dirty="0" smtClean="0"/>
              <a:t>113688</a:t>
            </a:r>
            <a:r>
              <a:rPr lang="zh-CN" altLang="en-US" dirty="0" smtClean="0"/>
              <a:t>。</a:t>
            </a:r>
            <a:r>
              <a:rPr lang="zh-CN" altLang="en-US" dirty="0"/>
              <a:t>样本集的</a:t>
            </a:r>
            <a:r>
              <a:rPr lang="en-US" altLang="zh-CN" dirty="0"/>
              <a:t>80%</a:t>
            </a:r>
            <a:r>
              <a:rPr lang="zh-CN" altLang="en-US" dirty="0"/>
              <a:t>被用来作为训练样本，</a:t>
            </a:r>
            <a:r>
              <a:rPr lang="en-US" altLang="zh-CN" dirty="0"/>
              <a:t>20%</a:t>
            </a:r>
            <a:r>
              <a:rPr lang="zh-CN" altLang="en-US" dirty="0"/>
              <a:t>作为测试样本。</a:t>
            </a:r>
            <a:endParaRPr lang="en-US" altLang="zh-CN" dirty="0"/>
          </a:p>
        </p:txBody>
      </p:sp>
    </p:spTree>
    <p:extLst>
      <p:ext uri="{BB962C8B-B14F-4D97-AF65-F5344CB8AC3E}">
        <p14:creationId xmlns:p14="http://schemas.microsoft.com/office/powerpoint/2010/main" val="3005266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648072"/>
          </a:xfrm>
        </p:spPr>
        <p:txBody>
          <a:bodyPr/>
          <a:lstStyle/>
          <a:p>
            <a:r>
              <a:rPr lang="en-US" altLang="zh-CN" dirty="0" smtClean="0"/>
              <a:t>28000</a:t>
            </a:r>
            <a:r>
              <a:rPr lang="zh-CN" altLang="en-US" dirty="0" smtClean="0"/>
              <a:t>个样本</a:t>
            </a:r>
            <a:r>
              <a:rPr lang="en-US" altLang="zh-CN" dirty="0" smtClean="0"/>
              <a:t>-</a:t>
            </a:r>
            <a:r>
              <a:rPr lang="zh-CN" altLang="en-US" dirty="0" smtClean="0"/>
              <a:t>测试结果</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3628157066"/>
              </p:ext>
            </p:extLst>
          </p:nvPr>
        </p:nvGraphicFramePr>
        <p:xfrm>
          <a:off x="457200" y="1600200"/>
          <a:ext cx="8229600" cy="2116833"/>
        </p:xfrm>
        <a:graphic>
          <a:graphicData uri="http://schemas.openxmlformats.org/drawingml/2006/table">
            <a:tbl>
              <a:tblPr firstRow="1" bandRow="1">
                <a:tableStyleId>{5C22544A-7EE6-4342-B048-85BDC9FD1C3A}</a:tableStyleId>
              </a:tblPr>
              <a:tblGrid>
                <a:gridCol w="2743200"/>
                <a:gridCol w="2743200"/>
                <a:gridCol w="2743200"/>
              </a:tblGrid>
              <a:tr h="705611">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zh-CN" altLang="en-US" dirty="0" smtClean="0"/>
                        <a:t>实际值</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预测值</a:t>
                      </a:r>
                    </a:p>
                  </a:txBody>
                  <a:tcPr anchor="ctr" anchorCtr="1">
                    <a:lnTlToBr w="12700" cap="flat" cmpd="sng" algn="ctr">
                      <a:solidFill>
                        <a:schemeClr val="tx1"/>
                      </a:solidFill>
                      <a:prstDash val="solid"/>
                      <a:round/>
                      <a:headEnd type="none" w="med" len="med"/>
                      <a:tailEnd type="none" w="med" len="med"/>
                    </a:lnTlToBr>
                  </a:tcPr>
                </a:tc>
                <a:tc>
                  <a:txBody>
                    <a:bodyPr/>
                    <a:lstStyle/>
                    <a:p>
                      <a:r>
                        <a:rPr lang="zh-CN" altLang="en-US" dirty="0" smtClean="0"/>
                        <a:t>正样本</a:t>
                      </a:r>
                      <a:endParaRPr lang="zh-CN" altLang="en-US" dirty="0"/>
                    </a:p>
                  </a:txBody>
                  <a:tcPr anchor="ctr" anchorCtr="1"/>
                </a:tc>
                <a:tc>
                  <a:txBody>
                    <a:bodyPr/>
                    <a:lstStyle/>
                    <a:p>
                      <a:r>
                        <a:rPr lang="zh-CN" altLang="en-US" dirty="0" smtClean="0"/>
                        <a:t>负样本</a:t>
                      </a:r>
                      <a:endParaRPr lang="zh-CN" altLang="en-US" dirty="0"/>
                    </a:p>
                  </a:txBody>
                  <a:tcPr anchor="ctr" anchorCtr="1"/>
                </a:tc>
              </a:tr>
              <a:tr h="705611">
                <a:tc>
                  <a:txBody>
                    <a:bodyPr/>
                    <a:lstStyle/>
                    <a:p>
                      <a:r>
                        <a:rPr lang="zh-CN" altLang="en-US" dirty="0" smtClean="0"/>
                        <a:t>正样本</a:t>
                      </a:r>
                      <a:endParaRPr lang="zh-CN" altLang="en-US" dirty="0"/>
                    </a:p>
                  </a:txBody>
                  <a:tcPr anchor="ctr" anchorCtr="1"/>
                </a:tc>
                <a:tc>
                  <a:txBody>
                    <a:bodyPr/>
                    <a:lstStyle/>
                    <a:p>
                      <a:r>
                        <a:rPr lang="en-US" altLang="zh-CN" dirty="0" smtClean="0"/>
                        <a:t>10391</a:t>
                      </a:r>
                      <a:endParaRPr lang="zh-CN" altLang="en-US" dirty="0"/>
                    </a:p>
                  </a:txBody>
                  <a:tcPr anchor="ctr" anchorCtr="1"/>
                </a:tc>
                <a:tc>
                  <a:txBody>
                    <a:bodyPr/>
                    <a:lstStyle/>
                    <a:p>
                      <a:r>
                        <a:rPr lang="en-US" altLang="zh-CN" dirty="0" smtClean="0"/>
                        <a:t>1922</a:t>
                      </a:r>
                      <a:endParaRPr lang="zh-CN" altLang="en-US" dirty="0"/>
                    </a:p>
                  </a:txBody>
                  <a:tcPr anchor="ctr" anchorCtr="1"/>
                </a:tc>
              </a:tr>
              <a:tr h="705611">
                <a:tc>
                  <a:txBody>
                    <a:bodyPr/>
                    <a:lstStyle/>
                    <a:p>
                      <a:r>
                        <a:rPr lang="zh-CN" altLang="en-US" dirty="0" smtClean="0"/>
                        <a:t>负样本</a:t>
                      </a:r>
                      <a:endParaRPr lang="zh-CN" altLang="en-US" dirty="0"/>
                    </a:p>
                  </a:txBody>
                  <a:tcPr anchor="ctr" anchorCtr="1"/>
                </a:tc>
                <a:tc>
                  <a:txBody>
                    <a:bodyPr/>
                    <a:lstStyle/>
                    <a:p>
                      <a:r>
                        <a:rPr lang="en-US" altLang="zh-CN" dirty="0" smtClean="0"/>
                        <a:t>3941</a:t>
                      </a:r>
                      <a:endParaRPr lang="zh-CN" altLang="en-US" dirty="0"/>
                    </a:p>
                  </a:txBody>
                  <a:tcPr anchor="ctr" anchorCtr="1"/>
                </a:tc>
                <a:tc>
                  <a:txBody>
                    <a:bodyPr/>
                    <a:lstStyle/>
                    <a:p>
                      <a:r>
                        <a:rPr lang="en-US" altLang="zh-CN" dirty="0" smtClean="0"/>
                        <a:t>12127</a:t>
                      </a:r>
                      <a:endParaRPr lang="zh-CN" altLang="en-US" dirty="0"/>
                    </a:p>
                  </a:txBody>
                  <a:tcPr anchor="ctr" anchorCtr="1"/>
                </a:tc>
              </a:tr>
            </a:tbl>
          </a:graphicData>
        </a:graphic>
      </p:graphicFrame>
      <p:sp>
        <p:nvSpPr>
          <p:cNvPr id="4" name="日期占位符 3"/>
          <p:cNvSpPr>
            <a:spLocks noGrp="1"/>
          </p:cNvSpPr>
          <p:nvPr>
            <p:ph type="dt" sz="half" idx="10"/>
          </p:nvPr>
        </p:nvSpPr>
        <p:spPr/>
        <p:txBody>
          <a:bodyPr/>
          <a:lstStyle/>
          <a:p>
            <a:fld id="{A6182FB8-52EB-4FDA-A9A4-D49D68BB875F}" type="datetime1">
              <a:rPr lang="zh-CN" altLang="en-US" smtClean="0"/>
              <a:pPr/>
              <a:t>2015/10/8</a:t>
            </a:fld>
            <a:endParaRPr lang="en-US" altLang="zh-CN" dirty="0" smtClean="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18</a:t>
            </a:fld>
            <a:endParaRPr lang="zh-CN" altLang="en-US" dirty="0"/>
          </a:p>
        </p:txBody>
      </p:sp>
      <p:sp>
        <p:nvSpPr>
          <p:cNvPr id="7" name="TextBox 6"/>
          <p:cNvSpPr txBox="1"/>
          <p:nvPr/>
        </p:nvSpPr>
        <p:spPr>
          <a:xfrm>
            <a:off x="467544" y="1124744"/>
            <a:ext cx="8208912" cy="369332"/>
          </a:xfrm>
          <a:prstGeom prst="rect">
            <a:avLst/>
          </a:prstGeom>
          <a:noFill/>
        </p:spPr>
        <p:txBody>
          <a:bodyPr wrap="square" rtlCol="0">
            <a:spAutoFit/>
          </a:bodyPr>
          <a:lstStyle/>
          <a:p>
            <a:r>
              <a:rPr lang="en-US" altLang="zh-CN" dirty="0" smtClean="0"/>
              <a:t>LR</a:t>
            </a:r>
            <a:r>
              <a:rPr lang="zh-CN" altLang="en-US" dirty="0" smtClean="0"/>
              <a:t>算法</a:t>
            </a:r>
            <a:r>
              <a:rPr lang="en-US" altLang="zh-CN" dirty="0" smtClean="0"/>
              <a:t>	</a:t>
            </a:r>
            <a:r>
              <a:rPr lang="zh-CN" altLang="en-US" dirty="0" smtClean="0"/>
              <a:t>训练样本</a:t>
            </a:r>
            <a:r>
              <a:rPr lang="zh-CN" altLang="en-US" dirty="0" smtClean="0"/>
              <a:t>大小</a:t>
            </a:r>
            <a:r>
              <a:rPr lang="en-US" altLang="zh-CN" dirty="0" smtClean="0"/>
              <a:t>113688</a:t>
            </a:r>
            <a:r>
              <a:rPr lang="zh-CN" altLang="en-US" dirty="0" smtClean="0"/>
              <a:t>	特征个数</a:t>
            </a:r>
            <a:r>
              <a:rPr lang="en-US" altLang="zh-CN" dirty="0" smtClean="0"/>
              <a:t>2000</a:t>
            </a:r>
            <a:endParaRPr lang="zh-CN" altLang="en-US" dirty="0"/>
          </a:p>
        </p:txBody>
      </p:sp>
      <p:sp>
        <p:nvSpPr>
          <p:cNvPr id="9" name="TextBox 8"/>
          <p:cNvSpPr txBox="1"/>
          <p:nvPr/>
        </p:nvSpPr>
        <p:spPr>
          <a:xfrm>
            <a:off x="467544" y="3933056"/>
            <a:ext cx="8208912" cy="369332"/>
          </a:xfrm>
          <a:prstGeom prst="rect">
            <a:avLst/>
          </a:prstGeom>
          <a:noFill/>
        </p:spPr>
        <p:txBody>
          <a:bodyPr wrap="square" rtlCol="0">
            <a:spAutoFit/>
          </a:bodyPr>
          <a:lstStyle/>
          <a:p>
            <a:r>
              <a:rPr lang="zh-CN" altLang="en-US" dirty="0" smtClean="0"/>
              <a:t>召回率</a:t>
            </a:r>
            <a:r>
              <a:rPr lang="en-US" altLang="zh-CN" dirty="0" smtClean="0"/>
              <a:t>Recall = 72.5%	</a:t>
            </a:r>
            <a:r>
              <a:rPr lang="zh-CN" altLang="en-US" dirty="0" smtClean="0"/>
              <a:t>准确率</a:t>
            </a:r>
            <a:r>
              <a:rPr lang="en-US" altLang="zh-CN" dirty="0" smtClean="0"/>
              <a:t>precision=84.39% </a:t>
            </a:r>
            <a:endParaRPr lang="zh-CN" altLang="en-US" dirty="0"/>
          </a:p>
        </p:txBody>
      </p:sp>
    </p:spTree>
    <p:extLst>
      <p:ext uri="{BB962C8B-B14F-4D97-AF65-F5344CB8AC3E}">
        <p14:creationId xmlns:p14="http://schemas.microsoft.com/office/powerpoint/2010/main" val="30608413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648072"/>
          </a:xfrm>
        </p:spPr>
        <p:txBody>
          <a:bodyPr/>
          <a:lstStyle/>
          <a:p>
            <a:r>
              <a:rPr lang="en-US" altLang="zh-CN" dirty="0" smtClean="0"/>
              <a:t>28000</a:t>
            </a:r>
            <a:r>
              <a:rPr lang="zh-CN" altLang="en-US" dirty="0" smtClean="0"/>
              <a:t>个样本</a:t>
            </a:r>
            <a:r>
              <a:rPr lang="en-US" altLang="zh-CN" dirty="0" smtClean="0"/>
              <a:t>-</a:t>
            </a:r>
            <a:r>
              <a:rPr lang="zh-CN" altLang="en-US" dirty="0" smtClean="0"/>
              <a:t>测试结果</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3235172711"/>
              </p:ext>
            </p:extLst>
          </p:nvPr>
        </p:nvGraphicFramePr>
        <p:xfrm>
          <a:off x="457200" y="1600200"/>
          <a:ext cx="8229600" cy="2116833"/>
        </p:xfrm>
        <a:graphic>
          <a:graphicData uri="http://schemas.openxmlformats.org/drawingml/2006/table">
            <a:tbl>
              <a:tblPr firstRow="1" bandRow="1">
                <a:tableStyleId>{5C22544A-7EE6-4342-B048-85BDC9FD1C3A}</a:tableStyleId>
              </a:tblPr>
              <a:tblGrid>
                <a:gridCol w="2743200"/>
                <a:gridCol w="2743200"/>
                <a:gridCol w="2743200"/>
              </a:tblGrid>
              <a:tr h="705611">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zh-CN" altLang="en-US" dirty="0" smtClean="0"/>
                        <a:t>实际值</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预测值</a:t>
                      </a:r>
                    </a:p>
                  </a:txBody>
                  <a:tcPr anchor="ctr" anchorCtr="1">
                    <a:lnTlToBr w="12700" cap="flat" cmpd="sng" algn="ctr">
                      <a:solidFill>
                        <a:schemeClr val="tx1"/>
                      </a:solidFill>
                      <a:prstDash val="solid"/>
                      <a:round/>
                      <a:headEnd type="none" w="med" len="med"/>
                      <a:tailEnd type="none" w="med" len="med"/>
                    </a:lnTlToBr>
                  </a:tcPr>
                </a:tc>
                <a:tc>
                  <a:txBody>
                    <a:bodyPr/>
                    <a:lstStyle/>
                    <a:p>
                      <a:r>
                        <a:rPr lang="zh-CN" altLang="en-US" dirty="0" smtClean="0"/>
                        <a:t>正样本</a:t>
                      </a:r>
                      <a:endParaRPr lang="zh-CN" altLang="en-US" dirty="0"/>
                    </a:p>
                  </a:txBody>
                  <a:tcPr anchor="ctr" anchorCtr="1"/>
                </a:tc>
                <a:tc>
                  <a:txBody>
                    <a:bodyPr/>
                    <a:lstStyle/>
                    <a:p>
                      <a:r>
                        <a:rPr lang="zh-CN" altLang="en-US" dirty="0" smtClean="0"/>
                        <a:t>负样本</a:t>
                      </a:r>
                      <a:endParaRPr lang="zh-CN" altLang="en-US" dirty="0"/>
                    </a:p>
                  </a:txBody>
                  <a:tcPr anchor="ctr" anchorCtr="1"/>
                </a:tc>
              </a:tr>
              <a:tr h="705611">
                <a:tc>
                  <a:txBody>
                    <a:bodyPr/>
                    <a:lstStyle/>
                    <a:p>
                      <a:r>
                        <a:rPr lang="zh-CN" altLang="en-US" dirty="0" smtClean="0"/>
                        <a:t>正样本</a:t>
                      </a:r>
                      <a:endParaRPr lang="zh-CN" altLang="en-US" dirty="0"/>
                    </a:p>
                  </a:txBody>
                  <a:tcPr anchor="ctr" anchorCtr="1"/>
                </a:tc>
                <a:tc>
                  <a:txBody>
                    <a:bodyPr/>
                    <a:lstStyle/>
                    <a:p>
                      <a:r>
                        <a:rPr lang="en-US" altLang="zh-CN" dirty="0" smtClean="0"/>
                        <a:t>10362</a:t>
                      </a:r>
                      <a:endParaRPr lang="zh-CN" altLang="en-US" dirty="0"/>
                    </a:p>
                  </a:txBody>
                  <a:tcPr anchor="ctr" anchorCtr="1"/>
                </a:tc>
                <a:tc>
                  <a:txBody>
                    <a:bodyPr/>
                    <a:lstStyle/>
                    <a:p>
                      <a:r>
                        <a:rPr lang="en-US" altLang="zh-CN" dirty="0" smtClean="0"/>
                        <a:t>2163</a:t>
                      </a:r>
                      <a:endParaRPr lang="zh-CN" altLang="en-US" dirty="0"/>
                    </a:p>
                  </a:txBody>
                  <a:tcPr anchor="ctr" anchorCtr="1"/>
                </a:tc>
              </a:tr>
              <a:tr h="705611">
                <a:tc>
                  <a:txBody>
                    <a:bodyPr/>
                    <a:lstStyle/>
                    <a:p>
                      <a:r>
                        <a:rPr lang="zh-CN" altLang="en-US" dirty="0" smtClean="0"/>
                        <a:t>负样本</a:t>
                      </a:r>
                      <a:endParaRPr lang="zh-CN" altLang="en-US" dirty="0"/>
                    </a:p>
                  </a:txBody>
                  <a:tcPr anchor="ctr" anchorCtr="1"/>
                </a:tc>
                <a:tc>
                  <a:txBody>
                    <a:bodyPr/>
                    <a:lstStyle/>
                    <a:p>
                      <a:r>
                        <a:rPr lang="en-US" altLang="zh-CN" dirty="0" smtClean="0"/>
                        <a:t>3970</a:t>
                      </a:r>
                      <a:endParaRPr lang="zh-CN" altLang="en-US" dirty="0"/>
                    </a:p>
                  </a:txBody>
                  <a:tcPr anchor="ctr" anchorCtr="1"/>
                </a:tc>
                <a:tc>
                  <a:txBody>
                    <a:bodyPr/>
                    <a:lstStyle/>
                    <a:p>
                      <a:r>
                        <a:rPr lang="en-US" altLang="zh-CN" dirty="0" smtClean="0"/>
                        <a:t>11886</a:t>
                      </a:r>
                      <a:endParaRPr lang="zh-CN" altLang="en-US" dirty="0"/>
                    </a:p>
                  </a:txBody>
                  <a:tcPr anchor="ctr" anchorCtr="1"/>
                </a:tc>
              </a:tr>
            </a:tbl>
          </a:graphicData>
        </a:graphic>
      </p:graphicFrame>
      <p:sp>
        <p:nvSpPr>
          <p:cNvPr id="4" name="日期占位符 3"/>
          <p:cNvSpPr>
            <a:spLocks noGrp="1"/>
          </p:cNvSpPr>
          <p:nvPr>
            <p:ph type="dt" sz="half" idx="10"/>
          </p:nvPr>
        </p:nvSpPr>
        <p:spPr/>
        <p:txBody>
          <a:bodyPr/>
          <a:lstStyle/>
          <a:p>
            <a:fld id="{A6182FB8-52EB-4FDA-A9A4-D49D68BB875F}" type="datetime1">
              <a:rPr lang="zh-CN" altLang="en-US" smtClean="0"/>
              <a:pPr/>
              <a:t>2015/10/8</a:t>
            </a:fld>
            <a:endParaRPr lang="en-US" altLang="zh-CN" dirty="0" smtClean="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19</a:t>
            </a:fld>
            <a:endParaRPr lang="zh-CN" altLang="en-US" dirty="0"/>
          </a:p>
        </p:txBody>
      </p:sp>
      <p:sp>
        <p:nvSpPr>
          <p:cNvPr id="7" name="TextBox 6"/>
          <p:cNvSpPr txBox="1"/>
          <p:nvPr/>
        </p:nvSpPr>
        <p:spPr>
          <a:xfrm>
            <a:off x="467544" y="1124744"/>
            <a:ext cx="8208912" cy="369332"/>
          </a:xfrm>
          <a:prstGeom prst="rect">
            <a:avLst/>
          </a:prstGeom>
          <a:noFill/>
        </p:spPr>
        <p:txBody>
          <a:bodyPr wrap="square" rtlCol="0">
            <a:spAutoFit/>
          </a:bodyPr>
          <a:lstStyle/>
          <a:p>
            <a:r>
              <a:rPr lang="zh-CN" altLang="en-US" dirty="0" smtClean="0"/>
              <a:t>随机森林</a:t>
            </a:r>
            <a:r>
              <a:rPr lang="zh-CN" altLang="en-US" dirty="0" smtClean="0"/>
              <a:t>算法</a:t>
            </a:r>
            <a:r>
              <a:rPr lang="en-US" altLang="zh-CN" dirty="0" smtClean="0"/>
              <a:t>	</a:t>
            </a:r>
            <a:r>
              <a:rPr lang="zh-CN" altLang="en-US" dirty="0" smtClean="0"/>
              <a:t>训练样本</a:t>
            </a:r>
            <a:r>
              <a:rPr lang="zh-CN" altLang="en-US" dirty="0" smtClean="0"/>
              <a:t>大小</a:t>
            </a:r>
            <a:r>
              <a:rPr lang="en-US" altLang="zh-CN" dirty="0" smtClean="0"/>
              <a:t>113688</a:t>
            </a:r>
            <a:r>
              <a:rPr lang="zh-CN" altLang="en-US" dirty="0" smtClean="0"/>
              <a:t>	特征个数</a:t>
            </a:r>
            <a:r>
              <a:rPr lang="en-US" altLang="zh-CN" dirty="0" smtClean="0"/>
              <a:t>2000	</a:t>
            </a:r>
            <a:r>
              <a:rPr lang="zh-CN" altLang="en-US" dirty="0"/>
              <a:t>决策树数</a:t>
            </a:r>
            <a:r>
              <a:rPr lang="en-US" altLang="zh-CN" dirty="0"/>
              <a:t>50</a:t>
            </a:r>
            <a:endParaRPr lang="zh-CN" altLang="en-US" dirty="0"/>
          </a:p>
        </p:txBody>
      </p:sp>
      <p:sp>
        <p:nvSpPr>
          <p:cNvPr id="9" name="TextBox 8"/>
          <p:cNvSpPr txBox="1"/>
          <p:nvPr/>
        </p:nvSpPr>
        <p:spPr>
          <a:xfrm>
            <a:off x="467544" y="3933056"/>
            <a:ext cx="8208912" cy="369332"/>
          </a:xfrm>
          <a:prstGeom prst="rect">
            <a:avLst/>
          </a:prstGeom>
          <a:noFill/>
        </p:spPr>
        <p:txBody>
          <a:bodyPr wrap="square" rtlCol="0">
            <a:spAutoFit/>
          </a:bodyPr>
          <a:lstStyle/>
          <a:p>
            <a:r>
              <a:rPr lang="zh-CN" altLang="en-US" dirty="0" smtClean="0"/>
              <a:t>召回率</a:t>
            </a:r>
            <a:r>
              <a:rPr lang="en-US" altLang="zh-CN" dirty="0" smtClean="0"/>
              <a:t>Recall = 72.3%	</a:t>
            </a:r>
            <a:r>
              <a:rPr lang="zh-CN" altLang="en-US" dirty="0" smtClean="0"/>
              <a:t>准确率</a:t>
            </a:r>
            <a:r>
              <a:rPr lang="en-US" altLang="zh-CN" dirty="0" smtClean="0"/>
              <a:t>precision=82.73%</a:t>
            </a:r>
            <a:endParaRPr lang="zh-CN" altLang="en-US" dirty="0"/>
          </a:p>
        </p:txBody>
      </p:sp>
    </p:spTree>
    <p:extLst>
      <p:ext uri="{BB962C8B-B14F-4D97-AF65-F5344CB8AC3E}">
        <p14:creationId xmlns:p14="http://schemas.microsoft.com/office/powerpoint/2010/main" val="62118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弹幕文本的特点</a:t>
            </a:r>
            <a:endParaRPr lang="zh-CN" altLang="en-US" dirty="0"/>
          </a:p>
        </p:txBody>
      </p:sp>
      <p:sp>
        <p:nvSpPr>
          <p:cNvPr id="3" name="内容占位符 2"/>
          <p:cNvSpPr>
            <a:spLocks noGrp="1"/>
          </p:cNvSpPr>
          <p:nvPr>
            <p:ph idx="1"/>
          </p:nvPr>
        </p:nvSpPr>
        <p:spPr/>
        <p:txBody>
          <a:bodyPr/>
          <a:lstStyle/>
          <a:p>
            <a:r>
              <a:rPr lang="zh-CN" altLang="en-US" dirty="0" smtClean="0"/>
              <a:t>数量大：完美假期开播第三周弹幕数量</a:t>
            </a:r>
            <a:r>
              <a:rPr lang="zh-CN" altLang="en-US" dirty="0" smtClean="0"/>
              <a:t>达到</a:t>
            </a:r>
            <a:r>
              <a:rPr lang="en-US" altLang="zh-CN" dirty="0" smtClean="0"/>
              <a:t>368</a:t>
            </a:r>
            <a:r>
              <a:rPr lang="zh-CN" altLang="en-US" dirty="0" smtClean="0"/>
              <a:t>万</a:t>
            </a:r>
            <a:r>
              <a:rPr lang="zh-CN" altLang="en-US" dirty="0"/>
              <a:t>条</a:t>
            </a:r>
            <a:endParaRPr lang="en-US" altLang="zh-CN" dirty="0" smtClean="0"/>
          </a:p>
          <a:p>
            <a:endParaRPr lang="en-US" altLang="zh-CN" dirty="0"/>
          </a:p>
          <a:p>
            <a:r>
              <a:rPr lang="zh-CN" altLang="en-US" dirty="0" smtClean="0"/>
              <a:t>长度短：平均</a:t>
            </a:r>
            <a:r>
              <a:rPr lang="en-US" altLang="zh-CN" dirty="0" smtClean="0"/>
              <a:t>4-6</a:t>
            </a:r>
            <a:r>
              <a:rPr lang="zh-CN" altLang="en-US" dirty="0" smtClean="0"/>
              <a:t>个词</a:t>
            </a:r>
            <a:endParaRPr lang="en-US" altLang="zh-CN" dirty="0" smtClean="0"/>
          </a:p>
          <a:p>
            <a:endParaRPr lang="en-US" altLang="zh-CN" dirty="0"/>
          </a:p>
          <a:p>
            <a:r>
              <a:rPr lang="zh-CN" altLang="en-US" dirty="0" smtClean="0"/>
              <a:t>内容新：每周不断有网络新词出现在弹幕内容</a:t>
            </a:r>
            <a:r>
              <a:rPr lang="zh-CN" altLang="en-US" dirty="0" smtClean="0"/>
              <a:t>中，导致人工更新关键词库方法维护成本高。</a:t>
            </a:r>
            <a:endParaRPr lang="zh-CN" altLang="en-US" dirty="0"/>
          </a:p>
        </p:txBody>
      </p:sp>
      <p:sp>
        <p:nvSpPr>
          <p:cNvPr id="4" name="日期占位符 3"/>
          <p:cNvSpPr>
            <a:spLocks noGrp="1"/>
          </p:cNvSpPr>
          <p:nvPr>
            <p:ph type="dt" sz="half" idx="10"/>
          </p:nvPr>
        </p:nvSpPr>
        <p:spPr/>
        <p:txBody>
          <a:bodyPr/>
          <a:lstStyle/>
          <a:p>
            <a:fld id="{A6182FB8-52EB-4FDA-A9A4-D49D68BB875F}" type="datetime1">
              <a:rPr lang="zh-CN" altLang="en-US" smtClean="0"/>
              <a:pPr/>
              <a:t>2015/10/8</a:t>
            </a:fld>
            <a:endParaRPr lang="en-US" altLang="zh-CN" dirty="0" smtClean="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a:t>
            </a:fld>
            <a:endParaRPr lang="zh-CN" altLang="en-US" dirty="0"/>
          </a:p>
        </p:txBody>
      </p:sp>
    </p:spTree>
    <p:extLst>
      <p:ext uri="{BB962C8B-B14F-4D97-AF65-F5344CB8AC3E}">
        <p14:creationId xmlns:p14="http://schemas.microsoft.com/office/powerpoint/2010/main" val="28939355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48680"/>
            <a:ext cx="8229600" cy="868958"/>
          </a:xfrm>
        </p:spPr>
        <p:txBody>
          <a:bodyPr/>
          <a:lstStyle/>
          <a:p>
            <a:r>
              <a:rPr lang="en-US" altLang="zh-CN" dirty="0" smtClean="0"/>
              <a:t>28000</a:t>
            </a:r>
            <a:r>
              <a:rPr lang="zh-CN" altLang="en-US" dirty="0" smtClean="0"/>
              <a:t>个样本</a:t>
            </a:r>
            <a:r>
              <a:rPr lang="en-US" altLang="zh-CN" dirty="0" smtClean="0"/>
              <a:t>-</a:t>
            </a:r>
            <a:r>
              <a:rPr lang="zh-CN" altLang="en-US" dirty="0" smtClean="0"/>
              <a:t>正确率指标</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A6182FB8-52EB-4FDA-A9A4-D49D68BB875F}" type="datetime1">
              <a:rPr lang="zh-CN" altLang="en-US" smtClean="0"/>
              <a:pPr/>
              <a:t>2015/10/8</a:t>
            </a:fld>
            <a:endParaRPr lang="en-US" altLang="zh-CN" dirty="0" smtClean="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20</a:t>
            </a:fld>
            <a:endParaRPr lang="zh-CN" altLang="en-US" dirty="0"/>
          </a:p>
        </p:txBody>
      </p:sp>
      <p:graphicFrame>
        <p:nvGraphicFramePr>
          <p:cNvPr id="6" name="图表 5"/>
          <p:cNvGraphicFramePr>
            <a:graphicFrameLocks/>
          </p:cNvGraphicFramePr>
          <p:nvPr>
            <p:extLst>
              <p:ext uri="{D42A27DB-BD31-4B8C-83A1-F6EECF244321}">
                <p14:modId xmlns:p14="http://schemas.microsoft.com/office/powerpoint/2010/main" val="528573594"/>
              </p:ext>
            </p:extLst>
          </p:nvPr>
        </p:nvGraphicFramePr>
        <p:xfrm>
          <a:off x="899592" y="2057400"/>
          <a:ext cx="7344816" cy="33878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72888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940966"/>
          </a:xfrm>
        </p:spPr>
        <p:txBody>
          <a:bodyPr/>
          <a:lstStyle/>
          <a:p>
            <a:r>
              <a:rPr lang="en-US" altLang="zh-CN" dirty="0" smtClean="0"/>
              <a:t>28000</a:t>
            </a:r>
            <a:r>
              <a:rPr lang="zh-CN" altLang="en-US" dirty="0" smtClean="0"/>
              <a:t>个样本</a:t>
            </a:r>
            <a:r>
              <a:rPr lang="en-US" altLang="zh-CN" dirty="0" smtClean="0"/>
              <a:t>-</a:t>
            </a:r>
            <a:r>
              <a:rPr lang="zh-CN" altLang="en-US" dirty="0" smtClean="0"/>
              <a:t>错误率指标</a:t>
            </a:r>
            <a:endParaRPr lang="zh-CN" altLang="en-US" dirty="0"/>
          </a:p>
        </p:txBody>
      </p:sp>
      <p:sp>
        <p:nvSpPr>
          <p:cNvPr id="4" name="日期占位符 3"/>
          <p:cNvSpPr>
            <a:spLocks noGrp="1"/>
          </p:cNvSpPr>
          <p:nvPr>
            <p:ph type="dt" sz="half" idx="10"/>
          </p:nvPr>
        </p:nvSpPr>
        <p:spPr/>
        <p:txBody>
          <a:bodyPr/>
          <a:lstStyle/>
          <a:p>
            <a:fld id="{A6182FB8-52EB-4FDA-A9A4-D49D68BB875F}" type="datetime1">
              <a:rPr lang="zh-CN" altLang="en-US" smtClean="0"/>
              <a:pPr/>
              <a:t>2015/10/8</a:t>
            </a:fld>
            <a:endParaRPr lang="en-US" altLang="zh-CN" dirty="0" smtClean="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21</a:t>
            </a:fld>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3353234147"/>
              </p:ext>
            </p:extLst>
          </p:nvPr>
        </p:nvGraphicFramePr>
        <p:xfrm>
          <a:off x="457200" y="1600200"/>
          <a:ext cx="7931224"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72888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792088"/>
          </a:xfrm>
        </p:spPr>
        <p:txBody>
          <a:bodyPr/>
          <a:lstStyle/>
          <a:p>
            <a:r>
              <a:rPr lang="zh-CN" altLang="en-US" dirty="0" smtClean="0"/>
              <a:t>结果小结</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LR</a:t>
            </a:r>
            <a:r>
              <a:rPr lang="zh-CN" altLang="en-US" sz="2800" dirty="0" smtClean="0"/>
              <a:t>算法和</a:t>
            </a:r>
            <a:r>
              <a:rPr lang="en-US" altLang="zh-CN" sz="2800" dirty="0" smtClean="0"/>
              <a:t>RF</a:t>
            </a:r>
            <a:r>
              <a:rPr lang="zh-CN" altLang="en-US" sz="2800" dirty="0" smtClean="0"/>
              <a:t>算法在测试集上性能基本相当</a:t>
            </a:r>
            <a:r>
              <a:rPr lang="zh-CN" altLang="en-US" sz="2800" dirty="0"/>
              <a:t>，</a:t>
            </a:r>
            <a:r>
              <a:rPr lang="en-US" altLang="zh-CN" sz="2800" dirty="0" smtClean="0"/>
              <a:t>LR</a:t>
            </a:r>
            <a:r>
              <a:rPr lang="zh-CN" altLang="en-US" sz="2800" dirty="0"/>
              <a:t>算法平均错误率略低于</a:t>
            </a:r>
            <a:r>
              <a:rPr lang="en-US" altLang="zh-CN" sz="2800" dirty="0"/>
              <a:t>RF</a:t>
            </a:r>
            <a:r>
              <a:rPr lang="zh-CN" altLang="en-US" sz="2800" dirty="0" smtClean="0"/>
              <a:t>算法</a:t>
            </a:r>
            <a:endParaRPr lang="en-US" altLang="zh-CN" sz="2800" dirty="0" smtClean="0"/>
          </a:p>
          <a:p>
            <a:r>
              <a:rPr lang="zh-CN" altLang="en-US" sz="2800" dirty="0" smtClean="0"/>
              <a:t>两个算法预测准确率均为</a:t>
            </a:r>
            <a:r>
              <a:rPr lang="en-US" altLang="zh-CN" sz="2800" dirty="0" smtClean="0"/>
              <a:t>79%</a:t>
            </a:r>
            <a:r>
              <a:rPr lang="zh-CN" altLang="en-US" sz="2800" dirty="0" smtClean="0"/>
              <a:t>左右，考虑到测试集中有</a:t>
            </a:r>
            <a:r>
              <a:rPr lang="en-US" altLang="zh-CN" sz="2800" dirty="0" smtClean="0"/>
              <a:t>18%</a:t>
            </a:r>
            <a:r>
              <a:rPr lang="zh-CN" altLang="en-US" sz="2800" dirty="0" smtClean="0"/>
              <a:t>的样本是全零输入</a:t>
            </a:r>
            <a:r>
              <a:rPr lang="en-US" altLang="zh-CN" sz="2800" dirty="0" smtClean="0"/>
              <a:t>(</a:t>
            </a:r>
            <a:r>
              <a:rPr lang="zh-CN" altLang="en-US" sz="2800" dirty="0" smtClean="0"/>
              <a:t>无法预测</a:t>
            </a:r>
            <a:r>
              <a:rPr lang="en-US" altLang="zh-CN" sz="2800" dirty="0" smtClean="0"/>
              <a:t>)</a:t>
            </a:r>
            <a:r>
              <a:rPr lang="zh-CN" altLang="en-US" sz="2800" dirty="0" smtClean="0"/>
              <a:t>，也就是实际识别错误的样本为</a:t>
            </a:r>
            <a:r>
              <a:rPr lang="en-US" altLang="zh-CN" sz="2800" dirty="0" smtClean="0"/>
              <a:t>3%</a:t>
            </a:r>
            <a:r>
              <a:rPr lang="zh-CN" altLang="en-US" sz="2800" dirty="0" smtClean="0"/>
              <a:t>左右，这一结果可以接受</a:t>
            </a:r>
            <a:endParaRPr lang="en-US" altLang="zh-CN" sz="2800" dirty="0" smtClean="0"/>
          </a:p>
          <a:p>
            <a:r>
              <a:rPr lang="zh-CN" altLang="en-US" sz="2800" dirty="0" smtClean="0"/>
              <a:t>对于能够通过审核的弹幕内容的识别准确率均在</a:t>
            </a:r>
            <a:r>
              <a:rPr lang="en-US" altLang="zh-CN" sz="2800" dirty="0" smtClean="0"/>
              <a:t>95%</a:t>
            </a:r>
            <a:r>
              <a:rPr lang="zh-CN" altLang="en-US" sz="2800" dirty="0" smtClean="0"/>
              <a:t>以上，但对不能通过审核的弹幕内容识别率不高，这是下一步要解决的问题。</a:t>
            </a:r>
            <a:endParaRPr lang="zh-CN" altLang="en-US" dirty="0"/>
          </a:p>
        </p:txBody>
      </p:sp>
      <p:sp>
        <p:nvSpPr>
          <p:cNvPr id="4" name="日期占位符 3"/>
          <p:cNvSpPr>
            <a:spLocks noGrp="1"/>
          </p:cNvSpPr>
          <p:nvPr>
            <p:ph type="dt" sz="half" idx="10"/>
          </p:nvPr>
        </p:nvSpPr>
        <p:spPr/>
        <p:txBody>
          <a:bodyPr/>
          <a:lstStyle/>
          <a:p>
            <a:fld id="{A6182FB8-52EB-4FDA-A9A4-D49D68BB875F}" type="datetime1">
              <a:rPr lang="zh-CN" altLang="en-US" smtClean="0"/>
              <a:pPr/>
              <a:t>2015/10/8</a:t>
            </a:fld>
            <a:endParaRPr lang="en-US" altLang="zh-CN" dirty="0" smtClean="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22</a:t>
            </a:fld>
            <a:endParaRPr lang="zh-CN" altLang="en-US" dirty="0"/>
          </a:p>
        </p:txBody>
      </p:sp>
    </p:spTree>
    <p:extLst>
      <p:ext uri="{BB962C8B-B14F-4D97-AF65-F5344CB8AC3E}">
        <p14:creationId xmlns:p14="http://schemas.microsoft.com/office/powerpoint/2010/main" val="38539068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940966"/>
          </a:xfrm>
        </p:spPr>
        <p:txBody>
          <a:bodyPr/>
          <a:lstStyle/>
          <a:p>
            <a:r>
              <a:rPr lang="zh-CN" altLang="en-US" dirty="0" smtClean="0"/>
              <a:t>实验结果总结</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1. </a:t>
            </a:r>
            <a:r>
              <a:rPr lang="zh-CN" altLang="en-US" sz="2800" dirty="0" smtClean="0"/>
              <a:t>增加训练样本数并保持正负样本比例平衡以后，召回率、正样本识别率显著上升了</a:t>
            </a:r>
            <a:endParaRPr lang="en-US" altLang="zh-CN" sz="2800" dirty="0" smtClean="0"/>
          </a:p>
          <a:p>
            <a:endParaRPr lang="en-US" altLang="zh-CN" sz="2800" dirty="0" smtClean="0"/>
          </a:p>
          <a:p>
            <a:r>
              <a:rPr lang="en-US" altLang="zh-CN" sz="2800" dirty="0" smtClean="0"/>
              <a:t>2. LR</a:t>
            </a:r>
            <a:r>
              <a:rPr lang="zh-CN" altLang="en-US" sz="2800" dirty="0" smtClean="0"/>
              <a:t>、</a:t>
            </a:r>
            <a:r>
              <a:rPr lang="en-US" altLang="zh-CN" sz="2800" dirty="0" smtClean="0"/>
              <a:t>RF</a:t>
            </a:r>
            <a:r>
              <a:rPr lang="zh-CN" altLang="en-US" sz="2800" dirty="0" smtClean="0"/>
              <a:t>两个模型通过近</a:t>
            </a:r>
            <a:r>
              <a:rPr lang="en-US" altLang="zh-CN" sz="2800" dirty="0" smtClean="0"/>
              <a:t>3</a:t>
            </a:r>
            <a:r>
              <a:rPr lang="zh-CN" altLang="en-US" sz="2800" dirty="0" smtClean="0"/>
              <a:t>万个样本的测试结果表明模型识别率在</a:t>
            </a:r>
            <a:r>
              <a:rPr lang="en-US" altLang="zh-CN" sz="2800" dirty="0" smtClean="0"/>
              <a:t>80%</a:t>
            </a:r>
            <a:r>
              <a:rPr lang="zh-CN" altLang="en-US" sz="2800" dirty="0" smtClean="0"/>
              <a:t>左右，要进一步提高识别率，需要更多的训练样本或者组合模型。</a:t>
            </a:r>
            <a:endParaRPr lang="en-US" altLang="zh-CN" sz="2800" dirty="0" smtClean="0"/>
          </a:p>
          <a:p>
            <a:endParaRPr lang="en-US" altLang="zh-CN" sz="2800" dirty="0" smtClean="0"/>
          </a:p>
          <a:p>
            <a:r>
              <a:rPr lang="en-US" altLang="zh-CN" sz="2800" dirty="0" smtClean="0"/>
              <a:t>3. </a:t>
            </a:r>
            <a:r>
              <a:rPr lang="zh-CN" altLang="en-US" sz="2800" dirty="0" smtClean="0"/>
              <a:t>考虑到提高训练样本方法的效率瓶颈，可以通过采样两个不平衡样本集分别训练两个模型专门识别正负样本然后将预测结果组合在一起，将正负样本识别率提高到</a:t>
            </a:r>
            <a:r>
              <a:rPr lang="en-US" altLang="zh-CN" sz="2800" dirty="0" smtClean="0"/>
              <a:t>90%</a:t>
            </a:r>
            <a:r>
              <a:rPr lang="zh-CN" altLang="en-US" sz="2800" dirty="0" smtClean="0"/>
              <a:t>以上。</a:t>
            </a:r>
            <a:endParaRPr lang="en-US" altLang="zh-CN" sz="2800" dirty="0"/>
          </a:p>
          <a:p>
            <a:endParaRPr lang="zh-CN" altLang="en-US" dirty="0"/>
          </a:p>
        </p:txBody>
      </p:sp>
      <p:sp>
        <p:nvSpPr>
          <p:cNvPr id="4" name="日期占位符 3"/>
          <p:cNvSpPr>
            <a:spLocks noGrp="1"/>
          </p:cNvSpPr>
          <p:nvPr>
            <p:ph type="dt" sz="half" idx="10"/>
          </p:nvPr>
        </p:nvSpPr>
        <p:spPr/>
        <p:txBody>
          <a:bodyPr/>
          <a:lstStyle/>
          <a:p>
            <a:fld id="{A6182FB8-52EB-4FDA-A9A4-D49D68BB875F}" type="datetime1">
              <a:rPr lang="zh-CN" altLang="en-US" smtClean="0"/>
              <a:pPr/>
              <a:t>2015/10/8</a:t>
            </a:fld>
            <a:endParaRPr lang="en-US" altLang="zh-CN" dirty="0" smtClean="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23</a:t>
            </a:fld>
            <a:endParaRPr lang="zh-CN" altLang="en-US" dirty="0"/>
          </a:p>
        </p:txBody>
      </p:sp>
    </p:spTree>
    <p:extLst>
      <p:ext uri="{BB962C8B-B14F-4D97-AF65-F5344CB8AC3E}">
        <p14:creationId xmlns:p14="http://schemas.microsoft.com/office/powerpoint/2010/main" val="572888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940966"/>
          </a:xfrm>
        </p:spPr>
        <p:txBody>
          <a:bodyPr/>
          <a:lstStyle/>
          <a:p>
            <a:r>
              <a:rPr lang="zh-CN" altLang="en-US" dirty="0" smtClean="0"/>
              <a:t>目前的问题</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smtClean="0"/>
              <a:t>对</a:t>
            </a:r>
            <a:r>
              <a:rPr lang="zh-CN" altLang="en-US" dirty="0"/>
              <a:t>未通过审核的数据识别率低于通过审核的</a:t>
            </a:r>
            <a:r>
              <a:rPr lang="zh-CN" altLang="en-US" dirty="0" smtClean="0"/>
              <a:t>数据</a:t>
            </a:r>
          </a:p>
          <a:p>
            <a:pPr marL="514350" indent="-514350">
              <a:buFont typeface="+mj-lt"/>
              <a:buAutoNum type="arabicPeriod"/>
            </a:pPr>
            <a:endParaRPr lang="en-US" altLang="zh-CN" dirty="0"/>
          </a:p>
          <a:p>
            <a:pPr marL="514350" indent="-514350">
              <a:buFont typeface="+mj-lt"/>
              <a:buAutoNum type="arabicPeriod"/>
            </a:pPr>
            <a:r>
              <a:rPr lang="zh-CN" altLang="en-US" dirty="0" smtClean="0"/>
              <a:t>预测</a:t>
            </a:r>
            <a:r>
              <a:rPr lang="zh-CN" altLang="en-US" dirty="0"/>
              <a:t>速度尚不能达到实时性</a:t>
            </a:r>
            <a:r>
              <a:rPr lang="zh-CN" altLang="en-US" dirty="0" smtClean="0"/>
              <a:t>要求</a:t>
            </a:r>
          </a:p>
          <a:p>
            <a:pPr marL="514350" indent="-514350">
              <a:buFont typeface="+mj-lt"/>
              <a:buAutoNum type="arabicPeriod"/>
            </a:pPr>
            <a:endParaRPr lang="en-US" altLang="zh-CN" dirty="0"/>
          </a:p>
          <a:p>
            <a:pPr marL="514350" indent="-514350">
              <a:buFont typeface="+mj-lt"/>
              <a:buAutoNum type="arabicPeriod"/>
            </a:pPr>
            <a:r>
              <a:rPr lang="zh-CN" altLang="en-US" dirty="0" smtClean="0"/>
              <a:t>审核结果没有入库</a:t>
            </a:r>
            <a:endParaRPr lang="zh-CN" altLang="en-US" dirty="0"/>
          </a:p>
        </p:txBody>
      </p:sp>
      <p:sp>
        <p:nvSpPr>
          <p:cNvPr id="4" name="日期占位符 3"/>
          <p:cNvSpPr>
            <a:spLocks noGrp="1"/>
          </p:cNvSpPr>
          <p:nvPr>
            <p:ph type="dt" sz="half" idx="10"/>
          </p:nvPr>
        </p:nvSpPr>
        <p:spPr/>
        <p:txBody>
          <a:bodyPr/>
          <a:lstStyle/>
          <a:p>
            <a:fld id="{A6182FB8-52EB-4FDA-A9A4-D49D68BB875F}" type="datetime1">
              <a:rPr lang="zh-CN" altLang="en-US" smtClean="0"/>
              <a:pPr/>
              <a:t>2015/10/8</a:t>
            </a:fld>
            <a:endParaRPr lang="en-US" altLang="zh-CN" dirty="0" smtClean="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24</a:t>
            </a:fld>
            <a:endParaRPr lang="zh-CN" altLang="en-US" dirty="0"/>
          </a:p>
        </p:txBody>
      </p:sp>
    </p:spTree>
    <p:extLst>
      <p:ext uri="{BB962C8B-B14F-4D97-AF65-F5344CB8AC3E}">
        <p14:creationId xmlns:p14="http://schemas.microsoft.com/office/powerpoint/2010/main" val="42449599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940966"/>
          </a:xfrm>
        </p:spPr>
        <p:txBody>
          <a:bodyPr/>
          <a:lstStyle/>
          <a:p>
            <a:r>
              <a:rPr lang="zh-CN" altLang="en-US" dirty="0" smtClean="0"/>
              <a:t>结论</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通过初步原型及测试，机器学习的方法批量审核弹幕数据</a:t>
            </a:r>
            <a:r>
              <a:rPr lang="zh-CN" altLang="en-US" dirty="0" smtClean="0"/>
              <a:t>在理论和技术上均是</a:t>
            </a:r>
            <a:r>
              <a:rPr lang="zh-CN" altLang="en-US" dirty="0" smtClean="0"/>
              <a:t>可行的</a:t>
            </a:r>
            <a:endParaRPr lang="en-US" altLang="zh-CN" dirty="0" smtClean="0"/>
          </a:p>
          <a:p>
            <a:pPr marL="0" indent="0">
              <a:buNone/>
            </a:pPr>
            <a:endParaRPr lang="en-US" altLang="zh-CN" dirty="0" smtClean="0"/>
          </a:p>
          <a:p>
            <a:r>
              <a:rPr lang="en-US" altLang="zh-CN" dirty="0" smtClean="0"/>
              <a:t>2. </a:t>
            </a:r>
            <a:r>
              <a:rPr lang="zh-CN" altLang="en-US" dirty="0" smtClean="0"/>
              <a:t>模型效果</a:t>
            </a:r>
            <a:r>
              <a:rPr lang="zh-CN" altLang="en-US" dirty="0" smtClean="0"/>
              <a:t>尚需</a:t>
            </a:r>
            <a:r>
              <a:rPr lang="zh-CN" altLang="en-US" dirty="0" smtClean="0"/>
              <a:t>通过与业务部门调研进一步了解需求，通过实际</a:t>
            </a:r>
            <a:r>
              <a:rPr lang="zh-CN" altLang="en-US" dirty="0" smtClean="0"/>
              <a:t>业务</a:t>
            </a:r>
            <a:r>
              <a:rPr lang="zh-CN" altLang="en-US" dirty="0" smtClean="0"/>
              <a:t>环境进行审核</a:t>
            </a:r>
            <a:r>
              <a:rPr lang="zh-CN" altLang="en-US" dirty="0" smtClean="0"/>
              <a:t>认证</a:t>
            </a:r>
            <a:endParaRPr lang="zh-CN" altLang="en-US" dirty="0"/>
          </a:p>
        </p:txBody>
      </p:sp>
      <p:sp>
        <p:nvSpPr>
          <p:cNvPr id="4" name="日期占位符 3"/>
          <p:cNvSpPr>
            <a:spLocks noGrp="1"/>
          </p:cNvSpPr>
          <p:nvPr>
            <p:ph type="dt" sz="half" idx="10"/>
          </p:nvPr>
        </p:nvSpPr>
        <p:spPr/>
        <p:txBody>
          <a:bodyPr/>
          <a:lstStyle/>
          <a:p>
            <a:fld id="{A6182FB8-52EB-4FDA-A9A4-D49D68BB875F}" type="datetime1">
              <a:rPr lang="zh-CN" altLang="en-US" smtClean="0"/>
              <a:pPr/>
              <a:t>2015/10/8</a:t>
            </a:fld>
            <a:endParaRPr lang="en-US" altLang="zh-CN" dirty="0" smtClean="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25</a:t>
            </a:fld>
            <a:endParaRPr lang="zh-CN" altLang="en-US" dirty="0"/>
          </a:p>
        </p:txBody>
      </p:sp>
    </p:spTree>
    <p:extLst>
      <p:ext uri="{BB962C8B-B14F-4D97-AF65-F5344CB8AC3E}">
        <p14:creationId xmlns:p14="http://schemas.microsoft.com/office/powerpoint/2010/main" val="20539240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改进方向</a:t>
            </a:r>
          </a:p>
        </p:txBody>
      </p:sp>
      <p:sp>
        <p:nvSpPr>
          <p:cNvPr id="3" name="内容占位符 2"/>
          <p:cNvSpPr>
            <a:spLocks noGrp="1"/>
          </p:cNvSpPr>
          <p:nvPr>
            <p:ph idx="1"/>
          </p:nvPr>
        </p:nvSpPr>
        <p:spPr>
          <a:xfrm>
            <a:off x="457200" y="1268760"/>
            <a:ext cx="8229600" cy="4857403"/>
          </a:xfrm>
        </p:spPr>
        <p:txBody>
          <a:bodyPr>
            <a:normAutofit/>
          </a:bodyPr>
          <a:lstStyle/>
          <a:p>
            <a:r>
              <a:rPr lang="zh-CN" altLang="en-US" dirty="0"/>
              <a:t>性能优化：实时批量审核弹幕数据</a:t>
            </a:r>
          </a:p>
          <a:p>
            <a:pPr marL="857250" lvl="1" indent="-457200"/>
            <a:r>
              <a:rPr lang="zh-CN" altLang="en-US" dirty="0"/>
              <a:t>提高模型的训练速度</a:t>
            </a:r>
          </a:p>
          <a:p>
            <a:pPr marL="857250" lvl="1" indent="-457200"/>
            <a:r>
              <a:rPr lang="zh-CN" altLang="en-US" dirty="0"/>
              <a:t>用</a:t>
            </a:r>
            <a:r>
              <a:rPr lang="en-US" altLang="zh-CN" dirty="0"/>
              <a:t>C/C++ </a:t>
            </a:r>
            <a:r>
              <a:rPr lang="zh-CN" altLang="en-US" dirty="0"/>
              <a:t>提高文本处理速度</a:t>
            </a:r>
          </a:p>
          <a:p>
            <a:pPr marL="857250" lvl="1" indent="-457200"/>
            <a:r>
              <a:rPr lang="zh-CN" altLang="en-US" dirty="0"/>
              <a:t>分布式计算：利用</a:t>
            </a:r>
            <a:r>
              <a:rPr lang="en-US" altLang="zh-CN" dirty="0"/>
              <a:t>apache mahout</a:t>
            </a:r>
            <a:r>
              <a:rPr lang="zh-CN" altLang="en-US" dirty="0"/>
              <a:t>对核心数据结构和核心函数</a:t>
            </a:r>
            <a:r>
              <a:rPr lang="en-US" altLang="zh-CN" dirty="0"/>
              <a:t>(LR)</a:t>
            </a:r>
            <a:r>
              <a:rPr lang="zh-CN" altLang="en-US" dirty="0"/>
              <a:t>进行分布式</a:t>
            </a:r>
            <a:r>
              <a:rPr lang="zh-CN" altLang="en-US" dirty="0" smtClean="0"/>
              <a:t>计算</a:t>
            </a:r>
            <a:endParaRPr lang="zh-CN" altLang="en-US" dirty="0"/>
          </a:p>
          <a:p>
            <a:r>
              <a:rPr lang="zh-CN" altLang="en-US" dirty="0" smtClean="0"/>
              <a:t>组合</a:t>
            </a:r>
            <a:r>
              <a:rPr lang="zh-CN" altLang="en-US" dirty="0"/>
              <a:t>模型：</a:t>
            </a:r>
          </a:p>
          <a:p>
            <a:pPr marL="857250" lvl="1" indent="-457200"/>
            <a:r>
              <a:rPr lang="zh-CN" altLang="en-US" dirty="0" smtClean="0"/>
              <a:t>利用多</a:t>
            </a:r>
            <a:r>
              <a:rPr lang="zh-CN" altLang="en-US" dirty="0"/>
              <a:t>个同类或者不同类模型的优点，将其组合形成新的预测模型，将预测性能提高到实际应用的指标要求</a:t>
            </a:r>
          </a:p>
          <a:p>
            <a:endParaRPr lang="zh-CN" altLang="en-US" dirty="0"/>
          </a:p>
        </p:txBody>
      </p:sp>
      <p:sp>
        <p:nvSpPr>
          <p:cNvPr id="4" name="日期占位符 3"/>
          <p:cNvSpPr>
            <a:spLocks noGrp="1"/>
          </p:cNvSpPr>
          <p:nvPr>
            <p:ph type="dt" sz="half" idx="10"/>
          </p:nvPr>
        </p:nvSpPr>
        <p:spPr/>
        <p:txBody>
          <a:bodyPr/>
          <a:lstStyle/>
          <a:p>
            <a:fld id="{A6182FB8-52EB-4FDA-A9A4-D49D68BB875F}" type="datetime1">
              <a:rPr lang="zh-CN" altLang="en-US" smtClean="0"/>
              <a:pPr/>
              <a:t>2015/10/8</a:t>
            </a:fld>
            <a:endParaRPr lang="en-US" altLang="zh-CN" dirty="0" smtClean="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26</a:t>
            </a:fld>
            <a:endParaRPr lang="zh-CN" altLang="en-US" dirty="0"/>
          </a:p>
        </p:txBody>
      </p:sp>
    </p:spTree>
    <p:extLst>
      <p:ext uri="{BB962C8B-B14F-4D97-AF65-F5344CB8AC3E}">
        <p14:creationId xmlns:p14="http://schemas.microsoft.com/office/powerpoint/2010/main" val="924886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940966"/>
          </a:xfrm>
        </p:spPr>
        <p:txBody>
          <a:bodyPr/>
          <a:lstStyle/>
          <a:p>
            <a:r>
              <a:rPr lang="zh-CN" altLang="en-US" dirty="0"/>
              <a:t>弹幕自动审核</a:t>
            </a:r>
            <a:r>
              <a:rPr lang="zh-CN" altLang="en-US" dirty="0" smtClean="0"/>
              <a:t>的意义</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sz="2800" dirty="0" smtClean="0"/>
              <a:t>根据每周学习的弹幕数据</a:t>
            </a:r>
            <a:r>
              <a:rPr lang="zh-CN" altLang="en-US" sz="2800" b="1" dirty="0" smtClean="0"/>
              <a:t>自动更新</a:t>
            </a:r>
            <a:r>
              <a:rPr lang="zh-CN" altLang="en-US" sz="2800" dirty="0" smtClean="0"/>
              <a:t>审核关键词库</a:t>
            </a:r>
            <a:endParaRPr lang="en-US" altLang="zh-CN" sz="2800" dirty="0" smtClean="0"/>
          </a:p>
          <a:p>
            <a:endParaRPr lang="en-US" altLang="zh-CN" sz="2800" dirty="0" smtClean="0"/>
          </a:p>
          <a:p>
            <a:r>
              <a:rPr lang="en-US" altLang="zh-CN" dirty="0" smtClean="0"/>
              <a:t>2. </a:t>
            </a:r>
            <a:r>
              <a:rPr lang="zh-CN" altLang="en-US" dirty="0" smtClean="0"/>
              <a:t>提高审核的吞吐量</a:t>
            </a:r>
            <a:endParaRPr lang="en-US" altLang="zh-CN" dirty="0" smtClean="0"/>
          </a:p>
          <a:p>
            <a:pPr lvl="1"/>
            <a:r>
              <a:rPr lang="zh-CN" altLang="en-US" dirty="0" smtClean="0"/>
              <a:t>提高审核的速度</a:t>
            </a:r>
            <a:endParaRPr lang="en-US" altLang="zh-CN" dirty="0" smtClean="0"/>
          </a:p>
          <a:p>
            <a:pPr lvl="1"/>
            <a:r>
              <a:rPr lang="zh-CN" altLang="en-US" dirty="0" smtClean="0"/>
              <a:t>统计更新黑名单用户</a:t>
            </a:r>
            <a:endParaRPr lang="en-US" altLang="zh-CN" dirty="0" smtClean="0"/>
          </a:p>
          <a:p>
            <a:pPr lvl="1"/>
            <a:r>
              <a:rPr lang="zh-CN" altLang="en-US" dirty="0" smtClean="0"/>
              <a:t>减少审核耗费的人力</a:t>
            </a:r>
            <a:r>
              <a:rPr lang="en-US" altLang="zh-CN" dirty="0" smtClean="0"/>
              <a:t> </a:t>
            </a:r>
          </a:p>
          <a:p>
            <a:pPr lvl="1"/>
            <a:endParaRPr lang="zh-CN" altLang="en-US" dirty="0"/>
          </a:p>
        </p:txBody>
      </p:sp>
      <p:sp>
        <p:nvSpPr>
          <p:cNvPr id="4" name="日期占位符 3"/>
          <p:cNvSpPr>
            <a:spLocks noGrp="1"/>
          </p:cNvSpPr>
          <p:nvPr>
            <p:ph type="dt" sz="half" idx="10"/>
          </p:nvPr>
        </p:nvSpPr>
        <p:spPr/>
        <p:txBody>
          <a:bodyPr/>
          <a:lstStyle/>
          <a:p>
            <a:fld id="{A6182FB8-52EB-4FDA-A9A4-D49D68BB875F}" type="datetime1">
              <a:rPr lang="zh-CN" altLang="en-US" smtClean="0"/>
              <a:pPr/>
              <a:t>2015/10/8</a:t>
            </a:fld>
            <a:endParaRPr lang="en-US" altLang="zh-CN" dirty="0" smtClean="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a:t>
            </a:fld>
            <a:endParaRPr lang="zh-CN" altLang="en-US" dirty="0"/>
          </a:p>
        </p:txBody>
      </p:sp>
    </p:spTree>
    <p:extLst>
      <p:ext uri="{BB962C8B-B14F-4D97-AF65-F5344CB8AC3E}">
        <p14:creationId xmlns:p14="http://schemas.microsoft.com/office/powerpoint/2010/main" val="35949384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940966"/>
          </a:xfrm>
        </p:spPr>
        <p:txBody>
          <a:bodyPr/>
          <a:lstStyle/>
          <a:p>
            <a:r>
              <a:rPr lang="zh-CN" altLang="en-US" dirty="0" smtClean="0"/>
              <a:t>自动</a:t>
            </a:r>
            <a:r>
              <a:rPr lang="zh-CN" altLang="en-US" dirty="0"/>
              <a:t>审核</a:t>
            </a:r>
            <a:r>
              <a:rPr kumimoji="1" lang="zh-CN" altLang="en-US" dirty="0" smtClean="0"/>
              <a:t>的特点</a:t>
            </a:r>
            <a:endParaRPr kumimoji="1" lang="zh-CN" altLang="en-US" dirty="0"/>
          </a:p>
        </p:txBody>
      </p:sp>
      <p:sp>
        <p:nvSpPr>
          <p:cNvPr id="3" name="内容占位符 2"/>
          <p:cNvSpPr>
            <a:spLocks noGrp="1"/>
          </p:cNvSpPr>
          <p:nvPr>
            <p:ph idx="1"/>
          </p:nvPr>
        </p:nvSpPr>
        <p:spPr/>
        <p:txBody>
          <a:bodyPr>
            <a:normAutofit/>
          </a:bodyPr>
          <a:lstStyle/>
          <a:p>
            <a:r>
              <a:rPr kumimoji="1" lang="zh-CN" altLang="en-US" sz="2800" dirty="0" smtClean="0"/>
              <a:t>分类效果不依赖于关键字过滤，审核分类</a:t>
            </a:r>
            <a:r>
              <a:rPr kumimoji="1" lang="zh-CN" altLang="en-US" sz="2800" dirty="0" smtClean="0"/>
              <a:t>对分词词库</a:t>
            </a:r>
            <a:r>
              <a:rPr kumimoji="1" lang="zh-CN" altLang="en-US" sz="2800" dirty="0" smtClean="0"/>
              <a:t>的大小</a:t>
            </a:r>
            <a:r>
              <a:rPr kumimoji="1" lang="zh-CN" altLang="en-US" sz="2800" dirty="0" smtClean="0"/>
              <a:t>依赖低</a:t>
            </a:r>
            <a:endParaRPr kumimoji="1" lang="zh-CN" altLang="en-US" sz="2800" dirty="0" smtClean="0"/>
          </a:p>
          <a:p>
            <a:endParaRPr kumimoji="1" lang="zh-CN" altLang="en-US" sz="2800" dirty="0"/>
          </a:p>
          <a:p>
            <a:r>
              <a:rPr kumimoji="1" lang="zh-CN" altLang="en-US" sz="2800" dirty="0" smtClean="0"/>
              <a:t>训练过程中提取出的特征词可以为人工审核过程提供定期自动更新的关键</a:t>
            </a:r>
            <a:r>
              <a:rPr kumimoji="1" lang="zh-CN" altLang="en-US" sz="2800" dirty="0" smtClean="0"/>
              <a:t>词库</a:t>
            </a:r>
            <a:endParaRPr kumimoji="1" lang="en-US" altLang="zh-CN" sz="2800" dirty="0" smtClean="0"/>
          </a:p>
          <a:p>
            <a:endParaRPr kumimoji="1" lang="en-US" altLang="zh-CN" sz="2800" dirty="0"/>
          </a:p>
          <a:p>
            <a:r>
              <a:rPr kumimoji="1" lang="zh-CN" altLang="en-US" sz="2800" dirty="0" smtClean="0"/>
              <a:t>识别效率高，训练好的模型一次可以审核成千上万条弹幕</a:t>
            </a:r>
            <a:endParaRPr kumimoji="1" lang="zh-CN" altLang="en-US" sz="2800" dirty="0"/>
          </a:p>
        </p:txBody>
      </p:sp>
      <p:sp>
        <p:nvSpPr>
          <p:cNvPr id="4" name="日期占位符 3"/>
          <p:cNvSpPr>
            <a:spLocks noGrp="1"/>
          </p:cNvSpPr>
          <p:nvPr>
            <p:ph type="dt" sz="half" idx="10"/>
          </p:nvPr>
        </p:nvSpPr>
        <p:spPr/>
        <p:txBody>
          <a:bodyPr/>
          <a:lstStyle/>
          <a:p>
            <a:fld id="{A6182FB8-52EB-4FDA-A9A4-D49D68BB875F}" type="datetime1">
              <a:rPr lang="zh-CN" altLang="en-US" smtClean="0"/>
              <a:pPr/>
              <a:t>2015/10/8</a:t>
            </a:fld>
            <a:endParaRPr lang="en-US" altLang="zh-CN" dirty="0" smtClean="0"/>
          </a:p>
        </p:txBody>
      </p:sp>
      <p:sp>
        <p:nvSpPr>
          <p:cNvPr id="5" name="幻灯片编号占位符 4"/>
          <p:cNvSpPr>
            <a:spLocks noGrp="1"/>
          </p:cNvSpPr>
          <p:nvPr>
            <p:ph type="sldNum" sz="quarter" idx="12"/>
          </p:nvPr>
        </p:nvSpPr>
        <p:spPr/>
        <p:txBody>
          <a:bodyPr/>
          <a:lstStyle/>
          <a:p>
            <a:fld id="{0C913308-F349-4B6D-A68A-DD1791B4A57B}" type="slidenum">
              <a:rPr lang="zh-CN" altLang="en-US" smtClean="0"/>
              <a:pPr/>
              <a:t>4</a:t>
            </a:fld>
            <a:endParaRPr lang="zh-CN" altLang="en-US" dirty="0"/>
          </a:p>
        </p:txBody>
      </p:sp>
    </p:spTree>
    <p:extLst>
      <p:ext uri="{BB962C8B-B14F-4D97-AF65-F5344CB8AC3E}">
        <p14:creationId xmlns:p14="http://schemas.microsoft.com/office/powerpoint/2010/main" val="6612007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940966"/>
          </a:xfrm>
        </p:spPr>
        <p:txBody>
          <a:bodyPr/>
          <a:lstStyle/>
          <a:p>
            <a:r>
              <a:rPr lang="zh-CN" altLang="en-US" dirty="0" smtClean="0"/>
              <a:t>自动审核的目标</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识别</a:t>
            </a:r>
            <a:r>
              <a:rPr lang="zh-CN" altLang="en-US" dirty="0" smtClean="0"/>
              <a:t>模型扩展性强</a:t>
            </a:r>
            <a:r>
              <a:rPr lang="zh-CN" altLang="en-US" dirty="0" smtClean="0"/>
              <a:t>，对于不同比例的正负样本组成均有较高的识别率（正样本为不能通过审核的弹幕内容）</a:t>
            </a:r>
            <a:endParaRPr lang="en-US" altLang="zh-CN" dirty="0" smtClean="0"/>
          </a:p>
          <a:p>
            <a:endParaRPr lang="en-US" altLang="zh-CN" dirty="0" smtClean="0"/>
          </a:p>
          <a:p>
            <a:r>
              <a:rPr lang="en-US" altLang="zh-CN" dirty="0" smtClean="0"/>
              <a:t>2. </a:t>
            </a:r>
            <a:r>
              <a:rPr lang="zh-CN" altLang="en-US" dirty="0" smtClean="0"/>
              <a:t>识别准确率高，漏报率、误报率尽可能低，但漏报率更重要（“宁可错杀不可放过”）</a:t>
            </a:r>
            <a:endParaRPr lang="zh-CN" altLang="en-US" dirty="0"/>
          </a:p>
        </p:txBody>
      </p:sp>
      <p:sp>
        <p:nvSpPr>
          <p:cNvPr id="4" name="日期占位符 3"/>
          <p:cNvSpPr>
            <a:spLocks noGrp="1"/>
          </p:cNvSpPr>
          <p:nvPr>
            <p:ph type="dt" sz="half" idx="10"/>
          </p:nvPr>
        </p:nvSpPr>
        <p:spPr/>
        <p:txBody>
          <a:bodyPr/>
          <a:lstStyle/>
          <a:p>
            <a:fld id="{A6182FB8-52EB-4FDA-A9A4-D49D68BB875F}" type="datetime1">
              <a:rPr lang="zh-CN" altLang="en-US" smtClean="0"/>
              <a:pPr/>
              <a:t>2015/10/8</a:t>
            </a:fld>
            <a:endParaRPr lang="en-US" altLang="zh-CN" dirty="0" smtClean="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a:t>
            </a:fld>
            <a:endParaRPr lang="zh-CN" altLang="en-US" dirty="0"/>
          </a:p>
        </p:txBody>
      </p:sp>
    </p:spTree>
    <p:extLst>
      <p:ext uri="{BB962C8B-B14F-4D97-AF65-F5344CB8AC3E}">
        <p14:creationId xmlns:p14="http://schemas.microsoft.com/office/powerpoint/2010/main" val="42178551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940966"/>
          </a:xfrm>
        </p:spPr>
        <p:txBody>
          <a:bodyPr/>
          <a:lstStyle/>
          <a:p>
            <a:r>
              <a:rPr lang="zh-CN" altLang="en-US" dirty="0" smtClean="0"/>
              <a:t>自动审核的机器学习过程</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A6182FB8-52EB-4FDA-A9A4-D49D68BB875F}" type="datetime1">
              <a:rPr lang="zh-CN" altLang="en-US" smtClean="0"/>
              <a:pPr/>
              <a:t>2015/10/8</a:t>
            </a:fld>
            <a:endParaRPr lang="en-US" altLang="zh-CN" dirty="0" smtClean="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a:t>
            </a:fld>
            <a:endParaRPr lang="zh-CN" alt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628800"/>
            <a:ext cx="5112568" cy="4464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42137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分类模型的选择</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逻辑斯蒂回归</a:t>
            </a:r>
            <a:r>
              <a:rPr kumimoji="1" lang="en-US" altLang="zh-CN" dirty="0" smtClean="0"/>
              <a:t>(Logistic</a:t>
            </a:r>
            <a:r>
              <a:rPr kumimoji="1" lang="zh-CN" altLang="en-US" dirty="0" smtClean="0"/>
              <a:t> </a:t>
            </a:r>
            <a:r>
              <a:rPr kumimoji="1" lang="en-US" altLang="zh-CN" dirty="0" smtClean="0"/>
              <a:t>Regression,</a:t>
            </a:r>
            <a:r>
              <a:rPr kumimoji="1" lang="zh-CN" altLang="en-US" dirty="0" smtClean="0"/>
              <a:t> </a:t>
            </a:r>
            <a:r>
              <a:rPr kumimoji="1" lang="en-US" altLang="zh-CN" dirty="0" smtClean="0"/>
              <a:t>LR)</a:t>
            </a:r>
            <a:endParaRPr kumimoji="1" lang="zh-CN" altLang="en-US" dirty="0" smtClean="0"/>
          </a:p>
          <a:p>
            <a:pPr lvl="1"/>
            <a:r>
              <a:rPr kumimoji="1" lang="zh-CN" altLang="en-US" sz="2400" dirty="0" smtClean="0"/>
              <a:t>模型简单，易维护易调试</a:t>
            </a:r>
          </a:p>
          <a:p>
            <a:pPr lvl="1"/>
            <a:r>
              <a:rPr kumimoji="1" lang="zh-CN" altLang="en-US" sz="2400" dirty="0" smtClean="0"/>
              <a:t>预测值为</a:t>
            </a:r>
            <a:r>
              <a:rPr kumimoji="1" lang="en-US" altLang="zh-CN" sz="2400" dirty="0" smtClean="0"/>
              <a:t>0-1</a:t>
            </a:r>
            <a:r>
              <a:rPr kumimoji="1" lang="zh-CN" altLang="en-US" sz="2400" dirty="0" smtClean="0"/>
              <a:t>之间连续值，可以作为预测概率</a:t>
            </a:r>
          </a:p>
          <a:p>
            <a:pPr lvl="1"/>
            <a:r>
              <a:rPr kumimoji="1" lang="zh-CN" altLang="en-US" sz="2400" dirty="0" smtClean="0"/>
              <a:t>基于两类样本线性可分的假设</a:t>
            </a:r>
          </a:p>
          <a:p>
            <a:r>
              <a:rPr kumimoji="1" lang="zh-CN" altLang="en-US" dirty="0" smtClean="0"/>
              <a:t>随机森林算法</a:t>
            </a:r>
            <a:r>
              <a:rPr kumimoji="1" lang="en-US" altLang="zh-CN" dirty="0" smtClean="0"/>
              <a:t>(Random</a:t>
            </a:r>
            <a:r>
              <a:rPr kumimoji="1" lang="zh-CN" altLang="en-US" dirty="0" smtClean="0"/>
              <a:t> </a:t>
            </a:r>
            <a:r>
              <a:rPr kumimoji="1" lang="en-US" altLang="zh-CN" dirty="0" smtClean="0"/>
              <a:t>Forest,</a:t>
            </a:r>
            <a:r>
              <a:rPr kumimoji="1" lang="zh-CN" altLang="en-US" dirty="0" smtClean="0"/>
              <a:t> </a:t>
            </a:r>
            <a:r>
              <a:rPr kumimoji="1" lang="en-US" altLang="zh-CN" dirty="0" smtClean="0"/>
              <a:t>RF)</a:t>
            </a:r>
            <a:endParaRPr kumimoji="1" lang="zh-CN" altLang="en-US" dirty="0" smtClean="0"/>
          </a:p>
          <a:p>
            <a:pPr lvl="1"/>
            <a:r>
              <a:rPr kumimoji="1" lang="zh-CN" altLang="en-US" sz="2400" dirty="0" smtClean="0"/>
              <a:t>不需选择特征，参数少易于调优，属于开箱即用</a:t>
            </a:r>
            <a:r>
              <a:rPr kumimoji="1" lang="en-US" altLang="zh-CN" sz="2400" dirty="0" smtClean="0"/>
              <a:t>(out-of-the-box)</a:t>
            </a:r>
            <a:r>
              <a:rPr kumimoji="1" lang="zh-CN" altLang="en-US" sz="2400" dirty="0" smtClean="0"/>
              <a:t>的算法</a:t>
            </a:r>
          </a:p>
          <a:p>
            <a:pPr lvl="1"/>
            <a:r>
              <a:rPr kumimoji="1" lang="zh-CN" altLang="en-US" sz="2400" dirty="0" smtClean="0"/>
              <a:t>决策树类算法，分类边界均垂直于坐标轴，决策边界通常是个长方形或超长方体</a:t>
            </a:r>
            <a:endParaRPr kumimoji="1" lang="zh-CN" altLang="en-US" sz="2400" dirty="0"/>
          </a:p>
        </p:txBody>
      </p:sp>
      <p:sp>
        <p:nvSpPr>
          <p:cNvPr id="4" name="日期占位符 3"/>
          <p:cNvSpPr>
            <a:spLocks noGrp="1"/>
          </p:cNvSpPr>
          <p:nvPr>
            <p:ph type="dt" sz="half" idx="10"/>
          </p:nvPr>
        </p:nvSpPr>
        <p:spPr/>
        <p:txBody>
          <a:bodyPr/>
          <a:lstStyle/>
          <a:p>
            <a:fld id="{A6182FB8-52EB-4FDA-A9A4-D49D68BB875F}" type="datetime1">
              <a:rPr lang="zh-CN" altLang="en-US" smtClean="0"/>
              <a:pPr/>
              <a:t>2015/10/8</a:t>
            </a:fld>
            <a:endParaRPr lang="en-US" altLang="zh-CN" dirty="0" smtClean="0"/>
          </a:p>
        </p:txBody>
      </p:sp>
      <p:sp>
        <p:nvSpPr>
          <p:cNvPr id="5" name="幻灯片编号占位符 4"/>
          <p:cNvSpPr>
            <a:spLocks noGrp="1"/>
          </p:cNvSpPr>
          <p:nvPr>
            <p:ph type="sldNum" sz="quarter" idx="12"/>
          </p:nvPr>
        </p:nvSpPr>
        <p:spPr/>
        <p:txBody>
          <a:bodyPr/>
          <a:lstStyle/>
          <a:p>
            <a:fld id="{0C913308-F349-4B6D-A68A-DD1791B4A57B}" type="slidenum">
              <a:rPr lang="zh-CN" altLang="en-US" smtClean="0"/>
              <a:pPr/>
              <a:t>7</a:t>
            </a:fld>
            <a:endParaRPr lang="zh-CN" altLang="en-US" dirty="0"/>
          </a:p>
        </p:txBody>
      </p:sp>
    </p:spTree>
    <p:extLst>
      <p:ext uri="{BB962C8B-B14F-4D97-AF65-F5344CB8AC3E}">
        <p14:creationId xmlns:p14="http://schemas.microsoft.com/office/powerpoint/2010/main" val="260466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48680"/>
            <a:ext cx="8229600" cy="868958"/>
          </a:xfrm>
        </p:spPr>
        <p:txBody>
          <a:bodyPr/>
          <a:lstStyle/>
          <a:p>
            <a:r>
              <a:rPr lang="zh-CN" altLang="en-US" dirty="0" smtClean="0"/>
              <a:t>自动更新审核关键字的方法</a:t>
            </a:r>
            <a:endParaRPr lang="zh-CN" altLang="en-US" dirty="0"/>
          </a:p>
        </p:txBody>
      </p:sp>
      <p:sp>
        <p:nvSpPr>
          <p:cNvPr id="3" name="内容占位符 2"/>
          <p:cNvSpPr>
            <a:spLocks noGrp="1"/>
          </p:cNvSpPr>
          <p:nvPr>
            <p:ph idx="1"/>
          </p:nvPr>
        </p:nvSpPr>
        <p:spPr/>
        <p:txBody>
          <a:bodyPr>
            <a:normAutofit/>
          </a:bodyPr>
          <a:lstStyle/>
          <a:p>
            <a:pPr marL="457200" indent="-457200">
              <a:buAutoNum type="arabicPeriod"/>
            </a:pPr>
            <a:r>
              <a:rPr lang="zh-CN" altLang="en-US" sz="2400" dirty="0" smtClean="0"/>
              <a:t>根据</a:t>
            </a:r>
            <a:r>
              <a:rPr lang="zh-CN" altLang="en-US" sz="2400" dirty="0"/>
              <a:t>上一周期累积的弹幕文本数据，采用特征选择算法和回归分析确定对审核最关键的</a:t>
            </a:r>
            <a:r>
              <a:rPr lang="en-US" altLang="zh-CN" sz="2400" dirty="0"/>
              <a:t>N</a:t>
            </a:r>
            <a:r>
              <a:rPr lang="zh-CN" altLang="en-US" sz="2400" dirty="0"/>
              <a:t>个关键词</a:t>
            </a:r>
            <a:r>
              <a:rPr lang="zh-CN" altLang="en-US" sz="2400" dirty="0" smtClean="0"/>
              <a:t>。</a:t>
            </a:r>
            <a:endParaRPr lang="en-US" altLang="zh-CN" sz="2400" dirty="0" smtClean="0"/>
          </a:p>
          <a:p>
            <a:pPr marL="457200" indent="-457200">
              <a:buAutoNum type="arabicPeriod"/>
            </a:pPr>
            <a:endParaRPr lang="zh-CN" altLang="en-US" sz="2400" dirty="0"/>
          </a:p>
          <a:p>
            <a:pPr marL="0" indent="0">
              <a:buNone/>
            </a:pPr>
            <a:r>
              <a:rPr lang="en-US" altLang="zh-CN" sz="2400" dirty="0"/>
              <a:t>2. </a:t>
            </a:r>
            <a:r>
              <a:rPr lang="en-US" altLang="zh-CN" sz="2400" dirty="0" smtClean="0"/>
              <a:t> </a:t>
            </a:r>
            <a:r>
              <a:rPr lang="zh-CN" altLang="en-US" sz="2400" dirty="0" smtClean="0"/>
              <a:t>特征选择</a:t>
            </a:r>
            <a:r>
              <a:rPr lang="zh-CN" altLang="en-US" sz="2400" dirty="0"/>
              <a:t>算法：</a:t>
            </a:r>
          </a:p>
          <a:p>
            <a:pPr marL="400050" lvl="1" indent="0">
              <a:buNone/>
            </a:pPr>
            <a:r>
              <a:rPr lang="zh-CN" altLang="en-US" sz="2000" dirty="0"/>
              <a:t>分类效果卡方检验</a:t>
            </a:r>
            <a:r>
              <a:rPr lang="en-US" altLang="zh-CN" sz="2000" dirty="0"/>
              <a:t>(chi-square)</a:t>
            </a:r>
          </a:p>
          <a:p>
            <a:pPr marL="400050" lvl="1" indent="0">
              <a:buNone/>
            </a:pPr>
            <a:r>
              <a:rPr lang="zh-CN" altLang="en-US" sz="2000" dirty="0"/>
              <a:t>信息增益</a:t>
            </a:r>
            <a:r>
              <a:rPr lang="en-US" altLang="zh-CN" sz="2000" dirty="0"/>
              <a:t>(information gain)</a:t>
            </a:r>
          </a:p>
          <a:p>
            <a:pPr marL="400050" lvl="1" indent="0">
              <a:buNone/>
            </a:pPr>
            <a:r>
              <a:rPr lang="zh-CN" altLang="en-US" sz="2000" dirty="0"/>
              <a:t>随机森林算法</a:t>
            </a:r>
            <a:r>
              <a:rPr lang="en-US" altLang="zh-CN" sz="2000" dirty="0"/>
              <a:t>(random forest</a:t>
            </a:r>
            <a:r>
              <a:rPr lang="en-US" altLang="zh-CN" sz="2000" dirty="0" smtClean="0"/>
              <a:t>)</a:t>
            </a:r>
          </a:p>
          <a:p>
            <a:pPr marL="400050" lvl="1" indent="0">
              <a:buNone/>
            </a:pPr>
            <a:endParaRPr lang="en-US" altLang="zh-CN" sz="2000" dirty="0"/>
          </a:p>
          <a:p>
            <a:pPr marL="0" indent="0">
              <a:buNone/>
            </a:pPr>
            <a:r>
              <a:rPr lang="en-US" altLang="zh-CN" sz="2400" dirty="0"/>
              <a:t>3. </a:t>
            </a:r>
            <a:r>
              <a:rPr lang="zh-CN" altLang="en-US" sz="2400" dirty="0"/>
              <a:t>回归分析</a:t>
            </a:r>
          </a:p>
          <a:p>
            <a:pPr marL="444500" indent="0">
              <a:buNone/>
            </a:pPr>
            <a:r>
              <a:rPr lang="en-US" altLang="zh-CN" sz="2400" dirty="0" err="1" smtClean="0"/>
              <a:t>Pr</a:t>
            </a:r>
            <a:r>
              <a:rPr lang="zh-CN" altLang="en-US" sz="2400" dirty="0"/>
              <a:t>值检验</a:t>
            </a:r>
          </a:p>
          <a:p>
            <a:endParaRPr lang="zh-CN" altLang="en-US" sz="2400" dirty="0"/>
          </a:p>
        </p:txBody>
      </p:sp>
      <p:sp>
        <p:nvSpPr>
          <p:cNvPr id="4" name="日期占位符 3"/>
          <p:cNvSpPr>
            <a:spLocks noGrp="1"/>
          </p:cNvSpPr>
          <p:nvPr>
            <p:ph type="dt" sz="half" idx="10"/>
          </p:nvPr>
        </p:nvSpPr>
        <p:spPr/>
        <p:txBody>
          <a:bodyPr/>
          <a:lstStyle/>
          <a:p>
            <a:fld id="{A6182FB8-52EB-4FDA-A9A4-D49D68BB875F}" type="datetime1">
              <a:rPr lang="zh-CN" altLang="en-US" smtClean="0"/>
              <a:pPr/>
              <a:t>2015/10/8</a:t>
            </a:fld>
            <a:endParaRPr lang="en-US" altLang="zh-CN" dirty="0" smtClean="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8</a:t>
            </a:fld>
            <a:endParaRPr lang="zh-CN" altLang="en-US" dirty="0"/>
          </a:p>
        </p:txBody>
      </p:sp>
    </p:spTree>
    <p:extLst>
      <p:ext uri="{BB962C8B-B14F-4D97-AF65-F5344CB8AC3E}">
        <p14:creationId xmlns:p14="http://schemas.microsoft.com/office/powerpoint/2010/main" val="20618465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940966"/>
          </a:xfrm>
        </p:spPr>
        <p:txBody>
          <a:bodyPr/>
          <a:lstStyle/>
          <a:p>
            <a:r>
              <a:rPr lang="zh-CN" altLang="en-US" dirty="0" smtClean="0"/>
              <a:t>特征向量的大小</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过大的</a:t>
            </a:r>
            <a:r>
              <a:rPr lang="zh-CN" altLang="en-US" sz="2800" dirty="0" smtClean="0"/>
              <a:t>特征向量会</a:t>
            </a:r>
            <a:r>
              <a:rPr lang="zh-CN" altLang="en-US" sz="2800" dirty="0" smtClean="0"/>
              <a:t>导致计算复杂度迅速上升，问题不可求解（维数灾难），过小的</a:t>
            </a:r>
            <a:r>
              <a:rPr lang="zh-CN" altLang="en-US" sz="2800" dirty="0" smtClean="0"/>
              <a:t>特征向量会</a:t>
            </a:r>
            <a:r>
              <a:rPr lang="zh-CN" altLang="en-US" sz="2800" dirty="0" smtClean="0"/>
              <a:t>导致输入无法描述、覆盖全部数据的特征，导致大量样本无法预测（全零输入）。</a:t>
            </a:r>
            <a:endParaRPr lang="en-US" altLang="zh-CN" sz="2800" dirty="0" smtClean="0"/>
          </a:p>
          <a:p>
            <a:endParaRPr lang="en-US" altLang="zh-CN" sz="2800" dirty="0" smtClean="0"/>
          </a:p>
          <a:p>
            <a:r>
              <a:rPr lang="zh-CN" altLang="en-US" sz="2800" dirty="0" smtClean="0"/>
              <a:t>可行性</a:t>
            </a:r>
            <a:r>
              <a:rPr lang="en-US" altLang="zh-CN" sz="2800" dirty="0" smtClean="0"/>
              <a:t>:</a:t>
            </a:r>
            <a:r>
              <a:rPr lang="zh-CN" altLang="en-US" sz="2800" dirty="0" smtClean="0"/>
              <a:t>根据对完美假期第</a:t>
            </a:r>
            <a:r>
              <a:rPr lang="en-US" altLang="zh-CN" sz="2800" dirty="0" smtClean="0"/>
              <a:t>3</a:t>
            </a:r>
            <a:r>
              <a:rPr lang="zh-CN" altLang="en-US" sz="2800" dirty="0" smtClean="0"/>
              <a:t>周</a:t>
            </a:r>
            <a:r>
              <a:rPr lang="zh-CN" altLang="en-US" sz="2800" dirty="0"/>
              <a:t>弹幕</a:t>
            </a:r>
            <a:r>
              <a:rPr lang="zh-CN" altLang="en-US" sz="2800" dirty="0" smtClean="0"/>
              <a:t>数据抽样</a:t>
            </a:r>
            <a:r>
              <a:rPr lang="en-US" altLang="zh-CN" sz="2800" dirty="0" smtClean="0"/>
              <a:t>30</a:t>
            </a:r>
            <a:r>
              <a:rPr lang="zh-CN" altLang="en-US" sz="2800" dirty="0" smtClean="0"/>
              <a:t>万样本的计算结果</a:t>
            </a:r>
            <a:r>
              <a:rPr lang="zh-CN" altLang="en-US" sz="2800" dirty="0"/>
              <a:t>，只需提取</a:t>
            </a:r>
            <a:r>
              <a:rPr lang="en-US" altLang="zh-CN" sz="2800" dirty="0"/>
              <a:t>8000</a:t>
            </a:r>
            <a:r>
              <a:rPr lang="zh-CN" altLang="en-US" sz="2800" dirty="0"/>
              <a:t>个特征单词即可保证分类效果的</a:t>
            </a:r>
            <a:r>
              <a:rPr lang="zh-CN" altLang="en-US" sz="2800" dirty="0" smtClean="0"/>
              <a:t>同时确保无法预测的样本占</a:t>
            </a:r>
            <a:r>
              <a:rPr lang="zh-CN" altLang="en-US" sz="2800" dirty="0"/>
              <a:t>总</a:t>
            </a:r>
            <a:r>
              <a:rPr lang="zh-CN" altLang="en-US" sz="2800" dirty="0" smtClean="0"/>
              <a:t>样本数的</a:t>
            </a:r>
            <a:r>
              <a:rPr lang="en-US" altLang="zh-CN" sz="2800" dirty="0" smtClean="0"/>
              <a:t>5</a:t>
            </a:r>
            <a:r>
              <a:rPr lang="en-US" altLang="zh-CN" sz="2800" dirty="0"/>
              <a:t>%</a:t>
            </a:r>
            <a:r>
              <a:rPr lang="zh-CN" altLang="en-US" sz="2800" dirty="0"/>
              <a:t>以内。</a:t>
            </a:r>
            <a:endParaRPr lang="en-US" altLang="zh-CN" sz="2800" dirty="0"/>
          </a:p>
        </p:txBody>
      </p:sp>
      <p:sp>
        <p:nvSpPr>
          <p:cNvPr id="4" name="日期占位符 3"/>
          <p:cNvSpPr>
            <a:spLocks noGrp="1"/>
          </p:cNvSpPr>
          <p:nvPr>
            <p:ph type="dt" sz="half" idx="10"/>
          </p:nvPr>
        </p:nvSpPr>
        <p:spPr/>
        <p:txBody>
          <a:bodyPr/>
          <a:lstStyle/>
          <a:p>
            <a:fld id="{A6182FB8-52EB-4FDA-A9A4-D49D68BB875F}" type="datetime1">
              <a:rPr lang="zh-CN" altLang="en-US" smtClean="0"/>
              <a:pPr/>
              <a:t>2015/10/8</a:t>
            </a:fld>
            <a:endParaRPr lang="en-US" altLang="zh-CN" dirty="0" smtClean="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9</a:t>
            </a:fld>
            <a:endParaRPr lang="zh-CN" altLang="en-US" dirty="0"/>
          </a:p>
        </p:txBody>
      </p:sp>
    </p:spTree>
    <p:extLst>
      <p:ext uri="{BB962C8B-B14F-4D97-AF65-F5344CB8AC3E}">
        <p14:creationId xmlns:p14="http://schemas.microsoft.com/office/powerpoint/2010/main" val="1602630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9089</TotalTime>
  <Words>1230</Words>
  <Application>Microsoft Office PowerPoint</Application>
  <PresentationFormat>全屏显示(4:3)</PresentationFormat>
  <Paragraphs>205</Paragraphs>
  <Slides>26</Slides>
  <Notes>0</Notes>
  <HiddenSlides>0</HiddenSlides>
  <MMClips>0</MMClips>
  <ScaleCrop>false</ScaleCrop>
  <HeadingPairs>
    <vt:vector size="4" baseType="variant">
      <vt:variant>
        <vt:lpstr>主题</vt:lpstr>
      </vt:variant>
      <vt:variant>
        <vt:i4>2</vt:i4>
      </vt:variant>
      <vt:variant>
        <vt:lpstr>幻灯片标题</vt:lpstr>
      </vt:variant>
      <vt:variant>
        <vt:i4>26</vt:i4>
      </vt:variant>
    </vt:vector>
  </HeadingPairs>
  <TitlesOfParts>
    <vt:vector size="28" baseType="lpstr">
      <vt:lpstr>Office 主题</vt:lpstr>
      <vt:lpstr>自定义设计方案</vt:lpstr>
      <vt:lpstr>机器学习在弹幕审核上的应用</vt:lpstr>
      <vt:lpstr>弹幕文本的特点</vt:lpstr>
      <vt:lpstr>弹幕自动审核的意义</vt:lpstr>
      <vt:lpstr>自动审核的特点</vt:lpstr>
      <vt:lpstr>自动审核的目标</vt:lpstr>
      <vt:lpstr>自动审核的机器学习过程</vt:lpstr>
      <vt:lpstr>分类模型的选择</vt:lpstr>
      <vt:lpstr>自动更新审核关键字的方法</vt:lpstr>
      <vt:lpstr>特征向量的大小</vt:lpstr>
      <vt:lpstr>低置信度预测的处理</vt:lpstr>
      <vt:lpstr>正负样本不平衡时的处理</vt:lpstr>
      <vt:lpstr>不平衡样本集-样本分布</vt:lpstr>
      <vt:lpstr>不平衡样本集-数据测试结果</vt:lpstr>
      <vt:lpstr>不平衡样本集-数据测试结果</vt:lpstr>
      <vt:lpstr>不平衡样本集-正确率指标比较</vt:lpstr>
      <vt:lpstr>不平衡样本集-错误率指标比较</vt:lpstr>
      <vt:lpstr>进一步测试-增加样本数</vt:lpstr>
      <vt:lpstr>28000个样本-测试结果</vt:lpstr>
      <vt:lpstr>28000个样本-测试结果</vt:lpstr>
      <vt:lpstr>28000个样本-正确率指标</vt:lpstr>
      <vt:lpstr>28000个样本-错误率指标</vt:lpstr>
      <vt:lpstr>结果小结</vt:lpstr>
      <vt:lpstr>实验结果总结</vt:lpstr>
      <vt:lpstr>目前的问题</vt:lpstr>
      <vt:lpstr>结论</vt:lpstr>
      <vt:lpstr>改进方向</vt:lpstr>
    </vt:vector>
  </TitlesOfParts>
  <Company>P R 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弹幕审核自动分类</dc:title>
  <dc:creator>Windows User</dc:creator>
  <cp:lastModifiedBy>Windows User</cp:lastModifiedBy>
  <cp:revision>42</cp:revision>
  <dcterms:created xsi:type="dcterms:W3CDTF">2015-09-30T03:53:48Z</dcterms:created>
  <dcterms:modified xsi:type="dcterms:W3CDTF">2015-10-08T07:21:20Z</dcterms:modified>
</cp:coreProperties>
</file>