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9" r:id="rId4"/>
    <p:sldId id="297" r:id="rId5"/>
    <p:sldId id="315" r:id="rId6"/>
    <p:sldId id="258" r:id="rId7"/>
    <p:sldId id="260" r:id="rId8"/>
    <p:sldId id="261" r:id="rId9"/>
    <p:sldId id="265" r:id="rId10"/>
    <p:sldId id="264" r:id="rId11"/>
    <p:sldId id="266" r:id="rId12"/>
    <p:sldId id="262" r:id="rId13"/>
    <p:sldId id="263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9" r:id="rId24"/>
    <p:sldId id="283" r:id="rId25"/>
    <p:sldId id="284" r:id="rId26"/>
    <p:sldId id="280" r:id="rId27"/>
    <p:sldId id="285" r:id="rId28"/>
    <p:sldId id="286" r:id="rId29"/>
    <p:sldId id="281" r:id="rId30"/>
    <p:sldId id="287" r:id="rId31"/>
    <p:sldId id="288" r:id="rId32"/>
    <p:sldId id="282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78" r:id="rId43"/>
    <p:sldId id="299" r:id="rId44"/>
    <p:sldId id="317" r:id="rId45"/>
    <p:sldId id="301" r:id="rId46"/>
    <p:sldId id="302" r:id="rId47"/>
    <p:sldId id="318" r:id="rId48"/>
    <p:sldId id="319" r:id="rId49"/>
    <p:sldId id="303" r:id="rId50"/>
    <p:sldId id="321" r:id="rId51"/>
    <p:sldId id="308" r:id="rId52"/>
    <p:sldId id="306" r:id="rId53"/>
    <p:sldId id="322" r:id="rId54"/>
    <p:sldId id="304" r:id="rId55"/>
    <p:sldId id="325" r:id="rId56"/>
    <p:sldId id="307" r:id="rId57"/>
    <p:sldId id="323" r:id="rId58"/>
    <p:sldId id="324" r:id="rId59"/>
    <p:sldId id="320" r:id="rId60"/>
    <p:sldId id="305" r:id="rId61"/>
    <p:sldId id="326" r:id="rId62"/>
    <p:sldId id="310" r:id="rId63"/>
    <p:sldId id="309" r:id="rId64"/>
    <p:sldId id="311" r:id="rId65"/>
    <p:sldId id="312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F89E-BA06-F64B-9FDA-C5270EA1214A}" type="datetimeFigureOut">
              <a:rPr kumimoji="1" lang="zh-TW" altLang="en-US" smtClean="0"/>
              <a:t>16/6/12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BE1DE-359B-DE44-8B36-E64297477B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127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DCF6-EA3A-4E6B-9AFA-A19A1707C7C6}" type="datetimeFigureOut">
              <a:rPr lang="zh-TW" altLang="en-US" smtClean="0"/>
              <a:pPr/>
              <a:t>16/6/12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781B-5F38-447F-BF8E-9AE40F651B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029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https://developers.facebook.com/tools/explorer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781B-5F38-447F-BF8E-9AE40F651B1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修飾子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1781B-5F38-447F-BF8E-9AE40F651B1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8091-4D1C-664A-9681-24CF53771942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59E1-D33E-6844-B3B1-F54157AEF783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8824-94F9-4A43-BF3C-4FE8F60AA89D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DE40-509E-E54F-B593-F2DEE46FCE30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CB0-C00E-814E-9BDD-F69593B9A0BA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5B9D-6BB5-C544-AD6C-78EFD96E2104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06B5-A236-DE45-9A0D-766EA8E0E985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627-D5AA-3448-AD60-5CB8129AD086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296C-EC77-C045-AA84-DFFEC154A41B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8C0A-012B-F544-A0C7-C7B27F41A4C5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596-EFAC-254C-92F9-EEA72C211F8C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9968-6174-B44C-AE63-81056A169A96}" type="datetime1">
              <a:rPr lang="zh-TW" altLang="en-US" smtClean="0"/>
              <a:t>16/6/12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B180-61D7-44C7-9977-00C471DEC6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pochconverte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1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API </a:t>
            </a:r>
            <a:br>
              <a:rPr lang="en-US" altLang="zh-TW" dirty="0" smtClean="0"/>
            </a:br>
            <a:r>
              <a:rPr lang="en-US" altLang="zh-TW" dirty="0" smtClean="0"/>
              <a:t>and</a:t>
            </a:r>
            <a:br>
              <a:rPr lang="en-US" altLang="zh-TW" dirty="0" smtClean="0"/>
            </a:br>
            <a:r>
              <a:rPr lang="en-US" altLang="zh-TW" dirty="0" smtClean="0"/>
              <a:t> Regular Expression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Maggie </a:t>
            </a:r>
            <a:r>
              <a:rPr lang="en-US" altLang="zh-TW" dirty="0"/>
              <a:t>C</a:t>
            </a:r>
            <a:r>
              <a:rPr lang="en-US" altLang="zh-TW" dirty="0" smtClean="0"/>
              <a:t>hang</a:t>
            </a:r>
          </a:p>
          <a:p>
            <a:r>
              <a:rPr lang="en-US" altLang="zh-TW" dirty="0" smtClean="0"/>
              <a:t>2016.06.18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Node? Edge?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altLang="zh-TW" dirty="0" smtClean="0"/>
              <a:t>edge is the </a:t>
            </a:r>
            <a:r>
              <a:rPr lang="en-US" altLang="zh-TW" i="1" dirty="0" smtClean="0"/>
              <a:t>population</a:t>
            </a:r>
            <a:r>
              <a:rPr lang="en-US" altLang="zh-TW" dirty="0" smtClean="0"/>
              <a:t>, node is the </a:t>
            </a:r>
            <a:r>
              <a:rPr lang="en-US" altLang="zh-TW" i="1" dirty="0" smtClean="0"/>
              <a:t>individual</a:t>
            </a:r>
          </a:p>
          <a:p>
            <a:pPr lvl="1"/>
            <a:r>
              <a:rPr lang="en-US" altLang="zh-TW" dirty="0" smtClean="0"/>
              <a:t>“all of my photos” =&gt; edge (no id)</a:t>
            </a:r>
          </a:p>
          <a:p>
            <a:pPr lvl="1"/>
            <a:r>
              <a:rPr lang="en-US" altLang="zh-TW" dirty="0" smtClean="0"/>
              <a:t>“this photo of mine” =&gt; node (with id)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4077072"/>
            <a:ext cx="7344816" cy="1584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700" dirty="0" smtClean="0"/>
              <a:t>difference in syntax (and returned </a:t>
            </a:r>
            <a:r>
              <a:rPr lang="en-US" altLang="zh-TW" sz="2700" dirty="0" err="1" smtClean="0"/>
              <a:t>json</a:t>
            </a:r>
            <a:r>
              <a:rPr lang="en-US" altLang="zh-TW" sz="2700" dirty="0" smtClean="0"/>
              <a:t>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400" b="1" dirty="0" smtClean="0"/>
              <a:t>field querying: </a:t>
            </a:r>
            <a:r>
              <a:rPr lang="en-US" altLang="zh-TW" sz="2400" dirty="0" err="1" smtClean="0"/>
              <a:t>me?fields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photos.fields</a:t>
            </a:r>
            <a:r>
              <a:rPr lang="en-US" altLang="zh-TW" sz="2400" dirty="0" smtClean="0"/>
              <a:t>(from)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400" b="1" dirty="0" smtClean="0"/>
              <a:t>edge querying:</a:t>
            </a:r>
            <a:r>
              <a:rPr lang="en-US" altLang="zh-TW" sz="2400" dirty="0" smtClean="0"/>
              <a:t> me/</a:t>
            </a:r>
            <a:r>
              <a:rPr lang="en-US" altLang="zh-TW" sz="2400" dirty="0" err="1" smtClean="0"/>
              <a:t>photos?fields</a:t>
            </a:r>
            <a:r>
              <a:rPr lang="en-US" altLang="zh-TW" sz="2400" dirty="0" smtClean="0"/>
              <a:t>=from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Nested 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允許巢狀結構</a:t>
            </a:r>
            <a:endParaRPr lang="en-US" altLang="zh-TW" dirty="0" smtClean="0"/>
          </a:p>
          <a:p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node_id</a:t>
            </a:r>
            <a:r>
              <a:rPr lang="en-US" altLang="zh-TW" sz="2800" dirty="0" smtClean="0"/>
              <a:t>&gt;?fields=f1.fields(subf1,subf2,...),f2,...</a:t>
            </a:r>
          </a:p>
          <a:p>
            <a:r>
              <a:rPr lang="zh-TW" altLang="en-US" sz="2800" dirty="0" smtClean="0"/>
              <a:t>釋例：</a:t>
            </a:r>
            <a:r>
              <a:rPr lang="en-US" altLang="zh-TW" sz="2800" dirty="0" smtClean="0"/>
              <a:t> </a:t>
            </a:r>
            <a:r>
              <a:rPr lang="en-US" altLang="zh-TW" sz="2800" dirty="0" err="1" smtClean="0"/>
              <a:t>me?fields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photos.fields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from,id</a:t>
            </a:r>
            <a:r>
              <a:rPr lang="en-US" altLang="zh-TW" sz="280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all Fields/Edges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node_id</a:t>
            </a:r>
            <a:r>
              <a:rPr lang="en-US" altLang="zh-TW" dirty="0" smtClean="0"/>
              <a:t>&gt;?metadata=1</a:t>
            </a:r>
          </a:p>
          <a:p>
            <a:r>
              <a:rPr lang="zh-TW" altLang="en-US" dirty="0" smtClean="0"/>
              <a:t>釋例：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me?metadata</a:t>
            </a:r>
            <a:r>
              <a:rPr lang="en-US" altLang="zh-TW" dirty="0" smtClean="0"/>
              <a:t>=1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4077072"/>
            <a:ext cx="7344816" cy="1584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常用：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photos,</a:t>
            </a:r>
            <a:r>
              <a:rPr kumimoji="0" lang="en-US" altLang="zh-TW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posts, feed, likes, reactions, </a:t>
            </a:r>
            <a:r>
              <a:rPr kumimoji="0" lang="en-US" altLang="zh-TW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tagged_place</a:t>
            </a:r>
            <a:r>
              <a:rPr kumimoji="0" lang="en-US" altLang="zh-TW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comments </a:t>
            </a:r>
            <a:endParaRPr kumimoji="0" lang="zh-TW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Limit Modifiers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limit: </a:t>
            </a:r>
            <a:r>
              <a:rPr lang="zh-TW" altLang="en-US" dirty="0" smtClean="0"/>
              <a:t>限制單頁顯示資料個數</a:t>
            </a:r>
            <a:endParaRPr lang="en-US" altLang="zh-TW" dirty="0" smtClean="0"/>
          </a:p>
          <a:p>
            <a:r>
              <a:rPr lang="en-US" altLang="zh-TW" dirty="0" smtClean="0"/>
              <a:t>on field:</a:t>
            </a:r>
          </a:p>
          <a:p>
            <a:pPr lvl="1"/>
            <a:r>
              <a:rPr lang="en-US" altLang="zh-TW" dirty="0" err="1" smtClean="0"/>
              <a:t>me?fields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photos.limit</a:t>
            </a:r>
            <a:r>
              <a:rPr lang="en-US" altLang="zh-TW" dirty="0" smtClean="0"/>
              <a:t>(10)</a:t>
            </a:r>
          </a:p>
          <a:p>
            <a:r>
              <a:rPr lang="en-US" altLang="zh-TW" dirty="0" smtClean="0"/>
              <a:t>on edge:</a:t>
            </a:r>
          </a:p>
          <a:p>
            <a:pPr lvl="1"/>
            <a:r>
              <a:rPr lang="en-US" altLang="zh-TW" dirty="0" smtClean="0"/>
              <a:t>me/</a:t>
            </a:r>
            <a:r>
              <a:rPr lang="en-US" altLang="zh-TW" dirty="0" err="1" smtClean="0"/>
              <a:t>photos?limit</a:t>
            </a:r>
            <a:r>
              <a:rPr lang="en-US" altLang="zh-TW" dirty="0" smtClean="0"/>
              <a:t>=10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Summary Modifiers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summary: </a:t>
            </a:r>
            <a:r>
              <a:rPr lang="zh-TW" altLang="en-US" dirty="0" smtClean="0"/>
              <a:t>總計</a:t>
            </a:r>
            <a:endParaRPr lang="en-US" altLang="zh-TW" dirty="0" smtClean="0"/>
          </a:p>
          <a:p>
            <a:r>
              <a:rPr lang="en-US" altLang="zh-TW" dirty="0" smtClean="0"/>
              <a:t>on field: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photo_id</a:t>
            </a:r>
            <a:r>
              <a:rPr lang="en-US" altLang="zh-TW" dirty="0" smtClean="0"/>
              <a:t>&gt;?fields=</a:t>
            </a:r>
            <a:r>
              <a:rPr lang="en-US" altLang="zh-TW" dirty="0" err="1" smtClean="0"/>
              <a:t>likes.summary</a:t>
            </a:r>
            <a:r>
              <a:rPr lang="en-US" altLang="zh-TW" dirty="0" smtClean="0"/>
              <a:t>(true)</a:t>
            </a:r>
          </a:p>
          <a:p>
            <a:r>
              <a:rPr lang="en-US" altLang="zh-TW" dirty="0" smtClean="0"/>
              <a:t>on edge: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photo_id</a:t>
            </a:r>
            <a:r>
              <a:rPr lang="en-US" altLang="zh-TW" dirty="0" smtClean="0"/>
              <a:t>&gt;/</a:t>
            </a:r>
            <a:r>
              <a:rPr lang="en-US" altLang="zh-TW" dirty="0" err="1" smtClean="0"/>
              <a:t>likes?summary</a:t>
            </a:r>
            <a:r>
              <a:rPr lang="en-US" altLang="zh-TW" dirty="0" smtClean="0"/>
              <a:t>=true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Since Modifiers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since: </a:t>
            </a:r>
            <a:r>
              <a:rPr lang="zh-TW" altLang="en-US" dirty="0" smtClean="0"/>
              <a:t>設定起始日期，需使用</a:t>
            </a:r>
            <a:r>
              <a:rPr lang="en-US" altLang="zh-TW" dirty="0" err="1" smtClean="0"/>
              <a:t>unix</a:t>
            </a:r>
            <a:r>
              <a:rPr lang="zh-TW" altLang="en-US" dirty="0" smtClean="0"/>
              <a:t>時間格式</a:t>
            </a:r>
            <a:endParaRPr lang="en-US" altLang="zh-TW" dirty="0" smtClean="0"/>
          </a:p>
          <a:p>
            <a:r>
              <a:rPr lang="en-US" altLang="zh-TW" dirty="0" smtClean="0"/>
              <a:t>on field:</a:t>
            </a:r>
          </a:p>
          <a:p>
            <a:pPr lvl="1"/>
            <a:r>
              <a:rPr lang="en-US" altLang="zh-TW" dirty="0" smtClean="0"/>
              <a:t>won’t work</a:t>
            </a:r>
          </a:p>
          <a:p>
            <a:r>
              <a:rPr lang="en-US" altLang="zh-TW" dirty="0" smtClean="0"/>
              <a:t>on edge:</a:t>
            </a:r>
          </a:p>
          <a:p>
            <a:pPr lvl="1"/>
            <a:r>
              <a:rPr lang="en-US" altLang="zh-TW" dirty="0" smtClean="0"/>
              <a:t>me/</a:t>
            </a:r>
            <a:r>
              <a:rPr lang="en-US" altLang="zh-TW" dirty="0" err="1" smtClean="0"/>
              <a:t>posts?since</a:t>
            </a:r>
            <a:r>
              <a:rPr lang="en-US" altLang="zh-TW" dirty="0" smtClean="0"/>
              <a:t>=1420070400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4581128"/>
            <a:ext cx="7344816" cy="15841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what is </a:t>
            </a:r>
            <a:r>
              <a:rPr lang="en-US" altLang="zh-TW" sz="2400" dirty="0" err="1" smtClean="0"/>
              <a:t>unix</a:t>
            </a:r>
            <a:r>
              <a:rPr lang="en-US" altLang="zh-TW" sz="2400" dirty="0" smtClean="0"/>
              <a:t> time?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>
                <a:hlinkClick r:id="rId2"/>
              </a:rPr>
              <a:t>unix</a:t>
            </a:r>
            <a:r>
              <a:rPr lang="en-US" altLang="zh-TW" sz="2400" dirty="0" smtClean="0">
                <a:hlinkClick r:id="rId2"/>
              </a:rPr>
              <a:t> time converter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total seconds elapsed since 1970-01-01 UTC time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/>
              <a:t>1420070400 is 2015-01-01 UTC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Query Modifiers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允許複數</a:t>
            </a:r>
            <a:r>
              <a:rPr lang="en-US" altLang="zh-TW" dirty="0" smtClean="0"/>
              <a:t>Modifiers</a:t>
            </a:r>
          </a:p>
          <a:p>
            <a:r>
              <a:rPr lang="en-US" altLang="zh-TW" dirty="0" smtClean="0"/>
              <a:t>on field: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photo_id</a:t>
            </a:r>
            <a:r>
              <a:rPr lang="en-US" altLang="zh-TW" dirty="0" smtClean="0"/>
              <a:t>&gt;?files=</a:t>
            </a:r>
            <a:r>
              <a:rPr lang="en-US" altLang="zh-TW" dirty="0" err="1" smtClean="0"/>
              <a:t>likes.limit</a:t>
            </a:r>
            <a:r>
              <a:rPr lang="en-US" altLang="zh-TW" dirty="0" smtClean="0"/>
              <a:t>(1).summary(true)</a:t>
            </a:r>
          </a:p>
          <a:p>
            <a:r>
              <a:rPr lang="en-US" altLang="zh-TW" dirty="0" smtClean="0"/>
              <a:t>on edge: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photo_id</a:t>
            </a:r>
            <a:r>
              <a:rPr lang="en-US" altLang="zh-TW" dirty="0" smtClean="0"/>
              <a:t>&gt;/</a:t>
            </a:r>
            <a:r>
              <a:rPr lang="en-US" altLang="zh-TW" dirty="0" err="1" smtClean="0"/>
              <a:t>likes?limit</a:t>
            </a:r>
            <a:r>
              <a:rPr lang="en-US" altLang="zh-TW" dirty="0" smtClean="0"/>
              <a:t>=1&amp;summary=true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Try it 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找出是誰在按我的文章讚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start from </a:t>
            </a:r>
            <a:r>
              <a:rPr lang="en-US" altLang="zh-TW" i="1" dirty="0" smtClean="0"/>
              <a:t>me</a:t>
            </a:r>
          </a:p>
          <a:p>
            <a:r>
              <a:rPr lang="en-US" altLang="zh-TW" dirty="0" smtClean="0"/>
              <a:t>is posts an edge or a field of me?</a:t>
            </a:r>
          </a:p>
          <a:p>
            <a:pPr lvl="1"/>
            <a:r>
              <a:rPr lang="en-US" altLang="zh-TW" dirty="0" smtClean="0"/>
              <a:t>either of the following query works:</a:t>
            </a:r>
          </a:p>
          <a:p>
            <a:pPr lvl="1"/>
            <a:r>
              <a:rPr lang="en-US" altLang="zh-TW" dirty="0" smtClean="0"/>
              <a:t>me/posts</a:t>
            </a:r>
          </a:p>
          <a:p>
            <a:pPr lvl="1"/>
            <a:r>
              <a:rPr lang="en-US" altLang="zh-TW" dirty="0" err="1" smtClean="0"/>
              <a:t>me?fields</a:t>
            </a:r>
            <a:r>
              <a:rPr lang="en-US" altLang="zh-TW" dirty="0" smtClean="0"/>
              <a:t>=posts</a:t>
            </a:r>
          </a:p>
          <a:p>
            <a:r>
              <a:rPr lang="en-US" altLang="zh-TW" dirty="0" smtClean="0"/>
              <a:t>pickup an arbitrary post</a:t>
            </a:r>
          </a:p>
          <a:p>
            <a:pPr lvl="1"/>
            <a:r>
              <a:rPr lang="en-US" altLang="zh-TW" dirty="0" smtClean="0"/>
              <a:t>how many fields does it have?</a:t>
            </a:r>
          </a:p>
          <a:p>
            <a:pPr lvl="1"/>
            <a:r>
              <a:rPr lang="en-US" altLang="zh-TW" dirty="0" smtClean="0"/>
              <a:t>use metadata=1 query string to investigate!</a:t>
            </a:r>
          </a:p>
          <a:p>
            <a:r>
              <a:rPr lang="en-US" altLang="zh-TW" dirty="0" smtClean="0"/>
              <a:t>is likes an edge or a field of posts?</a:t>
            </a:r>
          </a:p>
          <a:p>
            <a:r>
              <a:rPr lang="en-US" altLang="zh-TW" dirty="0" smtClean="0"/>
              <a:t>use the since modifier to specify a starting time</a:t>
            </a:r>
          </a:p>
          <a:p>
            <a:r>
              <a:rPr lang="en-US" altLang="zh-TW" dirty="0" smtClean="0"/>
              <a:t>use the summary modifier to get a total counts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zh-TW" altLang="en-US" dirty="0" smtClean="0"/>
              <a:t>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參考解答：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/>
              <a:t> me/</a:t>
            </a:r>
            <a:r>
              <a:rPr lang="en-US" altLang="zh-TW" sz="2000" dirty="0" err="1" smtClean="0"/>
              <a:t>posts?fields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likes.summary</a:t>
            </a:r>
            <a:r>
              <a:rPr lang="en-US" altLang="zh-TW" sz="2000" dirty="0" smtClean="0"/>
              <a:t>(true)&amp;since=1420070400&amp;limit=100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Graph API Introduction</a:t>
            </a:r>
          </a:p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Graph API Crawling</a:t>
            </a:r>
          </a:p>
          <a:p>
            <a:r>
              <a:rPr lang="en-US" altLang="zh-TW" dirty="0" smtClean="0"/>
              <a:t>Regular Expression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GET, POST, and DELETE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96169"/>
            <a:ext cx="4680520" cy="3228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195736" y="4941168"/>
            <a:ext cx="4752528" cy="12241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GET: </a:t>
            </a:r>
            <a:r>
              <a:rPr lang="zh-TW" altLang="en-US" sz="2000" dirty="0" smtClean="0"/>
              <a:t>查詢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POST: OP</a:t>
            </a:r>
            <a:r>
              <a:rPr lang="zh-TW" altLang="en-US" sz="2000" dirty="0" smtClean="0"/>
              <a:t>文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按讚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DELETE: </a:t>
            </a:r>
            <a:r>
              <a:rPr lang="zh-TW" altLang="en-US" sz="2000" dirty="0" smtClean="0"/>
              <a:t>刪文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取消讚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Facebook Graph API Crawling (90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HTTP request</a:t>
            </a:r>
          </a:p>
          <a:p>
            <a:pPr lvl="1"/>
            <a:r>
              <a:rPr lang="en-US" altLang="zh-TW" dirty="0" smtClean="0"/>
              <a:t>Exercise1: 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metadata fields</a:t>
            </a:r>
          </a:p>
          <a:p>
            <a:pPr lvl="1"/>
            <a:r>
              <a:rPr lang="en-US" altLang="zh-TW" dirty="0" smtClean="0"/>
              <a:t>Exercise2: </a:t>
            </a:r>
            <a:r>
              <a:rPr lang="zh-TW" altLang="en-US" dirty="0" smtClean="0"/>
              <a:t>抓取所有分頁結果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Exercise3: </a:t>
            </a:r>
            <a:r>
              <a:rPr lang="zh-TW" altLang="en-US" dirty="0" smtClean="0"/>
              <a:t>我的按讚趨勢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Exercise4: </a:t>
            </a:r>
            <a:r>
              <a:rPr lang="en-US" altLang="zh-TW" dirty="0"/>
              <a:t>Facebook</a:t>
            </a:r>
            <a:r>
              <a:rPr lang="zh-TW" altLang="en-US" dirty="0"/>
              <a:t>機器人</a:t>
            </a:r>
            <a:endParaRPr lang="en-US" altLang="zh-TW" dirty="0"/>
          </a:p>
          <a:p>
            <a:pPr lvl="1"/>
            <a:r>
              <a:rPr lang="en-US" altLang="zh-TW" dirty="0" smtClean="0"/>
              <a:t>Exercise5: </a:t>
            </a:r>
            <a:r>
              <a:rPr lang="zh-TW" altLang="en-US" dirty="0" smtClean="0"/>
              <a:t>幫朋友按讚，成為狂讚士</a:t>
            </a:r>
            <a:endParaRPr lang="en-US" altLang="zh-TW" dirty="0"/>
          </a:p>
          <a:p>
            <a:pPr lvl="1"/>
            <a:r>
              <a:rPr lang="en-US" altLang="zh-TW" dirty="0" smtClean="0"/>
              <a:t>Exercise6: </a:t>
            </a:r>
            <a:r>
              <a:rPr lang="zh-TW" altLang="en-US" dirty="0" smtClean="0"/>
              <a:t>抓取所以文章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紀錄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98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Get method</a:t>
            </a:r>
          </a:p>
          <a:p>
            <a:r>
              <a:rPr lang="en-US" altLang="zh-TW" sz="2800" dirty="0" smtClean="0"/>
              <a:t>Facebook Graph API </a:t>
            </a:r>
            <a:r>
              <a:rPr lang="zh-TW" altLang="en-US" sz="2800" dirty="0" smtClean="0"/>
              <a:t>右下角：取得代碼</a:t>
            </a:r>
            <a:r>
              <a:rPr lang="en-US" altLang="zh-TW" sz="2800" dirty="0" smtClean="0"/>
              <a:t>(Get Code)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選擇</a:t>
            </a:r>
            <a:r>
              <a:rPr lang="en-US" altLang="zh-TW" sz="2800" dirty="0" err="1" smtClean="0"/>
              <a:t>cURL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格式</a:t>
            </a:r>
            <a:endParaRPr lang="en-US" altLang="zh-TW" sz="2800" dirty="0" smtClean="0"/>
          </a:p>
        </p:txBody>
      </p:sp>
      <p:pic>
        <p:nvPicPr>
          <p:cNvPr id="4" name="圖片 3" descr="螢幕快照 2016-06-04 下午1.2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608512" cy="121121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99592" y="4869160"/>
            <a:ext cx="7344816" cy="14401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600" dirty="0"/>
              <a:t>curl -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-X GET \</a:t>
            </a:r>
          </a:p>
          <a:p>
            <a:r>
              <a:rPr lang="en-US" altLang="zh-TW" sz="1600" dirty="0"/>
              <a:t> "https://</a:t>
            </a:r>
            <a:r>
              <a:rPr lang="en-US" altLang="zh-TW" sz="1600" dirty="0" err="1"/>
              <a:t>graph.facebook.com</a:t>
            </a:r>
            <a:r>
              <a:rPr lang="en-US" altLang="zh-TW" sz="1600" dirty="0"/>
              <a:t>/v2.6/</a:t>
            </a:r>
            <a:r>
              <a:rPr lang="en-US" altLang="zh-TW" sz="1600" dirty="0" err="1"/>
              <a:t>me?fields</a:t>
            </a:r>
            <a:r>
              <a:rPr lang="en-US" altLang="zh-TW" sz="1600" dirty="0"/>
              <a:t>=id%2Cname&amp;access_token=EAACEdEose0cBAIVrZBQPdVwfFBoV1n1wHiJYhVS5MJCOUsASmO2iRtZCJSdP8xU79JokvsBVOMWKpxbedrfVR5ybEpRl5EZB3uhEgnVOXXPT8KgXk2gKpkZBVWe4ZAr1AJ32GajuFbyZAmJWBkHkkdNmQRgMXn01CnrJoCpH5kTQZDZD"</a:t>
            </a:r>
            <a:endParaRPr lang="zh-TW" altLang="en-US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Exercise1: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抓</a:t>
            </a:r>
            <a:r>
              <a:rPr lang="zh-TW" altLang="en-US" dirty="0" smtClean="0"/>
              <a:t>取</a:t>
            </a:r>
            <a:r>
              <a:rPr lang="en-US" altLang="zh-TW" dirty="0" smtClean="0"/>
              <a:t>”me”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metadata </a:t>
            </a:r>
            <a:r>
              <a:rPr lang="en-US" altLang="zh-TW" dirty="0"/>
              <a:t>fields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Exercise1: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start from </a:t>
            </a:r>
            <a:r>
              <a:rPr lang="en-US" altLang="zh-TW" i="1" dirty="0" smtClean="0"/>
              <a:t>me</a:t>
            </a:r>
          </a:p>
          <a:p>
            <a:pPr lvl="1"/>
            <a:r>
              <a:rPr lang="en-US" altLang="zh-TW" sz="2000" i="1" dirty="0" err="1"/>
              <a:t>me?metadata</a:t>
            </a:r>
            <a:r>
              <a:rPr lang="en-US" altLang="zh-TW" sz="2000" i="1" dirty="0"/>
              <a:t>=1</a:t>
            </a:r>
            <a:endParaRPr lang="en-US" altLang="zh-TW" sz="2000" i="1" dirty="0" smtClean="0"/>
          </a:p>
          <a:p>
            <a:r>
              <a:rPr lang="zh-TW" altLang="en-US" dirty="0" smtClean="0"/>
              <a:t>觀察</a:t>
            </a:r>
            <a:r>
              <a:rPr lang="en-US" altLang="zh-TW" dirty="0" smtClean="0"/>
              <a:t>http request</a:t>
            </a:r>
          </a:p>
          <a:p>
            <a:r>
              <a:rPr lang="en-US" altLang="zh-TW" dirty="0" smtClean="0"/>
              <a:t>Get method</a:t>
            </a:r>
          </a:p>
          <a:p>
            <a:r>
              <a:rPr lang="en-US" altLang="zh-TW" dirty="0" smtClean="0"/>
              <a:t>Data parser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9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Exercise1: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 code</a:t>
            </a:r>
            <a:r>
              <a:rPr lang="zh-TW" altLang="en-US" dirty="0" smtClean="0"/>
              <a:t>參考</a:t>
            </a:r>
            <a:r>
              <a:rPr lang="zh-TW" altLang="en-US" dirty="0" smtClean="0"/>
              <a:t>解答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6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Exercise2: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取所有分頁結果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Exercise2: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以一篇文章按讚者清單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en-US" altLang="zh-TW" sz="2000" i="1" dirty="0"/>
              <a:t>me/</a:t>
            </a:r>
            <a:r>
              <a:rPr lang="en-US" altLang="zh-TW" sz="2000" i="1" dirty="0" smtClean="0"/>
              <a:t>feed         </a:t>
            </a:r>
            <a:r>
              <a:rPr lang="en-US" altLang="zh-TW" sz="2000" dirty="0" smtClean="0">
                <a:solidFill>
                  <a:srgbClr val="404040"/>
                </a:solidFill>
              </a:rPr>
              <a:t>( get post id )</a:t>
            </a:r>
          </a:p>
          <a:p>
            <a:pPr lvl="1"/>
            <a:r>
              <a:rPr lang="en-US" altLang="zh-TW" sz="2000" i="1" dirty="0"/>
              <a:t>&lt;</a:t>
            </a:r>
            <a:r>
              <a:rPr lang="en-US" altLang="zh-TW" sz="2000" i="1" dirty="0" err="1"/>
              <a:t>post_id</a:t>
            </a:r>
            <a:r>
              <a:rPr lang="en-US" altLang="zh-TW" sz="2000" i="1" dirty="0"/>
              <a:t>&gt;</a:t>
            </a:r>
            <a:r>
              <a:rPr lang="en-US" altLang="zh-TW" sz="2000" i="1" dirty="0" smtClean="0"/>
              <a:t>/reactions 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&lt;</a:t>
            </a:r>
            <a:r>
              <a:rPr lang="en-US" altLang="zh-TW" sz="2000" i="1" dirty="0" err="1"/>
              <a:t>post_id</a:t>
            </a:r>
            <a:r>
              <a:rPr lang="en-US" altLang="zh-TW" sz="2000" i="1" dirty="0"/>
              <a:t>&gt;?fields=</a:t>
            </a:r>
            <a:r>
              <a:rPr lang="en-US" altLang="zh-TW" sz="2000" i="1" dirty="0" smtClean="0"/>
              <a:t>likes</a:t>
            </a:r>
            <a:endParaRPr lang="en-US" altLang="zh-TW" sz="2000" i="1" dirty="0" smtClean="0"/>
          </a:p>
          <a:p>
            <a:r>
              <a:rPr lang="zh-TW" altLang="en-US" dirty="0" smtClean="0"/>
              <a:t>觀察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資料位置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</a:t>
            </a:r>
            <a:r>
              <a:rPr lang="en-US" altLang="zh-TW" dirty="0" smtClean="0"/>
              <a:t>URL</a:t>
            </a:r>
          </a:p>
          <a:p>
            <a:pPr lvl="1"/>
            <a:r>
              <a:rPr lang="zh-TW" altLang="en-US" sz="2000" dirty="0" smtClean="0"/>
              <a:t>如果觀察不到分頁情況，可使用</a:t>
            </a:r>
            <a:r>
              <a:rPr lang="en-US" altLang="zh-TW" sz="2000" dirty="0" smtClean="0"/>
              <a:t>limit()</a:t>
            </a:r>
            <a:r>
              <a:rPr lang="zh-TW" altLang="en-US" sz="2000" dirty="0" smtClean="0"/>
              <a:t>設定</a:t>
            </a:r>
            <a:endParaRPr lang="en-US" altLang="zh-TW" sz="2000" dirty="0" smtClean="0"/>
          </a:p>
          <a:p>
            <a:pPr lvl="1"/>
            <a:r>
              <a:rPr lang="en-US" altLang="zh-TW" sz="2000" i="1" dirty="0"/>
              <a:t>&lt;</a:t>
            </a:r>
            <a:r>
              <a:rPr lang="en-US" altLang="zh-TW" sz="2000" i="1" dirty="0" err="1"/>
              <a:t>post_id</a:t>
            </a:r>
            <a:r>
              <a:rPr lang="en-US" altLang="zh-TW" sz="2000" i="1" dirty="0" smtClean="0"/>
              <a:t>&gt;/</a:t>
            </a:r>
            <a:r>
              <a:rPr lang="en-US" altLang="zh-TW" sz="2000" i="1" dirty="0" err="1"/>
              <a:t>reactions?limit</a:t>
            </a:r>
            <a:r>
              <a:rPr lang="en-US" altLang="zh-TW" sz="2000" i="1" dirty="0"/>
              <a:t>=</a:t>
            </a:r>
            <a:r>
              <a:rPr lang="en-US" altLang="zh-TW" sz="2000" i="1" dirty="0" smtClean="0"/>
              <a:t>2 </a:t>
            </a:r>
            <a:r>
              <a:rPr lang="en-US" altLang="zh-TW" sz="2000" dirty="0" smtClean="0">
                <a:solidFill>
                  <a:srgbClr val="404040"/>
                </a:solidFill>
              </a:rPr>
              <a:t>or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&lt;</a:t>
            </a:r>
            <a:r>
              <a:rPr lang="en-US" altLang="zh-TW" sz="2000" i="1" dirty="0" err="1"/>
              <a:t>post_id</a:t>
            </a:r>
            <a:r>
              <a:rPr lang="en-US" altLang="zh-TW" sz="2000" i="1" dirty="0" smtClean="0"/>
              <a:t>&gt;?fields</a:t>
            </a:r>
            <a:r>
              <a:rPr lang="en-US" altLang="zh-TW" sz="2000" i="1" dirty="0"/>
              <a:t>=</a:t>
            </a:r>
            <a:r>
              <a:rPr lang="en-US" altLang="zh-TW" sz="2000" i="1" dirty="0" err="1"/>
              <a:t>reactions.limit</a:t>
            </a:r>
            <a:r>
              <a:rPr lang="en-US" altLang="zh-TW" sz="2000" i="1" dirty="0"/>
              <a:t>(2)</a:t>
            </a:r>
            <a:endParaRPr lang="en-US" altLang="zh-TW" sz="2000" i="1" dirty="0" smtClean="0"/>
          </a:p>
          <a:p>
            <a:r>
              <a:rPr lang="en-US" altLang="zh-TW" dirty="0" smtClean="0"/>
              <a:t>Get method</a:t>
            </a:r>
          </a:p>
          <a:p>
            <a:r>
              <a:rPr lang="en-US" altLang="zh-TW" dirty="0" smtClean="0"/>
              <a:t>Data parser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1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Exercise2: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 code</a:t>
            </a:r>
            <a:r>
              <a:rPr lang="zh-TW" altLang="en-US" dirty="0"/>
              <a:t>參考解答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2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Exercise3: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我的按讚趨勢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Graph API Introduction (30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UI 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Syntax</a:t>
            </a:r>
          </a:p>
          <a:p>
            <a:pPr lvl="1"/>
            <a:r>
              <a:rPr lang="en-US" altLang="zh-TW" dirty="0" smtClean="0"/>
              <a:t>Components</a:t>
            </a:r>
          </a:p>
          <a:p>
            <a:pPr lvl="1"/>
            <a:r>
              <a:rPr lang="en-US" altLang="zh-TW" dirty="0" smtClean="0"/>
              <a:t>Metadata=1</a:t>
            </a:r>
          </a:p>
          <a:p>
            <a:pPr lvl="1"/>
            <a:r>
              <a:rPr lang="en-US" altLang="zh-TW" dirty="0" smtClean="0"/>
              <a:t>Modifier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Exercise3: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特定時間內，所有文章按讚趨勢圖</a:t>
            </a:r>
            <a:endParaRPr lang="en-US" altLang="zh-TW" dirty="0"/>
          </a:p>
          <a:p>
            <a:pPr lvl="1"/>
            <a:r>
              <a:rPr lang="zh-TW" altLang="en-US" sz="2400" dirty="0" smtClean="0"/>
              <a:t>需要設定時間、抓取所有文章</a:t>
            </a:r>
            <a:r>
              <a:rPr lang="en-US" altLang="zh-TW" sz="2400" dirty="0" smtClean="0"/>
              <a:t> ID</a:t>
            </a:r>
            <a:r>
              <a:rPr lang="zh-TW" altLang="en-US" sz="2400" dirty="0" smtClean="0"/>
              <a:t>、文章按讚者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pPr lvl="1"/>
            <a:r>
              <a:rPr lang="en-US" altLang="zh-TW" sz="2000" i="1" dirty="0" smtClean="0"/>
              <a:t>me</a:t>
            </a:r>
            <a:r>
              <a:rPr lang="en-US" altLang="zh-TW" sz="2000" i="1" dirty="0"/>
              <a:t>/</a:t>
            </a:r>
            <a:r>
              <a:rPr lang="en-US" altLang="zh-TW" sz="2000" i="1" dirty="0" err="1"/>
              <a:t>feed?fields</a:t>
            </a:r>
            <a:r>
              <a:rPr lang="en-US" altLang="zh-TW" sz="2000" i="1" dirty="0"/>
              <a:t>=</a:t>
            </a:r>
            <a:r>
              <a:rPr lang="en-US" altLang="zh-TW" sz="2000" i="1" dirty="0" err="1"/>
              <a:t>created_time,reactions&amp;since</a:t>
            </a:r>
            <a:r>
              <a:rPr lang="en-US" altLang="zh-TW" sz="2000" i="1" dirty="0"/>
              <a:t>=1420070400</a:t>
            </a:r>
          </a:p>
          <a:p>
            <a:r>
              <a:rPr lang="zh-TW" altLang="en-US" dirty="0" smtClean="0"/>
              <a:t>觀察！！！</a:t>
            </a:r>
            <a:endParaRPr lang="en-US" altLang="zh-TW" dirty="0" smtClean="0"/>
          </a:p>
          <a:p>
            <a:r>
              <a:rPr lang="en-US" altLang="zh-TW" dirty="0" smtClean="0"/>
              <a:t>Get </a:t>
            </a:r>
            <a:r>
              <a:rPr lang="en-US" altLang="zh-TW" dirty="0" smtClean="0"/>
              <a:t>method</a:t>
            </a:r>
          </a:p>
          <a:p>
            <a:r>
              <a:rPr lang="en-US" altLang="zh-TW" dirty="0" smtClean="0"/>
              <a:t>Data parser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Wingdings"/>
                <a:ea typeface="Wingdings"/>
                <a:cs typeface="Wingdings"/>
                <a:sym typeface="Wingdings"/>
              </a:rPr>
              <a:t></a:t>
            </a:r>
            <a:r>
              <a:rPr lang="en-US" altLang="zh-TW" sz="2800" dirty="0" smtClean="0"/>
              <a:t>Hint: </a:t>
            </a:r>
            <a:r>
              <a:rPr lang="zh-TW" altLang="en-US" sz="2800" dirty="0" smtClean="0"/>
              <a:t>建議將程式分成不同功能</a:t>
            </a:r>
            <a:r>
              <a:rPr lang="en-US" altLang="zh-TW" sz="2800" dirty="0" smtClean="0"/>
              <a:t>function</a:t>
            </a:r>
            <a:r>
              <a:rPr lang="zh-TW" altLang="en-US" sz="2800" dirty="0" smtClean="0"/>
              <a:t>撰寫</a:t>
            </a:r>
            <a:endParaRPr lang="en-US" altLang="zh-TW" sz="2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Exercise3: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 code</a:t>
            </a:r>
            <a:r>
              <a:rPr lang="zh-TW" altLang="en-US" dirty="0" smtClean="0"/>
              <a:t>參考</a:t>
            </a:r>
            <a:r>
              <a:rPr lang="zh-TW" altLang="en-US" dirty="0" smtClean="0"/>
              <a:t>解答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2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Exercise4: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Facebook</a:t>
            </a:r>
            <a:r>
              <a:rPr lang="zh-TW" altLang="en-US" dirty="0" smtClean="0"/>
              <a:t>機器人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Exercise4: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自動</a:t>
            </a:r>
            <a:r>
              <a:rPr lang="en-US" altLang="zh-TW" dirty="0" smtClean="0"/>
              <a:t>PO</a:t>
            </a:r>
            <a:r>
              <a:rPr lang="zh-TW" altLang="en-US" dirty="0" smtClean="0"/>
              <a:t>文、按讚、刪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</a:t>
            </a:r>
            <a:endParaRPr lang="en-US" altLang="zh-TW" dirty="0" smtClean="0"/>
          </a:p>
          <a:p>
            <a:r>
              <a:rPr lang="zh-TW" altLang="en-US" dirty="0" smtClean="0"/>
              <a:t>觀察！！！</a:t>
            </a:r>
            <a:endParaRPr lang="en-US" altLang="zh-TW" dirty="0" smtClean="0"/>
          </a:p>
          <a:p>
            <a:r>
              <a:rPr lang="en-US" altLang="zh-TW" dirty="0" smtClean="0"/>
              <a:t>POST </a:t>
            </a:r>
            <a:r>
              <a:rPr lang="en-US" altLang="zh-TW" dirty="0" smtClean="0"/>
              <a:t>method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Exercise4: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 code</a:t>
            </a:r>
            <a:r>
              <a:rPr lang="zh-TW" altLang="en-US" dirty="0"/>
              <a:t>參考解答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1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Exercise5: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成為狂讚士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7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Exercise5: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挑選一位朋友，對其所有文章按讚</a:t>
            </a:r>
            <a:endParaRPr lang="en-US" altLang="zh-TW" dirty="0"/>
          </a:p>
          <a:p>
            <a:r>
              <a:rPr lang="zh-TW" altLang="en-US" dirty="0" smtClean="0"/>
              <a:t>觀察！！！</a:t>
            </a:r>
            <a:endParaRPr lang="en-US" altLang="zh-TW" dirty="0" smtClean="0"/>
          </a:p>
          <a:p>
            <a:r>
              <a:rPr lang="en-US" altLang="zh-TW" dirty="0" smtClean="0"/>
              <a:t>POST method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4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Exercise5: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 code</a:t>
            </a:r>
            <a:r>
              <a:rPr lang="zh-TW" altLang="en-US" dirty="0"/>
              <a:t>參考解答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30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Exercise6: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抓取文章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1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Exercise6: </a:t>
            </a:r>
            <a:r>
              <a:rPr lang="zh-TW" altLang="en-US" dirty="0" smtClean="0"/>
              <a:t>思考步驟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挑選單篇文章，抓取所有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紀錄</a:t>
            </a:r>
            <a:endParaRPr lang="en-US" altLang="zh-TW" dirty="0"/>
          </a:p>
          <a:p>
            <a:r>
              <a:rPr lang="zh-TW" altLang="en-US" dirty="0" smtClean="0"/>
              <a:t>觀察！！！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reply</a:t>
            </a:r>
          </a:p>
          <a:p>
            <a:r>
              <a:rPr lang="en-US" altLang="zh-TW" dirty="0" smtClean="0"/>
              <a:t>GET method</a:t>
            </a:r>
          </a:p>
          <a:p>
            <a:r>
              <a:rPr lang="en-US" altLang="zh-TW" dirty="0" smtClean="0"/>
              <a:t>Data parser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2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Facebook Graph API Crawling (90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HTTP request</a:t>
            </a:r>
          </a:p>
          <a:p>
            <a:pPr lvl="1"/>
            <a:r>
              <a:rPr lang="en-US" altLang="zh-TW" dirty="0" smtClean="0"/>
              <a:t>Exercise1: 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metadata fields</a:t>
            </a:r>
          </a:p>
          <a:p>
            <a:pPr lvl="1"/>
            <a:r>
              <a:rPr lang="en-US" altLang="zh-TW" dirty="0" smtClean="0"/>
              <a:t>Exercise2: </a:t>
            </a:r>
            <a:r>
              <a:rPr lang="zh-TW" altLang="en-US" dirty="0" smtClean="0"/>
              <a:t>抓取所有分頁結果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Exercise3: </a:t>
            </a:r>
            <a:r>
              <a:rPr lang="zh-TW" altLang="en-US" dirty="0" smtClean="0"/>
              <a:t>我的按讚趨勢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Exercise4: 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機器人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Exercise5: </a:t>
            </a:r>
            <a:r>
              <a:rPr lang="zh-TW" altLang="en-US" dirty="0" smtClean="0"/>
              <a:t>幫朋友按讚，成為狂讚士</a:t>
            </a:r>
            <a:endParaRPr lang="en-US" altLang="zh-TW" dirty="0"/>
          </a:p>
          <a:p>
            <a:pPr lvl="1"/>
            <a:r>
              <a:rPr lang="en-US" altLang="zh-TW" dirty="0" smtClean="0"/>
              <a:t>Exercise6: </a:t>
            </a:r>
            <a:r>
              <a:rPr lang="zh-TW" altLang="en-US" dirty="0" smtClean="0"/>
              <a:t>抓取所以文章</a:t>
            </a:r>
            <a:r>
              <a:rPr lang="en-US" altLang="zh-TW" dirty="0" smtClean="0"/>
              <a:t>comments</a:t>
            </a:r>
            <a:r>
              <a:rPr lang="zh-TW" altLang="en-US" dirty="0" smtClean="0"/>
              <a:t>紀錄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94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Exercise6: </a:t>
            </a:r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 code</a:t>
            </a:r>
            <a:r>
              <a:rPr lang="zh-TW" altLang="en-US" dirty="0"/>
              <a:t>參考解答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6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Regular </a:t>
            </a:r>
            <a:r>
              <a:rPr lang="en-US" altLang="zh-TW" dirty="0" smtClean="0"/>
              <a:t>Expression (60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What is Regex?</a:t>
            </a:r>
          </a:p>
          <a:p>
            <a:pPr lvl="1"/>
            <a:r>
              <a:rPr lang="en-US" altLang="zh-TW" dirty="0" smtClean="0"/>
              <a:t>Why we need it?</a:t>
            </a:r>
          </a:p>
          <a:p>
            <a:pPr lvl="1"/>
            <a:r>
              <a:rPr lang="en-US" altLang="zh-TW" dirty="0" smtClean="0"/>
              <a:t>Replace/ Filter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Basic Component</a:t>
            </a:r>
          </a:p>
          <a:p>
            <a:pPr lvl="1"/>
            <a:r>
              <a:rPr lang="en-US" altLang="zh-TW" dirty="0" smtClean="0"/>
              <a:t>Exercise: </a:t>
            </a:r>
            <a:r>
              <a:rPr lang="zh-TW" altLang="en-US" dirty="0" smtClean="0"/>
              <a:t>抓取日期資料格式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Exercise: 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版</a:t>
            </a:r>
            <a:r>
              <a:rPr lang="zh-TW" altLang="en-US" dirty="0"/>
              <a:t>特殊</a:t>
            </a:r>
            <a:r>
              <a:rPr lang="en-US" altLang="zh-TW" dirty="0" smtClean="0"/>
              <a:t>pattern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57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Regex?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…a sequence of characters that define a search pattern, mainly for use in pattern matching with strings, or string matching, i.e. “find and replace”-like operations.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wikipedia</a:t>
            </a:r>
            <a:endParaRPr lang="zh-TW" altLang="en-US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7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 we need Regex?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當資料結構混亂不一致，只用</a:t>
            </a:r>
            <a:r>
              <a:rPr kumimoji="1" lang="en-US" altLang="zh-TW" sz="2800" dirty="0" smtClean="0"/>
              <a:t>CSS selector/</a:t>
            </a:r>
            <a:r>
              <a:rPr kumimoji="1" lang="en-US" altLang="zh-TW" sz="2800" dirty="0" err="1" smtClean="0"/>
              <a:t>Xpath</a:t>
            </a:r>
            <a:r>
              <a:rPr kumimoji="1" lang="en-US" altLang="zh-TW" sz="2800" dirty="0" smtClean="0"/>
              <a:t> selector</a:t>
            </a:r>
            <a:r>
              <a:rPr kumimoji="1" lang="zh-TW" altLang="en-US" sz="2800" dirty="0" smtClean="0"/>
              <a:t>無法有效取得資料。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處理大量字串時使用，例如</a:t>
            </a:r>
            <a:r>
              <a:rPr kumimoji="1" lang="en-US" altLang="zh-TW" sz="2800" dirty="0" smtClean="0"/>
              <a:t>log</a:t>
            </a:r>
            <a:r>
              <a:rPr kumimoji="1" lang="zh-TW" altLang="en-US" sz="2800" dirty="0" smtClean="0"/>
              <a:t>資料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需要抓取大量特定</a:t>
            </a:r>
            <a:r>
              <a:rPr kumimoji="1" lang="en-US" altLang="zh-TW" sz="2800" dirty="0" smtClean="0"/>
              <a:t>pattern</a:t>
            </a:r>
            <a:r>
              <a:rPr kumimoji="1" lang="zh-TW" altLang="en-US" sz="2800" dirty="0" smtClean="0"/>
              <a:t>時，例如日期、電話號碼、</a:t>
            </a:r>
            <a:r>
              <a:rPr kumimoji="1" lang="en-US" altLang="zh-TW" sz="2800" dirty="0" smtClean="0"/>
              <a:t>email</a:t>
            </a:r>
            <a:r>
              <a:rPr kumimoji="1" lang="zh-TW" altLang="en-US" sz="2800" dirty="0" smtClean="0"/>
              <a:t>、</a:t>
            </a:r>
            <a:r>
              <a:rPr kumimoji="1" lang="en-US" altLang="zh-TW" sz="2800" dirty="0" smtClean="0"/>
              <a:t>IP</a:t>
            </a:r>
            <a:r>
              <a:rPr kumimoji="1" lang="zh-TW" altLang="en-US" sz="2800" dirty="0" smtClean="0"/>
              <a:t>等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1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PTT</a:t>
            </a:r>
            <a:r>
              <a:rPr kumimoji="1" lang="zh-TW" altLang="en-US" dirty="0" smtClean="0"/>
              <a:t>八卦版標題為例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/>
              <a:t>R Code</a:t>
            </a:r>
            <a:r>
              <a:rPr kumimoji="1" lang="zh-TW" altLang="en-US" sz="2800" dirty="0" smtClean="0"/>
              <a:t>連結</a:t>
            </a:r>
            <a:endParaRPr kumimoji="1" lang="zh-TW" altLang="en-US" sz="2800" dirty="0"/>
          </a:p>
        </p:txBody>
      </p:sp>
      <p:pic>
        <p:nvPicPr>
          <p:cNvPr id="4" name="圖片 3" descr="螢幕快照 2016-06-11 下午2.5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6048672" cy="4685807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2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Replace </a:t>
            </a:r>
            <a:r>
              <a:rPr kumimoji="1" lang="zh-TW" altLang="en-US" dirty="0" smtClean="0"/>
              <a:t>取代功能</a:t>
            </a:r>
            <a:endParaRPr kumimoji="1" lang="zh-TW" altLang="en-US" dirty="0"/>
          </a:p>
        </p:txBody>
      </p:sp>
      <p:pic>
        <p:nvPicPr>
          <p:cNvPr id="5" name="圖片 4" descr="螢幕快照 2016-06-11 下午2.5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60640" cy="396044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457200" y="134076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 smtClean="0"/>
              <a:t>取代將標題中的</a:t>
            </a:r>
            <a:r>
              <a:rPr kumimoji="1" lang="en-US" altLang="zh-TW" sz="2800" dirty="0" smtClean="0"/>
              <a:t>”\n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\t”</a:t>
            </a:r>
            <a:endParaRPr kumimoji="1"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91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Filter </a:t>
            </a:r>
            <a:r>
              <a:rPr kumimoji="1" lang="zh-TW" altLang="en-US" dirty="0" smtClean="0"/>
              <a:t>篩選功能</a:t>
            </a:r>
            <a:endParaRPr kumimoji="1" lang="zh-TW" altLang="en-US" dirty="0"/>
          </a:p>
        </p:txBody>
      </p:sp>
      <p:pic>
        <p:nvPicPr>
          <p:cNvPr id="7" name="內容版面配置區 6" descr="螢幕快照 2016-06-11 下午3.04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" b="-1818"/>
          <a:stretch/>
        </p:blipFill>
        <p:spPr>
          <a:xfrm>
            <a:off x="1506488" y="1988840"/>
            <a:ext cx="6131024" cy="2700589"/>
          </a:xfrm>
          <a:ln>
            <a:solidFill>
              <a:srgbClr val="404040"/>
            </a:solidFill>
          </a:ln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34076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 smtClean="0"/>
              <a:t>抓取含</a:t>
            </a:r>
            <a:r>
              <a:rPr kumimoji="1" lang="en-US" altLang="zh-TW" sz="2800" dirty="0" smtClean="0"/>
              <a:t>”</a:t>
            </a:r>
            <a:r>
              <a:rPr kumimoji="1" lang="zh-TW" altLang="en-US" sz="2800" dirty="0" smtClean="0"/>
              <a:t>問卦</a:t>
            </a:r>
            <a:r>
              <a:rPr kumimoji="1" lang="en-US" altLang="zh-TW" sz="2800" dirty="0" smtClean="0"/>
              <a:t>”</a:t>
            </a:r>
            <a:r>
              <a:rPr kumimoji="1" lang="zh-TW" altLang="en-US" sz="2800" dirty="0" smtClean="0"/>
              <a:t>的標題</a:t>
            </a:r>
            <a:endParaRPr kumimoji="1"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Filter </a:t>
            </a:r>
            <a:r>
              <a:rPr kumimoji="1" lang="zh-TW" altLang="en-US" dirty="0"/>
              <a:t>篩選功能</a:t>
            </a:r>
          </a:p>
        </p:txBody>
      </p:sp>
      <p:pic>
        <p:nvPicPr>
          <p:cNvPr id="4" name="內容版面配置區 3" descr="螢幕快照 2016-06-11 下午2.59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" b="1431"/>
          <a:stretch/>
        </p:blipFill>
        <p:spPr>
          <a:xfrm>
            <a:off x="1331640" y="1988840"/>
            <a:ext cx="6480720" cy="1096787"/>
          </a:xfrm>
          <a:ln>
            <a:solidFill>
              <a:srgbClr val="404040"/>
            </a:solidFill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34076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 smtClean="0"/>
              <a:t>抓取</a:t>
            </a:r>
            <a:r>
              <a:rPr kumimoji="1" lang="en-US" altLang="zh-TW" sz="2800" dirty="0" smtClean="0"/>
              <a:t>”Re</a:t>
            </a:r>
            <a:r>
              <a:rPr kumimoji="1" lang="zh-TW" altLang="en-US" sz="2800" dirty="0" smtClean="0"/>
              <a:t>開頭</a:t>
            </a:r>
            <a:r>
              <a:rPr kumimoji="1" lang="en-US" altLang="zh-TW" sz="2800" dirty="0" smtClean="0"/>
              <a:t>”</a:t>
            </a:r>
            <a:r>
              <a:rPr kumimoji="1" lang="zh-TW" altLang="en-US" sz="2800" dirty="0" smtClean="0"/>
              <a:t>的標題</a:t>
            </a:r>
            <a:endParaRPr kumimoji="1"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2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Filter </a:t>
            </a:r>
            <a:r>
              <a:rPr kumimoji="1" lang="zh-TW" altLang="en-US" dirty="0"/>
              <a:t>篩選功能</a:t>
            </a:r>
          </a:p>
        </p:txBody>
      </p:sp>
      <p:pic>
        <p:nvPicPr>
          <p:cNvPr id="4" name="內容版面配置區 3" descr="螢幕快照 2016-06-11 下午3.00.2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" b="-867"/>
          <a:stretch/>
        </p:blipFill>
        <p:spPr>
          <a:xfrm>
            <a:off x="51439" y="1988840"/>
            <a:ext cx="9010197" cy="3461841"/>
          </a:xfrm>
          <a:ln>
            <a:solidFill>
              <a:srgbClr val="404040"/>
            </a:solidFill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34076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 smtClean="0"/>
              <a:t>抓取</a:t>
            </a:r>
            <a:r>
              <a:rPr kumimoji="1" lang="en-US" altLang="zh-TW" sz="2800" dirty="0" smtClean="0"/>
              <a:t>”</a:t>
            </a:r>
            <a:r>
              <a:rPr kumimoji="1" lang="zh-TW" altLang="en-US" sz="2800" dirty="0" smtClean="0"/>
              <a:t>非</a:t>
            </a:r>
            <a:r>
              <a:rPr kumimoji="1" lang="en-US" altLang="zh-TW" sz="2800" dirty="0" smtClean="0"/>
              <a:t>Re</a:t>
            </a:r>
            <a:r>
              <a:rPr kumimoji="1" lang="zh-TW" altLang="en-US" sz="2800" dirty="0" smtClean="0"/>
              <a:t>開頭</a:t>
            </a:r>
            <a:r>
              <a:rPr kumimoji="1" lang="en-US" altLang="zh-TW" sz="2800" dirty="0" smtClean="0"/>
              <a:t>”</a:t>
            </a:r>
            <a:r>
              <a:rPr kumimoji="1" lang="zh-TW" altLang="en-US" sz="2800" dirty="0" smtClean="0"/>
              <a:t>的標題</a:t>
            </a:r>
            <a:endParaRPr kumimoji="1"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components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字面字元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(string-literals)</a:t>
            </a:r>
          </a:p>
          <a:p>
            <a:pPr marL="457200" lvl="1" indent="0">
              <a:buNone/>
            </a:pPr>
            <a:r>
              <a:rPr kumimoji="1" lang="zh-TW" altLang="en-US" dirty="0" smtClean="0"/>
              <a:t>例如：</a:t>
            </a:r>
            <a:r>
              <a:rPr kumimoji="1" lang="en-US" altLang="zh-TW" dirty="0" smtClean="0"/>
              <a:t>ABCabc123</a:t>
            </a:r>
            <a:endParaRPr kumimoji="1" lang="en-US" altLang="zh-TW" dirty="0"/>
          </a:p>
          <a:p>
            <a:r>
              <a:rPr kumimoji="1" lang="zh-TW" altLang="en-US" dirty="0" smtClean="0"/>
              <a:t>詮釋字元</a:t>
            </a:r>
            <a:r>
              <a:rPr kumimoji="1" lang="en-US" altLang="zh-TW" dirty="0" smtClean="0"/>
              <a:t> (meta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characters)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zh-TW" altLang="en-US" dirty="0" smtClean="0"/>
              <a:t>例如：</a:t>
            </a:r>
            <a:r>
              <a:rPr kumimoji="1" lang="en-US" altLang="zh-TW" dirty="0" smtClean="0"/>
              <a:t>. </a:t>
            </a:r>
            <a:r>
              <a:rPr kumimoji="1" lang="en-US" altLang="zh-TW" dirty="0"/>
              <a:t>^ $ * + ? { } [ ] \ | ( )</a:t>
            </a:r>
          </a:p>
          <a:p>
            <a:r>
              <a:rPr kumimoji="1" lang="zh-TW" altLang="en-US" dirty="0" smtClean="0"/>
              <a:t>特殊字元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(short-cuts)</a:t>
            </a:r>
          </a:p>
          <a:p>
            <a:pPr marL="457200" lvl="1" indent="0">
              <a:buNone/>
            </a:pPr>
            <a:r>
              <a:rPr kumimoji="1" lang="zh-TW" altLang="en-US" dirty="0" smtClean="0"/>
              <a:t>例如：</a:t>
            </a:r>
            <a:r>
              <a:rPr kumimoji="1" lang="en-US" altLang="zh-TW" dirty="0" smtClean="0"/>
              <a:t>\</a:t>
            </a:r>
            <a:r>
              <a:rPr kumimoji="1" lang="en-US" altLang="zh-TW" dirty="0"/>
              <a:t>d \D \s \S \w \W \b \B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5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Regular </a:t>
            </a:r>
            <a:r>
              <a:rPr lang="en-US" altLang="zh-TW" dirty="0" smtClean="0"/>
              <a:t>Expression (60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What is Regex?</a:t>
            </a:r>
          </a:p>
          <a:p>
            <a:pPr lvl="1"/>
            <a:r>
              <a:rPr lang="en-US" altLang="zh-TW" dirty="0" smtClean="0"/>
              <a:t>Why we need it?</a:t>
            </a:r>
          </a:p>
          <a:p>
            <a:pPr lvl="1"/>
            <a:r>
              <a:rPr lang="en-US" altLang="zh-TW" dirty="0" smtClean="0"/>
              <a:t>Replace/ Filter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Basic Component</a:t>
            </a:r>
          </a:p>
          <a:p>
            <a:pPr lvl="1"/>
            <a:r>
              <a:rPr lang="en-US" altLang="zh-TW" dirty="0" smtClean="0"/>
              <a:t>Exercise8: </a:t>
            </a:r>
            <a:r>
              <a:rPr lang="zh-TW" altLang="en-US" dirty="0" smtClean="0"/>
              <a:t>抓取日期資料格式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Exercise9: 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版特殊</a:t>
            </a:r>
            <a:r>
              <a:rPr lang="en-US" altLang="zh-TW" dirty="0" smtClean="0"/>
              <a:t>pattern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0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components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Code</a:t>
            </a:r>
            <a:r>
              <a:rPr kumimoji="1" lang="zh-TW" altLang="en-US" dirty="0"/>
              <a:t>連結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1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zh-TW" altLang="en-US" dirty="0" smtClean="0"/>
              <a:t>任意字元：符合任意字元，不包含空字元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zh-TW" altLang="en-US" sz="1600" dirty="0" smtClean="0"/>
              <a:t>範例</a:t>
            </a:r>
            <a:endParaRPr lang="zh-TW" altLang="en-US" sz="1600" dirty="0"/>
          </a:p>
        </p:txBody>
      </p:sp>
      <p:pic>
        <p:nvPicPr>
          <p:cNvPr id="6" name="圖片 5" descr="螢幕快照 2016-06-11 下午9.3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4824536" cy="13478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65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^,$,\\&lt;,\\&gt;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zh-TW" altLang="en-US" dirty="0" smtClean="0"/>
              <a:t>位置類：出現為行首行尾、字首字尾</a:t>
            </a:r>
            <a:endParaRPr kumimoji="1"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endParaRPr lang="zh-TW" altLang="en-US" sz="1600" dirty="0"/>
          </a:p>
        </p:txBody>
      </p:sp>
      <p:pic>
        <p:nvPicPr>
          <p:cNvPr id="5" name="圖片 4" descr="螢幕快照 2016-06-11 下午9.37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5026628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3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^,$,\\&lt;,\\&gt;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zh-TW" altLang="en-US" dirty="0" smtClean="0"/>
              <a:t>位置類：出現為行首行尾、字首字尾</a:t>
            </a:r>
            <a:endParaRPr kumimoji="1"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endParaRPr lang="zh-TW" altLang="en-US" sz="1600" dirty="0"/>
          </a:p>
        </p:txBody>
      </p:sp>
      <p:pic>
        <p:nvPicPr>
          <p:cNvPr id="6" name="圖片 5" descr="螢幕快照 2016-06-11 下午9.4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3384376" cy="226606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</a:t>
            </a:r>
            <a:r>
              <a:rPr kumimoji="1" lang="en-US" altLang="zh-TW" dirty="0"/>
              <a:t>* + ? { }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kumimoji="1" lang="zh-TW" altLang="en-US" dirty="0" smtClean="0"/>
              <a:t>量詞類：滿足出現特定次數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zh-TW" altLang="en-US" sz="1600" dirty="0" smtClean="0"/>
              <a:t>範例</a:t>
            </a:r>
            <a:endParaRPr lang="zh-TW" altLang="en-US" sz="1600" dirty="0"/>
          </a:p>
        </p:txBody>
      </p:sp>
      <p:pic>
        <p:nvPicPr>
          <p:cNvPr id="5" name="圖片 4" descr="螢幕快照 2016-06-11 下午9.4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4875594" cy="324766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2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</a:t>
            </a:r>
            <a:r>
              <a:rPr kumimoji="1" lang="en-US" altLang="zh-TW" dirty="0"/>
              <a:t>* + ? { }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kumimoji="1" lang="zh-TW" altLang="en-US" dirty="0" smtClean="0"/>
              <a:t>量詞類：滿足出現特定次數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3795"/>
              </p:ext>
            </p:extLst>
          </p:nvPr>
        </p:nvGraphicFramePr>
        <p:xfrm>
          <a:off x="827584" y="2708920"/>
          <a:ext cx="7344816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49"/>
                <a:gridCol w="2806723"/>
                <a:gridCol w="3104444"/>
              </a:tblGrid>
              <a:tr h="590466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量詞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?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問號</a:t>
                      </a:r>
                      <a:r>
                        <a:rPr lang="en-US" altLang="zh-TW" dirty="0" smtClean="0"/>
                        <a:t>(question)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 0 </a:t>
                      </a:r>
                      <a:r>
                        <a:rPr lang="zh-TW" altLang="en-US" dirty="0" smtClean="0"/>
                        <a:t>個或</a:t>
                      </a:r>
                      <a:r>
                        <a:rPr lang="en-US" altLang="zh-TW" dirty="0" smtClean="0"/>
                        <a:t> 1 </a:t>
                      </a:r>
                      <a:r>
                        <a:rPr lang="zh-TW" altLang="en-US" dirty="0" smtClean="0"/>
                        <a:t>個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星號</a:t>
                      </a:r>
                      <a:r>
                        <a:rPr lang="en-US" altLang="zh-TW" dirty="0" smtClean="0"/>
                        <a:t>(star)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 0 </a:t>
                      </a:r>
                      <a:r>
                        <a:rPr lang="zh-TW" altLang="en-US" dirty="0" smtClean="0"/>
                        <a:t>個或多個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加號</a:t>
                      </a:r>
                      <a:r>
                        <a:rPr lang="en-US" altLang="zh-TW" dirty="0" smtClean="0"/>
                        <a:t>(plus)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 1 </a:t>
                      </a:r>
                      <a:r>
                        <a:rPr lang="zh-TW" altLang="en-US" dirty="0" smtClean="0"/>
                        <a:t>個或多個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{</a:t>
                      </a:r>
                      <a:r>
                        <a:rPr lang="zh-TW" altLang="en-US" dirty="0" smtClean="0"/>
                        <a:t>下限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上限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指定範圍</a:t>
                      </a:r>
                      <a:r>
                        <a:rPr lang="en-US" altLang="zh-TW" dirty="0" smtClean="0"/>
                        <a:t>(specified range)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至少要下限，最多允許上限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5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[], (), |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zh-TW" altLang="en-US" dirty="0" smtClean="0"/>
              <a:t>群組類：允許特定特定範圍、特定字母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endParaRPr lang="zh-TW" altLang="en-US" sz="1600" dirty="0"/>
          </a:p>
        </p:txBody>
      </p:sp>
      <p:pic>
        <p:nvPicPr>
          <p:cNvPr id="5" name="圖片 4" descr="螢幕快照 2016-06-11 下午9.4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575413"/>
            <a:ext cx="4464495" cy="3634514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6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[], (), |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zh-TW" altLang="en-US" dirty="0" smtClean="0"/>
              <a:t>群組類：允許特定特定範圍、特定字母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endParaRPr lang="zh-TW" altLang="en-US" sz="1600" dirty="0"/>
          </a:p>
        </p:txBody>
      </p:sp>
      <p:pic>
        <p:nvPicPr>
          <p:cNvPr id="6" name="圖片 5" descr="螢幕快照 2016-06-11 下午9.4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5544616" cy="183659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4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[], (), |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zh-TW" altLang="en-US" dirty="0" smtClean="0"/>
              <a:t>群組類：允許特定特定範圍、特定字母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endParaRPr lang="zh-TW" altLang="en-US" sz="1600" dirty="0"/>
          </a:p>
        </p:txBody>
      </p:sp>
      <p:pic>
        <p:nvPicPr>
          <p:cNvPr id="6" name="圖片 5" descr="螢幕快照 2016-06-11 下午9.4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5331048" cy="11032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4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Meta-characters \\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跳脫字元：跳脫預設功能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592" y="2492896"/>
            <a:ext cx="7344816" cy="38164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zh-TW" altLang="en-US" sz="1600" dirty="0" smtClean="0"/>
              <a:t>範例</a:t>
            </a:r>
            <a:endParaRPr lang="zh-TW" altLang="en-US" sz="1600" dirty="0"/>
          </a:p>
        </p:txBody>
      </p:sp>
      <p:pic>
        <p:nvPicPr>
          <p:cNvPr id="5" name="圖片 4" descr="螢幕快照 2016-06-11 下午9.5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5390232" cy="146927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Graph API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5229200"/>
            <a:ext cx="7859216" cy="896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need </a:t>
            </a:r>
            <a:r>
              <a:rPr lang="en-US" altLang="zh-TW" dirty="0"/>
              <a:t>a valid </a:t>
            </a:r>
            <a:r>
              <a:rPr lang="en-US" altLang="zh-TW" i="1" dirty="0"/>
              <a:t>access token</a:t>
            </a:r>
            <a:endParaRPr lang="en-US" altLang="zh-TW" dirty="0"/>
          </a:p>
          <a:p>
            <a:r>
              <a:rPr lang="en-US" altLang="zh-TW" dirty="0"/>
              <a:t>the token will expire in hour (and can be refreshed)</a:t>
            </a: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6408712" cy="36290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特殊字元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\\</a:t>
            </a:r>
            <a:r>
              <a:rPr lang="en-US" altLang="zh-TW" sz="2400" dirty="0"/>
              <a:t>d: any decimal digit =&gt; [0-9]</a:t>
            </a:r>
          </a:p>
          <a:p>
            <a:r>
              <a:rPr lang="en-US" altLang="zh-TW" sz="2400" dirty="0" smtClean="0"/>
              <a:t>\\D</a:t>
            </a:r>
            <a:r>
              <a:rPr lang="en-US" altLang="zh-TW" sz="2400" dirty="0"/>
              <a:t>: any non-digit =&gt; [^0-9]</a:t>
            </a:r>
          </a:p>
          <a:p>
            <a:r>
              <a:rPr lang="en-US" altLang="zh-TW" sz="2400" dirty="0" smtClean="0"/>
              <a:t>\\s</a:t>
            </a:r>
            <a:r>
              <a:rPr lang="en-US" altLang="zh-TW" sz="2400" dirty="0"/>
              <a:t>: any white space =&gt; [ \t\n\r\f\v]</a:t>
            </a:r>
          </a:p>
          <a:p>
            <a:r>
              <a:rPr lang="en-US" altLang="zh-TW" sz="2400" dirty="0" smtClean="0"/>
              <a:t>\\S</a:t>
            </a:r>
            <a:r>
              <a:rPr lang="en-US" altLang="zh-TW" sz="2400" dirty="0"/>
              <a:t>: any non-white space =&gt; [^ \t\n\r\f\v]</a:t>
            </a:r>
          </a:p>
          <a:p>
            <a:r>
              <a:rPr lang="en-US" altLang="zh-TW" sz="2400" dirty="0" smtClean="0"/>
              <a:t>\\w</a:t>
            </a:r>
            <a:r>
              <a:rPr lang="en-US" altLang="zh-TW" sz="2400" dirty="0"/>
              <a:t>: any alphanumeric =&gt; [a-zA-Z0-9_]</a:t>
            </a:r>
          </a:p>
          <a:p>
            <a:r>
              <a:rPr lang="en-US" altLang="zh-TW" sz="2400" dirty="0" smtClean="0"/>
              <a:t>\\W</a:t>
            </a:r>
            <a:r>
              <a:rPr lang="en-US" altLang="zh-TW" sz="2400" dirty="0"/>
              <a:t>: any non-alphanumeric =&gt; [^a-zA-Z0-9_]</a:t>
            </a:r>
          </a:p>
          <a:p>
            <a:r>
              <a:rPr lang="en-US" altLang="zh-TW" sz="2400" dirty="0" smtClean="0"/>
              <a:t>\\b</a:t>
            </a:r>
            <a:r>
              <a:rPr lang="en-US" altLang="zh-TW" sz="2400" dirty="0"/>
              <a:t>: matches the empty string, but only at the beginning or end of a word (</a:t>
            </a:r>
            <a:r>
              <a:rPr lang="en-US" altLang="zh-TW" sz="2400" dirty="0" smtClean="0"/>
              <a:t>\\w)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2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RegEx</a:t>
            </a:r>
            <a:r>
              <a:rPr kumimoji="1" lang="en-US" altLang="zh-TW" dirty="0" smtClean="0"/>
              <a:t> in 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base</a:t>
            </a:r>
            <a:r>
              <a:rPr lang="en-US" altLang="zh-TW" sz="2800" dirty="0"/>
              <a:t>::</a:t>
            </a:r>
            <a:r>
              <a:rPr lang="en-US" altLang="zh-TW" sz="2800" dirty="0" err="1"/>
              <a:t>grep</a:t>
            </a:r>
            <a:r>
              <a:rPr lang="en-US" altLang="zh-TW" sz="2800" dirty="0"/>
              <a:t> and base::</a:t>
            </a:r>
            <a:r>
              <a:rPr lang="en-US" altLang="zh-TW" sz="2800" dirty="0" err="1" smtClean="0"/>
              <a:t>grepl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基本篩選功能</a:t>
            </a:r>
            <a:endParaRPr lang="zh-TW" altLang="en-US" sz="2800" dirty="0"/>
          </a:p>
          <a:p>
            <a:r>
              <a:rPr lang="en-US" altLang="zh-TW" sz="2800" dirty="0" smtClean="0"/>
              <a:t>base</a:t>
            </a:r>
            <a:r>
              <a:rPr lang="en-US" altLang="zh-TW" sz="2800" dirty="0"/>
              <a:t>::</a:t>
            </a:r>
            <a:r>
              <a:rPr lang="en-US" altLang="zh-TW" sz="2800" dirty="0" err="1" smtClean="0"/>
              <a:t>gsub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基本取代功能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stringr</a:t>
            </a:r>
            <a:r>
              <a:rPr lang="en-US" altLang="zh-TW" sz="2800" dirty="0" smtClean="0"/>
              <a:t> package</a:t>
            </a:r>
            <a:br>
              <a:rPr lang="en-US" altLang="zh-TW" sz="2800" dirty="0" smtClean="0"/>
            </a:br>
            <a:r>
              <a:rPr lang="zh-TW" altLang="en-US" sz="2800" dirty="0" smtClean="0"/>
              <a:t>進</a:t>
            </a:r>
            <a:r>
              <a:rPr lang="zh-TW" altLang="en-US" sz="2800" dirty="0"/>
              <a:t>階篩選功</a:t>
            </a:r>
            <a:r>
              <a:rPr lang="zh-TW" altLang="en-US" sz="2800" dirty="0" smtClean="0"/>
              <a:t>能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str_extract</a:t>
            </a:r>
            <a:r>
              <a:rPr lang="en-US" altLang="zh-TW" sz="2400" dirty="0" smtClean="0"/>
              <a:t> , </a:t>
            </a:r>
            <a:r>
              <a:rPr lang="en-US" altLang="zh-TW" sz="2400" dirty="0" err="1" smtClean="0"/>
              <a:t>str_extract_all</a:t>
            </a:r>
            <a:r>
              <a:rPr lang="en-US" altLang="zh-TW" sz="2400" dirty="0" smtClean="0"/>
              <a:t> ,</a:t>
            </a:r>
            <a:r>
              <a:rPr lang="en-US" altLang="zh-TW" sz="2400" dirty="0" err="1" smtClean="0"/>
              <a:t>str_match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 smtClean="0"/>
              <a:t>str_match_all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 code</a:t>
            </a:r>
            <a:r>
              <a:rPr lang="zh-TW" altLang="en-US" sz="2400" dirty="0" smtClean="0"/>
              <a:t>連結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12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抓取日期資料格式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2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Exercise: </a:t>
            </a:r>
            <a:r>
              <a:rPr kumimoji="1" lang="zh-TW" altLang="en-US" dirty="0" smtClean="0"/>
              <a:t>參考解答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Data:</a:t>
            </a:r>
          </a:p>
          <a:p>
            <a:pPr marL="0" indent="0">
              <a:buNone/>
            </a:pPr>
            <a:r>
              <a:rPr kumimoji="1" lang="en-US" altLang="zh-TW" dirty="0" smtClean="0"/>
              <a:t>	02/22/16</a:t>
            </a:r>
            <a:br>
              <a:rPr kumimoji="1" lang="en-US" altLang="zh-TW" dirty="0" smtClean="0"/>
            </a:br>
            <a:r>
              <a:rPr kumimoji="1" lang="en-US" altLang="zh-TW" dirty="0" smtClean="0"/>
              <a:t>	02-22-16</a:t>
            </a:r>
            <a:br>
              <a:rPr kumimoji="1" lang="en-US" altLang="zh-TW" dirty="0" smtClean="0"/>
            </a:br>
            <a:r>
              <a:rPr kumimoji="1" lang="en-US" altLang="zh-TW" dirty="0" smtClean="0"/>
              <a:t>	02.22.16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en-US" altLang="zh-TW" dirty="0"/>
              <a:t>R Code</a:t>
            </a:r>
            <a:r>
              <a:rPr kumimoji="1" lang="zh-TW" altLang="en-US" dirty="0" smtClean="0"/>
              <a:t>連結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67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抓取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版特殊</a:t>
            </a:r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5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Exercise: </a:t>
            </a:r>
            <a:r>
              <a:rPr kumimoji="1" lang="zh-TW" altLang="en-US" dirty="0" smtClean="0"/>
              <a:t>參考解答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R Code</a:t>
            </a:r>
            <a:r>
              <a:rPr kumimoji="1" lang="zh-TW" altLang="en-US" dirty="0"/>
              <a:t>連結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6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Baisc</a:t>
            </a:r>
            <a:r>
              <a:rPr lang="en-US" altLang="zh-TW" dirty="0" smtClean="0"/>
              <a:t> Syntax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/>
          <a:lstStyle/>
          <a:p>
            <a:r>
              <a:rPr lang="en-US" altLang="zh-TW" dirty="0"/>
              <a:t>/&lt;</a:t>
            </a:r>
            <a:r>
              <a:rPr lang="en-US" altLang="zh-TW" dirty="0" err="1"/>
              <a:t>node_id</a:t>
            </a:r>
            <a:r>
              <a:rPr lang="en-US" altLang="zh-TW" dirty="0"/>
              <a:t>&gt;/&lt;</a:t>
            </a:r>
            <a:r>
              <a:rPr lang="en-US" altLang="zh-TW" dirty="0" err="1"/>
              <a:t>edge_name</a:t>
            </a:r>
            <a:r>
              <a:rPr lang="en-US" altLang="zh-TW" dirty="0"/>
              <a:t>&gt;?fields=f1,f2</a:t>
            </a:r>
            <a:r>
              <a:rPr lang="en-US" altLang="zh-TW" dirty="0" smtClean="0"/>
              <a:t>,...</a:t>
            </a:r>
          </a:p>
          <a:p>
            <a:r>
              <a:rPr lang="zh-TW" altLang="en-US" dirty="0" smtClean="0"/>
              <a:t>釋例：</a:t>
            </a:r>
            <a:r>
              <a:rPr lang="en-US" altLang="zh-TW" dirty="0" smtClean="0"/>
              <a:t>me/</a:t>
            </a:r>
            <a:r>
              <a:rPr lang="en-US" altLang="zh-TW" dirty="0" err="1" smtClean="0"/>
              <a:t>photos?fields</a:t>
            </a:r>
            <a:r>
              <a:rPr lang="en-US" altLang="zh-TW" dirty="0" smtClean="0"/>
              <a:t>=from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99592" y="3501008"/>
            <a:ext cx="7344816" cy="24482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User, a Photo, a Page, a Comment,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edegs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between objects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about objects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 </a:t>
            </a:r>
            <a:r>
              <a:rPr lang="en-US" altLang="zh-TW" dirty="0"/>
              <a:t>of the API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4653136"/>
            <a:ext cx="665312" cy="360040"/>
          </a:xfrm>
        </p:spPr>
        <p:txBody>
          <a:bodyPr wrap="none" lIns="36000" tIns="0" rIns="36000" bIns="0">
            <a:noAutofit/>
          </a:bodyPr>
          <a:lstStyle/>
          <a:p>
            <a:pPr marL="0" indent="0" algn="ctr">
              <a:buNone/>
            </a:pPr>
            <a:r>
              <a:rPr lang="en-US" altLang="zh-TW" sz="2400" dirty="0" smtClean="0"/>
              <a:t>ME</a:t>
            </a:r>
            <a:endParaRPr lang="en-US" altLang="zh-TW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95537" y="1268760"/>
            <a:ext cx="7560839" cy="5328592"/>
            <a:chOff x="2144302" y="2564904"/>
            <a:chExt cx="4320479" cy="2804522"/>
          </a:xfrm>
        </p:grpSpPr>
        <p:cxnSp>
          <p:nvCxnSpPr>
            <p:cNvPr id="17" name="直線接點 16"/>
            <p:cNvCxnSpPr/>
            <p:nvPr/>
          </p:nvCxnSpPr>
          <p:spPr>
            <a:xfrm flipV="1">
              <a:off x="4572000" y="2564904"/>
              <a:ext cx="1296144" cy="1440160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3779912" y="2636912"/>
              <a:ext cx="720080" cy="1368152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 flipV="1">
              <a:off x="2339752" y="2852936"/>
              <a:ext cx="2232248" cy="1152128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 flipV="1">
              <a:off x="2144302" y="3929266"/>
              <a:ext cx="2427698" cy="75798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2432333" y="4005064"/>
              <a:ext cx="2139667" cy="1023272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572000" y="4005064"/>
              <a:ext cx="82294" cy="1326463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4572000" y="4005064"/>
              <a:ext cx="1892781" cy="1212766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666756" y="4005064"/>
              <a:ext cx="905244" cy="1364362"/>
            </a:xfrm>
            <a:prstGeom prst="line">
              <a:avLst/>
            </a:prstGeom>
            <a:ln w="127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圖片 4" descr="螢幕快照 2016-06-05 下午10.1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44" y="3165485"/>
            <a:ext cx="1487651" cy="148765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2" name="群組 31"/>
          <p:cNvGrpSpPr/>
          <p:nvPr/>
        </p:nvGrpSpPr>
        <p:grpSpPr>
          <a:xfrm>
            <a:off x="899592" y="1484784"/>
            <a:ext cx="6012568" cy="4680398"/>
            <a:chOff x="899592" y="1484784"/>
            <a:chExt cx="6012568" cy="46803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圖片 5" descr="facebook-placeholder-for-locate-places-on-map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4869160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圖片 6" descr="photo-camera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1484784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圖片 7" descr="facebook-grou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5085184"/>
              <a:ext cx="1079998" cy="107999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圖片 8" descr="two-rectangular-speech-bubble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5229200"/>
              <a:ext cx="79208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圖片 9" descr="video-player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356992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圖片 11" descr="photo-album (1)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653136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圖片 12" descr="hom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1484784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圖片 13" descr="movie-symbol-of-video-camera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1916832"/>
              <a:ext cx="900000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8" name="內容版面配置區 2"/>
          <p:cNvSpPr txBox="1">
            <a:spLocks/>
          </p:cNvSpPr>
          <p:nvPr/>
        </p:nvSpPr>
        <p:spPr>
          <a:xfrm>
            <a:off x="4283968" y="5877272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friends</a:t>
            </a:r>
            <a:endParaRPr lang="en-US" altLang="zh-TW" sz="24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5868144" y="2348880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photos</a:t>
            </a:r>
            <a:endParaRPr lang="en-US" altLang="zh-TW" sz="2400" dirty="0"/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>
          <a:xfrm>
            <a:off x="1403648" y="5589240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albums</a:t>
            </a:r>
            <a:endParaRPr lang="en-US" altLang="zh-TW" sz="2400" dirty="0"/>
          </a:p>
        </p:txBody>
      </p:sp>
      <p:sp>
        <p:nvSpPr>
          <p:cNvPr id="51" name="內容版面配置區 2"/>
          <p:cNvSpPr txBox="1">
            <a:spLocks/>
          </p:cNvSpPr>
          <p:nvPr/>
        </p:nvSpPr>
        <p:spPr>
          <a:xfrm>
            <a:off x="827584" y="4149080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videos</a:t>
            </a:r>
            <a:endParaRPr lang="en-US" altLang="zh-TW" sz="2400" dirty="0"/>
          </a:p>
        </p:txBody>
      </p:sp>
      <p:sp>
        <p:nvSpPr>
          <p:cNvPr id="52" name="內容版面配置區 2"/>
          <p:cNvSpPr txBox="1">
            <a:spLocks/>
          </p:cNvSpPr>
          <p:nvPr/>
        </p:nvSpPr>
        <p:spPr>
          <a:xfrm>
            <a:off x="2843808" y="6021288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feed</a:t>
            </a:r>
            <a:endParaRPr lang="en-US" altLang="zh-TW" sz="2400" dirty="0"/>
          </a:p>
        </p:txBody>
      </p:sp>
      <p:sp>
        <p:nvSpPr>
          <p:cNvPr id="53" name="內容版面配置區 2"/>
          <p:cNvSpPr txBox="1">
            <a:spLocks/>
          </p:cNvSpPr>
          <p:nvPr/>
        </p:nvSpPr>
        <p:spPr>
          <a:xfrm>
            <a:off x="1259632" y="2708920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movies</a:t>
            </a:r>
            <a:endParaRPr lang="en-US" altLang="zh-TW" sz="2400" dirty="0"/>
          </a:p>
        </p:txBody>
      </p:sp>
      <p:sp>
        <p:nvSpPr>
          <p:cNvPr id="54" name="內容版面配置區 2"/>
          <p:cNvSpPr txBox="1">
            <a:spLocks/>
          </p:cNvSpPr>
          <p:nvPr/>
        </p:nvSpPr>
        <p:spPr>
          <a:xfrm>
            <a:off x="6012160" y="5805264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err="1"/>
              <a:t>t</a:t>
            </a:r>
            <a:r>
              <a:rPr lang="en-US" altLang="zh-TW" sz="2400" dirty="0" err="1" smtClean="0"/>
              <a:t>agged_places</a:t>
            </a:r>
            <a:endParaRPr lang="en-US" altLang="zh-TW" sz="2400" dirty="0"/>
          </a:p>
        </p:txBody>
      </p:sp>
      <p:sp>
        <p:nvSpPr>
          <p:cNvPr id="56" name="內容版面配置區 2"/>
          <p:cNvSpPr txBox="1">
            <a:spLocks/>
          </p:cNvSpPr>
          <p:nvPr/>
        </p:nvSpPr>
        <p:spPr>
          <a:xfrm>
            <a:off x="3203848" y="2276872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/>
              <a:t>family</a:t>
            </a:r>
            <a:endParaRPr lang="en-US" altLang="zh-TW" sz="2400" dirty="0"/>
          </a:p>
        </p:txBody>
      </p:sp>
      <p:sp>
        <p:nvSpPr>
          <p:cNvPr id="62" name="內容版面配置區 2"/>
          <p:cNvSpPr txBox="1">
            <a:spLocks/>
          </p:cNvSpPr>
          <p:nvPr/>
        </p:nvSpPr>
        <p:spPr>
          <a:xfrm>
            <a:off x="6372200" y="2924944"/>
            <a:ext cx="1584176" cy="1800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id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about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err="1" smtClean="0"/>
              <a:t>age_range</a:t>
            </a:r>
            <a:endParaRPr lang="en-US" altLang="zh-TW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context</a:t>
            </a:r>
          </a:p>
        </p:txBody>
      </p:sp>
      <p:sp>
        <p:nvSpPr>
          <p:cNvPr id="63" name="不規則四邊形 62"/>
          <p:cNvSpPr/>
          <p:nvPr/>
        </p:nvSpPr>
        <p:spPr>
          <a:xfrm rot="16200000">
            <a:off x="5076056" y="3356992"/>
            <a:ext cx="1512168" cy="936104"/>
          </a:xfrm>
          <a:prstGeom prst="trapezoid">
            <a:avLst>
              <a:gd name="adj" fmla="val 3913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76256" y="1124744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131840" y="126876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11560" y="1700808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1520" y="378904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55576" y="587727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987824" y="6525344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716016" y="6525344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884368" y="623731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39552" y="1700809"/>
            <a:ext cx="4074599" cy="4608511"/>
            <a:chOff x="1763688" y="2405458"/>
            <a:chExt cx="3037429" cy="3291793"/>
          </a:xfrm>
        </p:grpSpPr>
        <p:cxnSp>
          <p:nvCxnSpPr>
            <p:cNvPr id="15" name="直線接點 14"/>
            <p:cNvCxnSpPr/>
            <p:nvPr/>
          </p:nvCxnSpPr>
          <p:spPr>
            <a:xfrm flipH="1" flipV="1">
              <a:off x="2461511" y="2405458"/>
              <a:ext cx="2339606" cy="1074978"/>
            </a:xfrm>
            <a:prstGeom prst="line">
              <a:avLst/>
            </a:prstGeom>
            <a:ln w="127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1763688" y="3573016"/>
              <a:ext cx="2952328" cy="432048"/>
            </a:xfrm>
            <a:prstGeom prst="line">
              <a:avLst/>
            </a:prstGeom>
            <a:ln w="127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2944619" y="3573016"/>
              <a:ext cx="1771396" cy="2124235"/>
            </a:xfrm>
            <a:prstGeom prst="line">
              <a:avLst/>
            </a:prstGeom>
            <a:ln w="127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Node? Edge?</a:t>
            </a:r>
            <a:endParaRPr lang="zh-TW" altLang="en-US" dirty="0"/>
          </a:p>
        </p:txBody>
      </p:sp>
      <p:pic>
        <p:nvPicPr>
          <p:cNvPr id="4" name="圖片 3" descr="l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935999" cy="935999"/>
          </a:xfrm>
          <a:prstGeom prst="rect">
            <a:avLst/>
          </a:prstGeom>
        </p:spPr>
      </p:pic>
      <p:pic>
        <p:nvPicPr>
          <p:cNvPr id="7" name="圖片 6" descr="chat-r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97152"/>
            <a:ext cx="935999" cy="935999"/>
          </a:xfrm>
          <a:prstGeom prst="rect">
            <a:avLst/>
          </a:prstGeom>
        </p:spPr>
      </p:pic>
      <p:pic>
        <p:nvPicPr>
          <p:cNvPr id="8" name="圖片 7" descr="chat-comment-oval-speech-bubble-with-text-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935999" cy="935999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835696" y="2348880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>
                <a:solidFill>
                  <a:srgbClr val="3366FF"/>
                </a:solidFill>
              </a:rPr>
              <a:t>likes</a:t>
            </a:r>
            <a:endParaRPr lang="en-US" altLang="zh-TW" sz="2400" dirty="0">
              <a:solidFill>
                <a:srgbClr val="3366FF"/>
              </a:solidFill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411760" y="5733256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>
                <a:solidFill>
                  <a:srgbClr val="3366FF"/>
                </a:solidFill>
              </a:rPr>
              <a:t>comments</a:t>
            </a:r>
            <a:endParaRPr lang="en-US" altLang="zh-TW" sz="2400" dirty="0">
              <a:solidFill>
                <a:srgbClr val="3366FF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043608" y="4077072"/>
            <a:ext cx="1080120" cy="360040"/>
          </a:xfrm>
          <a:prstGeom prst="rect">
            <a:avLst/>
          </a:prstGeom>
        </p:spPr>
        <p:txBody>
          <a:bodyPr vert="horz" wrap="none" lIns="36000" tIns="0" rIns="3600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400" dirty="0" smtClean="0">
                <a:solidFill>
                  <a:srgbClr val="3366FF"/>
                </a:solidFill>
              </a:rPr>
              <a:t>tags</a:t>
            </a:r>
            <a:endParaRPr lang="en-US" altLang="zh-TW" sz="2400" dirty="0">
              <a:solidFill>
                <a:srgbClr val="3366FF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804248" y="2348880"/>
            <a:ext cx="1728192" cy="20162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id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album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1600" dirty="0" err="1" smtClean="0"/>
              <a:t>Created_time</a:t>
            </a:r>
            <a:endParaRPr lang="en-US" altLang="zh-TW" sz="16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1600" dirty="0" smtClean="0"/>
              <a:t>from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dirty="0" smtClean="0"/>
              <a:t>link</a:t>
            </a:r>
          </a:p>
        </p:txBody>
      </p:sp>
      <p:sp>
        <p:nvSpPr>
          <p:cNvPr id="13" name="不規則四邊形 12"/>
          <p:cNvSpPr/>
          <p:nvPr/>
        </p:nvSpPr>
        <p:spPr>
          <a:xfrm rot="16200000">
            <a:off x="5364088" y="2996952"/>
            <a:ext cx="1944216" cy="648072"/>
          </a:xfrm>
          <a:prstGeom prst="trapezoid">
            <a:avLst>
              <a:gd name="adj" fmla="val 3913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419872" y="4581128"/>
            <a:ext cx="2448272" cy="360040"/>
          </a:xfrm>
        </p:spPr>
        <p:txBody>
          <a:bodyPr wrap="none" lIns="36000" tIns="0" rIns="36000" bIns="0">
            <a:noAutofit/>
          </a:bodyPr>
          <a:lstStyle/>
          <a:p>
            <a:pPr marL="0" indent="0" algn="ctr">
              <a:buNone/>
            </a:pPr>
            <a:r>
              <a:rPr lang="en-US" altLang="zh-TW" sz="2400" dirty="0" smtClean="0"/>
              <a:t>Photo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060848"/>
            <a:ext cx="2448272" cy="2448272"/>
          </a:xfrm>
          <a:prstGeom prst="rect">
            <a:avLst/>
          </a:prstGeom>
          <a:ln w="381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B180-61D7-44C7-9977-00C471DEC6D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67544" y="3861048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051720" y="623731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1487</Words>
  <Application>Microsoft Macintosh PowerPoint</Application>
  <PresentationFormat>如螢幕大小 (4:3)</PresentationFormat>
  <Paragraphs>371</Paragraphs>
  <Slides>65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Office 佈景主題</vt:lpstr>
      <vt:lpstr>Facebook API  and  Regular Expression</vt:lpstr>
      <vt:lpstr>Agenda</vt:lpstr>
      <vt:lpstr>Agenda</vt:lpstr>
      <vt:lpstr>Agenda</vt:lpstr>
      <vt:lpstr>Agenda</vt:lpstr>
      <vt:lpstr>Facebook Graph API Explorer</vt:lpstr>
      <vt:lpstr>Baisc Syntax</vt:lpstr>
      <vt:lpstr>Components of the API</vt:lpstr>
      <vt:lpstr>Node? Edge?</vt:lpstr>
      <vt:lpstr>Node? Edge?</vt:lpstr>
      <vt:lpstr>Nested Query</vt:lpstr>
      <vt:lpstr>Find all Fields/Edges </vt:lpstr>
      <vt:lpstr>Limit Modifiers</vt:lpstr>
      <vt:lpstr>Summary Modifiers</vt:lpstr>
      <vt:lpstr>Since Modifiers</vt:lpstr>
      <vt:lpstr>Query Modifiers</vt:lpstr>
      <vt:lpstr>Try it :  找出是誰在按我的文章讚</vt:lpstr>
      <vt:lpstr>思考步驟</vt:lpstr>
      <vt:lpstr>參考解答</vt:lpstr>
      <vt:lpstr>GET, POST, and DELETE</vt:lpstr>
      <vt:lpstr>Agenda</vt:lpstr>
      <vt:lpstr>HTTP request</vt:lpstr>
      <vt:lpstr>Exercise1:  抓取”me”所有metadata fields</vt:lpstr>
      <vt:lpstr>Exercise1: 思考步驟</vt:lpstr>
      <vt:lpstr>Exercise1: 參考解答</vt:lpstr>
      <vt:lpstr>Exercise2:  抓取所有分頁結果</vt:lpstr>
      <vt:lpstr>Exercise2: 思考步驟</vt:lpstr>
      <vt:lpstr>Exercise2: 參考解答</vt:lpstr>
      <vt:lpstr>Exercise3:  我的按讚趨勢</vt:lpstr>
      <vt:lpstr>Exercise3: 思考步驟</vt:lpstr>
      <vt:lpstr>Exercise3: 參考解答</vt:lpstr>
      <vt:lpstr>Exercise4:  Facebook機器人</vt:lpstr>
      <vt:lpstr>Exercise4: 思考步驟</vt:lpstr>
      <vt:lpstr>Exercise4: 參考解答</vt:lpstr>
      <vt:lpstr>Exercise5:  成為狂讚士</vt:lpstr>
      <vt:lpstr>Exercise5: 思考步驟</vt:lpstr>
      <vt:lpstr>Exercise5: 參考解答</vt:lpstr>
      <vt:lpstr>Exercise6:  抓取文章Comments紀錄</vt:lpstr>
      <vt:lpstr>Exercise6: 思考步驟</vt:lpstr>
      <vt:lpstr>Exercise6: 參考解答</vt:lpstr>
      <vt:lpstr>Agenda</vt:lpstr>
      <vt:lpstr>What is Regex?</vt:lpstr>
      <vt:lpstr>Why we need Regex?</vt:lpstr>
      <vt:lpstr>以PTT八卦版標題為例</vt:lpstr>
      <vt:lpstr>Replace 取代功能</vt:lpstr>
      <vt:lpstr>Filter 篩選功能</vt:lpstr>
      <vt:lpstr>Filter 篩選功能</vt:lpstr>
      <vt:lpstr>Filter 篩選功能</vt:lpstr>
      <vt:lpstr>Basic components</vt:lpstr>
      <vt:lpstr>Basic components</vt:lpstr>
      <vt:lpstr>Meta-characters .</vt:lpstr>
      <vt:lpstr>Meta-characters ^,$,\\&lt;,\\&gt;</vt:lpstr>
      <vt:lpstr>Meta-characters ^,$,\\&lt;,\\&gt;</vt:lpstr>
      <vt:lpstr>Meta-characters * + ? { } </vt:lpstr>
      <vt:lpstr>Meta-characters * + ? { } </vt:lpstr>
      <vt:lpstr>Meta-characters [], (), |</vt:lpstr>
      <vt:lpstr>Meta-characters [], (), |</vt:lpstr>
      <vt:lpstr>Meta-characters [], (), |</vt:lpstr>
      <vt:lpstr>Meta-characters \\</vt:lpstr>
      <vt:lpstr>特殊字元</vt:lpstr>
      <vt:lpstr>RegEx in R</vt:lpstr>
      <vt:lpstr>Exercise:  抓取日期資料格式</vt:lpstr>
      <vt:lpstr>Exercise: 參考解答</vt:lpstr>
      <vt:lpstr>Exercise:  抓取PTT版特殊pattern</vt:lpstr>
      <vt:lpstr>Exercise: 參考解答</vt:lpstr>
    </vt:vector>
  </TitlesOfParts>
  <Company>KPMG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  and  Regular Expression</dc:title>
  <dc:creator>maggiechang1</dc:creator>
  <cp:lastModifiedBy>apple vuly</cp:lastModifiedBy>
  <cp:revision>58</cp:revision>
  <dcterms:created xsi:type="dcterms:W3CDTF">2016-06-03T01:07:34Z</dcterms:created>
  <dcterms:modified xsi:type="dcterms:W3CDTF">2016-06-12T11:23:41Z</dcterms:modified>
</cp:coreProperties>
</file>