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  <p:sldMasterId id="2147484060" r:id="rId2"/>
    <p:sldMasterId id="2147484061" r:id="rId3"/>
    <p:sldMasterId id="2147484062" r:id="rId4"/>
    <p:sldMasterId id="2147484063" r:id="rId5"/>
    <p:sldMasterId id="2147484064" r:id="rId6"/>
    <p:sldMasterId id="2147484065" r:id="rId7"/>
    <p:sldMasterId id="2147484066" r:id="rId8"/>
    <p:sldMasterId id="2147484067" r:id="rId9"/>
    <p:sldMasterId id="2147484068" r:id="rId10"/>
    <p:sldMasterId id="2147484069" r:id="rId11"/>
    <p:sldMasterId id="2147484070" r:id="rId12"/>
  </p:sldMasterIdLst>
  <p:notesMasterIdLst>
    <p:notesMasterId r:id="rId56"/>
  </p:notesMasterIdLst>
  <p:sldIdLst>
    <p:sldId id="256" r:id="rId13"/>
    <p:sldId id="268" r:id="rId14"/>
    <p:sldId id="354" r:id="rId15"/>
    <p:sldId id="371" r:id="rId16"/>
    <p:sldId id="377" r:id="rId17"/>
    <p:sldId id="373" r:id="rId18"/>
    <p:sldId id="405" r:id="rId19"/>
    <p:sldId id="417" r:id="rId20"/>
    <p:sldId id="386" r:id="rId21"/>
    <p:sldId id="383" r:id="rId22"/>
    <p:sldId id="361" r:id="rId23"/>
    <p:sldId id="381" r:id="rId24"/>
    <p:sldId id="419" r:id="rId25"/>
    <p:sldId id="420" r:id="rId26"/>
    <p:sldId id="418" r:id="rId27"/>
    <p:sldId id="411" r:id="rId28"/>
    <p:sldId id="389" r:id="rId29"/>
    <p:sldId id="412" r:id="rId30"/>
    <p:sldId id="413" r:id="rId31"/>
    <p:sldId id="382" r:id="rId32"/>
    <p:sldId id="391" r:id="rId33"/>
    <p:sldId id="392" r:id="rId34"/>
    <p:sldId id="414" r:id="rId35"/>
    <p:sldId id="415" r:id="rId36"/>
    <p:sldId id="394" r:id="rId37"/>
    <p:sldId id="393" r:id="rId38"/>
    <p:sldId id="363" r:id="rId39"/>
    <p:sldId id="390" r:id="rId40"/>
    <p:sldId id="404" r:id="rId41"/>
    <p:sldId id="406" r:id="rId42"/>
    <p:sldId id="400" r:id="rId43"/>
    <p:sldId id="407" r:id="rId44"/>
    <p:sldId id="408" r:id="rId45"/>
    <p:sldId id="409" r:id="rId46"/>
    <p:sldId id="399" r:id="rId47"/>
    <p:sldId id="396" r:id="rId48"/>
    <p:sldId id="403" r:id="rId49"/>
    <p:sldId id="401" r:id="rId50"/>
    <p:sldId id="402" r:id="rId51"/>
    <p:sldId id="356" r:id="rId52"/>
    <p:sldId id="410" r:id="rId53"/>
    <p:sldId id="416" r:id="rId54"/>
    <p:sldId id="261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showPr>
    <p:present/>
    <p:sldAll/>
    <p:penClr>
      <a:srgbClr val="FF0000"/>
    </p:penClr>
  </p:showPr>
  <p:clrMru>
    <a:srgbClr val="938753"/>
    <a:srgbClr val="CC3300"/>
    <a:srgbClr val="837A63"/>
    <a:srgbClr val="DFEDC2"/>
    <a:srgbClr val="F9F9F9"/>
    <a:srgbClr val="7DB13F"/>
    <a:srgbClr val="ECEBEB"/>
    <a:srgbClr val="1210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912" autoAdjust="0"/>
  </p:normalViewPr>
  <p:slideViewPr>
    <p:cSldViewPr>
      <p:cViewPr>
        <p:scale>
          <a:sx n="70" d="100"/>
          <a:sy n="70" d="100"/>
        </p:scale>
        <p:origin x="-1162" y="48"/>
      </p:cViewPr>
      <p:guideLst>
        <p:guide orient="horz" pos="2120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1A01AE6-4D49-4031-9FE2-4D3D7B9A3134}" type="datetime1">
              <a:rPr lang="zh-CN" altLang="en-US"/>
              <a:pPr>
                <a:defRPr/>
              </a:pPr>
              <a:t>2014/12/23</a:t>
            </a:fld>
            <a:endParaRPr lang="zh-CN" altLang="en-US" sz="1200"/>
          </a:p>
        </p:txBody>
      </p:sp>
      <p:sp>
        <p:nvSpPr>
          <p:cNvPr id="168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6896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30000"/>
              </a:spcBef>
              <a:defRPr/>
            </a:pPr>
            <a:r>
              <a:rPr lang="zh-CN" sz="120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sz="120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sz="120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sz="120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sz="120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39DE6D9-867F-44F3-8450-7B56A75A4EC9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FCEF7-8DE7-4874-ABF5-90EBED564059}" type="slidenum">
              <a:rPr lang="zh-CN" altLang="en-US" smtClean="0"/>
              <a:pPr/>
              <a:t>1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89AE4-EED9-4F91-B7A1-55CEB682F104}" type="slidenum">
              <a:rPr lang="zh-CN" altLang="en-US" smtClean="0"/>
              <a:pPr/>
              <a:t>2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com.gome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clover-core-dev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1.0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com.gome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clover-client-dev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1.0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org.quartz</a:t>
            </a:r>
            <a:r>
              <a:rPr lang="en-US" dirty="0" smtClean="0"/>
              <a:t>-scheduler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quartz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2.2.1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org.mongodb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mongo-java-driver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2.11.3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com.alibaba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fastjson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1.1.31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org.zeromq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jeromq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0.3.4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javax.mail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mail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1.5.0-b01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org.apache.curator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curator-framework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2.7.0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org.springframework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spring-context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3.2.4.RELEASE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org.springframework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3.2.4.RELEASE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org.xerial.snappy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snappy-java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1.1.1.6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org.apache.zookeeper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smtClean="0"/>
              <a:t>zookeeper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3.4.5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org.apache.commons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com.springsource.org.apache.commons.codec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1.6.0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javax.servlet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r>
              <a:rPr lang="en-US" dirty="0" err="1" smtClean="0"/>
              <a:t>servlet-api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&lt;version&gt;</a:t>
            </a:r>
            <a:r>
              <a:rPr lang="en-US" dirty="0" smtClean="0"/>
              <a:t>2.4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&lt;/version&gt;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   &lt;scope&gt;</a:t>
            </a:r>
            <a:r>
              <a:rPr lang="en-US" dirty="0" smtClean="0"/>
              <a:t>provided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&lt;/scope&gt;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&lt;/dependency&gt;</a:t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DE6D9-867F-44F3-8450-7B56A75A4EC9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DE6D9-867F-44F3-8450-7B56A75A4EC9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24063" y="0"/>
            <a:ext cx="7926388" cy="5945188"/>
          </a:xfrm>
        </p:spPr>
      </p:sp>
      <p:sp>
        <p:nvSpPr>
          <p:cNvPr id="17203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19938-A405-473D-BAFD-B17ACD2EA3E9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0EE2C-DE6A-4574-A199-316F3572FD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2585B-82D9-4ECF-B5D4-7050C4F1D4DA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CE9F6-B824-446A-9427-3585BA12CC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83DD-40A1-4436-81EC-F551B53503C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21083-33AD-4F7A-8575-D9E0E968264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7DE0C-DE28-4BDA-BC4F-7F44718802BC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92AD0-DC82-4733-BD43-50D36BE61C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1276E-3FD1-46F1-8209-F7F5287B100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78585-FB26-44F6-A41E-BD0E9301D6F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4682-59AE-4A9E-BB65-B795904F871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116C7-EB3C-4A46-8835-2E10B4F9A1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A2CDB-3F56-4AD6-BAF0-5CDB618E976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1FC0-6995-4127-AE40-12F88032CD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307B1-7502-4F56-86E4-E420FAE5EC0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F1846-3736-4569-AE2E-28E0665431A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98219-21DF-450C-87CB-5A26380A5DF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85168-8828-4E69-9F16-D0A7057615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738B-B0FC-496A-9651-AEF5093B157B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5A7B5-A94F-4FBE-9586-9C8B596520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FD31-C2F1-4688-97C9-9E9976A6941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B5583-A640-4316-954D-7D9DF69D676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81ED-B55E-4784-9C01-F4DA708B1711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438C5-F377-4A2B-90F9-E0F9FB8465B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BE516-F00D-4782-B2FA-CFA1DE7AE283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303DF-7471-4BAE-9B61-DDB311D325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A8813-B9BA-427F-B05F-5E8EEDEC894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BEDA3-5C4E-4B59-A69B-EB28D48543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F0854-4842-481C-B5B9-7E451FBD3AC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0B751-6307-46FC-8DE3-C8E5396CF7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AB743-728C-481A-865C-BD40D5F2248B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D54DD-29FC-4325-8BAF-F23683DEEF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8C4E-3CD0-4B12-A85B-F7BA84B4792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3B05-0EDC-4D0E-B624-FADEE1B6421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8CD55-60AE-4EAD-835E-2CCA741CF28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C17E5-6756-4D8D-BBF4-40991C5C32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EE73A-C366-41D7-96AF-6FBB38BF1727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C09BC-9876-4A34-A702-4B800D5F5F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9AA12-9D41-4B77-9BF5-830D6C7C801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0A2DC-FC60-44CB-9446-25FA94BEA5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C47BE-276D-4147-A7BF-91084A7948E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D99AA-20F2-4AD5-945C-108BBF7028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B0109-6045-425E-B61B-16FB1AE2577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94C65-8C86-41F0-A665-6D84CE70E80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CBE30-2BB6-436F-97B5-16738E606B9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1C83C-795A-43A1-B051-F2D10BCC909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780D3-2584-4C5B-891B-5F72FEC23B55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26555-707F-4BC3-8062-41DCFA7A62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CACCD-CCA5-4F57-81EF-8603C305D05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2B21B-241A-4EE3-B606-720697AF8A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DA4D8-35B7-442C-904C-82B0EE6D668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8E911-DE40-455F-A848-3BAC5D3851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40FE7-1E5B-443B-9421-E7F4F0236EB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078E8-6B25-4EB3-B9D3-76BFF43AA4B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EBCBB-35D4-4A7F-A45B-37326BABF3E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4A7A6-7596-441F-860E-97DCB5FB8A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7875C-51FB-4556-9AEA-77F07C84971B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8E0EA-3344-467A-BADD-1E94B3D1EF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91A9A-DAAA-43BE-88E5-EB12353D2B1C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3CCD6-AF68-4E11-8C76-95BF94DE71A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87B97-59A6-4492-B6DA-297800103E55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801FB-5AE9-4888-85C7-A845AF6256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4C93-9164-49BD-B1A6-67941E93D62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9C393-B1E9-4CF8-AF66-A458E03124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7896-0644-4E53-B7B6-3BFFFCC087D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9667A-5270-4111-AF54-42F4954DDF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B3B53-0041-4A72-AD55-1047F77D720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4C0CC-A7E5-483D-B90F-99D2E00D0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74B3B-26D5-44A3-B55B-45C9646595D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03BE8-376E-4B47-AE96-BFACF03684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9BA2-E8F3-4438-A047-C105F6CFF29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4FBCD-C8EF-467E-AD2E-CEC016837D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0EE1-6DE2-48FB-8C3B-541146BE38C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6FEC-2F6B-47F0-8308-6215A8457A9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0461-AEEE-47E3-98D7-D3D209D8D693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08F46-E29E-4C95-B8C0-FE4714D9C4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660A6-B722-47DE-9687-8B1F803C225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E5428-91E2-4E38-B857-FECE20788B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768AA-19E9-4C47-B11E-1704668C0C7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C2631-E559-418B-8899-7FBE82230E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1D14-822F-4353-9831-5BB92EB6028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E62E-F0D8-4204-B923-9FD56CF883E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23B81-01E3-436D-94CD-EA85DBFBF3B3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BF53B-101C-4A06-BB96-218CA733F28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8BC1-80D6-46DF-83BA-C563955065D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21A0C-2EC5-4209-A180-2FA0E2FF84D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58081-32C1-4295-8E8F-9B25BAF046C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428C5-8BEF-4BAE-8E5C-94FB5CF79B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87E5-80F2-46DC-BB40-7EE6B1F6D320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5A71-040C-440E-AF45-5A07E8ADED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E29D5-76C5-4DBE-9227-16D9C1F52370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444D4-B170-419A-8A27-4C831B160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BAAC7-CAC7-4C89-803B-0C32D191BC30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AE8E-E61C-4124-AF2F-C649B3AF18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B71F1-84CE-43F1-918D-420BBC0B9ED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F4827-A7EB-44EA-A377-4EF834C927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297E-CFDF-4CA9-BF2B-4F606CB045F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50CC-DEA9-4D93-92F8-1D26FA724B9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F6B1-0CBA-4A96-BB18-2192312A25D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704C-51E3-43DA-84A5-C4F9CC6E04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D1B1A-A90A-4EA4-B2BA-7154084FA0F7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1F46E-7DF7-4919-86D8-FA2AC0FDB2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7239C-56F1-4197-B337-1559975EB3B1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83EF0-8E9C-41E2-8000-D4C63FD3D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AA84D-AB38-4119-A11C-2CDFDA509E7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51BA5-65D8-44BB-8F30-CCC2CF0AD8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F9313-D42C-426F-B8BA-AEF53B5D0EE7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4870-A238-4361-8C7A-89CE3B98C0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27F2-52A7-43ED-9A9D-70110D742D71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A13C-8C07-40AF-A346-E5AF7A9B77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6819-960E-4B9C-BE5B-88F1F9F8933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2A666-6826-4FC5-B362-A875A3E1B5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99F07-6935-4A2E-A385-7DB0DDE30657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79CD-1D58-44D0-8BF1-9B4A92C4F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51DAA-9281-4718-B09F-8AA8F8C1929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7752A-99D2-4263-9105-CD0EE950EBA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C854E-CB4A-4531-A0A0-051C961923F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C1DDD-842E-47C2-997E-84627DA13E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58DD5-2929-4269-ABB7-C8F597F5C681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B4CBD-2DC1-48A8-A72D-E0FCAA7FF27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F83E9-03EE-4C8C-8403-93039829381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7B519-929E-4133-909C-9B3726265D3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8D97A-6AC5-495E-86AF-47EDAE0E006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9FE8-9100-42B2-923D-BAF4812085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84F2-E837-44F9-A3A1-C80D54B5DCA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55A3-EC01-4244-BF07-540605A7C61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CFE2-0618-42FB-B130-606CB5B2B3D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FA77A-0282-4117-A00F-0D97BF398D8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E35FA-A355-4C5A-9957-442E97CC7C5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CDB3-47D2-4FA4-9854-04D50EB61D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61727-FF71-4FC2-8F32-9D3B7DF694E7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38A1-1259-487A-A183-D77CA31BF9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DCE56-87FB-4B6E-9FE1-EC33BAD8EDD5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FEFA-2585-4E95-97C3-0DC5A2F61A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90100-DD4F-4802-B58C-6EF90E86CC68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4D282-218D-459C-BDD2-D8505CF6E8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BAAA8-2E87-47CF-A588-D6256709C05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FF206-11B8-41BF-9085-ECF8DB854D7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3023-6E7C-4CA0-BF98-412EE44E428C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FF810-661A-4838-B7BD-73F8A51449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CD7A2-3CF6-4666-A2C4-6B7A6E57F635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13CF-0189-4861-B6D5-AEBB24E3EC3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D43D-6607-44EC-927C-0DB3C80283F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305F6-9706-4A61-9826-A69A456997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F183D-80D4-43AC-AD64-F92EE5F3CBCC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3602F-6597-4F9F-93F1-4FC131CCCBE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B4D7E-34E8-43CB-A73F-B669BFC9E89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60C6A-64FE-444D-BA20-6AA6280864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7DA7-0753-47D8-8C9B-748F20CB0401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EC776-3D9D-4C48-A4A9-982DACDFB5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46899-91A1-40C4-A9E4-CA2F8CEA0C60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A803F-74B8-4B49-B62D-892F215861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FDF31-23A2-46DD-8349-ED2ECDEF2220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49C59-53F8-4342-A3C9-745BDA36E8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A483-5143-4C59-9496-C5B078AD81F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32A24-CCC9-4CDB-92BA-87E3142788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E9651-C2D8-4F94-9888-5929207A9E5B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538EA-5DF0-42CE-AD85-DBCA105D0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51F5D-8E8F-4B83-A33C-C3735BA4207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78796-2C5B-4304-B36B-42ACF966CEA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3A059-308E-4262-A375-C7AF7DD60BC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977A6-E15F-4422-AD45-2C16F05BD8F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784AB-F140-43C8-855D-05E34377FA5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6A188-06A2-43C1-B91B-A28562BED0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A6AD5-1076-4CE9-A70C-EAE9EEEB9871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339F-E303-4B1A-8AC4-8856FE25C3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9C3C8-1729-4EBF-B5EE-3C737709762C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5245-525F-4E85-B95C-697C29E7EF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F10E-E9A8-4250-A851-5F88BFC7AEEB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8D07C-C747-4CD3-A816-D40A06F002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DB157-3958-45E3-AA9E-4E19E0D926D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B792-FE32-4176-B6A0-44C78083C1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43DF8-C106-4360-90CF-BBF320CBA32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1793-69E8-4A69-92E4-FBAF54DE0C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886CE-8E7A-49EB-ACFA-2FE9904143B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D5C23-7C39-429D-AC90-16A9DE29FFA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6B17F-C329-4C8C-BA97-F27EC83B666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DFFB0-03D5-4F6F-BF40-B24FD7C351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16E2A-666C-441A-8A3D-82BDB478F06B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5E244-C268-4C45-9999-F45579037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D1D8-4EB1-4CF7-BA97-4F2516A3CB3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BFEE-974F-414A-A7F4-455D103494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836F-447F-4658-AAD8-EA0160E36FF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D56D-83B8-4A3E-9864-9BB6B26611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8FEB3-06A4-4685-8672-D46FE99C17C5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29385-B316-4E5C-9B2D-F13F25C3C8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E91B1-9002-47E0-8049-129F63C392A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AA892-12A4-4738-8FEC-172D2A9478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F6065-635D-4FFA-A081-678B9BFCB37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A6B0-2456-4B45-B442-C07419F1E71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677D3-09DE-40FE-92F3-25B4A3AEE5F1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DC0B-C326-46B3-A05C-1E73E78006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B94F0-9790-4C36-81D8-75CB7FA76643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E7015-62A3-4EA3-9516-A76BED77F6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CCC50-196C-429B-8224-F12A33160BDA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77518-70C6-43EB-8DF1-CEFE82E84C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B549-8EAC-4D3E-BF9C-B5B059352F6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9FCFC-BF68-4E7C-93F7-5C54D6B1CA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9D7ED-365B-436E-9FA7-33CB4E50EDE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5D9AC-B352-44BA-B766-6A8D57C7FD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4F965-BBBD-41FA-A1BF-7F089E0F1036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3D2C1-98CE-4697-A078-70A1AD8383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5872F-2C33-4B63-9031-9871EBA3FF4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C411B-47B9-492C-A02B-3E81DE3CFD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68CA3-0413-46F9-BEF3-24EA0AB9393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3F8FE-5A31-41CB-BD5C-C22317BBC8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4890B-FD2A-49CB-823B-E9CD4F252EB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E075-9968-4A0F-AA66-362BDC9CE1B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7A6FD-91E3-4959-AA5A-23DFCE209C72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E804F-AC25-4B66-AE7F-625471876E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C6DF8-53C3-4BAE-BC23-E6E0DE65F65E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21C2C-3ACC-4A01-A481-005D7DB6DF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A71F0-0885-411E-ACB2-DBE7F1839EB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46187-ABCD-449B-A8C3-C0E2269F64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FB1FB-FA9E-49AB-B0E7-B69C0135AD23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B598E-5A4A-4CB6-9766-BC0B29B1EC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C7B1-A045-42F0-9EFD-B886F9A6525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6E709-59D6-4ED7-8793-AFF27188A5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4487D-337F-4658-8E84-9B723186AC7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8AE86-EB8D-4A0B-9ABB-742420C8B2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3EA6-AF90-4C26-A174-7CD30CF6815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71680-3862-43C9-BC04-B3AE0E6828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6D190-C375-44B7-9EAB-B7A72A883FBC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BA9C5-EC87-4ADA-ABD5-19A43B1AD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A79E-AC2C-4CCE-BA2E-75AAC0C1C4F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AB41C-D66A-4B22-B19E-6425636FF98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7EB05-E5C8-4828-BAB2-EFF7BB95F64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9CFE1-421C-409F-A81E-173ECFA730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7379-9FA7-43B2-9CA9-55CC0B4D75D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AE2-CF95-4C26-93EE-9D2421C150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5294E-7906-4F24-92EA-5417C8E3D7C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2B2A-E797-4822-9539-C0690674FD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24FC-4338-410A-97C3-4BECB5D6A470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15E7C-4554-426E-A60A-22E9C537A9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2D17-FE7F-410A-8744-13D6B466AB7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F8565-20EF-4EEE-8D9C-0BE051C2AC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66F66-5B38-4BC6-A96A-EB528EDE82B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011D2-A8A1-4A30-89B7-19494EA45B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60C1-F8E8-4674-A1A2-E2D0E9EEEBD8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AD5C5-D25E-4C4B-BADE-B17507FC9A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62D79-1A23-4015-BAFE-F01B1798E87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4CD87-78E1-46D9-8819-2E00E4CF81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chemeClr val="bg1">
                <a:lumMod val="75000"/>
              </a:schemeClr>
            </a:gs>
            <a:gs pos="24000">
              <a:srgbClr val="D2D2D2"/>
            </a:gs>
            <a:gs pos="78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082800"/>
            <a:ext cx="9144000" cy="2017713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DA0000"/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934FE-207E-4670-B1A8-43DF2BF42704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0C759-42A1-4174-8C76-081C65FFCA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56273-E3F8-4E53-BE81-CE34E69BADAD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89E6F-D0EE-4ED4-A3C1-F394A07E0F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1CA62-8848-4E04-ADA2-6F9F0B44F7C6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233E0-3637-4131-94EC-44E91F5F0E4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0BF4A-7AAD-4D17-A5E3-292FD6096DD9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30A7-EFA8-4FE7-B5D5-9FAADFFCCB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330F0-13AC-45CE-9E9B-3F52B93CCDD7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52167-D10E-4546-B232-E981B99D19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F4CEA-6997-44F1-A053-330B12A4FCB0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CE37B-3E89-43F9-9C69-99EC25AE29F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67F01-8738-45F0-A889-DAA07560E95F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D740E-354A-412D-999C-6789977B07C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3810-9088-4B98-981E-A96632A80B1C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7226D-4E92-4351-B500-61B31123160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89CB-B74E-43D6-833A-2ADCF5C17CE4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D8117-B779-44C7-A9D8-03AFC0B2523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71602-CA59-486C-A98E-56B9811F076B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43925-67AC-4BA4-A02F-E5EB7A2ECA9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95CD-6C0A-4001-BA22-AFF26CA58CCB}" type="datetime1">
              <a:rPr lang="zh-CN" altLang="en-US"/>
              <a:pPr>
                <a:defRPr/>
              </a:pPr>
              <a:t>2014/12/23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0B27-2DD8-4935-8C40-4B2CA4A345B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DBA1E1B-0BEA-4057-99DA-0432B7BE631F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3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3A8EFE6A-CE04-44D4-9025-818EC1F8A68C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103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454FD3C6-3D26-4564-BA6B-0C9477212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8" r:id="rId1"/>
    <p:sldLayoutId id="2147488149" r:id="rId2"/>
    <p:sldLayoutId id="2147488150" r:id="rId3"/>
    <p:sldLayoutId id="2147488151" r:id="rId4"/>
    <p:sldLayoutId id="2147488152" r:id="rId5"/>
    <p:sldLayoutId id="2147488153" r:id="rId6"/>
    <p:sldLayoutId id="2147488154" r:id="rId7"/>
    <p:sldLayoutId id="2147488155" r:id="rId8"/>
    <p:sldLayoutId id="2147488156" r:id="rId9"/>
    <p:sldLayoutId id="2147488157" r:id="rId10"/>
    <p:sldLayoutId id="21474881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F4D05C-F8EC-40A0-B20D-ED0357361694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4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4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4B18361F-514E-46A9-ACA6-047CA2063FC4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1024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EE9D4F90-2DAD-416D-9DA6-30AF9419BA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48" r:id="rId1"/>
    <p:sldLayoutId id="2147488249" r:id="rId2"/>
    <p:sldLayoutId id="2147488250" r:id="rId3"/>
    <p:sldLayoutId id="2147488251" r:id="rId4"/>
    <p:sldLayoutId id="2147488252" r:id="rId5"/>
    <p:sldLayoutId id="2147488253" r:id="rId6"/>
    <p:sldLayoutId id="2147488254" r:id="rId7"/>
    <p:sldLayoutId id="2147488255" r:id="rId8"/>
    <p:sldLayoutId id="2147488256" r:id="rId9"/>
    <p:sldLayoutId id="2147488257" r:id="rId10"/>
    <p:sldLayoutId id="21474882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AE4A17E-296E-4226-8A60-CCE4571AAEB5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26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126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127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00497330-D91B-47D5-A7FB-88C300D58260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1127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5F88471D-623E-49CB-80EE-7D15B4D1D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59" r:id="rId1"/>
    <p:sldLayoutId id="2147488260" r:id="rId2"/>
    <p:sldLayoutId id="2147488261" r:id="rId3"/>
    <p:sldLayoutId id="2147488262" r:id="rId4"/>
    <p:sldLayoutId id="2147488263" r:id="rId5"/>
    <p:sldLayoutId id="2147488264" r:id="rId6"/>
    <p:sldLayoutId id="2147488265" r:id="rId7"/>
    <p:sldLayoutId id="2147488266" r:id="rId8"/>
    <p:sldLayoutId id="2147488267" r:id="rId9"/>
    <p:sldLayoutId id="2147488268" r:id="rId10"/>
    <p:sldLayoutId id="21474882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EF9ABCD-2F24-4786-A1CA-28A1CEEE8C30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9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229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229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9537FFF9-437E-4C62-A52B-CDB7EF5D8C9E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1229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F63F5C8A-6D74-4314-BE25-43193424F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70" r:id="rId1"/>
    <p:sldLayoutId id="2147488271" r:id="rId2"/>
    <p:sldLayoutId id="2147488272" r:id="rId3"/>
    <p:sldLayoutId id="2147488273" r:id="rId4"/>
    <p:sldLayoutId id="2147488274" r:id="rId5"/>
    <p:sldLayoutId id="2147488275" r:id="rId6"/>
    <p:sldLayoutId id="2147488276" r:id="rId7"/>
    <p:sldLayoutId id="2147488277" r:id="rId8"/>
    <p:sldLayoutId id="2147488278" r:id="rId9"/>
    <p:sldLayoutId id="2147488279" r:id="rId10"/>
    <p:sldLayoutId id="21474882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54E0C7D-F13D-44A9-AE93-D7D8EEA6DFCB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E1D03998-2B97-4886-BF5C-73C668DAD933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B4224866-4B54-42EB-9223-85D07F3A58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59" r:id="rId1"/>
    <p:sldLayoutId id="2147488160" r:id="rId2"/>
    <p:sldLayoutId id="2147488161" r:id="rId3"/>
    <p:sldLayoutId id="2147488162" r:id="rId4"/>
    <p:sldLayoutId id="2147488163" r:id="rId5"/>
    <p:sldLayoutId id="2147488164" r:id="rId6"/>
    <p:sldLayoutId id="2147488165" r:id="rId7"/>
    <p:sldLayoutId id="2147488166" r:id="rId8"/>
    <p:sldLayoutId id="2147488167" r:id="rId9"/>
    <p:sldLayoutId id="2147488168" r:id="rId10"/>
    <p:sldLayoutId id="21474881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6EC2D53-6F27-4FDE-A1AB-F674BEC3146D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07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30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7AEB7547-7AAB-40FC-8144-6E4C08B250F8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30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84C2F02C-DB74-416F-984C-02F6CAE2F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70" r:id="rId1"/>
    <p:sldLayoutId id="2147488171" r:id="rId2"/>
    <p:sldLayoutId id="2147488172" r:id="rId3"/>
    <p:sldLayoutId id="2147488173" r:id="rId4"/>
    <p:sldLayoutId id="2147488174" r:id="rId5"/>
    <p:sldLayoutId id="2147488175" r:id="rId6"/>
    <p:sldLayoutId id="2147488176" r:id="rId7"/>
    <p:sldLayoutId id="2147488177" r:id="rId8"/>
    <p:sldLayoutId id="2147488178" r:id="rId9"/>
    <p:sldLayoutId id="2147488179" r:id="rId10"/>
    <p:sldLayoutId id="21474881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F791648-AED5-454A-BB86-76DEB6EFA245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0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10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410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C4DC3565-26DE-48A7-990E-3C9F60A79D47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410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63A53D46-FCD1-4A72-B9FB-1E33B5A87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81" r:id="rId1"/>
    <p:sldLayoutId id="2147488182" r:id="rId2"/>
    <p:sldLayoutId id="2147488183" r:id="rId3"/>
    <p:sldLayoutId id="2147488184" r:id="rId4"/>
    <p:sldLayoutId id="2147488185" r:id="rId5"/>
    <p:sldLayoutId id="2147488186" r:id="rId6"/>
    <p:sldLayoutId id="2147488187" r:id="rId7"/>
    <p:sldLayoutId id="2147488188" r:id="rId8"/>
    <p:sldLayoutId id="2147488189" r:id="rId9"/>
    <p:sldLayoutId id="2147488190" r:id="rId10"/>
    <p:sldLayoutId id="21474881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AE27EEF-E028-48E7-8046-CB0992B8FBF5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512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512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0D870D3C-B558-4C39-A897-47F06E874B98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512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070C20C2-E477-4DA6-92B3-72A0546E05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92" r:id="rId1"/>
    <p:sldLayoutId id="2147488193" r:id="rId2"/>
    <p:sldLayoutId id="2147488194" r:id="rId3"/>
    <p:sldLayoutId id="2147488195" r:id="rId4"/>
    <p:sldLayoutId id="2147488196" r:id="rId5"/>
    <p:sldLayoutId id="2147488197" r:id="rId6"/>
    <p:sldLayoutId id="2147488198" r:id="rId7"/>
    <p:sldLayoutId id="2147488199" r:id="rId8"/>
    <p:sldLayoutId id="2147488200" r:id="rId9"/>
    <p:sldLayoutId id="2147488201" r:id="rId10"/>
    <p:sldLayoutId id="21474882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BD5F390-FC0F-47C0-A126-4D933D669D96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14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614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6150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17308F2F-8D5F-4D3D-B6EC-44EE4FC77D6D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6151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2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01F0DA59-9C7F-428E-A1ED-2AAE98537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03" r:id="rId1"/>
    <p:sldLayoutId id="2147488204" r:id="rId2"/>
    <p:sldLayoutId id="2147488205" r:id="rId3"/>
    <p:sldLayoutId id="2147488206" r:id="rId4"/>
    <p:sldLayoutId id="2147488207" r:id="rId5"/>
    <p:sldLayoutId id="2147488208" r:id="rId6"/>
    <p:sldLayoutId id="2147488209" r:id="rId7"/>
    <p:sldLayoutId id="2147488210" r:id="rId8"/>
    <p:sldLayoutId id="2147488211" r:id="rId9"/>
    <p:sldLayoutId id="2147488212" r:id="rId10"/>
    <p:sldLayoutId id="21474882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0FE5E55-E13A-45C8-A5E0-4AAB9DC8DA05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17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717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717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8CD06C36-6293-413C-82C7-0E4751260912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717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74747558-EF71-4069-BE60-6E7C5A133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14" r:id="rId1"/>
    <p:sldLayoutId id="2147488215" r:id="rId2"/>
    <p:sldLayoutId id="2147488216" r:id="rId3"/>
    <p:sldLayoutId id="2147488217" r:id="rId4"/>
    <p:sldLayoutId id="2147488218" r:id="rId5"/>
    <p:sldLayoutId id="2147488219" r:id="rId6"/>
    <p:sldLayoutId id="2147488220" r:id="rId7"/>
    <p:sldLayoutId id="2147488221" r:id="rId8"/>
    <p:sldLayoutId id="2147488222" r:id="rId9"/>
    <p:sldLayoutId id="2147488223" r:id="rId10"/>
    <p:sldLayoutId id="21474882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E:\PPT01\内页01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452D054-AC65-4463-83DF-A56B08B5FFFA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819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819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6C5D1C25-32C5-42A4-B309-998E1566F4AA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819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0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E48EEBD6-6B92-40ED-AA27-63E2EBFC5E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25" r:id="rId1"/>
    <p:sldLayoutId id="2147488226" r:id="rId2"/>
    <p:sldLayoutId id="2147488227" r:id="rId3"/>
    <p:sldLayoutId id="2147488228" r:id="rId4"/>
    <p:sldLayoutId id="2147488229" r:id="rId5"/>
    <p:sldLayoutId id="2147488230" r:id="rId6"/>
    <p:sldLayoutId id="2147488231" r:id="rId7"/>
    <p:sldLayoutId id="2147488232" r:id="rId8"/>
    <p:sldLayoutId id="2147488233" r:id="rId9"/>
    <p:sldLayoutId id="2147488234" r:id="rId10"/>
    <p:sldLayoutId id="2147488235" r:id="rId11"/>
    <p:sldLayoutId id="21474882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E:\PPT01\内页0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灯片编号占位符 5"/>
          <p:cNvSpPr>
            <a:spLocks noChangeArrowheads="1"/>
          </p:cNvSpPr>
          <p:nvPr/>
        </p:nvSpPr>
        <p:spPr bwMode="auto">
          <a:xfrm>
            <a:off x="8459788" y="6381750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F534408-F376-4375-91B3-EA0DDDDF7CD5}" type="slidenum">
              <a:rPr lang="zh-CN" altLang="en-US">
                <a:solidFill>
                  <a:srgbClr val="7F7F7F"/>
                </a:solidFill>
                <a:latin typeface="Calibri" pitchFamily="34" charset="0"/>
                <a:sym typeface="Calibri" pitchFamily="34" charset="0"/>
              </a:rPr>
              <a:pPr>
                <a:defRPr/>
              </a:pPr>
              <a:t>‹#›</a:t>
            </a:fld>
            <a:endParaRPr lang="zh-CN" altLang="en-US">
              <a:solidFill>
                <a:srgbClr val="7F7F7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2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922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922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3C26125E-04B2-43FC-B016-28FE977E147F}" type="datetime1">
              <a:rPr lang="zh-CN" altLang="en-US"/>
              <a:pPr>
                <a:defRPr/>
              </a:pPr>
              <a:t>2014/12/23</a:t>
            </a:fld>
            <a:endParaRPr lang="zh-CN" altLang="en-US"/>
          </a:p>
        </p:txBody>
      </p:sp>
      <p:sp>
        <p:nvSpPr>
          <p:cNvPr id="922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1760DBB9-589C-466E-9BA8-3D1BB87484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37" r:id="rId1"/>
    <p:sldLayoutId id="2147488238" r:id="rId2"/>
    <p:sldLayoutId id="2147488239" r:id="rId3"/>
    <p:sldLayoutId id="2147488240" r:id="rId4"/>
    <p:sldLayoutId id="2147488241" r:id="rId5"/>
    <p:sldLayoutId id="2147488242" r:id="rId6"/>
    <p:sldLayoutId id="2147488243" r:id="rId7"/>
    <p:sldLayoutId id="2147488244" r:id="rId8"/>
    <p:sldLayoutId id="2147488245" r:id="rId9"/>
    <p:sldLayoutId id="2147488246" r:id="rId10"/>
    <p:sldLayoutId id="21474882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ds.gome.com.cn/nexus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8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MS</a:t>
            </a:r>
            <a:endParaRPr lang="zh-CN" altLang="en-US" smtClean="0"/>
          </a:p>
        </p:txBody>
      </p:sp>
      <p:sp>
        <p:nvSpPr>
          <p:cNvPr id="13824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pitchFamily="34" charset="0"/>
              <a:buNone/>
            </a:pPr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1382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5" name="矩形 7"/>
          <p:cNvSpPr>
            <a:spLocks noChangeArrowheads="1"/>
          </p:cNvSpPr>
          <p:nvPr/>
        </p:nvSpPr>
        <p:spPr bwMode="auto">
          <a:xfrm>
            <a:off x="250825" y="2206625"/>
            <a:ext cx="86439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7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clover</a:t>
            </a:r>
            <a:r>
              <a:rPr lang="zh-CN" altLang="en-US" sz="47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项目技术分享和使用</a:t>
            </a:r>
            <a:endParaRPr lang="zh-CN" altLang="en-US" sz="51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8246" name="矩形 10"/>
          <p:cNvSpPr>
            <a:spLocks noChangeArrowheads="1"/>
          </p:cNvSpPr>
          <p:nvPr/>
        </p:nvSpPr>
        <p:spPr bwMode="auto">
          <a:xfrm>
            <a:off x="3913188" y="5578475"/>
            <a:ext cx="1649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2014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8247" name="矩形 12"/>
          <p:cNvSpPr>
            <a:spLocks noChangeArrowheads="1"/>
          </p:cNvSpPr>
          <p:nvPr/>
        </p:nvSpPr>
        <p:spPr bwMode="auto">
          <a:xfrm>
            <a:off x="2987675" y="5086350"/>
            <a:ext cx="4395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信息技术中心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-EC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开发部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促销组 王岳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矩形 3"/>
          <p:cNvSpPr>
            <a:spLocks noChangeArrowheads="1"/>
          </p:cNvSpPr>
          <p:nvPr/>
        </p:nvSpPr>
        <p:spPr bwMode="auto">
          <a:xfrm>
            <a:off x="30309" y="142852"/>
            <a:ext cx="17556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涉及技术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45416" name="Rectangle 29"/>
          <p:cNvSpPr>
            <a:spLocks noChangeArrowheads="1"/>
          </p:cNvSpPr>
          <p:nvPr/>
        </p:nvSpPr>
        <p:spPr bwMode="white">
          <a:xfrm>
            <a:off x="285720" y="4286256"/>
            <a:ext cx="1641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拒仓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1142984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:</a:t>
            </a:r>
            <a:r>
              <a:rPr lang="zh-CN" altLang="en-US" dirty="0" smtClean="0"/>
              <a:t>负责存储</a:t>
            </a:r>
            <a:r>
              <a:rPr lang="en-US" altLang="zh-CN" dirty="0" smtClean="0"/>
              <a:t>clover</a:t>
            </a:r>
            <a:r>
              <a:rPr lang="zh-CN" altLang="en-US" dirty="0" smtClean="0"/>
              <a:t>所有数据信息，当初想考虑使用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，但不方便管理，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完全放弃了，理由是对于频繁写操作性能下降、总有连接超时</a:t>
            </a:r>
            <a:endParaRPr lang="en-US" altLang="zh-CN" dirty="0" smtClean="0"/>
          </a:p>
          <a:p>
            <a:r>
              <a:rPr lang="en-US" altLang="zh-CN" dirty="0" smtClean="0"/>
              <a:t>ZK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: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启动注册信息，所有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信息都是有读写操作权限，目的防止被他人或程序修改</a:t>
            </a:r>
            <a:endParaRPr lang="en-US" altLang="zh-CN" dirty="0" smtClean="0"/>
          </a:p>
          <a:p>
            <a:r>
              <a:rPr lang="en-US" altLang="zh-CN" dirty="0" err="1" smtClean="0"/>
              <a:t>ZeroMQ</a:t>
            </a:r>
            <a:r>
              <a:rPr lang="en-US" altLang="zh-CN" dirty="0" smtClean="0"/>
              <a:t>: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消息通信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后台管理页面创建、修改、删除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的理由</a:t>
            </a:r>
            <a:r>
              <a:rPr lang="en-US" altLang="zh-CN" dirty="0" smtClean="0"/>
              <a:t>:</a:t>
            </a:r>
            <a:r>
              <a:rPr lang="zh-CN" altLang="en-US" dirty="0" smtClean="0"/>
              <a:t>就是快，就是那么任性，流式技术框架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使用，未来会考虑使用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消息通信框架</a:t>
            </a:r>
            <a:endParaRPr lang="en-US" altLang="zh-CN" dirty="0" smtClean="0"/>
          </a:p>
          <a:p>
            <a:r>
              <a:rPr lang="en-US" altLang="zh-CN" dirty="0" smtClean="0"/>
              <a:t>Monitor:</a:t>
            </a:r>
            <a:r>
              <a:rPr lang="zh-CN" altLang="en-US" dirty="0" smtClean="0"/>
              <a:t>负责死亡心跳检测，监控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端，使用</a:t>
            </a:r>
            <a:r>
              <a:rPr lang="en-US" altLang="zh-CN" dirty="0" smtClean="0"/>
              <a:t>Java Timer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后台管理页面</a:t>
            </a:r>
            <a:r>
              <a:rPr lang="en-US" altLang="zh-CN" dirty="0" smtClean="0"/>
              <a:t>:bootstrap +</a:t>
            </a:r>
            <a:r>
              <a:rPr lang="en-US" altLang="zh-CN" dirty="0" err="1" smtClean="0"/>
              <a:t>jsp+highcharts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Spring:</a:t>
            </a:r>
            <a:r>
              <a:rPr lang="zh-CN" altLang="en-US" dirty="0" smtClean="0"/>
              <a:t>重新定义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xsd</a:t>
            </a:r>
            <a:r>
              <a:rPr lang="zh-CN" altLang="en-US" dirty="0" smtClean="0"/>
              <a:t>标签以及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注解方式，注册</a:t>
            </a:r>
            <a:r>
              <a:rPr lang="en-US" altLang="zh-CN" dirty="0" smtClean="0"/>
              <a:t>job</a:t>
            </a:r>
          </a:p>
          <a:p>
            <a:r>
              <a:rPr lang="en-US" dirty="0" smtClean="0"/>
              <a:t>Snappy:</a:t>
            </a:r>
            <a:r>
              <a:rPr lang="zh-CN" altLang="en-US" dirty="0" smtClean="0"/>
              <a:t>通信消息压缩方式，减少网络数据传输带宽</a:t>
            </a:r>
            <a:endParaRPr lang="en-US" altLang="zh-CN" dirty="0" smtClean="0"/>
          </a:p>
          <a:p>
            <a:r>
              <a:rPr lang="en-US" dirty="0" smtClean="0"/>
              <a:t>Curator</a:t>
            </a:r>
            <a:r>
              <a:rPr lang="zh-CN" altLang="en-US" dirty="0" smtClean="0"/>
              <a:t>：监听</a:t>
            </a:r>
            <a:r>
              <a:rPr lang="en-US" altLang="zh-CN" dirty="0" smtClean="0"/>
              <a:t>ZK</a:t>
            </a:r>
            <a:r>
              <a:rPr lang="zh-CN" altLang="en-US" dirty="0" smtClean="0"/>
              <a:t>数据包变更，并保持到内存中，方便程序快速获取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端信息</a:t>
            </a:r>
            <a:endParaRPr lang="en-US" altLang="zh-CN" dirty="0" smtClean="0"/>
          </a:p>
          <a:p>
            <a:r>
              <a:rPr lang="en-US" dirty="0" smtClean="0"/>
              <a:t>Quartz</a:t>
            </a:r>
            <a:r>
              <a:rPr lang="zh-CN" altLang="en-US" dirty="0" smtClean="0"/>
              <a:t>：基于</a:t>
            </a:r>
            <a:r>
              <a:rPr lang="en-US" dirty="0" smtClean="0"/>
              <a:t>quartz</a:t>
            </a:r>
            <a:r>
              <a:rPr lang="zh-CN" altLang="en-US" dirty="0" smtClean="0"/>
              <a:t>重写底层定时任务调度，考虑处理各种任务执行规则问题，而选择</a:t>
            </a:r>
            <a:r>
              <a:rPr lang="en-US" dirty="0" smtClean="0"/>
              <a:t>quartz</a:t>
            </a:r>
            <a:r>
              <a:rPr lang="zh-CN" altLang="en-US" dirty="0" smtClean="0"/>
              <a:t>来调度任务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b="3783"/>
          <a:stretch/>
        </p:blipFill>
        <p:spPr>
          <a:xfrm rot="20470024">
            <a:off x="481887" y="3536789"/>
            <a:ext cx="2073868" cy="1325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768064">
            <a:off x="2833185" y="679022"/>
            <a:ext cx="1971922" cy="129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194672">
            <a:off x="654822" y="1478765"/>
            <a:ext cx="1728000" cy="129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6437" name="TextBox 6"/>
          <p:cNvSpPr txBox="1">
            <a:spLocks noChangeArrowheads="1"/>
          </p:cNvSpPr>
          <p:nvPr/>
        </p:nvSpPr>
        <p:spPr bwMode="auto">
          <a:xfrm>
            <a:off x="3522663" y="2659063"/>
            <a:ext cx="48958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3.clover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81" name="矩形 3"/>
          <p:cNvSpPr>
            <a:spLocks noChangeArrowheads="1"/>
          </p:cNvSpPr>
          <p:nvPr/>
        </p:nvSpPr>
        <p:spPr bwMode="auto">
          <a:xfrm>
            <a:off x="91788" y="88920"/>
            <a:ext cx="32657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1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项目中需要使用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JAR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包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20" y="1142984"/>
            <a:ext cx="857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 需要使用的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详见本页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备注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1071546"/>
            <a:ext cx="8862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 需去公司中央仓库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http://maven.ds.gome.com.cn/nexus/index.html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下载最近版本的</a:t>
            </a:r>
            <a:r>
              <a:rPr lang="en-US" altLang="zh-CN" dirty="0" smtClean="0"/>
              <a:t>clover-client jar</a:t>
            </a:r>
            <a:r>
              <a:rPr lang="zh-CN" altLang="en-US" dirty="0" smtClean="0"/>
              <a:t>包</a:t>
            </a:r>
            <a:endParaRPr lang="en-US" altLang="zh-CN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676401"/>
            <a:ext cx="4876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929066"/>
            <a:ext cx="74866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83" y="135087"/>
            <a:ext cx="34307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 </a:t>
            </a:r>
            <a:r>
              <a:rPr lang="en-US" dirty="0" err="1" smtClean="0"/>
              <a:t>SchedulerClientInitial</a:t>
            </a:r>
            <a:r>
              <a:rPr lang="en-US" dirty="0" smtClean="0"/>
              <a:t> class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500570"/>
            <a:ext cx="7029450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76898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143380"/>
            <a:ext cx="80200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857892"/>
            <a:ext cx="8010525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1406" y="135087"/>
            <a:ext cx="36487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 </a:t>
            </a:r>
            <a:r>
              <a:rPr lang="en-US" dirty="0" err="1" smtClean="0"/>
              <a:t>ModuleSchedulerClient</a:t>
            </a:r>
            <a:r>
              <a:rPr lang="en-US" dirty="0" smtClean="0"/>
              <a:t> class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3071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项目中定义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Client </a:t>
            </a:r>
            <a:r>
              <a:rPr lang="en-US" altLang="zh-CN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JobClass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12834"/>
            <a:ext cx="78105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378" y="3143248"/>
            <a:ext cx="79311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4643446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 </a:t>
            </a:r>
            <a:r>
              <a:rPr lang="en-US" altLang="zh-CN" dirty="0" err="1" smtClean="0">
                <a:solidFill>
                  <a:srgbClr val="FF0000"/>
                </a:solidFill>
              </a:rPr>
              <a:t>SimpleJob</a:t>
            </a:r>
            <a:r>
              <a:rPr lang="zh-CN" altLang="en-US" dirty="0" smtClean="0"/>
              <a:t>类，是</a:t>
            </a:r>
            <a:r>
              <a:rPr lang="en-US" altLang="zh-CN" dirty="0" smtClean="0"/>
              <a:t>clover</a:t>
            </a:r>
            <a:r>
              <a:rPr lang="zh-CN" altLang="en-US" dirty="0" smtClean="0"/>
              <a:t>重新定义的，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主要是</a:t>
            </a:r>
            <a:r>
              <a:rPr lang="en-US" altLang="zh-CN" dirty="0" smtClean="0"/>
              <a:t>local job </a:t>
            </a:r>
            <a:r>
              <a:rPr lang="zh-CN" altLang="en-US" dirty="0" smtClean="0"/>
              <a:t>模式，当不满足下去执行时间规则，将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从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中删除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>
                <a:solidFill>
                  <a:srgbClr val="FF0000"/>
                </a:solidFill>
              </a:rPr>
              <a:t>Job</a:t>
            </a:r>
            <a:r>
              <a:rPr lang="zh-CN" altLang="en-US" dirty="0" smtClean="0"/>
              <a:t>接口 和 </a:t>
            </a:r>
            <a:r>
              <a:rPr lang="en-US" altLang="zh-CN" dirty="0" err="1" smtClean="0"/>
              <a:t>SimpleJob</a:t>
            </a:r>
            <a:r>
              <a:rPr lang="zh-CN" altLang="en-US" dirty="0" smtClean="0"/>
              <a:t>类没任何其他区别，无非一个继承类、一个实现接口</a:t>
            </a:r>
            <a:endParaRPr lang="en-US" altLang="zh-CN" dirty="0" smtClean="0"/>
          </a:p>
          <a:p>
            <a:r>
              <a:rPr lang="zh-CN" altLang="en-US" dirty="0" smtClean="0"/>
              <a:t>未来会开发</a:t>
            </a:r>
            <a:r>
              <a:rPr lang="en-US" altLang="zh-CN" dirty="0" err="1" smtClean="0">
                <a:solidFill>
                  <a:srgbClr val="FF0000"/>
                </a:solidFill>
              </a:rPr>
              <a:t>TransactionJob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分布式</a:t>
            </a:r>
            <a:r>
              <a:rPr lang="en-US" altLang="zh-CN" dirty="0" err="1" smtClean="0"/>
              <a:t>JobClass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利用可用图计算将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分割成多个子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6540500" cy="42227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3" name="矩形 2"/>
          <p:cNvSpPr/>
          <p:nvPr/>
        </p:nvSpPr>
        <p:spPr>
          <a:xfrm>
            <a:off x="785786" y="1142984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clover-client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1: web.xml</a:t>
            </a:r>
            <a:r>
              <a:rPr lang="zh-CN" altLang="en-US" dirty="0" smtClean="0"/>
              <a:t>文件配置</a:t>
            </a:r>
            <a:r>
              <a:rPr lang="en-US" altLang="zh-CN" dirty="0" err="1" smtClean="0"/>
              <a:t>Servlet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1406" y="142852"/>
            <a:ext cx="45559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非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clover-client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矩形 3"/>
          <p:cNvSpPr>
            <a:spLocks noChangeArrowheads="1"/>
          </p:cNvSpPr>
          <p:nvPr/>
        </p:nvSpPr>
        <p:spPr bwMode="auto">
          <a:xfrm>
            <a:off x="103470" y="88920"/>
            <a:ext cx="50400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非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使用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clover-client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14849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8134350" cy="35433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4" name="TextBox 13"/>
          <p:cNvSpPr txBox="1"/>
          <p:nvPr/>
        </p:nvSpPr>
        <p:spPr>
          <a:xfrm>
            <a:off x="500034" y="4786322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根据上面配置信息，就完成</a:t>
            </a:r>
            <a:r>
              <a:rPr lang="en-US" altLang="zh-CN" dirty="0"/>
              <a:t>c</a:t>
            </a:r>
            <a:r>
              <a:rPr lang="en-US" altLang="zh-CN" dirty="0" smtClean="0"/>
              <a:t>lover client </a:t>
            </a:r>
            <a:r>
              <a:rPr lang="zh-CN" altLang="en-US" dirty="0" smtClean="0"/>
              <a:t>启动工作，默认</a:t>
            </a:r>
            <a:r>
              <a:rPr lang="en-US" dirty="0" err="1" smtClean="0"/>
              <a:t>isRegisterToZK</a:t>
            </a:r>
            <a:r>
              <a:rPr lang="zh-CN" altLang="en-US" dirty="0" smtClean="0"/>
              <a:t>、</a:t>
            </a:r>
            <a:r>
              <a:rPr lang="en-US" dirty="0" err="1" smtClean="0"/>
              <a:t>isStartupMQ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，但只使用</a:t>
            </a:r>
            <a:r>
              <a:rPr lang="en-US" altLang="zh-CN" dirty="0" smtClean="0"/>
              <a:t>local </a:t>
            </a:r>
            <a:r>
              <a:rPr lang="zh-CN" altLang="en-US" dirty="0" smtClean="0"/>
              <a:t>默认 可以将</a:t>
            </a:r>
            <a:r>
              <a:rPr lang="en-US" dirty="0" err="1" smtClean="0"/>
              <a:t>isRegisterToZK</a:t>
            </a:r>
            <a:r>
              <a:rPr lang="zh-CN" altLang="en-US" dirty="0" smtClean="0"/>
              <a:t>、</a:t>
            </a:r>
            <a:r>
              <a:rPr lang="en-US" dirty="0" err="1" smtClean="0"/>
              <a:t>isStartupMQ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35087"/>
            <a:ext cx="45559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7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非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clover-client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2910" y="1000108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clover-client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2: web.xml</a:t>
            </a:r>
            <a:r>
              <a:rPr lang="zh-CN" altLang="en-US" dirty="0" smtClean="0"/>
              <a:t>文件配置自定义</a:t>
            </a:r>
            <a:r>
              <a:rPr lang="en-US" altLang="zh-CN" dirty="0" err="1" smtClean="0"/>
              <a:t>Servlet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558940"/>
            <a:ext cx="80899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35087"/>
            <a:ext cx="45559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8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非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clover-client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420" y="1000108"/>
            <a:ext cx="833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clover-client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3: </a:t>
            </a:r>
            <a:r>
              <a:rPr lang="zh-CN" altLang="en-US" dirty="0" smtClean="0"/>
              <a:t>自定义初始化类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你想怎么玩就怎么玩吧 就是那么任性</a:t>
            </a:r>
            <a:r>
              <a:rPr lang="en-US" altLang="zh-CN" dirty="0" smtClean="0"/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0" y="1571612"/>
            <a:ext cx="75565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矩形 3"/>
          <p:cNvSpPr>
            <a:spLocks noChangeArrowheads="1"/>
          </p:cNvSpPr>
          <p:nvPr/>
        </p:nvSpPr>
        <p:spPr bwMode="auto">
          <a:xfrm>
            <a:off x="250825" y="188913"/>
            <a:ext cx="696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目录</a:t>
            </a:r>
            <a:endParaRPr lang="en-US" altLang="zh-CN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2555875" y="2201863"/>
            <a:ext cx="4895850" cy="684212"/>
            <a:chOff x="0" y="0"/>
            <a:chExt cx="2578139" cy="521890"/>
          </a:xfrm>
        </p:grpSpPr>
        <p:sp>
          <p:nvSpPr>
            <p:cNvPr id="33" name="任意多边形 5"/>
            <p:cNvSpPr>
              <a:spLocks/>
            </p:cNvSpPr>
            <p:nvPr/>
          </p:nvSpPr>
          <p:spPr bwMode="auto">
            <a:xfrm>
              <a:off x="0" y="0"/>
              <a:ext cx="2578139" cy="521890"/>
            </a:xfrm>
            <a:custGeom>
              <a:avLst/>
              <a:gdLst>
                <a:gd name="T0" fmla="*/ 0 w 2578139"/>
                <a:gd name="T1" fmla="*/ 86999 h 521890"/>
                <a:gd name="T2" fmla="*/ 86999 w 2578139"/>
                <a:gd name="T3" fmla="*/ 0 h 521890"/>
                <a:gd name="T4" fmla="*/ 2491140 w 2578139"/>
                <a:gd name="T5" fmla="*/ 0 h 521890"/>
                <a:gd name="T6" fmla="*/ 2578139 w 2578139"/>
                <a:gd name="T7" fmla="*/ 86999 h 521890"/>
                <a:gd name="T8" fmla="*/ 2578139 w 2578139"/>
                <a:gd name="T9" fmla="*/ 434891 h 521890"/>
                <a:gd name="T10" fmla="*/ 2491140 w 2578139"/>
                <a:gd name="T11" fmla="*/ 521890 h 521890"/>
                <a:gd name="T12" fmla="*/ 86999 w 2578139"/>
                <a:gd name="T13" fmla="*/ 521890 h 521890"/>
                <a:gd name="T14" fmla="*/ 0 w 2578139"/>
                <a:gd name="T15" fmla="*/ 434891 h 521890"/>
                <a:gd name="T16" fmla="*/ 0 w 2578139"/>
                <a:gd name="T17" fmla="*/ 86999 h 52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6999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000" b="1" ker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任意多边形 6"/>
            <p:cNvSpPr>
              <a:spLocks noChangeArrowheads="1"/>
            </p:cNvSpPr>
            <p:nvPr/>
          </p:nvSpPr>
          <p:spPr bwMode="auto">
            <a:xfrm>
              <a:off x="25079" y="12109"/>
              <a:ext cx="2527981" cy="497672"/>
            </a:xfrm>
            <a:custGeom>
              <a:avLst/>
              <a:gdLst>
                <a:gd name="T0" fmla="*/ 0 w 2578139"/>
                <a:gd name="T1" fmla="*/ 82765 h 521890"/>
                <a:gd name="T2" fmla="*/ 85285 w 2578139"/>
                <a:gd name="T3" fmla="*/ 0 h 521890"/>
                <a:gd name="T4" fmla="*/ 2442055 w 2578139"/>
                <a:gd name="T5" fmla="*/ 0 h 521890"/>
                <a:gd name="T6" fmla="*/ 2527339 w 2578139"/>
                <a:gd name="T7" fmla="*/ 82765 h 521890"/>
                <a:gd name="T8" fmla="*/ 2527339 w 2578139"/>
                <a:gd name="T9" fmla="*/ 413725 h 521890"/>
                <a:gd name="T10" fmla="*/ 2442055 w 2578139"/>
                <a:gd name="T11" fmla="*/ 496490 h 521890"/>
                <a:gd name="T12" fmla="*/ 85285 w 2578139"/>
                <a:gd name="T13" fmla="*/ 496490 h 521890"/>
                <a:gd name="T14" fmla="*/ 0 w 2578139"/>
                <a:gd name="T15" fmla="*/ 413725 h 521890"/>
                <a:gd name="T16" fmla="*/ 0 w 2578139"/>
                <a:gd name="T17" fmla="*/ 82765 h 5218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78139"/>
                <a:gd name="T28" fmla="*/ 0 h 521890"/>
                <a:gd name="T29" fmla="*/ 2578139 w 2578139"/>
                <a:gd name="T30" fmla="*/ 521890 h 5218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8000">
                  <a:srgbClr val="F8F8F8"/>
                </a:gs>
                <a:gs pos="50000">
                  <a:srgbClr val="ECECEC"/>
                </a:gs>
                <a:gs pos="51657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 dirty="0" smtClean="0">
                  <a:latin typeface="微软雅黑" pitchFamily="34" charset="-122"/>
                  <a:ea typeface="微软雅黑" pitchFamily="34" charset="-122"/>
                </a:rPr>
                <a:t>clover</a:t>
              </a:r>
              <a:r>
                <a:rPr lang="zh-CN" altLang="en-US" sz="2000" b="1" kern="0" dirty="0" smtClean="0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zh-CN" sz="2000" b="1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268" name="Group 6"/>
          <p:cNvGrpSpPr>
            <a:grpSpLocks/>
          </p:cNvGrpSpPr>
          <p:nvPr/>
        </p:nvGrpSpPr>
        <p:grpSpPr bwMode="auto">
          <a:xfrm>
            <a:off x="2555875" y="2968625"/>
            <a:ext cx="4895850" cy="682625"/>
            <a:chOff x="0" y="0"/>
            <a:chExt cx="2578139" cy="521890"/>
          </a:xfrm>
        </p:grpSpPr>
        <p:sp>
          <p:nvSpPr>
            <p:cNvPr id="38" name="任意多边形 8"/>
            <p:cNvSpPr>
              <a:spLocks/>
            </p:cNvSpPr>
            <p:nvPr/>
          </p:nvSpPr>
          <p:spPr bwMode="auto">
            <a:xfrm>
              <a:off x="0" y="0"/>
              <a:ext cx="2578139" cy="521890"/>
            </a:xfrm>
            <a:custGeom>
              <a:avLst/>
              <a:gdLst>
                <a:gd name="T0" fmla="*/ 0 w 2578139"/>
                <a:gd name="T1" fmla="*/ 86999 h 521890"/>
                <a:gd name="T2" fmla="*/ 86999 w 2578139"/>
                <a:gd name="T3" fmla="*/ 0 h 521890"/>
                <a:gd name="T4" fmla="*/ 2491140 w 2578139"/>
                <a:gd name="T5" fmla="*/ 0 h 521890"/>
                <a:gd name="T6" fmla="*/ 2578139 w 2578139"/>
                <a:gd name="T7" fmla="*/ 86999 h 521890"/>
                <a:gd name="T8" fmla="*/ 2578139 w 2578139"/>
                <a:gd name="T9" fmla="*/ 434891 h 521890"/>
                <a:gd name="T10" fmla="*/ 2491140 w 2578139"/>
                <a:gd name="T11" fmla="*/ 521890 h 521890"/>
                <a:gd name="T12" fmla="*/ 86999 w 2578139"/>
                <a:gd name="T13" fmla="*/ 521890 h 521890"/>
                <a:gd name="T14" fmla="*/ 0 w 2578139"/>
                <a:gd name="T15" fmla="*/ 434891 h 521890"/>
                <a:gd name="T16" fmla="*/ 0 w 2578139"/>
                <a:gd name="T17" fmla="*/ 86999 h 52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6999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000" b="1" ker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任意多边形 9"/>
            <p:cNvSpPr>
              <a:spLocks noChangeArrowheads="1"/>
            </p:cNvSpPr>
            <p:nvPr/>
          </p:nvSpPr>
          <p:spPr bwMode="auto">
            <a:xfrm>
              <a:off x="25079" y="12137"/>
              <a:ext cx="2527981" cy="497616"/>
            </a:xfrm>
            <a:custGeom>
              <a:avLst/>
              <a:gdLst>
                <a:gd name="T0" fmla="*/ 0 w 2578139"/>
                <a:gd name="T1" fmla="*/ 82765 h 521890"/>
                <a:gd name="T2" fmla="*/ 85285 w 2578139"/>
                <a:gd name="T3" fmla="*/ 0 h 521890"/>
                <a:gd name="T4" fmla="*/ 2442055 w 2578139"/>
                <a:gd name="T5" fmla="*/ 0 h 521890"/>
                <a:gd name="T6" fmla="*/ 2527339 w 2578139"/>
                <a:gd name="T7" fmla="*/ 82765 h 521890"/>
                <a:gd name="T8" fmla="*/ 2527339 w 2578139"/>
                <a:gd name="T9" fmla="*/ 413725 h 521890"/>
                <a:gd name="T10" fmla="*/ 2442055 w 2578139"/>
                <a:gd name="T11" fmla="*/ 496490 h 521890"/>
                <a:gd name="T12" fmla="*/ 85285 w 2578139"/>
                <a:gd name="T13" fmla="*/ 496490 h 521890"/>
                <a:gd name="T14" fmla="*/ 0 w 2578139"/>
                <a:gd name="T15" fmla="*/ 413725 h 521890"/>
                <a:gd name="T16" fmla="*/ 0 w 2578139"/>
                <a:gd name="T17" fmla="*/ 82765 h 5218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78139"/>
                <a:gd name="T28" fmla="*/ 0 h 521890"/>
                <a:gd name="T29" fmla="*/ 2578139 w 2578139"/>
                <a:gd name="T30" fmla="*/ 521890 h 5218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8000">
                  <a:srgbClr val="F8F8F8"/>
                </a:gs>
                <a:gs pos="50000">
                  <a:srgbClr val="ECECEC"/>
                </a:gs>
                <a:gs pos="51657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 dirty="0" smtClean="0">
                  <a:latin typeface="微软雅黑" pitchFamily="34" charset="-122"/>
                  <a:ea typeface="微软雅黑" pitchFamily="34" charset="-122"/>
                </a:rPr>
                <a:t>clover</a:t>
              </a:r>
              <a:r>
                <a:rPr lang="zh-CN" altLang="en-US" sz="2000" b="1" kern="0" dirty="0" smtClean="0">
                  <a:latin typeface="微软雅黑" pitchFamily="34" charset="-122"/>
                  <a:ea typeface="微软雅黑" pitchFamily="34" charset="-122"/>
                </a:rPr>
                <a:t>分布式调度框架介绍</a:t>
              </a:r>
              <a:endParaRPr lang="zh-CN" altLang="zh-CN" sz="2000" b="1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269" name="Group 9"/>
          <p:cNvGrpSpPr>
            <a:grpSpLocks/>
          </p:cNvGrpSpPr>
          <p:nvPr/>
        </p:nvGrpSpPr>
        <p:grpSpPr bwMode="auto">
          <a:xfrm>
            <a:off x="2555875" y="3733800"/>
            <a:ext cx="4895850" cy="684213"/>
            <a:chOff x="0" y="0"/>
            <a:chExt cx="2578139" cy="521890"/>
          </a:xfrm>
        </p:grpSpPr>
        <p:sp>
          <p:nvSpPr>
            <p:cNvPr id="42" name="任意多边形 11"/>
            <p:cNvSpPr>
              <a:spLocks/>
            </p:cNvSpPr>
            <p:nvPr/>
          </p:nvSpPr>
          <p:spPr bwMode="auto">
            <a:xfrm>
              <a:off x="0" y="0"/>
              <a:ext cx="2578139" cy="521890"/>
            </a:xfrm>
            <a:custGeom>
              <a:avLst/>
              <a:gdLst>
                <a:gd name="T0" fmla="*/ 0 w 2578139"/>
                <a:gd name="T1" fmla="*/ 86999 h 521890"/>
                <a:gd name="T2" fmla="*/ 86999 w 2578139"/>
                <a:gd name="T3" fmla="*/ 0 h 521890"/>
                <a:gd name="T4" fmla="*/ 2491140 w 2578139"/>
                <a:gd name="T5" fmla="*/ 0 h 521890"/>
                <a:gd name="T6" fmla="*/ 2578139 w 2578139"/>
                <a:gd name="T7" fmla="*/ 86999 h 521890"/>
                <a:gd name="T8" fmla="*/ 2578139 w 2578139"/>
                <a:gd name="T9" fmla="*/ 434891 h 521890"/>
                <a:gd name="T10" fmla="*/ 2491140 w 2578139"/>
                <a:gd name="T11" fmla="*/ 521890 h 521890"/>
                <a:gd name="T12" fmla="*/ 86999 w 2578139"/>
                <a:gd name="T13" fmla="*/ 521890 h 521890"/>
                <a:gd name="T14" fmla="*/ 0 w 2578139"/>
                <a:gd name="T15" fmla="*/ 434891 h 521890"/>
                <a:gd name="T16" fmla="*/ 0 w 2578139"/>
                <a:gd name="T17" fmla="*/ 86999 h 52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6999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000" b="1" ker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任意多边形 12"/>
            <p:cNvSpPr>
              <a:spLocks noChangeArrowheads="1"/>
            </p:cNvSpPr>
            <p:nvPr/>
          </p:nvSpPr>
          <p:spPr bwMode="auto">
            <a:xfrm>
              <a:off x="25079" y="12109"/>
              <a:ext cx="2527981" cy="497672"/>
            </a:xfrm>
            <a:custGeom>
              <a:avLst/>
              <a:gdLst>
                <a:gd name="T0" fmla="*/ 0 w 2578139"/>
                <a:gd name="T1" fmla="*/ 82765 h 521890"/>
                <a:gd name="T2" fmla="*/ 85285 w 2578139"/>
                <a:gd name="T3" fmla="*/ 0 h 521890"/>
                <a:gd name="T4" fmla="*/ 2442055 w 2578139"/>
                <a:gd name="T5" fmla="*/ 0 h 521890"/>
                <a:gd name="T6" fmla="*/ 2527339 w 2578139"/>
                <a:gd name="T7" fmla="*/ 82765 h 521890"/>
                <a:gd name="T8" fmla="*/ 2527339 w 2578139"/>
                <a:gd name="T9" fmla="*/ 413725 h 521890"/>
                <a:gd name="T10" fmla="*/ 2442055 w 2578139"/>
                <a:gd name="T11" fmla="*/ 496490 h 521890"/>
                <a:gd name="T12" fmla="*/ 85285 w 2578139"/>
                <a:gd name="T13" fmla="*/ 496490 h 521890"/>
                <a:gd name="T14" fmla="*/ 0 w 2578139"/>
                <a:gd name="T15" fmla="*/ 413725 h 521890"/>
                <a:gd name="T16" fmla="*/ 0 w 2578139"/>
                <a:gd name="T17" fmla="*/ 82765 h 5218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78139"/>
                <a:gd name="T28" fmla="*/ 0 h 521890"/>
                <a:gd name="T29" fmla="*/ 2578139 w 2578139"/>
                <a:gd name="T30" fmla="*/ 521890 h 5218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8000">
                  <a:srgbClr val="F8F8F8"/>
                </a:gs>
                <a:gs pos="50000">
                  <a:srgbClr val="ECECEC"/>
                </a:gs>
                <a:gs pos="51657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 dirty="0" smtClean="0">
                  <a:latin typeface="微软雅黑" pitchFamily="34" charset="-122"/>
                  <a:ea typeface="微软雅黑" pitchFamily="34" charset="-122"/>
                </a:rPr>
                <a:t>clover</a:t>
              </a:r>
              <a:r>
                <a:rPr lang="zh-CN" altLang="en-US" sz="2000" b="1" kern="0" dirty="0" smtClean="0"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zh-CN" altLang="zh-CN" sz="2000" b="1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270" name="Group 12"/>
          <p:cNvGrpSpPr>
            <a:grpSpLocks/>
          </p:cNvGrpSpPr>
          <p:nvPr/>
        </p:nvGrpSpPr>
        <p:grpSpPr bwMode="auto">
          <a:xfrm>
            <a:off x="2555875" y="4500563"/>
            <a:ext cx="4895850" cy="682625"/>
            <a:chOff x="0" y="0"/>
            <a:chExt cx="2578139" cy="521890"/>
          </a:xfrm>
        </p:grpSpPr>
        <p:sp>
          <p:nvSpPr>
            <p:cNvPr id="45" name="任意多边形 14"/>
            <p:cNvSpPr>
              <a:spLocks/>
            </p:cNvSpPr>
            <p:nvPr/>
          </p:nvSpPr>
          <p:spPr bwMode="auto">
            <a:xfrm>
              <a:off x="0" y="0"/>
              <a:ext cx="2578139" cy="521890"/>
            </a:xfrm>
            <a:custGeom>
              <a:avLst/>
              <a:gdLst>
                <a:gd name="T0" fmla="*/ 0 w 2578139"/>
                <a:gd name="T1" fmla="*/ 86999 h 521890"/>
                <a:gd name="T2" fmla="*/ 86999 w 2578139"/>
                <a:gd name="T3" fmla="*/ 0 h 521890"/>
                <a:gd name="T4" fmla="*/ 2491140 w 2578139"/>
                <a:gd name="T5" fmla="*/ 0 h 521890"/>
                <a:gd name="T6" fmla="*/ 2578139 w 2578139"/>
                <a:gd name="T7" fmla="*/ 86999 h 521890"/>
                <a:gd name="T8" fmla="*/ 2578139 w 2578139"/>
                <a:gd name="T9" fmla="*/ 434891 h 521890"/>
                <a:gd name="T10" fmla="*/ 2491140 w 2578139"/>
                <a:gd name="T11" fmla="*/ 521890 h 521890"/>
                <a:gd name="T12" fmla="*/ 86999 w 2578139"/>
                <a:gd name="T13" fmla="*/ 521890 h 521890"/>
                <a:gd name="T14" fmla="*/ 0 w 2578139"/>
                <a:gd name="T15" fmla="*/ 434891 h 521890"/>
                <a:gd name="T16" fmla="*/ 0 w 2578139"/>
                <a:gd name="T17" fmla="*/ 86999 h 52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6999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000" b="1" ker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任意多边形 15"/>
            <p:cNvSpPr>
              <a:spLocks noChangeArrowheads="1"/>
            </p:cNvSpPr>
            <p:nvPr/>
          </p:nvSpPr>
          <p:spPr bwMode="auto">
            <a:xfrm>
              <a:off x="25079" y="12137"/>
              <a:ext cx="2527981" cy="497616"/>
            </a:xfrm>
            <a:custGeom>
              <a:avLst/>
              <a:gdLst>
                <a:gd name="T0" fmla="*/ 0 w 2578139"/>
                <a:gd name="T1" fmla="*/ 82765 h 521890"/>
                <a:gd name="T2" fmla="*/ 85285 w 2578139"/>
                <a:gd name="T3" fmla="*/ 0 h 521890"/>
                <a:gd name="T4" fmla="*/ 2442055 w 2578139"/>
                <a:gd name="T5" fmla="*/ 0 h 521890"/>
                <a:gd name="T6" fmla="*/ 2527339 w 2578139"/>
                <a:gd name="T7" fmla="*/ 82765 h 521890"/>
                <a:gd name="T8" fmla="*/ 2527339 w 2578139"/>
                <a:gd name="T9" fmla="*/ 413725 h 521890"/>
                <a:gd name="T10" fmla="*/ 2442055 w 2578139"/>
                <a:gd name="T11" fmla="*/ 496490 h 521890"/>
                <a:gd name="T12" fmla="*/ 85285 w 2578139"/>
                <a:gd name="T13" fmla="*/ 496490 h 521890"/>
                <a:gd name="T14" fmla="*/ 0 w 2578139"/>
                <a:gd name="T15" fmla="*/ 413725 h 521890"/>
                <a:gd name="T16" fmla="*/ 0 w 2578139"/>
                <a:gd name="T17" fmla="*/ 82765 h 5218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78139"/>
                <a:gd name="T28" fmla="*/ 0 h 521890"/>
                <a:gd name="T29" fmla="*/ 2578139 w 2578139"/>
                <a:gd name="T30" fmla="*/ 521890 h 5218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8000">
                  <a:srgbClr val="F8F8F8"/>
                </a:gs>
                <a:gs pos="50000">
                  <a:srgbClr val="ECECEC"/>
                </a:gs>
                <a:gs pos="51657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 smtClean="0">
                  <a:latin typeface="微软雅黑" pitchFamily="34" charset="-122"/>
                  <a:ea typeface="微软雅黑" pitchFamily="34" charset="-122"/>
                </a:rPr>
                <a:t>后台管理页面</a:t>
              </a:r>
              <a:endParaRPr lang="zh-CN" altLang="zh-CN" sz="2000" b="1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271" name="Group 15"/>
          <p:cNvGrpSpPr>
            <a:grpSpLocks/>
          </p:cNvGrpSpPr>
          <p:nvPr/>
        </p:nvGrpSpPr>
        <p:grpSpPr bwMode="auto">
          <a:xfrm>
            <a:off x="2555875" y="5265738"/>
            <a:ext cx="4895850" cy="684212"/>
            <a:chOff x="0" y="0"/>
            <a:chExt cx="2578139" cy="521890"/>
          </a:xfrm>
        </p:grpSpPr>
        <p:sp>
          <p:nvSpPr>
            <p:cNvPr id="49" name="任意多边形 17"/>
            <p:cNvSpPr>
              <a:spLocks/>
            </p:cNvSpPr>
            <p:nvPr/>
          </p:nvSpPr>
          <p:spPr bwMode="auto">
            <a:xfrm>
              <a:off x="0" y="0"/>
              <a:ext cx="2578139" cy="521890"/>
            </a:xfrm>
            <a:custGeom>
              <a:avLst/>
              <a:gdLst>
                <a:gd name="T0" fmla="*/ 0 w 2578139"/>
                <a:gd name="T1" fmla="*/ 86999 h 521890"/>
                <a:gd name="T2" fmla="*/ 86999 w 2578139"/>
                <a:gd name="T3" fmla="*/ 0 h 521890"/>
                <a:gd name="T4" fmla="*/ 2491140 w 2578139"/>
                <a:gd name="T5" fmla="*/ 0 h 521890"/>
                <a:gd name="T6" fmla="*/ 2578139 w 2578139"/>
                <a:gd name="T7" fmla="*/ 86999 h 521890"/>
                <a:gd name="T8" fmla="*/ 2578139 w 2578139"/>
                <a:gd name="T9" fmla="*/ 434891 h 521890"/>
                <a:gd name="T10" fmla="*/ 2491140 w 2578139"/>
                <a:gd name="T11" fmla="*/ 521890 h 521890"/>
                <a:gd name="T12" fmla="*/ 86999 w 2578139"/>
                <a:gd name="T13" fmla="*/ 521890 h 521890"/>
                <a:gd name="T14" fmla="*/ 0 w 2578139"/>
                <a:gd name="T15" fmla="*/ 434891 h 521890"/>
                <a:gd name="T16" fmla="*/ 0 w 2578139"/>
                <a:gd name="T17" fmla="*/ 86999 h 52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6999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000" b="1" ker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8"/>
            <p:cNvSpPr>
              <a:spLocks noChangeArrowheads="1"/>
            </p:cNvSpPr>
            <p:nvPr/>
          </p:nvSpPr>
          <p:spPr bwMode="auto">
            <a:xfrm>
              <a:off x="25079" y="12109"/>
              <a:ext cx="2527981" cy="497672"/>
            </a:xfrm>
            <a:custGeom>
              <a:avLst/>
              <a:gdLst>
                <a:gd name="T0" fmla="*/ 0 w 2578139"/>
                <a:gd name="T1" fmla="*/ 82765 h 521890"/>
                <a:gd name="T2" fmla="*/ 85285 w 2578139"/>
                <a:gd name="T3" fmla="*/ 0 h 521890"/>
                <a:gd name="T4" fmla="*/ 2442055 w 2578139"/>
                <a:gd name="T5" fmla="*/ 0 h 521890"/>
                <a:gd name="T6" fmla="*/ 2527339 w 2578139"/>
                <a:gd name="T7" fmla="*/ 82765 h 521890"/>
                <a:gd name="T8" fmla="*/ 2527339 w 2578139"/>
                <a:gd name="T9" fmla="*/ 413725 h 521890"/>
                <a:gd name="T10" fmla="*/ 2442055 w 2578139"/>
                <a:gd name="T11" fmla="*/ 496490 h 521890"/>
                <a:gd name="T12" fmla="*/ 85285 w 2578139"/>
                <a:gd name="T13" fmla="*/ 496490 h 521890"/>
                <a:gd name="T14" fmla="*/ 0 w 2578139"/>
                <a:gd name="T15" fmla="*/ 413725 h 521890"/>
                <a:gd name="T16" fmla="*/ 0 w 2578139"/>
                <a:gd name="T17" fmla="*/ 82765 h 5218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78139"/>
                <a:gd name="T28" fmla="*/ 0 h 521890"/>
                <a:gd name="T29" fmla="*/ 2578139 w 2578139"/>
                <a:gd name="T30" fmla="*/ 521890 h 5218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78139" h="521890">
                  <a:moveTo>
                    <a:pt x="0" y="86999"/>
                  </a:moveTo>
                  <a:cubicBezTo>
                    <a:pt x="0" y="38951"/>
                    <a:pt x="38951" y="0"/>
                    <a:pt x="86999" y="0"/>
                  </a:cubicBezTo>
                  <a:lnTo>
                    <a:pt x="2491140" y="0"/>
                  </a:lnTo>
                  <a:cubicBezTo>
                    <a:pt x="2539188" y="0"/>
                    <a:pt x="2578139" y="38951"/>
                    <a:pt x="2578139" y="86999"/>
                  </a:cubicBezTo>
                  <a:lnTo>
                    <a:pt x="2578139" y="434891"/>
                  </a:lnTo>
                  <a:cubicBezTo>
                    <a:pt x="2578139" y="482939"/>
                    <a:pt x="2539188" y="521890"/>
                    <a:pt x="2491140" y="521890"/>
                  </a:cubicBezTo>
                  <a:lnTo>
                    <a:pt x="86999" y="521890"/>
                  </a:lnTo>
                  <a:cubicBezTo>
                    <a:pt x="38951" y="521890"/>
                    <a:pt x="0" y="482939"/>
                    <a:pt x="0" y="434891"/>
                  </a:cubicBezTo>
                  <a:lnTo>
                    <a:pt x="0" y="86999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8000">
                  <a:srgbClr val="F8F8F8"/>
                </a:gs>
                <a:gs pos="50000">
                  <a:srgbClr val="ECECEC"/>
                </a:gs>
                <a:gs pos="51657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 smtClean="0">
                  <a:latin typeface="微软雅黑" pitchFamily="34" charset="-122"/>
                  <a:ea typeface="微软雅黑" pitchFamily="34" charset="-122"/>
                </a:rPr>
                <a:t>性能分析</a:t>
              </a:r>
              <a:endParaRPr lang="zh-CN" altLang="zh-CN" sz="2000" b="1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272" name="Group 18"/>
          <p:cNvGrpSpPr>
            <a:grpSpLocks/>
          </p:cNvGrpSpPr>
          <p:nvPr/>
        </p:nvGrpSpPr>
        <p:grpSpPr bwMode="auto">
          <a:xfrm>
            <a:off x="1619250" y="1395413"/>
            <a:ext cx="5832475" cy="684212"/>
            <a:chOff x="0" y="0"/>
            <a:chExt cx="3131343" cy="521890"/>
          </a:xfrm>
        </p:grpSpPr>
        <p:sp>
          <p:nvSpPr>
            <p:cNvPr id="52" name="任意多边形 23"/>
            <p:cNvSpPr>
              <a:spLocks/>
            </p:cNvSpPr>
            <p:nvPr/>
          </p:nvSpPr>
          <p:spPr bwMode="auto">
            <a:xfrm>
              <a:off x="0" y="0"/>
              <a:ext cx="3131343" cy="521890"/>
            </a:xfrm>
            <a:custGeom>
              <a:avLst/>
              <a:gdLst>
                <a:gd name="T0" fmla="*/ 0 w 3131343"/>
                <a:gd name="T1" fmla="*/ 52189 h 521890"/>
                <a:gd name="T2" fmla="*/ 52189 w 3131343"/>
                <a:gd name="T3" fmla="*/ 0 h 521890"/>
                <a:gd name="T4" fmla="*/ 3079154 w 3131343"/>
                <a:gd name="T5" fmla="*/ 0 h 521890"/>
                <a:gd name="T6" fmla="*/ 3131343 w 3131343"/>
                <a:gd name="T7" fmla="*/ 52189 h 521890"/>
                <a:gd name="T8" fmla="*/ 3131343 w 3131343"/>
                <a:gd name="T9" fmla="*/ 469701 h 521890"/>
                <a:gd name="T10" fmla="*/ 3079154 w 3131343"/>
                <a:gd name="T11" fmla="*/ 521890 h 521890"/>
                <a:gd name="T12" fmla="*/ 52189 w 3131343"/>
                <a:gd name="T13" fmla="*/ 521890 h 521890"/>
                <a:gd name="T14" fmla="*/ 0 w 3131343"/>
                <a:gd name="T15" fmla="*/ 469701 h 521890"/>
                <a:gd name="T16" fmla="*/ 0 w 3131343"/>
                <a:gd name="T17" fmla="*/ 52189 h 52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1343" h="521890">
                  <a:moveTo>
                    <a:pt x="0" y="52189"/>
                  </a:moveTo>
                  <a:cubicBezTo>
                    <a:pt x="0" y="23366"/>
                    <a:pt x="23366" y="0"/>
                    <a:pt x="52189" y="0"/>
                  </a:cubicBezTo>
                  <a:lnTo>
                    <a:pt x="3079154" y="0"/>
                  </a:lnTo>
                  <a:cubicBezTo>
                    <a:pt x="3107977" y="0"/>
                    <a:pt x="3131343" y="23366"/>
                    <a:pt x="3131343" y="52189"/>
                  </a:cubicBezTo>
                  <a:lnTo>
                    <a:pt x="3131343" y="469701"/>
                  </a:lnTo>
                  <a:cubicBezTo>
                    <a:pt x="3131343" y="498524"/>
                    <a:pt x="3107977" y="521890"/>
                    <a:pt x="3079154" y="521890"/>
                  </a:cubicBezTo>
                  <a:lnTo>
                    <a:pt x="52189" y="521890"/>
                  </a:lnTo>
                  <a:cubicBezTo>
                    <a:pt x="23366" y="521890"/>
                    <a:pt x="0" y="498524"/>
                    <a:pt x="0" y="469701"/>
                  </a:cubicBezTo>
                  <a:lnTo>
                    <a:pt x="0" y="52189"/>
                  </a:lnTo>
                  <a:close/>
                </a:path>
              </a:pathLst>
            </a:custGeom>
            <a:gradFill rotWithShape="0">
              <a:gsLst>
                <a:gs pos="0">
                  <a:srgbClr val="FFBFBF"/>
                </a:gs>
                <a:gs pos="50000">
                  <a:srgbClr val="FF4040"/>
                </a:gs>
                <a:gs pos="100000">
                  <a:srgbClr val="FFBFBF"/>
                </a:gs>
              </a:gsLst>
              <a:lin ang="5400000" scaled="1"/>
            </a:gradFill>
            <a:ln w="9525" cmpd="sng">
              <a:solidFill>
                <a:srgbClr val="FF4040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17000"/>
                </a:srgbClr>
              </a:outerShdw>
            </a:effectLst>
          </p:spPr>
          <p:txBody>
            <a:bodyPr lIns="68626" tIns="50846" rIns="68626" bIns="5084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299" name="Group 20"/>
            <p:cNvGrpSpPr>
              <a:grpSpLocks/>
            </p:cNvGrpSpPr>
            <p:nvPr/>
          </p:nvGrpSpPr>
          <p:grpSpPr bwMode="auto">
            <a:xfrm>
              <a:off x="19055" y="10251"/>
              <a:ext cx="3092139" cy="502453"/>
              <a:chOff x="0" y="0"/>
              <a:chExt cx="3767328" cy="658368"/>
            </a:xfrm>
          </p:grpSpPr>
          <p:pic>
            <p:nvPicPr>
              <p:cNvPr id="139300" name="任意多边形 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3767328" cy="658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Text Box 22"/>
              <p:cNvSpPr txBox="1">
                <a:spLocks noChangeArrowheads="1"/>
              </p:cNvSpPr>
              <p:nvPr/>
            </p:nvSpPr>
            <p:spPr bwMode="auto">
              <a:xfrm>
                <a:off x="6898" y="2435"/>
                <a:ext cx="3753826" cy="650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800" b="1" kern="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  <a:endParaRPr lang="zh-CN" altLang="zh-CN" sz="28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39273" name="Group 23"/>
          <p:cNvGrpSpPr>
            <a:grpSpLocks/>
          </p:cNvGrpSpPr>
          <p:nvPr/>
        </p:nvGrpSpPr>
        <p:grpSpPr bwMode="auto">
          <a:xfrm>
            <a:off x="1620838" y="2201863"/>
            <a:ext cx="719137" cy="684212"/>
            <a:chOff x="0" y="0"/>
            <a:chExt cx="521890" cy="521890"/>
          </a:xfrm>
        </p:grpSpPr>
        <p:sp>
          <p:nvSpPr>
            <p:cNvPr id="57" name="圆角矩形 26"/>
            <p:cNvSpPr>
              <a:spLocks noChangeArrowheads="1"/>
            </p:cNvSpPr>
            <p:nvPr/>
          </p:nvSpPr>
          <p:spPr bwMode="auto">
            <a:xfrm>
              <a:off x="0" y="0"/>
              <a:ext cx="521890" cy="521890"/>
            </a:xfrm>
            <a:prstGeom prst="roundRect">
              <a:avLst>
                <a:gd name="adj" fmla="val 1667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4040"/>
                </a:gs>
                <a:gs pos="100000">
                  <a:srgbClr val="FFBFBF"/>
                </a:gs>
              </a:gsLst>
              <a:lin ang="5400000" scaled="1"/>
            </a:gradFill>
            <a:ln w="9525" cmpd="sng">
              <a:solidFill>
                <a:srgbClr val="FF4040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17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295" name="Group 25"/>
            <p:cNvGrpSpPr>
              <a:grpSpLocks/>
            </p:cNvGrpSpPr>
            <p:nvPr/>
          </p:nvGrpSpPr>
          <p:grpSpPr bwMode="auto">
            <a:xfrm>
              <a:off x="21284" y="8529"/>
              <a:ext cx="478047" cy="507105"/>
              <a:chOff x="0" y="0"/>
              <a:chExt cx="658368" cy="664464"/>
            </a:xfrm>
          </p:grpSpPr>
          <p:pic>
            <p:nvPicPr>
              <p:cNvPr id="139296" name="圆角矩形 27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658368" cy="664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9297" name="Text Box 27"/>
              <p:cNvSpPr txBox="1">
                <a:spLocks noChangeArrowheads="1"/>
              </p:cNvSpPr>
              <p:nvPr/>
            </p:nvSpPr>
            <p:spPr bwMode="auto">
              <a:xfrm>
                <a:off x="37327" y="36423"/>
                <a:ext cx="585470" cy="588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Tx/>
                  <a:buNone/>
                </a:pPr>
                <a:r>
                  <a:rPr lang="zh-CN" altLang="zh-CN" sz="3600"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139274" name="Group 28"/>
          <p:cNvGrpSpPr>
            <a:grpSpLocks/>
          </p:cNvGrpSpPr>
          <p:nvPr/>
        </p:nvGrpSpPr>
        <p:grpSpPr bwMode="auto">
          <a:xfrm>
            <a:off x="1620838" y="2968625"/>
            <a:ext cx="719137" cy="682625"/>
            <a:chOff x="0" y="0"/>
            <a:chExt cx="521890" cy="521890"/>
          </a:xfrm>
        </p:grpSpPr>
        <p:sp>
          <p:nvSpPr>
            <p:cNvPr id="62" name="圆角矩形 29"/>
            <p:cNvSpPr>
              <a:spLocks noChangeArrowheads="1"/>
            </p:cNvSpPr>
            <p:nvPr/>
          </p:nvSpPr>
          <p:spPr bwMode="auto">
            <a:xfrm>
              <a:off x="0" y="0"/>
              <a:ext cx="521890" cy="521890"/>
            </a:xfrm>
            <a:prstGeom prst="roundRect">
              <a:avLst>
                <a:gd name="adj" fmla="val 1667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4040"/>
                </a:gs>
                <a:gs pos="100000">
                  <a:srgbClr val="FFBFBF"/>
                </a:gs>
              </a:gsLst>
              <a:lin ang="5400000" scaled="1"/>
            </a:gradFill>
            <a:ln w="9525" cmpd="sng">
              <a:solidFill>
                <a:srgbClr val="FF4040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17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291" name="Group 30"/>
            <p:cNvGrpSpPr>
              <a:grpSpLocks/>
            </p:cNvGrpSpPr>
            <p:nvPr/>
          </p:nvGrpSpPr>
          <p:grpSpPr bwMode="auto">
            <a:xfrm>
              <a:off x="21284" y="10207"/>
              <a:ext cx="478047" cy="502453"/>
              <a:chOff x="0" y="0"/>
              <a:chExt cx="658368" cy="658368"/>
            </a:xfrm>
          </p:grpSpPr>
          <p:pic>
            <p:nvPicPr>
              <p:cNvPr id="139292" name="圆角矩形 30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0" y="0"/>
                <a:ext cx="658368" cy="658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9293" name="Text Box 32"/>
              <p:cNvSpPr txBox="1">
                <a:spLocks noChangeArrowheads="1"/>
              </p:cNvSpPr>
              <p:nvPr/>
            </p:nvSpPr>
            <p:spPr bwMode="auto">
              <a:xfrm>
                <a:off x="37327" y="34335"/>
                <a:ext cx="585470" cy="586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Tx/>
                  <a:buNone/>
                </a:pPr>
                <a:r>
                  <a:rPr lang="zh-CN" altLang="zh-CN" sz="3600"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</p:grpSp>
      <p:grpSp>
        <p:nvGrpSpPr>
          <p:cNvPr id="139275" name="Group 33"/>
          <p:cNvGrpSpPr>
            <a:grpSpLocks/>
          </p:cNvGrpSpPr>
          <p:nvPr/>
        </p:nvGrpSpPr>
        <p:grpSpPr bwMode="auto">
          <a:xfrm>
            <a:off x="1620838" y="3733800"/>
            <a:ext cx="719137" cy="684213"/>
            <a:chOff x="0" y="0"/>
            <a:chExt cx="521890" cy="521890"/>
          </a:xfrm>
        </p:grpSpPr>
        <p:sp>
          <p:nvSpPr>
            <p:cNvPr id="67" name="圆角矩形 32"/>
            <p:cNvSpPr>
              <a:spLocks noChangeArrowheads="1"/>
            </p:cNvSpPr>
            <p:nvPr/>
          </p:nvSpPr>
          <p:spPr bwMode="auto">
            <a:xfrm>
              <a:off x="0" y="0"/>
              <a:ext cx="521890" cy="521890"/>
            </a:xfrm>
            <a:prstGeom prst="roundRect">
              <a:avLst>
                <a:gd name="adj" fmla="val 1667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4040"/>
                </a:gs>
                <a:gs pos="100000">
                  <a:srgbClr val="FFBFBF"/>
                </a:gs>
              </a:gsLst>
              <a:lin ang="5400000" scaled="1"/>
            </a:gradFill>
            <a:ln w="9525" cmpd="sng">
              <a:solidFill>
                <a:srgbClr val="FF4040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17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287" name="Group 35"/>
            <p:cNvGrpSpPr>
              <a:grpSpLocks/>
            </p:cNvGrpSpPr>
            <p:nvPr/>
          </p:nvGrpSpPr>
          <p:grpSpPr bwMode="auto">
            <a:xfrm>
              <a:off x="21284" y="7232"/>
              <a:ext cx="478047" cy="507105"/>
              <a:chOff x="0" y="0"/>
              <a:chExt cx="658368" cy="664464"/>
            </a:xfrm>
          </p:grpSpPr>
          <p:pic>
            <p:nvPicPr>
              <p:cNvPr id="139288" name="圆角矩形 33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658368" cy="664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9289" name="Text Box 37"/>
              <p:cNvSpPr txBox="1">
                <a:spLocks noChangeArrowheads="1"/>
              </p:cNvSpPr>
              <p:nvPr/>
            </p:nvSpPr>
            <p:spPr bwMode="auto">
              <a:xfrm>
                <a:off x="37327" y="38123"/>
                <a:ext cx="585470" cy="588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Tx/>
                  <a:buNone/>
                </a:pPr>
                <a:r>
                  <a:rPr lang="zh-CN" altLang="zh-CN" sz="3600"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</p:grpSp>
      <p:grpSp>
        <p:nvGrpSpPr>
          <p:cNvPr id="139276" name="Group 38"/>
          <p:cNvGrpSpPr>
            <a:grpSpLocks/>
          </p:cNvGrpSpPr>
          <p:nvPr/>
        </p:nvGrpSpPr>
        <p:grpSpPr bwMode="auto">
          <a:xfrm>
            <a:off x="1620838" y="4500563"/>
            <a:ext cx="719137" cy="682625"/>
            <a:chOff x="0" y="0"/>
            <a:chExt cx="521890" cy="521890"/>
          </a:xfrm>
        </p:grpSpPr>
        <p:sp>
          <p:nvSpPr>
            <p:cNvPr id="72" name="圆角矩形 35"/>
            <p:cNvSpPr>
              <a:spLocks noChangeArrowheads="1"/>
            </p:cNvSpPr>
            <p:nvPr/>
          </p:nvSpPr>
          <p:spPr bwMode="auto">
            <a:xfrm>
              <a:off x="0" y="0"/>
              <a:ext cx="521890" cy="521890"/>
            </a:xfrm>
            <a:prstGeom prst="roundRect">
              <a:avLst>
                <a:gd name="adj" fmla="val 1667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4040"/>
                </a:gs>
                <a:gs pos="100000">
                  <a:srgbClr val="FFBFBF"/>
                </a:gs>
              </a:gsLst>
              <a:lin ang="5400000" scaled="1"/>
            </a:gradFill>
            <a:ln w="9525" cmpd="sng">
              <a:solidFill>
                <a:srgbClr val="FF4040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17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283" name="Group 40"/>
            <p:cNvGrpSpPr>
              <a:grpSpLocks/>
            </p:cNvGrpSpPr>
            <p:nvPr/>
          </p:nvGrpSpPr>
          <p:grpSpPr bwMode="auto">
            <a:xfrm>
              <a:off x="21284" y="8910"/>
              <a:ext cx="478047" cy="507105"/>
              <a:chOff x="0" y="0"/>
              <a:chExt cx="658368" cy="664464"/>
            </a:xfrm>
          </p:grpSpPr>
          <p:pic>
            <p:nvPicPr>
              <p:cNvPr id="139284" name="圆角矩形 36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658368" cy="664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9285" name="Text Box 42"/>
              <p:cNvSpPr txBox="1">
                <a:spLocks noChangeArrowheads="1"/>
              </p:cNvSpPr>
              <p:nvPr/>
            </p:nvSpPr>
            <p:spPr bwMode="auto">
              <a:xfrm>
                <a:off x="37327" y="36035"/>
                <a:ext cx="585470" cy="586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Tx/>
                  <a:buNone/>
                </a:pPr>
                <a:r>
                  <a:rPr lang="zh-CN" altLang="zh-CN" sz="3600"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4</a:t>
                </a:r>
              </a:p>
            </p:txBody>
          </p:sp>
        </p:grpSp>
      </p:grpSp>
      <p:grpSp>
        <p:nvGrpSpPr>
          <p:cNvPr id="139277" name="Group 43"/>
          <p:cNvGrpSpPr>
            <a:grpSpLocks/>
          </p:cNvGrpSpPr>
          <p:nvPr/>
        </p:nvGrpSpPr>
        <p:grpSpPr bwMode="auto">
          <a:xfrm>
            <a:off x="1620838" y="5265738"/>
            <a:ext cx="719137" cy="684212"/>
            <a:chOff x="0" y="0"/>
            <a:chExt cx="521890" cy="521890"/>
          </a:xfrm>
        </p:grpSpPr>
        <p:sp>
          <p:nvSpPr>
            <p:cNvPr id="77" name="圆角矩形 38"/>
            <p:cNvSpPr>
              <a:spLocks noChangeArrowheads="1"/>
            </p:cNvSpPr>
            <p:nvPr/>
          </p:nvSpPr>
          <p:spPr bwMode="auto">
            <a:xfrm>
              <a:off x="0" y="0"/>
              <a:ext cx="521890" cy="521890"/>
            </a:xfrm>
            <a:prstGeom prst="roundRect">
              <a:avLst>
                <a:gd name="adj" fmla="val 1667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4040"/>
                </a:gs>
                <a:gs pos="100000">
                  <a:srgbClr val="FFBFBF"/>
                </a:gs>
              </a:gsLst>
              <a:lin ang="5400000" scaled="1"/>
            </a:gradFill>
            <a:ln w="9525" cmpd="sng">
              <a:solidFill>
                <a:srgbClr val="FF4040"/>
              </a:solidFill>
              <a:round/>
              <a:headEnd/>
              <a:tailEnd/>
            </a:ln>
            <a:effectLst>
              <a:outerShdw sx="100999" sy="100999" algn="ctr" rotWithShape="0">
                <a:srgbClr val="000000">
                  <a:alpha val="17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9279" name="Group 45"/>
            <p:cNvGrpSpPr>
              <a:grpSpLocks/>
            </p:cNvGrpSpPr>
            <p:nvPr/>
          </p:nvGrpSpPr>
          <p:grpSpPr bwMode="auto">
            <a:xfrm>
              <a:off x="21284" y="5934"/>
              <a:ext cx="478047" cy="507105"/>
              <a:chOff x="0" y="0"/>
              <a:chExt cx="658368" cy="664464"/>
            </a:xfrm>
          </p:grpSpPr>
          <p:pic>
            <p:nvPicPr>
              <p:cNvPr id="139280" name="圆角矩形 39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658368" cy="664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9281" name="Text Box 47"/>
              <p:cNvSpPr txBox="1">
                <a:spLocks noChangeArrowheads="1"/>
              </p:cNvSpPr>
              <p:nvPr/>
            </p:nvSpPr>
            <p:spPr bwMode="auto">
              <a:xfrm>
                <a:off x="37327" y="41409"/>
                <a:ext cx="585470" cy="587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Tx/>
                  <a:buNone/>
                </a:pPr>
                <a:r>
                  <a:rPr lang="zh-CN" altLang="zh-CN" sz="3600"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1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512" name="Rectangle 7"/>
          <p:cNvSpPr>
            <a:spLocks noChangeArrowheads="1"/>
          </p:cNvSpPr>
          <p:nvPr/>
        </p:nvSpPr>
        <p:spPr bwMode="auto">
          <a:xfrm>
            <a:off x="0" y="451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14951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232900" cy="3873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6" name="TextBox 15"/>
          <p:cNvSpPr txBox="1"/>
          <p:nvPr/>
        </p:nvSpPr>
        <p:spPr>
          <a:xfrm>
            <a:off x="285720" y="100010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初始化容器 启动</a:t>
            </a:r>
            <a:r>
              <a:rPr lang="en-US" altLang="zh-CN" dirty="0" smtClean="0"/>
              <a:t>job: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406" y="142852"/>
            <a:ext cx="35036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9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非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job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矩形 3"/>
          <p:cNvSpPr>
            <a:spLocks noChangeArrowheads="1"/>
          </p:cNvSpPr>
          <p:nvPr/>
        </p:nvSpPr>
        <p:spPr bwMode="auto">
          <a:xfrm>
            <a:off x="71406" y="142852"/>
            <a:ext cx="4545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10 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非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使用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动态启动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job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50533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4" name="Rectangle 7"/>
          <p:cNvSpPr>
            <a:spLocks noChangeArrowheads="1"/>
          </p:cNvSpPr>
          <p:nvPr/>
        </p:nvSpPr>
        <p:spPr bwMode="auto">
          <a:xfrm>
            <a:off x="0" y="451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150537" name="Rectangle 3"/>
          <p:cNvSpPr>
            <a:spLocks noChangeArrowheads="1"/>
          </p:cNvSpPr>
          <p:nvPr/>
        </p:nvSpPr>
        <p:spPr bwMode="auto">
          <a:xfrm>
            <a:off x="0" y="447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357158" y="100010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程序动态创建</a:t>
            </a:r>
            <a:r>
              <a:rPr lang="en-US" altLang="zh-CN" dirty="0" smtClean="0"/>
              <a:t>job:</a:t>
            </a:r>
            <a:endParaRPr lang="zh-CN" altLang="en-US" dirty="0"/>
          </a:p>
        </p:txBody>
      </p:sp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457325"/>
            <a:ext cx="8089900" cy="39433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矩形 3"/>
          <p:cNvSpPr>
            <a:spLocks noChangeArrowheads="1"/>
          </p:cNvSpPr>
          <p:nvPr/>
        </p:nvSpPr>
        <p:spPr bwMode="auto">
          <a:xfrm>
            <a:off x="71406" y="142852"/>
            <a:ext cx="48653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3.11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使用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clover-client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100010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clover-client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1: spring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928802"/>
            <a:ext cx="941387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71546"/>
            <a:ext cx="557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clover-client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2:</a:t>
            </a:r>
            <a:r>
              <a:rPr lang="zh-CN" altLang="en-US" dirty="0" smtClean="0"/>
              <a:t>注解方式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" y="1701814"/>
            <a:ext cx="80137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01729" y="142852"/>
            <a:ext cx="4398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3.12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clover-client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925" y="1071546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配置文件方式启动</a:t>
            </a:r>
            <a:r>
              <a:rPr lang="en-US" altLang="zh-CN" dirty="0" smtClean="0"/>
              <a:t>job:</a:t>
            </a:r>
            <a:endParaRPr lang="zh-CN" altLang="en-US" dirty="0"/>
          </a:p>
        </p:txBody>
      </p:sp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429784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4" name="矩形 3"/>
          <p:cNvSpPr/>
          <p:nvPr/>
        </p:nvSpPr>
        <p:spPr>
          <a:xfrm>
            <a:off x="82435" y="135087"/>
            <a:ext cx="33465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3.13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job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435" y="142852"/>
            <a:ext cx="33465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3.14 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job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00037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 annotation</a:t>
            </a:r>
            <a:r>
              <a:rPr lang="zh-CN" altLang="en-US" dirty="0" smtClean="0"/>
              <a:t>方式注入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15258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000108"/>
            <a:ext cx="9182100" cy="1816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513154"/>
            <a:ext cx="90678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2435" y="135087"/>
            <a:ext cx="33465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3.15 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spring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job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85860"/>
            <a:ext cx="8534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b="3783"/>
          <a:stretch/>
        </p:blipFill>
        <p:spPr>
          <a:xfrm rot="20470024">
            <a:off x="481887" y="3536789"/>
            <a:ext cx="2073868" cy="1325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768064">
            <a:off x="2833185" y="679022"/>
            <a:ext cx="1971922" cy="129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194672">
            <a:off x="654822" y="1478765"/>
            <a:ext cx="1728000" cy="129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7701" name="TextBox 6"/>
          <p:cNvSpPr txBox="1">
            <a:spLocks noChangeArrowheads="1"/>
          </p:cNvSpPr>
          <p:nvPr/>
        </p:nvSpPr>
        <p:spPr bwMode="auto">
          <a:xfrm>
            <a:off x="3522663" y="2659063"/>
            <a:ext cx="48958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后台管理页面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矩形 3"/>
          <p:cNvSpPr>
            <a:spLocks noChangeArrowheads="1"/>
          </p:cNvSpPr>
          <p:nvPr/>
        </p:nvSpPr>
        <p:spPr bwMode="auto">
          <a:xfrm>
            <a:off x="77982" y="142852"/>
            <a:ext cx="14221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4.1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主页面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1587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1142984"/>
            <a:ext cx="9358346" cy="3282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矩形 3"/>
          <p:cNvSpPr>
            <a:spLocks noChangeArrowheads="1"/>
          </p:cNvSpPr>
          <p:nvPr/>
        </p:nvSpPr>
        <p:spPr bwMode="auto">
          <a:xfrm>
            <a:off x="103767" y="88920"/>
            <a:ext cx="20393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zk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管理页面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159797" name="Picture 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175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b="3783"/>
          <a:stretch/>
        </p:blipFill>
        <p:spPr>
          <a:xfrm rot="20470024">
            <a:off x="481887" y="3536789"/>
            <a:ext cx="2073868" cy="1325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768064">
            <a:off x="2833185" y="679022"/>
            <a:ext cx="1971922" cy="129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194672">
            <a:off x="654822" y="1478765"/>
            <a:ext cx="1728000" cy="129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0293" name="TextBox 6"/>
          <p:cNvSpPr txBox="1">
            <a:spLocks noChangeArrowheads="1"/>
          </p:cNvSpPr>
          <p:nvPr/>
        </p:nvSpPr>
        <p:spPr bwMode="auto">
          <a:xfrm>
            <a:off x="3522663" y="2659063"/>
            <a:ext cx="48958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1.clover</a:t>
            </a:r>
            <a:r>
              <a:rPr lang="zh-CN" altLang="en-US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655" y="142852"/>
            <a:ext cx="19720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 job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管理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页面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310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05900" cy="16256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643182"/>
            <a:ext cx="5248275" cy="47053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矩形 3"/>
          <p:cNvSpPr>
            <a:spLocks noChangeArrowheads="1"/>
          </p:cNvSpPr>
          <p:nvPr/>
        </p:nvSpPr>
        <p:spPr bwMode="auto">
          <a:xfrm>
            <a:off x="55047" y="88920"/>
            <a:ext cx="33025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 job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管理页面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-JOB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详情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16078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6896100" cy="50482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080500" cy="2051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311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357562"/>
            <a:ext cx="7219950" cy="27622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5" name="矩形 4"/>
          <p:cNvSpPr/>
          <p:nvPr/>
        </p:nvSpPr>
        <p:spPr>
          <a:xfrm>
            <a:off x="68013" y="142852"/>
            <a:ext cx="22894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联系人管理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页面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142984"/>
            <a:ext cx="5876925" cy="46386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3" name="矩形 2"/>
          <p:cNvSpPr/>
          <p:nvPr/>
        </p:nvSpPr>
        <p:spPr>
          <a:xfrm>
            <a:off x="71406" y="135087"/>
            <a:ext cx="22894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6 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联系人管理页面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05900" cy="2159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3" name="矩形 2"/>
          <p:cNvSpPr/>
          <p:nvPr/>
        </p:nvSpPr>
        <p:spPr>
          <a:xfrm>
            <a:off x="71406" y="142852"/>
            <a:ext cx="20585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7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日志管理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页面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b="3783"/>
          <a:stretch/>
        </p:blipFill>
        <p:spPr>
          <a:xfrm rot="20470024">
            <a:off x="481887" y="3536789"/>
            <a:ext cx="2073868" cy="1325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768064">
            <a:off x="2833185" y="679022"/>
            <a:ext cx="1971922" cy="129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194672">
            <a:off x="654822" y="1478765"/>
            <a:ext cx="1728000" cy="129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1797" name="TextBox 6"/>
          <p:cNvSpPr txBox="1">
            <a:spLocks noChangeArrowheads="1"/>
          </p:cNvSpPr>
          <p:nvPr/>
        </p:nvSpPr>
        <p:spPr bwMode="auto">
          <a:xfrm>
            <a:off x="3522663" y="2659063"/>
            <a:ext cx="48958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性能分析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矩形 3"/>
          <p:cNvSpPr>
            <a:spLocks noChangeArrowheads="1"/>
          </p:cNvSpPr>
          <p:nvPr/>
        </p:nvSpPr>
        <p:spPr bwMode="auto">
          <a:xfrm>
            <a:off x="71406" y="142852"/>
            <a:ext cx="28976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1 clover server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压力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1142984"/>
            <a:ext cx="878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端只负责任务定时执行和分发到指定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端，由于使用了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端在定时轮训执行任务以及解析定时任务时间方面，对性能压力减少了很多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端分发消息，使用</a:t>
            </a:r>
            <a:r>
              <a:rPr lang="en-US" altLang="zh-CN" dirty="0" err="1" smtClean="0"/>
              <a:t>zeromq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非阻塞方式发送消息给指定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端，目前部署两台服务器完全胜任所有性能压力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端支持集群部署，每次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发送消息随机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到某一台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当所有的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都不可用，为了不影响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的使用，将会把</a:t>
            </a:r>
            <a:r>
              <a:rPr lang="en-US" altLang="zh-CN" dirty="0" err="1" smtClean="0"/>
              <a:t>clientjob</a:t>
            </a:r>
            <a:r>
              <a:rPr lang="zh-CN" altLang="en-US" dirty="0" smtClean="0"/>
              <a:t>信息存储到临时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中，此刻还会发送邮件报警给相关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负责人，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立即重启后，会把所有临时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中数据读取并执行，此刻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可以继续收到消息并执行业务逻辑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端监听所有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ZK</a:t>
            </a:r>
            <a:r>
              <a:rPr lang="zh-CN" altLang="en-US" dirty="0" smtClean="0"/>
              <a:t>消息后放入内存中，当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数据信息发送变化后，才修改内存数据，这样可以提供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端获取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信息速度，也减轻了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不断被访问的压力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矩形 3"/>
          <p:cNvSpPr>
            <a:spLocks noChangeArrowheads="1"/>
          </p:cNvSpPr>
          <p:nvPr/>
        </p:nvSpPr>
        <p:spPr bwMode="auto">
          <a:xfrm>
            <a:off x="71406" y="142852"/>
            <a:ext cx="274953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zk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压力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7224" y="1571612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俺真心没啥压力，俺是一个大集群，你们这些大爷和土豪就每次启动容器时候将初始化信息放到我这边，而当你们数据信息发生变化（修改节点数据、节点数据不可用），监听者才会访问俺，其实想想 你们没事 肯定不会经常变更数据滴，</a:t>
            </a:r>
            <a:r>
              <a:rPr lang="en-US" altLang="zh-CN" sz="2400" dirty="0" smtClean="0"/>
              <a:t>(*^__^*) </a:t>
            </a:r>
            <a:r>
              <a:rPr lang="zh-CN" altLang="en-US" sz="2400" dirty="0" smtClean="0"/>
              <a:t>，不过 当你们挂了 或者 关闭应用程序时候，我会把你们全部删除滴，这就会浪费伦家点时间和力气把</a:t>
            </a:r>
            <a:endParaRPr lang="zh-CN" altLang="en-US" sz="2400" dirty="0"/>
          </a:p>
        </p:txBody>
      </p:sp>
      <p:pic>
        <p:nvPicPr>
          <p:cNvPr id="163884" name="Picture 44" descr="C:\Users\wangyue-ds6\Pictures\QQ图片20140612095658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286256"/>
            <a:ext cx="1643074" cy="1437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矩形 3"/>
          <p:cNvSpPr>
            <a:spLocks noChangeArrowheads="1"/>
          </p:cNvSpPr>
          <p:nvPr/>
        </p:nvSpPr>
        <p:spPr bwMode="auto">
          <a:xfrm>
            <a:off x="71406" y="142852"/>
            <a:ext cx="20457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3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MongoDB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142984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4873" name="Picture 9" descr="C:\Users\wangyue-ds6\Pictures\QQ Photo2014080608091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1143008" cy="11430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57158" y="100010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我压力好大呀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3108" y="1071546"/>
            <a:ext cx="57864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MongoDB</a:t>
            </a:r>
            <a:r>
              <a:rPr lang="zh-CN" altLang="en-US" sz="2400" dirty="0" smtClean="0"/>
              <a:t>会负责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数据的存储、每次每条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执行前更新开始执行时间、执行后更新执行结束时间、更新</a:t>
            </a:r>
            <a:r>
              <a:rPr lang="en-US" altLang="zh-CN" sz="2400" dirty="0" err="1" smtClean="0"/>
              <a:t>ts</a:t>
            </a:r>
            <a:r>
              <a:rPr lang="zh-CN" altLang="en-US" sz="2400" dirty="0"/>
              <a:t>时间</a:t>
            </a:r>
            <a:r>
              <a:rPr lang="zh-CN" altLang="en-US" sz="2400" dirty="0" smtClean="0"/>
              <a:t>戳以及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状态，任务执行异常记录日志到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中，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886349"/>
            <a:ext cx="6096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0" y="2643182"/>
            <a:ext cx="730885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矩形 3"/>
          <p:cNvSpPr>
            <a:spLocks noChangeArrowheads="1"/>
          </p:cNvSpPr>
          <p:nvPr/>
        </p:nvSpPr>
        <p:spPr bwMode="auto">
          <a:xfrm>
            <a:off x="71406" y="142852"/>
            <a:ext cx="18922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zeromq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165904" name="Picture 16" descr="C:\Users\wangyue-ds6\Desktop\1363145222_52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6000750" cy="4371975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715140" y="1643050"/>
            <a:ext cx="1928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哥就是这样屌爆了、吊翻了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http://blog.csdn.net/cangyingzhijia/article/details/8667444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矩形 3"/>
          <p:cNvSpPr>
            <a:spLocks noChangeArrowheads="1"/>
          </p:cNvSpPr>
          <p:nvPr/>
        </p:nvSpPr>
        <p:spPr bwMode="auto">
          <a:xfrm>
            <a:off x="250825" y="188913"/>
            <a:ext cx="15192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1. 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业务简介</a:t>
            </a:r>
            <a:endParaRPr lang="en-US" altLang="zh-CN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1643042" y="1428736"/>
            <a:ext cx="5707063" cy="5680075"/>
            <a:chOff x="1814" y="0"/>
            <a:chExt cx="3594" cy="3589"/>
          </a:xfrm>
        </p:grpSpPr>
        <p:sp>
          <p:nvSpPr>
            <p:cNvPr id="141327" name="Oval 423"/>
            <p:cNvSpPr>
              <a:spLocks noChangeArrowheads="1"/>
            </p:cNvSpPr>
            <p:nvPr/>
          </p:nvSpPr>
          <p:spPr bwMode="auto">
            <a:xfrm>
              <a:off x="3016" y="0"/>
              <a:ext cx="1172" cy="1166"/>
            </a:xfrm>
            <a:prstGeom prst="ellipse">
              <a:avLst/>
            </a:prstGeom>
            <a:gradFill rotWithShape="1">
              <a:gsLst>
                <a:gs pos="0">
                  <a:srgbClr val="FF0101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9496" tIns="49748" rIns="99496" bIns="49748" anchor="ctr"/>
            <a:lstStyle/>
            <a:p>
              <a:pPr defTabSz="995363">
                <a:defRPr/>
              </a:pPr>
              <a:endParaRPr lang="ko-KR" altLang="en-US"/>
            </a:p>
          </p:txBody>
        </p:sp>
        <p:sp>
          <p:nvSpPr>
            <p:cNvPr id="141317" name="Oval 424"/>
            <p:cNvSpPr>
              <a:spLocks noChangeArrowheads="1"/>
            </p:cNvSpPr>
            <p:nvPr/>
          </p:nvSpPr>
          <p:spPr bwMode="auto">
            <a:xfrm>
              <a:off x="3247" y="146"/>
              <a:ext cx="197" cy="19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sp>
          <p:nvSpPr>
            <p:cNvPr id="141318" name="Oval 425"/>
            <p:cNvSpPr>
              <a:spLocks noChangeArrowheads="1"/>
            </p:cNvSpPr>
            <p:nvPr/>
          </p:nvSpPr>
          <p:spPr bwMode="auto">
            <a:xfrm>
              <a:off x="2041" y="2119"/>
              <a:ext cx="3107" cy="1023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grpSp>
          <p:nvGrpSpPr>
            <p:cNvPr id="141319" name="Group 7"/>
            <p:cNvGrpSpPr>
              <a:grpSpLocks/>
            </p:cNvGrpSpPr>
            <p:nvPr/>
          </p:nvGrpSpPr>
          <p:grpSpPr bwMode="auto">
            <a:xfrm>
              <a:off x="2614" y="1542"/>
              <a:ext cx="1963" cy="2047"/>
              <a:chOff x="0" y="0"/>
              <a:chExt cx="1089" cy="1136"/>
            </a:xfrm>
          </p:grpSpPr>
          <p:grpSp>
            <p:nvGrpSpPr>
              <p:cNvPr id="2" name="Group 8"/>
              <p:cNvGrpSpPr>
                <a:grpSpLocks/>
              </p:cNvGrpSpPr>
              <p:nvPr/>
            </p:nvGrpSpPr>
            <p:grpSpPr bwMode="auto">
              <a:xfrm flipV="1">
                <a:off x="0" y="456"/>
                <a:ext cx="1089" cy="680"/>
                <a:chOff x="0" y="0"/>
                <a:chExt cx="1089" cy="681"/>
              </a:xfrm>
            </p:grpSpPr>
            <p:sp>
              <p:nvSpPr>
                <p:cNvPr id="141340" name="Freeform 428"/>
                <p:cNvSpPr>
                  <a:spLocks/>
                </p:cNvSpPr>
                <p:nvPr/>
              </p:nvSpPr>
              <p:spPr bwMode="auto">
                <a:xfrm>
                  <a:off x="0" y="0"/>
                  <a:ext cx="1089" cy="681"/>
                </a:xfrm>
                <a:custGeom>
                  <a:avLst/>
                  <a:gdLst>
                    <a:gd name="T0" fmla="*/ 15 w 1862"/>
                    <a:gd name="T1" fmla="*/ 8 h 1164"/>
                    <a:gd name="T2" fmla="*/ 15 w 1862"/>
                    <a:gd name="T3" fmla="*/ 8 h 1164"/>
                    <a:gd name="T4" fmla="*/ 15 w 1862"/>
                    <a:gd name="T5" fmla="*/ 8 h 1164"/>
                    <a:gd name="T6" fmla="*/ 15 w 1862"/>
                    <a:gd name="T7" fmla="*/ 8 h 1164"/>
                    <a:gd name="T8" fmla="*/ 15 w 1862"/>
                    <a:gd name="T9" fmla="*/ 8 h 1164"/>
                    <a:gd name="T10" fmla="*/ 13 w 1862"/>
                    <a:gd name="T11" fmla="*/ 9 h 1164"/>
                    <a:gd name="T12" fmla="*/ 13 w 1862"/>
                    <a:gd name="T13" fmla="*/ 9 h 1164"/>
                    <a:gd name="T14" fmla="*/ 12 w 1862"/>
                    <a:gd name="T15" fmla="*/ 9 h 1164"/>
                    <a:gd name="T16" fmla="*/ 11 w 1862"/>
                    <a:gd name="T17" fmla="*/ 9 h 1164"/>
                    <a:gd name="T18" fmla="*/ 9 w 1862"/>
                    <a:gd name="T19" fmla="*/ 9 h 1164"/>
                    <a:gd name="T20" fmla="*/ 8 w 1862"/>
                    <a:gd name="T21" fmla="*/ 9 h 1164"/>
                    <a:gd name="T22" fmla="*/ 6 w 1862"/>
                    <a:gd name="T23" fmla="*/ 9 h 1164"/>
                    <a:gd name="T24" fmla="*/ 5 w 1862"/>
                    <a:gd name="T25" fmla="*/ 9 h 1164"/>
                    <a:gd name="T26" fmla="*/ 3 w 1862"/>
                    <a:gd name="T27" fmla="*/ 9 h 1164"/>
                    <a:gd name="T28" fmla="*/ 2 w 1862"/>
                    <a:gd name="T29" fmla="*/ 9 h 1164"/>
                    <a:gd name="T30" fmla="*/ 1 w 1862"/>
                    <a:gd name="T31" fmla="*/ 9 h 1164"/>
                    <a:gd name="T32" fmla="*/ 1 w 1862"/>
                    <a:gd name="T33" fmla="*/ 8 h 1164"/>
                    <a:gd name="T34" fmla="*/ 1 w 1862"/>
                    <a:gd name="T35" fmla="*/ 8 h 1164"/>
                    <a:gd name="T36" fmla="*/ 1 w 1862"/>
                    <a:gd name="T37" fmla="*/ 8 h 1164"/>
                    <a:gd name="T38" fmla="*/ 1 w 1862"/>
                    <a:gd name="T39" fmla="*/ 8 h 1164"/>
                    <a:gd name="T40" fmla="*/ 0 w 1862"/>
                    <a:gd name="T41" fmla="*/ 8 h 1164"/>
                    <a:gd name="T42" fmla="*/ 1 w 1862"/>
                    <a:gd name="T43" fmla="*/ 6 h 1164"/>
                    <a:gd name="T44" fmla="*/ 1 w 1862"/>
                    <a:gd name="T45" fmla="*/ 6 h 1164"/>
                    <a:gd name="T46" fmla="*/ 1 w 1862"/>
                    <a:gd name="T47" fmla="*/ 5 h 1164"/>
                    <a:gd name="T48" fmla="*/ 1 w 1862"/>
                    <a:gd name="T49" fmla="*/ 5 h 1164"/>
                    <a:gd name="T50" fmla="*/ 1 w 1862"/>
                    <a:gd name="T51" fmla="*/ 4 h 1164"/>
                    <a:gd name="T52" fmla="*/ 1 w 1862"/>
                    <a:gd name="T53" fmla="*/ 3 h 1164"/>
                    <a:gd name="T54" fmla="*/ 2 w 1862"/>
                    <a:gd name="T55" fmla="*/ 3 h 1164"/>
                    <a:gd name="T56" fmla="*/ 2 w 1862"/>
                    <a:gd name="T57" fmla="*/ 2 h 1164"/>
                    <a:gd name="T58" fmla="*/ 3 w 1862"/>
                    <a:gd name="T59" fmla="*/ 2 h 1164"/>
                    <a:gd name="T60" fmla="*/ 3 w 1862"/>
                    <a:gd name="T61" fmla="*/ 1 h 1164"/>
                    <a:gd name="T62" fmla="*/ 4 w 1862"/>
                    <a:gd name="T63" fmla="*/ 1 h 1164"/>
                    <a:gd name="T64" fmla="*/ 5 w 1862"/>
                    <a:gd name="T65" fmla="*/ 1 h 1164"/>
                    <a:gd name="T66" fmla="*/ 5 w 1862"/>
                    <a:gd name="T67" fmla="*/ 1 h 1164"/>
                    <a:gd name="T68" fmla="*/ 6 w 1862"/>
                    <a:gd name="T69" fmla="*/ 1 h 1164"/>
                    <a:gd name="T70" fmla="*/ 6 w 1862"/>
                    <a:gd name="T71" fmla="*/ 1 h 1164"/>
                    <a:gd name="T72" fmla="*/ 8 w 1862"/>
                    <a:gd name="T73" fmla="*/ 0 h 1164"/>
                    <a:gd name="T74" fmla="*/ 8 w 1862"/>
                    <a:gd name="T75" fmla="*/ 1 h 1164"/>
                    <a:gd name="T76" fmla="*/ 9 w 1862"/>
                    <a:gd name="T77" fmla="*/ 1 h 1164"/>
                    <a:gd name="T78" fmla="*/ 10 w 1862"/>
                    <a:gd name="T79" fmla="*/ 1 h 1164"/>
                    <a:gd name="T80" fmla="*/ 11 w 1862"/>
                    <a:gd name="T81" fmla="*/ 1 h 1164"/>
                    <a:gd name="T82" fmla="*/ 11 w 1862"/>
                    <a:gd name="T83" fmla="*/ 1 h 1164"/>
                    <a:gd name="T84" fmla="*/ 12 w 1862"/>
                    <a:gd name="T85" fmla="*/ 1 h 1164"/>
                    <a:gd name="T86" fmla="*/ 12 w 1862"/>
                    <a:gd name="T87" fmla="*/ 2 h 1164"/>
                    <a:gd name="T88" fmla="*/ 13 w 1862"/>
                    <a:gd name="T89" fmla="*/ 2 h 1164"/>
                    <a:gd name="T90" fmla="*/ 13 w 1862"/>
                    <a:gd name="T91" fmla="*/ 3 h 1164"/>
                    <a:gd name="T92" fmla="*/ 13 w 1862"/>
                    <a:gd name="T93" fmla="*/ 3 h 1164"/>
                    <a:gd name="T94" fmla="*/ 14 w 1862"/>
                    <a:gd name="T95" fmla="*/ 4 h 1164"/>
                    <a:gd name="T96" fmla="*/ 15 w 1862"/>
                    <a:gd name="T97" fmla="*/ 5 h 1164"/>
                    <a:gd name="T98" fmla="*/ 15 w 1862"/>
                    <a:gd name="T99" fmla="*/ 5 h 1164"/>
                    <a:gd name="T100" fmla="*/ 15 w 1862"/>
                    <a:gd name="T101" fmla="*/ 6 h 1164"/>
                    <a:gd name="T102" fmla="*/ 15 w 1862"/>
                    <a:gd name="T103" fmla="*/ 6 h 1164"/>
                    <a:gd name="T104" fmla="*/ 15 w 1862"/>
                    <a:gd name="T105" fmla="*/ 8 h 116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862"/>
                    <a:gd name="T160" fmla="*/ 0 h 1164"/>
                    <a:gd name="T161" fmla="*/ 1862 w 1862"/>
                    <a:gd name="T162" fmla="*/ 1164 h 1164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862" h="1164">
                      <a:moveTo>
                        <a:pt x="1862" y="930"/>
                      </a:moveTo>
                      <a:lnTo>
                        <a:pt x="1862" y="930"/>
                      </a:lnTo>
                      <a:lnTo>
                        <a:pt x="1860" y="942"/>
                      </a:lnTo>
                      <a:lnTo>
                        <a:pt x="1856" y="954"/>
                      </a:lnTo>
                      <a:lnTo>
                        <a:pt x="1850" y="966"/>
                      </a:lnTo>
                      <a:lnTo>
                        <a:pt x="1842" y="978"/>
                      </a:lnTo>
                      <a:lnTo>
                        <a:pt x="1832" y="988"/>
                      </a:lnTo>
                      <a:lnTo>
                        <a:pt x="1820" y="1000"/>
                      </a:lnTo>
                      <a:lnTo>
                        <a:pt x="1806" y="1010"/>
                      </a:lnTo>
                      <a:lnTo>
                        <a:pt x="1788" y="1020"/>
                      </a:lnTo>
                      <a:lnTo>
                        <a:pt x="1750" y="1042"/>
                      </a:lnTo>
                      <a:lnTo>
                        <a:pt x="1702" y="1060"/>
                      </a:lnTo>
                      <a:lnTo>
                        <a:pt x="1650" y="1078"/>
                      </a:lnTo>
                      <a:lnTo>
                        <a:pt x="1588" y="1094"/>
                      </a:lnTo>
                      <a:lnTo>
                        <a:pt x="1522" y="1110"/>
                      </a:lnTo>
                      <a:lnTo>
                        <a:pt x="1452" y="1124"/>
                      </a:lnTo>
                      <a:lnTo>
                        <a:pt x="1374" y="1134"/>
                      </a:lnTo>
                      <a:lnTo>
                        <a:pt x="1294" y="1144"/>
                      </a:lnTo>
                      <a:lnTo>
                        <a:pt x="1208" y="1152"/>
                      </a:lnTo>
                      <a:lnTo>
                        <a:pt x="1118" y="1158"/>
                      </a:lnTo>
                      <a:lnTo>
                        <a:pt x="1026" y="1162"/>
                      </a:lnTo>
                      <a:lnTo>
                        <a:pt x="930" y="1164"/>
                      </a:lnTo>
                      <a:lnTo>
                        <a:pt x="836" y="1162"/>
                      </a:lnTo>
                      <a:lnTo>
                        <a:pt x="744" y="1158"/>
                      </a:lnTo>
                      <a:lnTo>
                        <a:pt x="654" y="1152"/>
                      </a:lnTo>
                      <a:lnTo>
                        <a:pt x="568" y="1144"/>
                      </a:lnTo>
                      <a:lnTo>
                        <a:pt x="488" y="1134"/>
                      </a:lnTo>
                      <a:lnTo>
                        <a:pt x="410" y="1124"/>
                      </a:lnTo>
                      <a:lnTo>
                        <a:pt x="338" y="1110"/>
                      </a:lnTo>
                      <a:lnTo>
                        <a:pt x="272" y="1094"/>
                      </a:lnTo>
                      <a:lnTo>
                        <a:pt x="212" y="1078"/>
                      </a:lnTo>
                      <a:lnTo>
                        <a:pt x="158" y="1060"/>
                      </a:lnTo>
                      <a:lnTo>
                        <a:pt x="112" y="1042"/>
                      </a:lnTo>
                      <a:lnTo>
                        <a:pt x="74" y="1020"/>
                      </a:lnTo>
                      <a:lnTo>
                        <a:pt x="56" y="1010"/>
                      </a:lnTo>
                      <a:lnTo>
                        <a:pt x="42" y="1000"/>
                      </a:lnTo>
                      <a:lnTo>
                        <a:pt x="30" y="988"/>
                      </a:lnTo>
                      <a:lnTo>
                        <a:pt x="18" y="978"/>
                      </a:lnTo>
                      <a:lnTo>
                        <a:pt x="10" y="966"/>
                      </a:lnTo>
                      <a:lnTo>
                        <a:pt x="4" y="954"/>
                      </a:lnTo>
                      <a:lnTo>
                        <a:pt x="2" y="942"/>
                      </a:lnTo>
                      <a:lnTo>
                        <a:pt x="0" y="930"/>
                      </a:lnTo>
                      <a:lnTo>
                        <a:pt x="2" y="882"/>
                      </a:lnTo>
                      <a:lnTo>
                        <a:pt x="4" y="836"/>
                      </a:lnTo>
                      <a:lnTo>
                        <a:pt x="10" y="788"/>
                      </a:lnTo>
                      <a:lnTo>
                        <a:pt x="18" y="742"/>
                      </a:lnTo>
                      <a:lnTo>
                        <a:pt x="30" y="698"/>
                      </a:lnTo>
                      <a:lnTo>
                        <a:pt x="42" y="654"/>
                      </a:lnTo>
                      <a:lnTo>
                        <a:pt x="56" y="610"/>
                      </a:lnTo>
                      <a:lnTo>
                        <a:pt x="74" y="568"/>
                      </a:lnTo>
                      <a:lnTo>
                        <a:pt x="92" y="526"/>
                      </a:lnTo>
                      <a:lnTo>
                        <a:pt x="112" y="486"/>
                      </a:lnTo>
                      <a:lnTo>
                        <a:pt x="134" y="448"/>
                      </a:lnTo>
                      <a:lnTo>
                        <a:pt x="158" y="410"/>
                      </a:lnTo>
                      <a:lnTo>
                        <a:pt x="184" y="374"/>
                      </a:lnTo>
                      <a:lnTo>
                        <a:pt x="212" y="338"/>
                      </a:lnTo>
                      <a:lnTo>
                        <a:pt x="242" y="304"/>
                      </a:lnTo>
                      <a:lnTo>
                        <a:pt x="272" y="272"/>
                      </a:lnTo>
                      <a:lnTo>
                        <a:pt x="304" y="242"/>
                      </a:lnTo>
                      <a:lnTo>
                        <a:pt x="338" y="212"/>
                      </a:lnTo>
                      <a:lnTo>
                        <a:pt x="374" y="184"/>
                      </a:lnTo>
                      <a:lnTo>
                        <a:pt x="410" y="158"/>
                      </a:lnTo>
                      <a:lnTo>
                        <a:pt x="448" y="134"/>
                      </a:lnTo>
                      <a:lnTo>
                        <a:pt x="488" y="112"/>
                      </a:lnTo>
                      <a:lnTo>
                        <a:pt x="528" y="92"/>
                      </a:lnTo>
                      <a:lnTo>
                        <a:pt x="568" y="72"/>
                      </a:lnTo>
                      <a:lnTo>
                        <a:pt x="610" y="56"/>
                      </a:lnTo>
                      <a:lnTo>
                        <a:pt x="654" y="42"/>
                      </a:lnTo>
                      <a:lnTo>
                        <a:pt x="698" y="28"/>
                      </a:lnTo>
                      <a:lnTo>
                        <a:pt x="744" y="18"/>
                      </a:lnTo>
                      <a:lnTo>
                        <a:pt x="790" y="10"/>
                      </a:lnTo>
                      <a:lnTo>
                        <a:pt x="836" y="4"/>
                      </a:lnTo>
                      <a:lnTo>
                        <a:pt x="882" y="0"/>
                      </a:lnTo>
                      <a:lnTo>
                        <a:pt x="930" y="0"/>
                      </a:lnTo>
                      <a:lnTo>
                        <a:pt x="978" y="0"/>
                      </a:lnTo>
                      <a:lnTo>
                        <a:pt x="1026" y="4"/>
                      </a:lnTo>
                      <a:lnTo>
                        <a:pt x="1072" y="10"/>
                      </a:lnTo>
                      <a:lnTo>
                        <a:pt x="1118" y="18"/>
                      </a:lnTo>
                      <a:lnTo>
                        <a:pt x="1164" y="28"/>
                      </a:lnTo>
                      <a:lnTo>
                        <a:pt x="1208" y="42"/>
                      </a:lnTo>
                      <a:lnTo>
                        <a:pt x="1250" y="56"/>
                      </a:lnTo>
                      <a:lnTo>
                        <a:pt x="1294" y="72"/>
                      </a:lnTo>
                      <a:lnTo>
                        <a:pt x="1334" y="92"/>
                      </a:lnTo>
                      <a:lnTo>
                        <a:pt x="1374" y="112"/>
                      </a:lnTo>
                      <a:lnTo>
                        <a:pt x="1414" y="134"/>
                      </a:lnTo>
                      <a:lnTo>
                        <a:pt x="1452" y="158"/>
                      </a:lnTo>
                      <a:lnTo>
                        <a:pt x="1488" y="184"/>
                      </a:lnTo>
                      <a:lnTo>
                        <a:pt x="1522" y="212"/>
                      </a:lnTo>
                      <a:lnTo>
                        <a:pt x="1556" y="242"/>
                      </a:lnTo>
                      <a:lnTo>
                        <a:pt x="1588" y="272"/>
                      </a:lnTo>
                      <a:lnTo>
                        <a:pt x="1620" y="304"/>
                      </a:lnTo>
                      <a:lnTo>
                        <a:pt x="1650" y="338"/>
                      </a:lnTo>
                      <a:lnTo>
                        <a:pt x="1676" y="374"/>
                      </a:lnTo>
                      <a:lnTo>
                        <a:pt x="1702" y="410"/>
                      </a:lnTo>
                      <a:lnTo>
                        <a:pt x="1726" y="448"/>
                      </a:lnTo>
                      <a:lnTo>
                        <a:pt x="1750" y="486"/>
                      </a:lnTo>
                      <a:lnTo>
                        <a:pt x="1770" y="526"/>
                      </a:lnTo>
                      <a:lnTo>
                        <a:pt x="1788" y="568"/>
                      </a:lnTo>
                      <a:lnTo>
                        <a:pt x="1806" y="610"/>
                      </a:lnTo>
                      <a:lnTo>
                        <a:pt x="1820" y="654"/>
                      </a:lnTo>
                      <a:lnTo>
                        <a:pt x="1832" y="698"/>
                      </a:lnTo>
                      <a:lnTo>
                        <a:pt x="1842" y="742"/>
                      </a:lnTo>
                      <a:lnTo>
                        <a:pt x="1850" y="788"/>
                      </a:lnTo>
                      <a:lnTo>
                        <a:pt x="1856" y="836"/>
                      </a:lnTo>
                      <a:lnTo>
                        <a:pt x="1860" y="882"/>
                      </a:lnTo>
                      <a:lnTo>
                        <a:pt x="1862" y="930"/>
                      </a:lnTo>
                      <a:close/>
                    </a:path>
                  </a:pathLst>
                </a:custGeom>
                <a:solidFill>
                  <a:schemeClr val="bg2">
                    <a:alpha val="14902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rot="10800000" wrap="none" lIns="99496" tIns="49748" rIns="99496" bIns="49748" anchor="ctr"/>
                <a:lstStyle/>
                <a:p>
                  <a:endParaRPr lang="zh-CN" altLang="en-US"/>
                </a:p>
              </p:txBody>
            </p:sp>
            <p:sp>
              <p:nvSpPr>
                <p:cNvPr id="3" name="Oval 429"/>
                <p:cNvSpPr>
                  <a:spLocks noChangeArrowheads="1"/>
                </p:cNvSpPr>
                <p:nvPr/>
              </p:nvSpPr>
              <p:spPr bwMode="auto">
                <a:xfrm>
                  <a:off x="225" y="138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29999"/>
                      </a:scheme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rot="10800000" wrap="none" lIns="99496" tIns="49748" rIns="99496" bIns="49748" anchor="ctr"/>
                <a:lstStyle/>
                <a:p>
                  <a:pPr defTabSz="995363"/>
                  <a:endParaRPr lang="ko-KR" altLang="en-US"/>
                </a:p>
              </p:txBody>
            </p:sp>
          </p:grpSp>
          <p:grpSp>
            <p:nvGrpSpPr>
              <p:cNvPr id="141337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1089" cy="681"/>
                <a:chOff x="0" y="0"/>
                <a:chExt cx="1089" cy="681"/>
              </a:xfrm>
            </p:grpSpPr>
            <p:sp>
              <p:nvSpPr>
                <p:cNvPr id="141338" name="Freeform 431"/>
                <p:cNvSpPr>
                  <a:spLocks/>
                </p:cNvSpPr>
                <p:nvPr/>
              </p:nvSpPr>
              <p:spPr bwMode="auto">
                <a:xfrm>
                  <a:off x="0" y="0"/>
                  <a:ext cx="1089" cy="681"/>
                </a:xfrm>
                <a:custGeom>
                  <a:avLst/>
                  <a:gdLst>
                    <a:gd name="T0" fmla="*/ 15 w 1862"/>
                    <a:gd name="T1" fmla="*/ 8 h 1164"/>
                    <a:gd name="T2" fmla="*/ 15 w 1862"/>
                    <a:gd name="T3" fmla="*/ 8 h 1164"/>
                    <a:gd name="T4" fmla="*/ 15 w 1862"/>
                    <a:gd name="T5" fmla="*/ 8 h 1164"/>
                    <a:gd name="T6" fmla="*/ 15 w 1862"/>
                    <a:gd name="T7" fmla="*/ 8 h 1164"/>
                    <a:gd name="T8" fmla="*/ 15 w 1862"/>
                    <a:gd name="T9" fmla="*/ 8 h 1164"/>
                    <a:gd name="T10" fmla="*/ 13 w 1862"/>
                    <a:gd name="T11" fmla="*/ 9 h 1164"/>
                    <a:gd name="T12" fmla="*/ 13 w 1862"/>
                    <a:gd name="T13" fmla="*/ 9 h 1164"/>
                    <a:gd name="T14" fmla="*/ 12 w 1862"/>
                    <a:gd name="T15" fmla="*/ 9 h 1164"/>
                    <a:gd name="T16" fmla="*/ 11 w 1862"/>
                    <a:gd name="T17" fmla="*/ 9 h 1164"/>
                    <a:gd name="T18" fmla="*/ 9 w 1862"/>
                    <a:gd name="T19" fmla="*/ 9 h 1164"/>
                    <a:gd name="T20" fmla="*/ 8 w 1862"/>
                    <a:gd name="T21" fmla="*/ 9 h 1164"/>
                    <a:gd name="T22" fmla="*/ 6 w 1862"/>
                    <a:gd name="T23" fmla="*/ 9 h 1164"/>
                    <a:gd name="T24" fmla="*/ 5 w 1862"/>
                    <a:gd name="T25" fmla="*/ 9 h 1164"/>
                    <a:gd name="T26" fmla="*/ 3 w 1862"/>
                    <a:gd name="T27" fmla="*/ 9 h 1164"/>
                    <a:gd name="T28" fmla="*/ 2 w 1862"/>
                    <a:gd name="T29" fmla="*/ 9 h 1164"/>
                    <a:gd name="T30" fmla="*/ 1 w 1862"/>
                    <a:gd name="T31" fmla="*/ 9 h 1164"/>
                    <a:gd name="T32" fmla="*/ 1 w 1862"/>
                    <a:gd name="T33" fmla="*/ 8 h 1164"/>
                    <a:gd name="T34" fmla="*/ 1 w 1862"/>
                    <a:gd name="T35" fmla="*/ 8 h 1164"/>
                    <a:gd name="T36" fmla="*/ 1 w 1862"/>
                    <a:gd name="T37" fmla="*/ 8 h 1164"/>
                    <a:gd name="T38" fmla="*/ 1 w 1862"/>
                    <a:gd name="T39" fmla="*/ 8 h 1164"/>
                    <a:gd name="T40" fmla="*/ 0 w 1862"/>
                    <a:gd name="T41" fmla="*/ 8 h 1164"/>
                    <a:gd name="T42" fmla="*/ 1 w 1862"/>
                    <a:gd name="T43" fmla="*/ 6 h 1164"/>
                    <a:gd name="T44" fmla="*/ 1 w 1862"/>
                    <a:gd name="T45" fmla="*/ 6 h 1164"/>
                    <a:gd name="T46" fmla="*/ 1 w 1862"/>
                    <a:gd name="T47" fmla="*/ 5 h 1164"/>
                    <a:gd name="T48" fmla="*/ 1 w 1862"/>
                    <a:gd name="T49" fmla="*/ 5 h 1164"/>
                    <a:gd name="T50" fmla="*/ 1 w 1862"/>
                    <a:gd name="T51" fmla="*/ 4 h 1164"/>
                    <a:gd name="T52" fmla="*/ 1 w 1862"/>
                    <a:gd name="T53" fmla="*/ 3 h 1164"/>
                    <a:gd name="T54" fmla="*/ 2 w 1862"/>
                    <a:gd name="T55" fmla="*/ 3 h 1164"/>
                    <a:gd name="T56" fmla="*/ 2 w 1862"/>
                    <a:gd name="T57" fmla="*/ 2 h 1164"/>
                    <a:gd name="T58" fmla="*/ 3 w 1862"/>
                    <a:gd name="T59" fmla="*/ 2 h 1164"/>
                    <a:gd name="T60" fmla="*/ 3 w 1862"/>
                    <a:gd name="T61" fmla="*/ 1 h 1164"/>
                    <a:gd name="T62" fmla="*/ 4 w 1862"/>
                    <a:gd name="T63" fmla="*/ 1 h 1164"/>
                    <a:gd name="T64" fmla="*/ 5 w 1862"/>
                    <a:gd name="T65" fmla="*/ 1 h 1164"/>
                    <a:gd name="T66" fmla="*/ 5 w 1862"/>
                    <a:gd name="T67" fmla="*/ 1 h 1164"/>
                    <a:gd name="T68" fmla="*/ 6 w 1862"/>
                    <a:gd name="T69" fmla="*/ 1 h 1164"/>
                    <a:gd name="T70" fmla="*/ 6 w 1862"/>
                    <a:gd name="T71" fmla="*/ 1 h 1164"/>
                    <a:gd name="T72" fmla="*/ 8 w 1862"/>
                    <a:gd name="T73" fmla="*/ 0 h 1164"/>
                    <a:gd name="T74" fmla="*/ 8 w 1862"/>
                    <a:gd name="T75" fmla="*/ 1 h 1164"/>
                    <a:gd name="T76" fmla="*/ 9 w 1862"/>
                    <a:gd name="T77" fmla="*/ 1 h 1164"/>
                    <a:gd name="T78" fmla="*/ 10 w 1862"/>
                    <a:gd name="T79" fmla="*/ 1 h 1164"/>
                    <a:gd name="T80" fmla="*/ 11 w 1862"/>
                    <a:gd name="T81" fmla="*/ 1 h 1164"/>
                    <a:gd name="T82" fmla="*/ 11 w 1862"/>
                    <a:gd name="T83" fmla="*/ 1 h 1164"/>
                    <a:gd name="T84" fmla="*/ 12 w 1862"/>
                    <a:gd name="T85" fmla="*/ 1 h 1164"/>
                    <a:gd name="T86" fmla="*/ 12 w 1862"/>
                    <a:gd name="T87" fmla="*/ 2 h 1164"/>
                    <a:gd name="T88" fmla="*/ 13 w 1862"/>
                    <a:gd name="T89" fmla="*/ 2 h 1164"/>
                    <a:gd name="T90" fmla="*/ 13 w 1862"/>
                    <a:gd name="T91" fmla="*/ 3 h 1164"/>
                    <a:gd name="T92" fmla="*/ 13 w 1862"/>
                    <a:gd name="T93" fmla="*/ 3 h 1164"/>
                    <a:gd name="T94" fmla="*/ 14 w 1862"/>
                    <a:gd name="T95" fmla="*/ 4 h 1164"/>
                    <a:gd name="T96" fmla="*/ 15 w 1862"/>
                    <a:gd name="T97" fmla="*/ 5 h 1164"/>
                    <a:gd name="T98" fmla="*/ 15 w 1862"/>
                    <a:gd name="T99" fmla="*/ 5 h 1164"/>
                    <a:gd name="T100" fmla="*/ 15 w 1862"/>
                    <a:gd name="T101" fmla="*/ 6 h 1164"/>
                    <a:gd name="T102" fmla="*/ 15 w 1862"/>
                    <a:gd name="T103" fmla="*/ 6 h 1164"/>
                    <a:gd name="T104" fmla="*/ 15 w 1862"/>
                    <a:gd name="T105" fmla="*/ 8 h 116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862"/>
                    <a:gd name="T160" fmla="*/ 0 h 1164"/>
                    <a:gd name="T161" fmla="*/ 1862 w 1862"/>
                    <a:gd name="T162" fmla="*/ 1164 h 1164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862" h="1164">
                      <a:moveTo>
                        <a:pt x="1862" y="930"/>
                      </a:moveTo>
                      <a:lnTo>
                        <a:pt x="1862" y="930"/>
                      </a:lnTo>
                      <a:lnTo>
                        <a:pt x="1860" y="942"/>
                      </a:lnTo>
                      <a:lnTo>
                        <a:pt x="1856" y="954"/>
                      </a:lnTo>
                      <a:lnTo>
                        <a:pt x="1850" y="966"/>
                      </a:lnTo>
                      <a:lnTo>
                        <a:pt x="1842" y="978"/>
                      </a:lnTo>
                      <a:lnTo>
                        <a:pt x="1832" y="988"/>
                      </a:lnTo>
                      <a:lnTo>
                        <a:pt x="1820" y="1000"/>
                      </a:lnTo>
                      <a:lnTo>
                        <a:pt x="1806" y="1010"/>
                      </a:lnTo>
                      <a:lnTo>
                        <a:pt x="1788" y="1020"/>
                      </a:lnTo>
                      <a:lnTo>
                        <a:pt x="1750" y="1042"/>
                      </a:lnTo>
                      <a:lnTo>
                        <a:pt x="1702" y="1060"/>
                      </a:lnTo>
                      <a:lnTo>
                        <a:pt x="1650" y="1078"/>
                      </a:lnTo>
                      <a:lnTo>
                        <a:pt x="1588" y="1094"/>
                      </a:lnTo>
                      <a:lnTo>
                        <a:pt x="1522" y="1110"/>
                      </a:lnTo>
                      <a:lnTo>
                        <a:pt x="1452" y="1124"/>
                      </a:lnTo>
                      <a:lnTo>
                        <a:pt x="1374" y="1134"/>
                      </a:lnTo>
                      <a:lnTo>
                        <a:pt x="1294" y="1144"/>
                      </a:lnTo>
                      <a:lnTo>
                        <a:pt x="1208" y="1152"/>
                      </a:lnTo>
                      <a:lnTo>
                        <a:pt x="1118" y="1158"/>
                      </a:lnTo>
                      <a:lnTo>
                        <a:pt x="1026" y="1162"/>
                      </a:lnTo>
                      <a:lnTo>
                        <a:pt x="930" y="1164"/>
                      </a:lnTo>
                      <a:lnTo>
                        <a:pt x="836" y="1162"/>
                      </a:lnTo>
                      <a:lnTo>
                        <a:pt x="744" y="1158"/>
                      </a:lnTo>
                      <a:lnTo>
                        <a:pt x="654" y="1152"/>
                      </a:lnTo>
                      <a:lnTo>
                        <a:pt x="568" y="1144"/>
                      </a:lnTo>
                      <a:lnTo>
                        <a:pt x="488" y="1134"/>
                      </a:lnTo>
                      <a:lnTo>
                        <a:pt x="410" y="1124"/>
                      </a:lnTo>
                      <a:lnTo>
                        <a:pt x="338" y="1110"/>
                      </a:lnTo>
                      <a:lnTo>
                        <a:pt x="272" y="1094"/>
                      </a:lnTo>
                      <a:lnTo>
                        <a:pt x="212" y="1078"/>
                      </a:lnTo>
                      <a:lnTo>
                        <a:pt x="158" y="1060"/>
                      </a:lnTo>
                      <a:lnTo>
                        <a:pt x="112" y="1042"/>
                      </a:lnTo>
                      <a:lnTo>
                        <a:pt x="74" y="1020"/>
                      </a:lnTo>
                      <a:lnTo>
                        <a:pt x="56" y="1010"/>
                      </a:lnTo>
                      <a:lnTo>
                        <a:pt x="42" y="1000"/>
                      </a:lnTo>
                      <a:lnTo>
                        <a:pt x="30" y="988"/>
                      </a:lnTo>
                      <a:lnTo>
                        <a:pt x="18" y="978"/>
                      </a:lnTo>
                      <a:lnTo>
                        <a:pt x="10" y="966"/>
                      </a:lnTo>
                      <a:lnTo>
                        <a:pt x="4" y="954"/>
                      </a:lnTo>
                      <a:lnTo>
                        <a:pt x="2" y="942"/>
                      </a:lnTo>
                      <a:lnTo>
                        <a:pt x="0" y="930"/>
                      </a:lnTo>
                      <a:lnTo>
                        <a:pt x="2" y="882"/>
                      </a:lnTo>
                      <a:lnTo>
                        <a:pt x="4" y="836"/>
                      </a:lnTo>
                      <a:lnTo>
                        <a:pt x="10" y="788"/>
                      </a:lnTo>
                      <a:lnTo>
                        <a:pt x="18" y="742"/>
                      </a:lnTo>
                      <a:lnTo>
                        <a:pt x="30" y="698"/>
                      </a:lnTo>
                      <a:lnTo>
                        <a:pt x="42" y="654"/>
                      </a:lnTo>
                      <a:lnTo>
                        <a:pt x="56" y="610"/>
                      </a:lnTo>
                      <a:lnTo>
                        <a:pt x="74" y="568"/>
                      </a:lnTo>
                      <a:lnTo>
                        <a:pt x="92" y="526"/>
                      </a:lnTo>
                      <a:lnTo>
                        <a:pt x="112" y="486"/>
                      </a:lnTo>
                      <a:lnTo>
                        <a:pt x="134" y="448"/>
                      </a:lnTo>
                      <a:lnTo>
                        <a:pt x="158" y="410"/>
                      </a:lnTo>
                      <a:lnTo>
                        <a:pt x="184" y="374"/>
                      </a:lnTo>
                      <a:lnTo>
                        <a:pt x="212" y="338"/>
                      </a:lnTo>
                      <a:lnTo>
                        <a:pt x="242" y="304"/>
                      </a:lnTo>
                      <a:lnTo>
                        <a:pt x="272" y="272"/>
                      </a:lnTo>
                      <a:lnTo>
                        <a:pt x="304" y="242"/>
                      </a:lnTo>
                      <a:lnTo>
                        <a:pt x="338" y="212"/>
                      </a:lnTo>
                      <a:lnTo>
                        <a:pt x="374" y="184"/>
                      </a:lnTo>
                      <a:lnTo>
                        <a:pt x="410" y="158"/>
                      </a:lnTo>
                      <a:lnTo>
                        <a:pt x="448" y="134"/>
                      </a:lnTo>
                      <a:lnTo>
                        <a:pt x="488" y="112"/>
                      </a:lnTo>
                      <a:lnTo>
                        <a:pt x="528" y="92"/>
                      </a:lnTo>
                      <a:lnTo>
                        <a:pt x="568" y="72"/>
                      </a:lnTo>
                      <a:lnTo>
                        <a:pt x="610" y="56"/>
                      </a:lnTo>
                      <a:lnTo>
                        <a:pt x="654" y="42"/>
                      </a:lnTo>
                      <a:lnTo>
                        <a:pt x="698" y="28"/>
                      </a:lnTo>
                      <a:lnTo>
                        <a:pt x="744" y="18"/>
                      </a:lnTo>
                      <a:lnTo>
                        <a:pt x="790" y="10"/>
                      </a:lnTo>
                      <a:lnTo>
                        <a:pt x="836" y="4"/>
                      </a:lnTo>
                      <a:lnTo>
                        <a:pt x="882" y="0"/>
                      </a:lnTo>
                      <a:lnTo>
                        <a:pt x="930" y="0"/>
                      </a:lnTo>
                      <a:lnTo>
                        <a:pt x="978" y="0"/>
                      </a:lnTo>
                      <a:lnTo>
                        <a:pt x="1026" y="4"/>
                      </a:lnTo>
                      <a:lnTo>
                        <a:pt x="1072" y="10"/>
                      </a:lnTo>
                      <a:lnTo>
                        <a:pt x="1118" y="18"/>
                      </a:lnTo>
                      <a:lnTo>
                        <a:pt x="1164" y="28"/>
                      </a:lnTo>
                      <a:lnTo>
                        <a:pt x="1208" y="42"/>
                      </a:lnTo>
                      <a:lnTo>
                        <a:pt x="1250" y="56"/>
                      </a:lnTo>
                      <a:lnTo>
                        <a:pt x="1294" y="72"/>
                      </a:lnTo>
                      <a:lnTo>
                        <a:pt x="1334" y="92"/>
                      </a:lnTo>
                      <a:lnTo>
                        <a:pt x="1374" y="112"/>
                      </a:lnTo>
                      <a:lnTo>
                        <a:pt x="1414" y="134"/>
                      </a:lnTo>
                      <a:lnTo>
                        <a:pt x="1452" y="158"/>
                      </a:lnTo>
                      <a:lnTo>
                        <a:pt x="1488" y="184"/>
                      </a:lnTo>
                      <a:lnTo>
                        <a:pt x="1522" y="212"/>
                      </a:lnTo>
                      <a:lnTo>
                        <a:pt x="1556" y="242"/>
                      </a:lnTo>
                      <a:lnTo>
                        <a:pt x="1588" y="272"/>
                      </a:lnTo>
                      <a:lnTo>
                        <a:pt x="1620" y="304"/>
                      </a:lnTo>
                      <a:lnTo>
                        <a:pt x="1650" y="338"/>
                      </a:lnTo>
                      <a:lnTo>
                        <a:pt x="1676" y="374"/>
                      </a:lnTo>
                      <a:lnTo>
                        <a:pt x="1702" y="410"/>
                      </a:lnTo>
                      <a:lnTo>
                        <a:pt x="1726" y="448"/>
                      </a:lnTo>
                      <a:lnTo>
                        <a:pt x="1750" y="486"/>
                      </a:lnTo>
                      <a:lnTo>
                        <a:pt x="1770" y="526"/>
                      </a:lnTo>
                      <a:lnTo>
                        <a:pt x="1788" y="568"/>
                      </a:lnTo>
                      <a:lnTo>
                        <a:pt x="1806" y="610"/>
                      </a:lnTo>
                      <a:lnTo>
                        <a:pt x="1820" y="654"/>
                      </a:lnTo>
                      <a:lnTo>
                        <a:pt x="1832" y="698"/>
                      </a:lnTo>
                      <a:lnTo>
                        <a:pt x="1842" y="742"/>
                      </a:lnTo>
                      <a:lnTo>
                        <a:pt x="1850" y="788"/>
                      </a:lnTo>
                      <a:lnTo>
                        <a:pt x="1856" y="836"/>
                      </a:lnTo>
                      <a:lnTo>
                        <a:pt x="1860" y="882"/>
                      </a:lnTo>
                      <a:lnTo>
                        <a:pt x="1862" y="93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ABABA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lIns="99496" tIns="49748" rIns="99496" bIns="49748" anchor="ctr"/>
                <a:lstStyle/>
                <a:p>
                  <a:endParaRPr lang="zh-CN" altLang="en-US"/>
                </a:p>
              </p:txBody>
            </p:sp>
            <p:sp>
              <p:nvSpPr>
                <p:cNvPr id="141339" name="Oval 432"/>
                <p:cNvSpPr>
                  <a:spLocks noChangeArrowheads="1"/>
                </p:cNvSpPr>
                <p:nvPr/>
              </p:nvSpPr>
              <p:spPr bwMode="auto">
                <a:xfrm>
                  <a:off x="225" y="138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lIns="99496" tIns="49748" rIns="99496" bIns="49748" anchor="ctr"/>
                <a:lstStyle/>
                <a:p>
                  <a:pPr defTabSz="995363"/>
                  <a:endParaRPr lang="ko-KR" altLang="en-US"/>
                </a:p>
              </p:txBody>
            </p:sp>
          </p:grpSp>
        </p:grpSp>
        <p:sp>
          <p:nvSpPr>
            <p:cNvPr id="141320" name="Text Box 433"/>
            <p:cNvSpPr txBox="1">
              <a:spLocks noChangeArrowheads="1"/>
            </p:cNvSpPr>
            <p:nvPr/>
          </p:nvSpPr>
          <p:spPr bwMode="auto">
            <a:xfrm>
              <a:off x="2608" y="1927"/>
              <a:ext cx="197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496" tIns="49748" rIns="99496" bIns="49748">
              <a:spAutoFit/>
            </a:bodyPr>
            <a:lstStyle/>
            <a:p>
              <a:pPr algn="ctr" defTabSz="995363" eaLnBrk="1" hangingPunct="1"/>
              <a:r>
                <a:rPr lang="en-US" altLang="zh-CN" sz="2800" b="1">
                  <a:latin typeface="微软雅黑" pitchFamily="34" charset="-122"/>
                  <a:ea typeface="微软雅黑" pitchFamily="34" charset="-122"/>
                </a:rPr>
                <a:t>clover</a:t>
              </a:r>
            </a:p>
          </p:txBody>
        </p:sp>
        <p:sp>
          <p:nvSpPr>
            <p:cNvPr id="141321" name="Text Box 434"/>
            <p:cNvSpPr txBox="1">
              <a:spLocks noChangeArrowheads="1"/>
            </p:cNvSpPr>
            <p:nvPr/>
          </p:nvSpPr>
          <p:spPr bwMode="auto">
            <a:xfrm>
              <a:off x="3028" y="152"/>
              <a:ext cx="1215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496" tIns="49748" rIns="99496" bIns="49748">
              <a:spAutoFit/>
            </a:bodyPr>
            <a:lstStyle/>
            <a:p>
              <a:pPr algn="ctr" defTabSz="995363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分布式同步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95363" eaLnBrk="1" hangingPunct="1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(RPC)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95363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、异步调度框架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消息队列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322" name="AutoShape 435"/>
            <p:cNvSpPr>
              <a:spLocks noChangeArrowheads="1"/>
            </p:cNvSpPr>
            <p:nvPr/>
          </p:nvSpPr>
          <p:spPr bwMode="auto">
            <a:xfrm>
              <a:off x="3311" y="1066"/>
              <a:ext cx="576" cy="473"/>
            </a:xfrm>
            <a:prstGeom prst="upArrow">
              <a:avLst>
                <a:gd name="adj1" fmla="val 52833"/>
                <a:gd name="adj2" fmla="val 45940"/>
              </a:avLst>
            </a:prstGeom>
            <a:gradFill rotWithShape="1">
              <a:gsLst>
                <a:gs pos="0">
                  <a:srgbClr val="404040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sp>
          <p:nvSpPr>
            <p:cNvPr id="141323" name="Freeform 436"/>
            <p:cNvSpPr>
              <a:spLocks/>
            </p:cNvSpPr>
            <p:nvPr/>
          </p:nvSpPr>
          <p:spPr bwMode="auto">
            <a:xfrm>
              <a:off x="3107" y="22"/>
              <a:ext cx="998" cy="331"/>
            </a:xfrm>
            <a:custGeom>
              <a:avLst/>
              <a:gdLst>
                <a:gd name="T0" fmla="*/ 0 w 4756"/>
                <a:gd name="T1" fmla="*/ 0 h 1576"/>
                <a:gd name="T2" fmla="*/ 0 w 4756"/>
                <a:gd name="T3" fmla="*/ 0 h 1576"/>
                <a:gd name="T4" fmla="*/ 0 w 4756"/>
                <a:gd name="T5" fmla="*/ 0 h 1576"/>
                <a:gd name="T6" fmla="*/ 0 w 4756"/>
                <a:gd name="T7" fmla="*/ 0 h 1576"/>
                <a:gd name="T8" fmla="*/ 0 w 4756"/>
                <a:gd name="T9" fmla="*/ 0 h 1576"/>
                <a:gd name="T10" fmla="*/ 0 w 4756"/>
                <a:gd name="T11" fmla="*/ 0 h 1576"/>
                <a:gd name="T12" fmla="*/ 0 w 4756"/>
                <a:gd name="T13" fmla="*/ 0 h 1576"/>
                <a:gd name="T14" fmla="*/ 0 w 4756"/>
                <a:gd name="T15" fmla="*/ 0 h 1576"/>
                <a:gd name="T16" fmla="*/ 0 w 4756"/>
                <a:gd name="T17" fmla="*/ 0 h 1576"/>
                <a:gd name="T18" fmla="*/ 0 w 4756"/>
                <a:gd name="T19" fmla="*/ 0 h 1576"/>
                <a:gd name="T20" fmla="*/ 0 w 4756"/>
                <a:gd name="T21" fmla="*/ 0 h 1576"/>
                <a:gd name="T22" fmla="*/ 0 w 4756"/>
                <a:gd name="T23" fmla="*/ 0 h 1576"/>
                <a:gd name="T24" fmla="*/ 0 w 4756"/>
                <a:gd name="T25" fmla="*/ 0 h 1576"/>
                <a:gd name="T26" fmla="*/ 0 w 4756"/>
                <a:gd name="T27" fmla="*/ 0 h 1576"/>
                <a:gd name="T28" fmla="*/ 0 w 4756"/>
                <a:gd name="T29" fmla="*/ 0 h 1576"/>
                <a:gd name="T30" fmla="*/ 0 w 4756"/>
                <a:gd name="T31" fmla="*/ 0 h 1576"/>
                <a:gd name="T32" fmla="*/ 0 w 4756"/>
                <a:gd name="T33" fmla="*/ 0 h 1576"/>
                <a:gd name="T34" fmla="*/ 0 w 4756"/>
                <a:gd name="T35" fmla="*/ 0 h 1576"/>
                <a:gd name="T36" fmla="*/ 0 w 4756"/>
                <a:gd name="T37" fmla="*/ 0 h 1576"/>
                <a:gd name="T38" fmla="*/ 0 w 4756"/>
                <a:gd name="T39" fmla="*/ 0 h 1576"/>
                <a:gd name="T40" fmla="*/ 0 w 4756"/>
                <a:gd name="T41" fmla="*/ 0 h 1576"/>
                <a:gd name="T42" fmla="*/ 0 w 4756"/>
                <a:gd name="T43" fmla="*/ 0 h 1576"/>
                <a:gd name="T44" fmla="*/ 0 w 4756"/>
                <a:gd name="T45" fmla="*/ 0 h 1576"/>
                <a:gd name="T46" fmla="*/ 0 w 4756"/>
                <a:gd name="T47" fmla="*/ 0 h 1576"/>
                <a:gd name="T48" fmla="*/ 0 w 4756"/>
                <a:gd name="T49" fmla="*/ 0 h 1576"/>
                <a:gd name="T50" fmla="*/ 0 w 4756"/>
                <a:gd name="T51" fmla="*/ 0 h 1576"/>
                <a:gd name="T52" fmla="*/ 0 w 4756"/>
                <a:gd name="T53" fmla="*/ 0 h 1576"/>
                <a:gd name="T54" fmla="*/ 0 w 4756"/>
                <a:gd name="T55" fmla="*/ 0 h 1576"/>
                <a:gd name="T56" fmla="*/ 0 w 4756"/>
                <a:gd name="T57" fmla="*/ 0 h 1576"/>
                <a:gd name="T58" fmla="*/ 0 w 4756"/>
                <a:gd name="T59" fmla="*/ 0 h 1576"/>
                <a:gd name="T60" fmla="*/ 0 w 4756"/>
                <a:gd name="T61" fmla="*/ 0 h 1576"/>
                <a:gd name="T62" fmla="*/ 0 w 4756"/>
                <a:gd name="T63" fmla="*/ 0 h 1576"/>
                <a:gd name="T64" fmla="*/ 0 w 4756"/>
                <a:gd name="T65" fmla="*/ 0 h 1576"/>
                <a:gd name="T66" fmla="*/ 0 w 4756"/>
                <a:gd name="T67" fmla="*/ 0 h 1576"/>
                <a:gd name="T68" fmla="*/ 0 w 4756"/>
                <a:gd name="T69" fmla="*/ 0 h 1576"/>
                <a:gd name="T70" fmla="*/ 0 w 4756"/>
                <a:gd name="T71" fmla="*/ 0 h 1576"/>
                <a:gd name="T72" fmla="*/ 0 w 4756"/>
                <a:gd name="T73" fmla="*/ 0 h 1576"/>
                <a:gd name="T74" fmla="*/ 0 w 4756"/>
                <a:gd name="T75" fmla="*/ 0 h 1576"/>
                <a:gd name="T76" fmla="*/ 0 w 4756"/>
                <a:gd name="T77" fmla="*/ 0 h 1576"/>
                <a:gd name="T78" fmla="*/ 0 w 4756"/>
                <a:gd name="T79" fmla="*/ 0 h 1576"/>
                <a:gd name="T80" fmla="*/ 0 w 4756"/>
                <a:gd name="T81" fmla="*/ 0 h 1576"/>
                <a:gd name="T82" fmla="*/ 0 w 4756"/>
                <a:gd name="T83" fmla="*/ 0 h 1576"/>
                <a:gd name="T84" fmla="*/ 0 w 4756"/>
                <a:gd name="T85" fmla="*/ 0 h 1576"/>
                <a:gd name="T86" fmla="*/ 0 w 4756"/>
                <a:gd name="T87" fmla="*/ 0 h 1576"/>
                <a:gd name="T88" fmla="*/ 0 w 4756"/>
                <a:gd name="T89" fmla="*/ 0 h 1576"/>
                <a:gd name="T90" fmla="*/ 0 w 4756"/>
                <a:gd name="T91" fmla="*/ 0 h 1576"/>
                <a:gd name="T92" fmla="*/ 0 w 4756"/>
                <a:gd name="T93" fmla="*/ 0 h 1576"/>
                <a:gd name="T94" fmla="*/ 0 w 4756"/>
                <a:gd name="T95" fmla="*/ 0 h 1576"/>
                <a:gd name="T96" fmla="*/ 0 w 4756"/>
                <a:gd name="T97" fmla="*/ 0 h 157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6"/>
                <a:gd name="T148" fmla="*/ 0 h 1576"/>
                <a:gd name="T149" fmla="*/ 4756 w 4756"/>
                <a:gd name="T150" fmla="*/ 1576 h 157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6" h="1576">
                  <a:moveTo>
                    <a:pt x="0" y="1576"/>
                  </a:moveTo>
                  <a:lnTo>
                    <a:pt x="0" y="1576"/>
                  </a:lnTo>
                  <a:lnTo>
                    <a:pt x="24" y="1518"/>
                  </a:lnTo>
                  <a:lnTo>
                    <a:pt x="50" y="1462"/>
                  </a:lnTo>
                  <a:lnTo>
                    <a:pt x="78" y="1406"/>
                  </a:lnTo>
                  <a:lnTo>
                    <a:pt x="108" y="1350"/>
                  </a:lnTo>
                  <a:lnTo>
                    <a:pt x="138" y="1296"/>
                  </a:lnTo>
                  <a:lnTo>
                    <a:pt x="170" y="1242"/>
                  </a:lnTo>
                  <a:lnTo>
                    <a:pt x="204" y="1190"/>
                  </a:lnTo>
                  <a:lnTo>
                    <a:pt x="238" y="1138"/>
                  </a:lnTo>
                  <a:lnTo>
                    <a:pt x="272" y="1086"/>
                  </a:lnTo>
                  <a:lnTo>
                    <a:pt x="310" y="1036"/>
                  </a:lnTo>
                  <a:lnTo>
                    <a:pt x="348" y="988"/>
                  </a:lnTo>
                  <a:lnTo>
                    <a:pt x="386" y="940"/>
                  </a:lnTo>
                  <a:lnTo>
                    <a:pt x="426" y="892"/>
                  </a:lnTo>
                  <a:lnTo>
                    <a:pt x="468" y="846"/>
                  </a:lnTo>
                  <a:lnTo>
                    <a:pt x="510" y="800"/>
                  </a:lnTo>
                  <a:lnTo>
                    <a:pt x="552" y="756"/>
                  </a:lnTo>
                  <a:lnTo>
                    <a:pt x="596" y="712"/>
                  </a:lnTo>
                  <a:lnTo>
                    <a:pt x="642" y="670"/>
                  </a:lnTo>
                  <a:lnTo>
                    <a:pt x="688" y="630"/>
                  </a:lnTo>
                  <a:lnTo>
                    <a:pt x="736" y="590"/>
                  </a:lnTo>
                  <a:lnTo>
                    <a:pt x="784" y="550"/>
                  </a:lnTo>
                  <a:lnTo>
                    <a:pt x="834" y="512"/>
                  </a:lnTo>
                  <a:lnTo>
                    <a:pt x="884" y="476"/>
                  </a:lnTo>
                  <a:lnTo>
                    <a:pt x="934" y="440"/>
                  </a:lnTo>
                  <a:lnTo>
                    <a:pt x="986" y="406"/>
                  </a:lnTo>
                  <a:lnTo>
                    <a:pt x="1040" y="374"/>
                  </a:lnTo>
                  <a:lnTo>
                    <a:pt x="1092" y="342"/>
                  </a:lnTo>
                  <a:lnTo>
                    <a:pt x="1148" y="312"/>
                  </a:lnTo>
                  <a:lnTo>
                    <a:pt x="1202" y="282"/>
                  </a:lnTo>
                  <a:lnTo>
                    <a:pt x="1258" y="254"/>
                  </a:lnTo>
                  <a:lnTo>
                    <a:pt x="1316" y="228"/>
                  </a:lnTo>
                  <a:lnTo>
                    <a:pt x="1374" y="202"/>
                  </a:lnTo>
                  <a:lnTo>
                    <a:pt x="1432" y="178"/>
                  </a:lnTo>
                  <a:lnTo>
                    <a:pt x="1490" y="156"/>
                  </a:lnTo>
                  <a:lnTo>
                    <a:pt x="1550" y="136"/>
                  </a:lnTo>
                  <a:lnTo>
                    <a:pt x="1610" y="116"/>
                  </a:lnTo>
                  <a:lnTo>
                    <a:pt x="1672" y="98"/>
                  </a:lnTo>
                  <a:lnTo>
                    <a:pt x="1732" y="80"/>
                  </a:lnTo>
                  <a:lnTo>
                    <a:pt x="1794" y="66"/>
                  </a:lnTo>
                  <a:lnTo>
                    <a:pt x="1858" y="52"/>
                  </a:lnTo>
                  <a:lnTo>
                    <a:pt x="1922" y="40"/>
                  </a:lnTo>
                  <a:lnTo>
                    <a:pt x="1984" y="30"/>
                  </a:lnTo>
                  <a:lnTo>
                    <a:pt x="2050" y="20"/>
                  </a:lnTo>
                  <a:lnTo>
                    <a:pt x="2114" y="12"/>
                  </a:lnTo>
                  <a:lnTo>
                    <a:pt x="2180" y="8"/>
                  </a:lnTo>
                  <a:lnTo>
                    <a:pt x="2246" y="2"/>
                  </a:lnTo>
                  <a:lnTo>
                    <a:pt x="2312" y="0"/>
                  </a:lnTo>
                  <a:lnTo>
                    <a:pt x="2378" y="0"/>
                  </a:lnTo>
                  <a:lnTo>
                    <a:pt x="2444" y="0"/>
                  </a:lnTo>
                  <a:lnTo>
                    <a:pt x="2510" y="2"/>
                  </a:lnTo>
                  <a:lnTo>
                    <a:pt x="2576" y="8"/>
                  </a:lnTo>
                  <a:lnTo>
                    <a:pt x="2642" y="12"/>
                  </a:lnTo>
                  <a:lnTo>
                    <a:pt x="2706" y="20"/>
                  </a:lnTo>
                  <a:lnTo>
                    <a:pt x="2772" y="30"/>
                  </a:lnTo>
                  <a:lnTo>
                    <a:pt x="2834" y="40"/>
                  </a:lnTo>
                  <a:lnTo>
                    <a:pt x="2898" y="52"/>
                  </a:lnTo>
                  <a:lnTo>
                    <a:pt x="2962" y="66"/>
                  </a:lnTo>
                  <a:lnTo>
                    <a:pt x="3024" y="80"/>
                  </a:lnTo>
                  <a:lnTo>
                    <a:pt x="3084" y="98"/>
                  </a:lnTo>
                  <a:lnTo>
                    <a:pt x="3146" y="116"/>
                  </a:lnTo>
                  <a:lnTo>
                    <a:pt x="3206" y="136"/>
                  </a:lnTo>
                  <a:lnTo>
                    <a:pt x="3266" y="156"/>
                  </a:lnTo>
                  <a:lnTo>
                    <a:pt x="3324" y="178"/>
                  </a:lnTo>
                  <a:lnTo>
                    <a:pt x="3382" y="202"/>
                  </a:lnTo>
                  <a:lnTo>
                    <a:pt x="3440" y="228"/>
                  </a:lnTo>
                  <a:lnTo>
                    <a:pt x="3498" y="254"/>
                  </a:lnTo>
                  <a:lnTo>
                    <a:pt x="3554" y="282"/>
                  </a:lnTo>
                  <a:lnTo>
                    <a:pt x="3608" y="312"/>
                  </a:lnTo>
                  <a:lnTo>
                    <a:pt x="3664" y="342"/>
                  </a:lnTo>
                  <a:lnTo>
                    <a:pt x="3716" y="374"/>
                  </a:lnTo>
                  <a:lnTo>
                    <a:pt x="3770" y="406"/>
                  </a:lnTo>
                  <a:lnTo>
                    <a:pt x="3822" y="440"/>
                  </a:lnTo>
                  <a:lnTo>
                    <a:pt x="3872" y="476"/>
                  </a:lnTo>
                  <a:lnTo>
                    <a:pt x="3922" y="512"/>
                  </a:lnTo>
                  <a:lnTo>
                    <a:pt x="3972" y="550"/>
                  </a:lnTo>
                  <a:lnTo>
                    <a:pt x="4020" y="590"/>
                  </a:lnTo>
                  <a:lnTo>
                    <a:pt x="4068" y="630"/>
                  </a:lnTo>
                  <a:lnTo>
                    <a:pt x="4114" y="670"/>
                  </a:lnTo>
                  <a:lnTo>
                    <a:pt x="4160" y="712"/>
                  </a:lnTo>
                  <a:lnTo>
                    <a:pt x="4204" y="756"/>
                  </a:lnTo>
                  <a:lnTo>
                    <a:pt x="4246" y="800"/>
                  </a:lnTo>
                  <a:lnTo>
                    <a:pt x="4288" y="846"/>
                  </a:lnTo>
                  <a:lnTo>
                    <a:pt x="4330" y="892"/>
                  </a:lnTo>
                  <a:lnTo>
                    <a:pt x="4370" y="940"/>
                  </a:lnTo>
                  <a:lnTo>
                    <a:pt x="4410" y="988"/>
                  </a:lnTo>
                  <a:lnTo>
                    <a:pt x="4446" y="1036"/>
                  </a:lnTo>
                  <a:lnTo>
                    <a:pt x="4484" y="1086"/>
                  </a:lnTo>
                  <a:lnTo>
                    <a:pt x="4518" y="1138"/>
                  </a:lnTo>
                  <a:lnTo>
                    <a:pt x="4552" y="1190"/>
                  </a:lnTo>
                  <a:lnTo>
                    <a:pt x="4586" y="1242"/>
                  </a:lnTo>
                  <a:lnTo>
                    <a:pt x="4618" y="1296"/>
                  </a:lnTo>
                  <a:lnTo>
                    <a:pt x="4648" y="1350"/>
                  </a:lnTo>
                  <a:lnTo>
                    <a:pt x="4678" y="1406"/>
                  </a:lnTo>
                  <a:lnTo>
                    <a:pt x="4706" y="1462"/>
                  </a:lnTo>
                  <a:lnTo>
                    <a:pt x="4732" y="1518"/>
                  </a:lnTo>
                  <a:lnTo>
                    <a:pt x="4756" y="1576"/>
                  </a:lnTo>
                  <a:lnTo>
                    <a:pt x="0" y="157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lIns="99496" tIns="49748" rIns="99496" bIns="49748"/>
            <a:lstStyle/>
            <a:p>
              <a:endParaRPr lang="zh-CN" altLang="en-US"/>
            </a:p>
          </p:txBody>
        </p:sp>
        <p:sp>
          <p:nvSpPr>
            <p:cNvPr id="141324" name="Oval 439"/>
            <p:cNvSpPr>
              <a:spLocks noChangeArrowheads="1"/>
            </p:cNvSpPr>
            <p:nvPr/>
          </p:nvSpPr>
          <p:spPr bwMode="auto">
            <a:xfrm>
              <a:off x="1814" y="1695"/>
              <a:ext cx="1212" cy="50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sp>
          <p:nvSpPr>
            <p:cNvPr id="141336" name="Oval 441"/>
            <p:cNvSpPr>
              <a:spLocks noChangeArrowheads="1"/>
            </p:cNvSpPr>
            <p:nvPr/>
          </p:nvSpPr>
          <p:spPr bwMode="auto">
            <a:xfrm>
              <a:off x="1824" y="453"/>
              <a:ext cx="1175" cy="1166"/>
            </a:xfrm>
            <a:prstGeom prst="ellipse">
              <a:avLst/>
            </a:prstGeom>
            <a:gradFill rotWithShape="1">
              <a:gsLst>
                <a:gs pos="0">
                  <a:srgbClr val="FF0101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9496" tIns="49748" rIns="99496" bIns="49748" anchor="ctr"/>
            <a:lstStyle/>
            <a:p>
              <a:pPr defTabSz="995363">
                <a:defRPr/>
              </a:pPr>
              <a:endParaRPr lang="ko-KR" altLang="en-US"/>
            </a:p>
          </p:txBody>
        </p:sp>
        <p:sp>
          <p:nvSpPr>
            <p:cNvPr id="141326" name="Oval 442"/>
            <p:cNvSpPr>
              <a:spLocks noChangeArrowheads="1"/>
            </p:cNvSpPr>
            <p:nvPr/>
          </p:nvSpPr>
          <p:spPr bwMode="auto">
            <a:xfrm>
              <a:off x="2055" y="599"/>
              <a:ext cx="197" cy="19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sp>
          <p:nvSpPr>
            <p:cNvPr id="4" name="Text Box 443"/>
            <p:cNvSpPr txBox="1">
              <a:spLocks noChangeArrowheads="1"/>
            </p:cNvSpPr>
            <p:nvPr/>
          </p:nvSpPr>
          <p:spPr bwMode="auto">
            <a:xfrm>
              <a:off x="1930" y="815"/>
              <a:ext cx="99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496" tIns="49748" rIns="99496" bIns="49748">
              <a:spAutoFit/>
            </a:bodyPr>
            <a:lstStyle/>
            <a:p>
              <a:pPr algn="ctr" defTabSz="995363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分布式任务调度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328" name="Freeform 444"/>
            <p:cNvSpPr>
              <a:spLocks/>
            </p:cNvSpPr>
            <p:nvPr/>
          </p:nvSpPr>
          <p:spPr bwMode="auto">
            <a:xfrm>
              <a:off x="1905" y="473"/>
              <a:ext cx="998" cy="331"/>
            </a:xfrm>
            <a:custGeom>
              <a:avLst/>
              <a:gdLst>
                <a:gd name="T0" fmla="*/ 0 w 4756"/>
                <a:gd name="T1" fmla="*/ 0 h 1576"/>
                <a:gd name="T2" fmla="*/ 0 w 4756"/>
                <a:gd name="T3" fmla="*/ 0 h 1576"/>
                <a:gd name="T4" fmla="*/ 0 w 4756"/>
                <a:gd name="T5" fmla="*/ 0 h 1576"/>
                <a:gd name="T6" fmla="*/ 0 w 4756"/>
                <a:gd name="T7" fmla="*/ 0 h 1576"/>
                <a:gd name="T8" fmla="*/ 0 w 4756"/>
                <a:gd name="T9" fmla="*/ 0 h 1576"/>
                <a:gd name="T10" fmla="*/ 0 w 4756"/>
                <a:gd name="T11" fmla="*/ 0 h 1576"/>
                <a:gd name="T12" fmla="*/ 0 w 4756"/>
                <a:gd name="T13" fmla="*/ 0 h 1576"/>
                <a:gd name="T14" fmla="*/ 0 w 4756"/>
                <a:gd name="T15" fmla="*/ 0 h 1576"/>
                <a:gd name="T16" fmla="*/ 0 w 4756"/>
                <a:gd name="T17" fmla="*/ 0 h 1576"/>
                <a:gd name="T18" fmla="*/ 0 w 4756"/>
                <a:gd name="T19" fmla="*/ 0 h 1576"/>
                <a:gd name="T20" fmla="*/ 0 w 4756"/>
                <a:gd name="T21" fmla="*/ 0 h 1576"/>
                <a:gd name="T22" fmla="*/ 0 w 4756"/>
                <a:gd name="T23" fmla="*/ 0 h 1576"/>
                <a:gd name="T24" fmla="*/ 0 w 4756"/>
                <a:gd name="T25" fmla="*/ 0 h 1576"/>
                <a:gd name="T26" fmla="*/ 0 w 4756"/>
                <a:gd name="T27" fmla="*/ 0 h 1576"/>
                <a:gd name="T28" fmla="*/ 0 w 4756"/>
                <a:gd name="T29" fmla="*/ 0 h 1576"/>
                <a:gd name="T30" fmla="*/ 0 w 4756"/>
                <a:gd name="T31" fmla="*/ 0 h 1576"/>
                <a:gd name="T32" fmla="*/ 0 w 4756"/>
                <a:gd name="T33" fmla="*/ 0 h 1576"/>
                <a:gd name="T34" fmla="*/ 0 w 4756"/>
                <a:gd name="T35" fmla="*/ 0 h 1576"/>
                <a:gd name="T36" fmla="*/ 0 w 4756"/>
                <a:gd name="T37" fmla="*/ 0 h 1576"/>
                <a:gd name="T38" fmla="*/ 0 w 4756"/>
                <a:gd name="T39" fmla="*/ 0 h 1576"/>
                <a:gd name="T40" fmla="*/ 0 w 4756"/>
                <a:gd name="T41" fmla="*/ 0 h 1576"/>
                <a:gd name="T42" fmla="*/ 0 w 4756"/>
                <a:gd name="T43" fmla="*/ 0 h 1576"/>
                <a:gd name="T44" fmla="*/ 0 w 4756"/>
                <a:gd name="T45" fmla="*/ 0 h 1576"/>
                <a:gd name="T46" fmla="*/ 0 w 4756"/>
                <a:gd name="T47" fmla="*/ 0 h 1576"/>
                <a:gd name="T48" fmla="*/ 0 w 4756"/>
                <a:gd name="T49" fmla="*/ 0 h 1576"/>
                <a:gd name="T50" fmla="*/ 0 w 4756"/>
                <a:gd name="T51" fmla="*/ 0 h 1576"/>
                <a:gd name="T52" fmla="*/ 0 w 4756"/>
                <a:gd name="T53" fmla="*/ 0 h 1576"/>
                <a:gd name="T54" fmla="*/ 0 w 4756"/>
                <a:gd name="T55" fmla="*/ 0 h 1576"/>
                <a:gd name="T56" fmla="*/ 0 w 4756"/>
                <a:gd name="T57" fmla="*/ 0 h 1576"/>
                <a:gd name="T58" fmla="*/ 0 w 4756"/>
                <a:gd name="T59" fmla="*/ 0 h 1576"/>
                <a:gd name="T60" fmla="*/ 0 w 4756"/>
                <a:gd name="T61" fmla="*/ 0 h 1576"/>
                <a:gd name="T62" fmla="*/ 0 w 4756"/>
                <a:gd name="T63" fmla="*/ 0 h 1576"/>
                <a:gd name="T64" fmla="*/ 0 w 4756"/>
                <a:gd name="T65" fmla="*/ 0 h 1576"/>
                <a:gd name="T66" fmla="*/ 0 w 4756"/>
                <a:gd name="T67" fmla="*/ 0 h 1576"/>
                <a:gd name="T68" fmla="*/ 0 w 4756"/>
                <a:gd name="T69" fmla="*/ 0 h 1576"/>
                <a:gd name="T70" fmla="*/ 0 w 4756"/>
                <a:gd name="T71" fmla="*/ 0 h 1576"/>
                <a:gd name="T72" fmla="*/ 0 w 4756"/>
                <a:gd name="T73" fmla="*/ 0 h 1576"/>
                <a:gd name="T74" fmla="*/ 0 w 4756"/>
                <a:gd name="T75" fmla="*/ 0 h 1576"/>
                <a:gd name="T76" fmla="*/ 0 w 4756"/>
                <a:gd name="T77" fmla="*/ 0 h 1576"/>
                <a:gd name="T78" fmla="*/ 0 w 4756"/>
                <a:gd name="T79" fmla="*/ 0 h 1576"/>
                <a:gd name="T80" fmla="*/ 0 w 4756"/>
                <a:gd name="T81" fmla="*/ 0 h 1576"/>
                <a:gd name="T82" fmla="*/ 0 w 4756"/>
                <a:gd name="T83" fmla="*/ 0 h 1576"/>
                <a:gd name="T84" fmla="*/ 0 w 4756"/>
                <a:gd name="T85" fmla="*/ 0 h 1576"/>
                <a:gd name="T86" fmla="*/ 0 w 4756"/>
                <a:gd name="T87" fmla="*/ 0 h 1576"/>
                <a:gd name="T88" fmla="*/ 0 w 4756"/>
                <a:gd name="T89" fmla="*/ 0 h 1576"/>
                <a:gd name="T90" fmla="*/ 0 w 4756"/>
                <a:gd name="T91" fmla="*/ 0 h 1576"/>
                <a:gd name="T92" fmla="*/ 0 w 4756"/>
                <a:gd name="T93" fmla="*/ 0 h 1576"/>
                <a:gd name="T94" fmla="*/ 0 w 4756"/>
                <a:gd name="T95" fmla="*/ 0 h 1576"/>
                <a:gd name="T96" fmla="*/ 0 w 4756"/>
                <a:gd name="T97" fmla="*/ 0 h 157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6"/>
                <a:gd name="T148" fmla="*/ 0 h 1576"/>
                <a:gd name="T149" fmla="*/ 4756 w 4756"/>
                <a:gd name="T150" fmla="*/ 1576 h 157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6" h="1576">
                  <a:moveTo>
                    <a:pt x="0" y="1576"/>
                  </a:moveTo>
                  <a:lnTo>
                    <a:pt x="0" y="1576"/>
                  </a:lnTo>
                  <a:lnTo>
                    <a:pt x="24" y="1518"/>
                  </a:lnTo>
                  <a:lnTo>
                    <a:pt x="50" y="1462"/>
                  </a:lnTo>
                  <a:lnTo>
                    <a:pt x="78" y="1406"/>
                  </a:lnTo>
                  <a:lnTo>
                    <a:pt x="108" y="1350"/>
                  </a:lnTo>
                  <a:lnTo>
                    <a:pt x="138" y="1296"/>
                  </a:lnTo>
                  <a:lnTo>
                    <a:pt x="170" y="1242"/>
                  </a:lnTo>
                  <a:lnTo>
                    <a:pt x="204" y="1190"/>
                  </a:lnTo>
                  <a:lnTo>
                    <a:pt x="238" y="1138"/>
                  </a:lnTo>
                  <a:lnTo>
                    <a:pt x="272" y="1086"/>
                  </a:lnTo>
                  <a:lnTo>
                    <a:pt x="310" y="1036"/>
                  </a:lnTo>
                  <a:lnTo>
                    <a:pt x="348" y="988"/>
                  </a:lnTo>
                  <a:lnTo>
                    <a:pt x="386" y="940"/>
                  </a:lnTo>
                  <a:lnTo>
                    <a:pt x="426" y="892"/>
                  </a:lnTo>
                  <a:lnTo>
                    <a:pt x="468" y="846"/>
                  </a:lnTo>
                  <a:lnTo>
                    <a:pt x="510" y="800"/>
                  </a:lnTo>
                  <a:lnTo>
                    <a:pt x="552" y="756"/>
                  </a:lnTo>
                  <a:lnTo>
                    <a:pt x="596" y="712"/>
                  </a:lnTo>
                  <a:lnTo>
                    <a:pt x="642" y="670"/>
                  </a:lnTo>
                  <a:lnTo>
                    <a:pt x="688" y="630"/>
                  </a:lnTo>
                  <a:lnTo>
                    <a:pt x="736" y="590"/>
                  </a:lnTo>
                  <a:lnTo>
                    <a:pt x="784" y="550"/>
                  </a:lnTo>
                  <a:lnTo>
                    <a:pt x="834" y="512"/>
                  </a:lnTo>
                  <a:lnTo>
                    <a:pt x="884" y="476"/>
                  </a:lnTo>
                  <a:lnTo>
                    <a:pt x="934" y="440"/>
                  </a:lnTo>
                  <a:lnTo>
                    <a:pt x="986" y="406"/>
                  </a:lnTo>
                  <a:lnTo>
                    <a:pt x="1040" y="374"/>
                  </a:lnTo>
                  <a:lnTo>
                    <a:pt x="1092" y="342"/>
                  </a:lnTo>
                  <a:lnTo>
                    <a:pt x="1148" y="312"/>
                  </a:lnTo>
                  <a:lnTo>
                    <a:pt x="1202" y="282"/>
                  </a:lnTo>
                  <a:lnTo>
                    <a:pt x="1258" y="254"/>
                  </a:lnTo>
                  <a:lnTo>
                    <a:pt x="1316" y="228"/>
                  </a:lnTo>
                  <a:lnTo>
                    <a:pt x="1374" y="202"/>
                  </a:lnTo>
                  <a:lnTo>
                    <a:pt x="1432" y="178"/>
                  </a:lnTo>
                  <a:lnTo>
                    <a:pt x="1490" y="156"/>
                  </a:lnTo>
                  <a:lnTo>
                    <a:pt x="1550" y="136"/>
                  </a:lnTo>
                  <a:lnTo>
                    <a:pt x="1610" y="116"/>
                  </a:lnTo>
                  <a:lnTo>
                    <a:pt x="1672" y="98"/>
                  </a:lnTo>
                  <a:lnTo>
                    <a:pt x="1732" y="80"/>
                  </a:lnTo>
                  <a:lnTo>
                    <a:pt x="1794" y="66"/>
                  </a:lnTo>
                  <a:lnTo>
                    <a:pt x="1858" y="52"/>
                  </a:lnTo>
                  <a:lnTo>
                    <a:pt x="1922" y="40"/>
                  </a:lnTo>
                  <a:lnTo>
                    <a:pt x="1984" y="30"/>
                  </a:lnTo>
                  <a:lnTo>
                    <a:pt x="2050" y="20"/>
                  </a:lnTo>
                  <a:lnTo>
                    <a:pt x="2114" y="12"/>
                  </a:lnTo>
                  <a:lnTo>
                    <a:pt x="2180" y="8"/>
                  </a:lnTo>
                  <a:lnTo>
                    <a:pt x="2246" y="2"/>
                  </a:lnTo>
                  <a:lnTo>
                    <a:pt x="2312" y="0"/>
                  </a:lnTo>
                  <a:lnTo>
                    <a:pt x="2378" y="0"/>
                  </a:lnTo>
                  <a:lnTo>
                    <a:pt x="2444" y="0"/>
                  </a:lnTo>
                  <a:lnTo>
                    <a:pt x="2510" y="2"/>
                  </a:lnTo>
                  <a:lnTo>
                    <a:pt x="2576" y="8"/>
                  </a:lnTo>
                  <a:lnTo>
                    <a:pt x="2642" y="12"/>
                  </a:lnTo>
                  <a:lnTo>
                    <a:pt x="2706" y="20"/>
                  </a:lnTo>
                  <a:lnTo>
                    <a:pt x="2772" y="30"/>
                  </a:lnTo>
                  <a:lnTo>
                    <a:pt x="2834" y="40"/>
                  </a:lnTo>
                  <a:lnTo>
                    <a:pt x="2898" y="52"/>
                  </a:lnTo>
                  <a:lnTo>
                    <a:pt x="2962" y="66"/>
                  </a:lnTo>
                  <a:lnTo>
                    <a:pt x="3024" y="80"/>
                  </a:lnTo>
                  <a:lnTo>
                    <a:pt x="3084" y="98"/>
                  </a:lnTo>
                  <a:lnTo>
                    <a:pt x="3146" y="116"/>
                  </a:lnTo>
                  <a:lnTo>
                    <a:pt x="3206" y="136"/>
                  </a:lnTo>
                  <a:lnTo>
                    <a:pt x="3266" y="156"/>
                  </a:lnTo>
                  <a:lnTo>
                    <a:pt x="3324" y="178"/>
                  </a:lnTo>
                  <a:lnTo>
                    <a:pt x="3382" y="202"/>
                  </a:lnTo>
                  <a:lnTo>
                    <a:pt x="3440" y="228"/>
                  </a:lnTo>
                  <a:lnTo>
                    <a:pt x="3498" y="254"/>
                  </a:lnTo>
                  <a:lnTo>
                    <a:pt x="3554" y="282"/>
                  </a:lnTo>
                  <a:lnTo>
                    <a:pt x="3608" y="312"/>
                  </a:lnTo>
                  <a:lnTo>
                    <a:pt x="3664" y="342"/>
                  </a:lnTo>
                  <a:lnTo>
                    <a:pt x="3716" y="374"/>
                  </a:lnTo>
                  <a:lnTo>
                    <a:pt x="3770" y="406"/>
                  </a:lnTo>
                  <a:lnTo>
                    <a:pt x="3822" y="440"/>
                  </a:lnTo>
                  <a:lnTo>
                    <a:pt x="3872" y="476"/>
                  </a:lnTo>
                  <a:lnTo>
                    <a:pt x="3922" y="512"/>
                  </a:lnTo>
                  <a:lnTo>
                    <a:pt x="3972" y="550"/>
                  </a:lnTo>
                  <a:lnTo>
                    <a:pt x="4020" y="590"/>
                  </a:lnTo>
                  <a:lnTo>
                    <a:pt x="4068" y="630"/>
                  </a:lnTo>
                  <a:lnTo>
                    <a:pt x="4114" y="670"/>
                  </a:lnTo>
                  <a:lnTo>
                    <a:pt x="4160" y="712"/>
                  </a:lnTo>
                  <a:lnTo>
                    <a:pt x="4204" y="756"/>
                  </a:lnTo>
                  <a:lnTo>
                    <a:pt x="4246" y="800"/>
                  </a:lnTo>
                  <a:lnTo>
                    <a:pt x="4288" y="846"/>
                  </a:lnTo>
                  <a:lnTo>
                    <a:pt x="4330" y="892"/>
                  </a:lnTo>
                  <a:lnTo>
                    <a:pt x="4370" y="940"/>
                  </a:lnTo>
                  <a:lnTo>
                    <a:pt x="4410" y="988"/>
                  </a:lnTo>
                  <a:lnTo>
                    <a:pt x="4446" y="1036"/>
                  </a:lnTo>
                  <a:lnTo>
                    <a:pt x="4484" y="1086"/>
                  </a:lnTo>
                  <a:lnTo>
                    <a:pt x="4518" y="1138"/>
                  </a:lnTo>
                  <a:lnTo>
                    <a:pt x="4552" y="1190"/>
                  </a:lnTo>
                  <a:lnTo>
                    <a:pt x="4586" y="1242"/>
                  </a:lnTo>
                  <a:lnTo>
                    <a:pt x="4618" y="1296"/>
                  </a:lnTo>
                  <a:lnTo>
                    <a:pt x="4648" y="1350"/>
                  </a:lnTo>
                  <a:lnTo>
                    <a:pt x="4678" y="1406"/>
                  </a:lnTo>
                  <a:lnTo>
                    <a:pt x="4706" y="1462"/>
                  </a:lnTo>
                  <a:lnTo>
                    <a:pt x="4732" y="1518"/>
                  </a:lnTo>
                  <a:lnTo>
                    <a:pt x="4756" y="1576"/>
                  </a:lnTo>
                  <a:lnTo>
                    <a:pt x="0" y="157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lIns="99496" tIns="49748" rIns="99496" bIns="49748"/>
            <a:lstStyle/>
            <a:p>
              <a:endParaRPr lang="zh-CN" altLang="en-US"/>
            </a:p>
          </p:txBody>
        </p:sp>
        <p:sp>
          <p:nvSpPr>
            <p:cNvPr id="141329" name="Oval 447"/>
            <p:cNvSpPr>
              <a:spLocks noChangeArrowheads="1"/>
            </p:cNvSpPr>
            <p:nvPr/>
          </p:nvSpPr>
          <p:spPr bwMode="auto">
            <a:xfrm>
              <a:off x="4196" y="1695"/>
              <a:ext cx="1212" cy="50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sp>
          <p:nvSpPr>
            <p:cNvPr id="141341" name="Oval 449"/>
            <p:cNvSpPr>
              <a:spLocks noChangeArrowheads="1"/>
            </p:cNvSpPr>
            <p:nvPr/>
          </p:nvSpPr>
          <p:spPr bwMode="auto">
            <a:xfrm>
              <a:off x="4206" y="453"/>
              <a:ext cx="1170" cy="1166"/>
            </a:xfrm>
            <a:prstGeom prst="ellipse">
              <a:avLst/>
            </a:prstGeom>
            <a:gradFill rotWithShape="1">
              <a:gsLst>
                <a:gs pos="0">
                  <a:srgbClr val="FF0101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9496" tIns="49748" rIns="99496" bIns="49748" anchor="ctr"/>
            <a:lstStyle/>
            <a:p>
              <a:pPr defTabSz="995363">
                <a:defRPr/>
              </a:pPr>
              <a:endParaRPr lang="ko-KR" altLang="en-US"/>
            </a:p>
          </p:txBody>
        </p:sp>
        <p:sp>
          <p:nvSpPr>
            <p:cNvPr id="141331" name="Oval 450"/>
            <p:cNvSpPr>
              <a:spLocks noChangeArrowheads="1"/>
            </p:cNvSpPr>
            <p:nvPr/>
          </p:nvSpPr>
          <p:spPr bwMode="auto">
            <a:xfrm>
              <a:off x="4437" y="599"/>
              <a:ext cx="197" cy="19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sp>
          <p:nvSpPr>
            <p:cNvPr id="141332" name="Text Box 451"/>
            <p:cNvSpPr txBox="1">
              <a:spLocks noChangeArrowheads="1"/>
            </p:cNvSpPr>
            <p:nvPr/>
          </p:nvSpPr>
          <p:spPr bwMode="auto">
            <a:xfrm>
              <a:off x="4314" y="815"/>
              <a:ext cx="99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496" tIns="49748" rIns="99496" bIns="49748">
              <a:spAutoFit/>
            </a:bodyPr>
            <a:lstStyle/>
            <a:p>
              <a:pPr algn="ctr" defTabSz="995363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分布式日志检索</a:t>
              </a:r>
              <a:endPara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333" name="Freeform 452"/>
            <p:cNvSpPr>
              <a:spLocks/>
            </p:cNvSpPr>
            <p:nvPr/>
          </p:nvSpPr>
          <p:spPr bwMode="auto">
            <a:xfrm>
              <a:off x="4286" y="473"/>
              <a:ext cx="998" cy="331"/>
            </a:xfrm>
            <a:custGeom>
              <a:avLst/>
              <a:gdLst>
                <a:gd name="T0" fmla="*/ 0 w 4756"/>
                <a:gd name="T1" fmla="*/ 0 h 1576"/>
                <a:gd name="T2" fmla="*/ 0 w 4756"/>
                <a:gd name="T3" fmla="*/ 0 h 1576"/>
                <a:gd name="T4" fmla="*/ 0 w 4756"/>
                <a:gd name="T5" fmla="*/ 0 h 1576"/>
                <a:gd name="T6" fmla="*/ 0 w 4756"/>
                <a:gd name="T7" fmla="*/ 0 h 1576"/>
                <a:gd name="T8" fmla="*/ 0 w 4756"/>
                <a:gd name="T9" fmla="*/ 0 h 1576"/>
                <a:gd name="T10" fmla="*/ 0 w 4756"/>
                <a:gd name="T11" fmla="*/ 0 h 1576"/>
                <a:gd name="T12" fmla="*/ 0 w 4756"/>
                <a:gd name="T13" fmla="*/ 0 h 1576"/>
                <a:gd name="T14" fmla="*/ 0 w 4756"/>
                <a:gd name="T15" fmla="*/ 0 h 1576"/>
                <a:gd name="T16" fmla="*/ 0 w 4756"/>
                <a:gd name="T17" fmla="*/ 0 h 1576"/>
                <a:gd name="T18" fmla="*/ 0 w 4756"/>
                <a:gd name="T19" fmla="*/ 0 h 1576"/>
                <a:gd name="T20" fmla="*/ 0 w 4756"/>
                <a:gd name="T21" fmla="*/ 0 h 1576"/>
                <a:gd name="T22" fmla="*/ 0 w 4756"/>
                <a:gd name="T23" fmla="*/ 0 h 1576"/>
                <a:gd name="T24" fmla="*/ 0 w 4756"/>
                <a:gd name="T25" fmla="*/ 0 h 1576"/>
                <a:gd name="T26" fmla="*/ 0 w 4756"/>
                <a:gd name="T27" fmla="*/ 0 h 1576"/>
                <a:gd name="T28" fmla="*/ 0 w 4756"/>
                <a:gd name="T29" fmla="*/ 0 h 1576"/>
                <a:gd name="T30" fmla="*/ 0 w 4756"/>
                <a:gd name="T31" fmla="*/ 0 h 1576"/>
                <a:gd name="T32" fmla="*/ 0 w 4756"/>
                <a:gd name="T33" fmla="*/ 0 h 1576"/>
                <a:gd name="T34" fmla="*/ 0 w 4756"/>
                <a:gd name="T35" fmla="*/ 0 h 1576"/>
                <a:gd name="T36" fmla="*/ 0 w 4756"/>
                <a:gd name="T37" fmla="*/ 0 h 1576"/>
                <a:gd name="T38" fmla="*/ 0 w 4756"/>
                <a:gd name="T39" fmla="*/ 0 h 1576"/>
                <a:gd name="T40" fmla="*/ 0 w 4756"/>
                <a:gd name="T41" fmla="*/ 0 h 1576"/>
                <a:gd name="T42" fmla="*/ 0 w 4756"/>
                <a:gd name="T43" fmla="*/ 0 h 1576"/>
                <a:gd name="T44" fmla="*/ 0 w 4756"/>
                <a:gd name="T45" fmla="*/ 0 h 1576"/>
                <a:gd name="T46" fmla="*/ 0 w 4756"/>
                <a:gd name="T47" fmla="*/ 0 h 1576"/>
                <a:gd name="T48" fmla="*/ 0 w 4756"/>
                <a:gd name="T49" fmla="*/ 0 h 1576"/>
                <a:gd name="T50" fmla="*/ 0 w 4756"/>
                <a:gd name="T51" fmla="*/ 0 h 1576"/>
                <a:gd name="T52" fmla="*/ 0 w 4756"/>
                <a:gd name="T53" fmla="*/ 0 h 1576"/>
                <a:gd name="T54" fmla="*/ 0 w 4756"/>
                <a:gd name="T55" fmla="*/ 0 h 1576"/>
                <a:gd name="T56" fmla="*/ 0 w 4756"/>
                <a:gd name="T57" fmla="*/ 0 h 1576"/>
                <a:gd name="T58" fmla="*/ 0 w 4756"/>
                <a:gd name="T59" fmla="*/ 0 h 1576"/>
                <a:gd name="T60" fmla="*/ 0 w 4756"/>
                <a:gd name="T61" fmla="*/ 0 h 1576"/>
                <a:gd name="T62" fmla="*/ 0 w 4756"/>
                <a:gd name="T63" fmla="*/ 0 h 1576"/>
                <a:gd name="T64" fmla="*/ 0 w 4756"/>
                <a:gd name="T65" fmla="*/ 0 h 1576"/>
                <a:gd name="T66" fmla="*/ 0 w 4756"/>
                <a:gd name="T67" fmla="*/ 0 h 1576"/>
                <a:gd name="T68" fmla="*/ 0 w 4756"/>
                <a:gd name="T69" fmla="*/ 0 h 1576"/>
                <a:gd name="T70" fmla="*/ 0 w 4756"/>
                <a:gd name="T71" fmla="*/ 0 h 1576"/>
                <a:gd name="T72" fmla="*/ 0 w 4756"/>
                <a:gd name="T73" fmla="*/ 0 h 1576"/>
                <a:gd name="T74" fmla="*/ 0 w 4756"/>
                <a:gd name="T75" fmla="*/ 0 h 1576"/>
                <a:gd name="T76" fmla="*/ 0 w 4756"/>
                <a:gd name="T77" fmla="*/ 0 h 1576"/>
                <a:gd name="T78" fmla="*/ 0 w 4756"/>
                <a:gd name="T79" fmla="*/ 0 h 1576"/>
                <a:gd name="T80" fmla="*/ 0 w 4756"/>
                <a:gd name="T81" fmla="*/ 0 h 1576"/>
                <a:gd name="T82" fmla="*/ 0 w 4756"/>
                <a:gd name="T83" fmla="*/ 0 h 1576"/>
                <a:gd name="T84" fmla="*/ 0 w 4756"/>
                <a:gd name="T85" fmla="*/ 0 h 1576"/>
                <a:gd name="T86" fmla="*/ 0 w 4756"/>
                <a:gd name="T87" fmla="*/ 0 h 1576"/>
                <a:gd name="T88" fmla="*/ 0 w 4756"/>
                <a:gd name="T89" fmla="*/ 0 h 1576"/>
                <a:gd name="T90" fmla="*/ 0 w 4756"/>
                <a:gd name="T91" fmla="*/ 0 h 1576"/>
                <a:gd name="T92" fmla="*/ 0 w 4756"/>
                <a:gd name="T93" fmla="*/ 0 h 1576"/>
                <a:gd name="T94" fmla="*/ 0 w 4756"/>
                <a:gd name="T95" fmla="*/ 0 h 1576"/>
                <a:gd name="T96" fmla="*/ 0 w 4756"/>
                <a:gd name="T97" fmla="*/ 0 h 157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6"/>
                <a:gd name="T148" fmla="*/ 0 h 1576"/>
                <a:gd name="T149" fmla="*/ 4756 w 4756"/>
                <a:gd name="T150" fmla="*/ 1576 h 157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6" h="1576">
                  <a:moveTo>
                    <a:pt x="0" y="1576"/>
                  </a:moveTo>
                  <a:lnTo>
                    <a:pt x="0" y="1576"/>
                  </a:lnTo>
                  <a:lnTo>
                    <a:pt x="24" y="1518"/>
                  </a:lnTo>
                  <a:lnTo>
                    <a:pt x="50" y="1462"/>
                  </a:lnTo>
                  <a:lnTo>
                    <a:pt x="78" y="1406"/>
                  </a:lnTo>
                  <a:lnTo>
                    <a:pt x="108" y="1350"/>
                  </a:lnTo>
                  <a:lnTo>
                    <a:pt x="138" y="1296"/>
                  </a:lnTo>
                  <a:lnTo>
                    <a:pt x="170" y="1242"/>
                  </a:lnTo>
                  <a:lnTo>
                    <a:pt x="204" y="1190"/>
                  </a:lnTo>
                  <a:lnTo>
                    <a:pt x="238" y="1138"/>
                  </a:lnTo>
                  <a:lnTo>
                    <a:pt x="272" y="1086"/>
                  </a:lnTo>
                  <a:lnTo>
                    <a:pt x="310" y="1036"/>
                  </a:lnTo>
                  <a:lnTo>
                    <a:pt x="348" y="988"/>
                  </a:lnTo>
                  <a:lnTo>
                    <a:pt x="386" y="940"/>
                  </a:lnTo>
                  <a:lnTo>
                    <a:pt x="426" y="892"/>
                  </a:lnTo>
                  <a:lnTo>
                    <a:pt x="468" y="846"/>
                  </a:lnTo>
                  <a:lnTo>
                    <a:pt x="510" y="800"/>
                  </a:lnTo>
                  <a:lnTo>
                    <a:pt x="552" y="756"/>
                  </a:lnTo>
                  <a:lnTo>
                    <a:pt x="596" y="712"/>
                  </a:lnTo>
                  <a:lnTo>
                    <a:pt x="642" y="670"/>
                  </a:lnTo>
                  <a:lnTo>
                    <a:pt x="688" y="630"/>
                  </a:lnTo>
                  <a:lnTo>
                    <a:pt x="736" y="590"/>
                  </a:lnTo>
                  <a:lnTo>
                    <a:pt x="784" y="550"/>
                  </a:lnTo>
                  <a:lnTo>
                    <a:pt x="834" y="512"/>
                  </a:lnTo>
                  <a:lnTo>
                    <a:pt x="884" y="476"/>
                  </a:lnTo>
                  <a:lnTo>
                    <a:pt x="934" y="440"/>
                  </a:lnTo>
                  <a:lnTo>
                    <a:pt x="986" y="406"/>
                  </a:lnTo>
                  <a:lnTo>
                    <a:pt x="1040" y="374"/>
                  </a:lnTo>
                  <a:lnTo>
                    <a:pt x="1092" y="342"/>
                  </a:lnTo>
                  <a:lnTo>
                    <a:pt x="1148" y="312"/>
                  </a:lnTo>
                  <a:lnTo>
                    <a:pt x="1202" y="282"/>
                  </a:lnTo>
                  <a:lnTo>
                    <a:pt x="1258" y="254"/>
                  </a:lnTo>
                  <a:lnTo>
                    <a:pt x="1316" y="228"/>
                  </a:lnTo>
                  <a:lnTo>
                    <a:pt x="1374" y="202"/>
                  </a:lnTo>
                  <a:lnTo>
                    <a:pt x="1432" y="178"/>
                  </a:lnTo>
                  <a:lnTo>
                    <a:pt x="1490" y="156"/>
                  </a:lnTo>
                  <a:lnTo>
                    <a:pt x="1550" y="136"/>
                  </a:lnTo>
                  <a:lnTo>
                    <a:pt x="1610" y="116"/>
                  </a:lnTo>
                  <a:lnTo>
                    <a:pt x="1672" y="98"/>
                  </a:lnTo>
                  <a:lnTo>
                    <a:pt x="1732" y="80"/>
                  </a:lnTo>
                  <a:lnTo>
                    <a:pt x="1794" y="66"/>
                  </a:lnTo>
                  <a:lnTo>
                    <a:pt x="1858" y="52"/>
                  </a:lnTo>
                  <a:lnTo>
                    <a:pt x="1922" y="40"/>
                  </a:lnTo>
                  <a:lnTo>
                    <a:pt x="1984" y="30"/>
                  </a:lnTo>
                  <a:lnTo>
                    <a:pt x="2050" y="20"/>
                  </a:lnTo>
                  <a:lnTo>
                    <a:pt x="2114" y="12"/>
                  </a:lnTo>
                  <a:lnTo>
                    <a:pt x="2180" y="8"/>
                  </a:lnTo>
                  <a:lnTo>
                    <a:pt x="2246" y="2"/>
                  </a:lnTo>
                  <a:lnTo>
                    <a:pt x="2312" y="0"/>
                  </a:lnTo>
                  <a:lnTo>
                    <a:pt x="2378" y="0"/>
                  </a:lnTo>
                  <a:lnTo>
                    <a:pt x="2444" y="0"/>
                  </a:lnTo>
                  <a:lnTo>
                    <a:pt x="2510" y="2"/>
                  </a:lnTo>
                  <a:lnTo>
                    <a:pt x="2576" y="8"/>
                  </a:lnTo>
                  <a:lnTo>
                    <a:pt x="2642" y="12"/>
                  </a:lnTo>
                  <a:lnTo>
                    <a:pt x="2706" y="20"/>
                  </a:lnTo>
                  <a:lnTo>
                    <a:pt x="2772" y="30"/>
                  </a:lnTo>
                  <a:lnTo>
                    <a:pt x="2834" y="40"/>
                  </a:lnTo>
                  <a:lnTo>
                    <a:pt x="2898" y="52"/>
                  </a:lnTo>
                  <a:lnTo>
                    <a:pt x="2962" y="66"/>
                  </a:lnTo>
                  <a:lnTo>
                    <a:pt x="3024" y="80"/>
                  </a:lnTo>
                  <a:lnTo>
                    <a:pt x="3084" y="98"/>
                  </a:lnTo>
                  <a:lnTo>
                    <a:pt x="3146" y="116"/>
                  </a:lnTo>
                  <a:lnTo>
                    <a:pt x="3206" y="136"/>
                  </a:lnTo>
                  <a:lnTo>
                    <a:pt x="3266" y="156"/>
                  </a:lnTo>
                  <a:lnTo>
                    <a:pt x="3324" y="178"/>
                  </a:lnTo>
                  <a:lnTo>
                    <a:pt x="3382" y="202"/>
                  </a:lnTo>
                  <a:lnTo>
                    <a:pt x="3440" y="228"/>
                  </a:lnTo>
                  <a:lnTo>
                    <a:pt x="3498" y="254"/>
                  </a:lnTo>
                  <a:lnTo>
                    <a:pt x="3554" y="282"/>
                  </a:lnTo>
                  <a:lnTo>
                    <a:pt x="3608" y="312"/>
                  </a:lnTo>
                  <a:lnTo>
                    <a:pt x="3664" y="342"/>
                  </a:lnTo>
                  <a:lnTo>
                    <a:pt x="3716" y="374"/>
                  </a:lnTo>
                  <a:lnTo>
                    <a:pt x="3770" y="406"/>
                  </a:lnTo>
                  <a:lnTo>
                    <a:pt x="3822" y="440"/>
                  </a:lnTo>
                  <a:lnTo>
                    <a:pt x="3872" y="476"/>
                  </a:lnTo>
                  <a:lnTo>
                    <a:pt x="3922" y="512"/>
                  </a:lnTo>
                  <a:lnTo>
                    <a:pt x="3972" y="550"/>
                  </a:lnTo>
                  <a:lnTo>
                    <a:pt x="4020" y="590"/>
                  </a:lnTo>
                  <a:lnTo>
                    <a:pt x="4068" y="630"/>
                  </a:lnTo>
                  <a:lnTo>
                    <a:pt x="4114" y="670"/>
                  </a:lnTo>
                  <a:lnTo>
                    <a:pt x="4160" y="712"/>
                  </a:lnTo>
                  <a:lnTo>
                    <a:pt x="4204" y="756"/>
                  </a:lnTo>
                  <a:lnTo>
                    <a:pt x="4246" y="800"/>
                  </a:lnTo>
                  <a:lnTo>
                    <a:pt x="4288" y="846"/>
                  </a:lnTo>
                  <a:lnTo>
                    <a:pt x="4330" y="892"/>
                  </a:lnTo>
                  <a:lnTo>
                    <a:pt x="4370" y="940"/>
                  </a:lnTo>
                  <a:lnTo>
                    <a:pt x="4410" y="988"/>
                  </a:lnTo>
                  <a:lnTo>
                    <a:pt x="4446" y="1036"/>
                  </a:lnTo>
                  <a:lnTo>
                    <a:pt x="4484" y="1086"/>
                  </a:lnTo>
                  <a:lnTo>
                    <a:pt x="4518" y="1138"/>
                  </a:lnTo>
                  <a:lnTo>
                    <a:pt x="4552" y="1190"/>
                  </a:lnTo>
                  <a:lnTo>
                    <a:pt x="4586" y="1242"/>
                  </a:lnTo>
                  <a:lnTo>
                    <a:pt x="4618" y="1296"/>
                  </a:lnTo>
                  <a:lnTo>
                    <a:pt x="4648" y="1350"/>
                  </a:lnTo>
                  <a:lnTo>
                    <a:pt x="4678" y="1406"/>
                  </a:lnTo>
                  <a:lnTo>
                    <a:pt x="4706" y="1462"/>
                  </a:lnTo>
                  <a:lnTo>
                    <a:pt x="4732" y="1518"/>
                  </a:lnTo>
                  <a:lnTo>
                    <a:pt x="4756" y="1576"/>
                  </a:lnTo>
                  <a:lnTo>
                    <a:pt x="0" y="157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lIns="99496" tIns="49748" rIns="99496" bIns="49748"/>
            <a:lstStyle/>
            <a:p>
              <a:endParaRPr lang="zh-CN" altLang="en-US"/>
            </a:p>
          </p:txBody>
        </p:sp>
        <p:sp>
          <p:nvSpPr>
            <p:cNvPr id="141334" name="AutoShape 454"/>
            <p:cNvSpPr>
              <a:spLocks noChangeArrowheads="1"/>
            </p:cNvSpPr>
            <p:nvPr/>
          </p:nvSpPr>
          <p:spPr bwMode="auto">
            <a:xfrm rot="-2367420">
              <a:off x="2563" y="1316"/>
              <a:ext cx="578" cy="475"/>
            </a:xfrm>
            <a:prstGeom prst="upArrow">
              <a:avLst>
                <a:gd name="adj1" fmla="val 52833"/>
                <a:gd name="adj2" fmla="val 45940"/>
              </a:avLst>
            </a:prstGeom>
            <a:gradFill rotWithShape="1">
              <a:gsLst>
                <a:gs pos="0">
                  <a:srgbClr val="404040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  <p:sp>
          <p:nvSpPr>
            <p:cNvPr id="141335" name="AutoShape 455"/>
            <p:cNvSpPr>
              <a:spLocks noChangeArrowheads="1"/>
            </p:cNvSpPr>
            <p:nvPr/>
          </p:nvSpPr>
          <p:spPr bwMode="auto">
            <a:xfrm rot="2480061">
              <a:off x="4037" y="1315"/>
              <a:ext cx="576" cy="475"/>
            </a:xfrm>
            <a:prstGeom prst="upArrow">
              <a:avLst>
                <a:gd name="adj1" fmla="val 52833"/>
                <a:gd name="adj2" fmla="val 45940"/>
              </a:avLst>
            </a:prstGeom>
            <a:gradFill rotWithShape="1">
              <a:gsLst>
                <a:gs pos="0">
                  <a:srgbClr val="404040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9496" tIns="49748" rIns="99496" bIns="49748" anchor="ctr"/>
            <a:lstStyle/>
            <a:p>
              <a:pPr defTabSz="995363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矩形 3"/>
          <p:cNvSpPr>
            <a:spLocks noChangeArrowheads="1"/>
          </p:cNvSpPr>
          <p:nvPr/>
        </p:nvSpPr>
        <p:spPr bwMode="auto">
          <a:xfrm>
            <a:off x="71406" y="88920"/>
            <a:ext cx="38211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zeromq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push/pull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模式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16692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93100" cy="3124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C:\Users\wangyue-ds6\Desktop\22312037_1364725157Vph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714356"/>
            <a:ext cx="5048250" cy="748665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71406" y="135087"/>
            <a:ext cx="25479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5.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6 </a:t>
            </a:r>
            <a:r>
              <a:rPr lang="en-US" altLang="zh-CN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zeromq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工作流程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42852"/>
            <a:ext cx="38860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5. 7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启动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client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注册所有的</a:t>
            </a:r>
            <a:r>
              <a:rPr lang="en-US" altLang="zh-CN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jobClass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3818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7642023-F6FB-4734-9FE8-755070941A10}" type="slidenum">
              <a:rPr lang="zh-CN" alt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pPr algn="r"/>
              <a:t>43</a:t>
            </a:fld>
            <a:endParaRPr lang="zh-CN" altLang="en-US">
              <a:sym typeface="Calibri" pitchFamily="34" charset="0"/>
            </a:endParaRPr>
          </a:p>
        </p:txBody>
      </p:sp>
      <p:pic>
        <p:nvPicPr>
          <p:cNvPr id="167939" name="Picture 2" descr="E:\PPT01\封底.jpg"/>
          <p:cNvPicPr>
            <a:picLocks noChangeAspect="1" noChangeArrowheads="1"/>
          </p:cNvPicPr>
          <p:nvPr/>
        </p:nvPicPr>
        <p:blipFill>
          <a:blip r:embed="rId3"/>
          <a:srcRect l="11510" t="29497" r="17653" b="36333"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0" name="矩形 2"/>
          <p:cNvSpPr>
            <a:spLocks noChangeArrowheads="1"/>
          </p:cNvSpPr>
          <p:nvPr/>
        </p:nvSpPr>
        <p:spPr bwMode="auto">
          <a:xfrm>
            <a:off x="3851275" y="5445125"/>
            <a:ext cx="11033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Thanks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4480" y="1571612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</a:rPr>
              <a:t>Q&amp;A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b="3783"/>
          <a:stretch/>
        </p:blipFill>
        <p:spPr>
          <a:xfrm rot="20470024">
            <a:off x="481887" y="3536789"/>
            <a:ext cx="2073868" cy="1325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768064">
            <a:off x="2833185" y="679022"/>
            <a:ext cx="1971922" cy="129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194672">
            <a:off x="654822" y="1478765"/>
            <a:ext cx="1728000" cy="129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2341" name="TextBox 6"/>
          <p:cNvSpPr txBox="1">
            <a:spLocks noChangeArrowheads="1"/>
          </p:cNvSpPr>
          <p:nvPr/>
        </p:nvSpPr>
        <p:spPr bwMode="auto">
          <a:xfrm>
            <a:off x="3522663" y="2659063"/>
            <a:ext cx="48958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2.clover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分布式调度框架技术介绍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矩形 3"/>
          <p:cNvSpPr>
            <a:spLocks noChangeArrowheads="1"/>
          </p:cNvSpPr>
          <p:nvPr/>
        </p:nvSpPr>
        <p:spPr bwMode="auto">
          <a:xfrm>
            <a:off x="71406" y="143294"/>
            <a:ext cx="3227615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2.1 clover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分布式调度介绍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1142984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lover</a:t>
            </a:r>
            <a:r>
              <a:rPr lang="zh-CN" altLang="en-US" dirty="0" smtClean="0"/>
              <a:t>分布式任务调度是完全使用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技术自主开发</a:t>
            </a:r>
            <a:endParaRPr lang="en-US" altLang="zh-CN" dirty="0"/>
          </a:p>
          <a:p>
            <a:r>
              <a:rPr lang="zh-CN" altLang="en-US" dirty="0" smtClean="0"/>
              <a:t>特点如下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、防</a:t>
            </a:r>
            <a:r>
              <a:rPr lang="zh-CN" altLang="en-US" dirty="0"/>
              <a:t>单点故障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job </a:t>
            </a:r>
            <a:r>
              <a:rPr lang="zh-CN" altLang="en-US" dirty="0"/>
              <a:t>可部署多台</a:t>
            </a:r>
            <a:r>
              <a:rPr lang="zh-CN" altLang="en-US" dirty="0" smtClean="0"/>
              <a:t>，但任务调度</a:t>
            </a:r>
            <a:r>
              <a:rPr lang="zh-CN" altLang="en-US" dirty="0"/>
              <a:t>时，只有一台</a:t>
            </a:r>
            <a:r>
              <a:rPr lang="zh-CN" altLang="en-US" dirty="0" smtClean="0"/>
              <a:t>参执行</a:t>
            </a:r>
            <a:r>
              <a:rPr lang="zh-CN" altLang="en-US" dirty="0"/>
              <a:t>。如果一台下线， </a:t>
            </a:r>
            <a:endParaRPr lang="zh-CN" altLang="en-US" dirty="0" smtClean="0"/>
          </a:p>
          <a:p>
            <a:r>
              <a:rPr lang="en-US" altLang="zh-CN" dirty="0"/>
              <a:t>clover</a:t>
            </a:r>
            <a:r>
              <a:rPr lang="zh-CN" altLang="en-US" dirty="0" smtClean="0"/>
              <a:t>选择其他已在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来执行。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</a:t>
            </a:r>
            <a:r>
              <a:rPr lang="zh-CN" altLang="en-US" dirty="0"/>
              <a:t>管理</a:t>
            </a:r>
            <a:r>
              <a:rPr lang="zh-CN" altLang="en-US" dirty="0" smtClean="0"/>
              <a:t>监控程序 ，相关负责人的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不可用会发送邮件通知</a:t>
            </a:r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、提供</a:t>
            </a:r>
            <a:r>
              <a:rPr lang="zh-CN" altLang="en-US" dirty="0"/>
              <a:t>管理后台，</a:t>
            </a:r>
            <a:r>
              <a:rPr lang="zh-CN" altLang="en-US" dirty="0" smtClean="0"/>
              <a:t>可手动停止任务，设置任务执行</a:t>
            </a:r>
            <a:r>
              <a:rPr lang="zh-CN" altLang="en-US" dirty="0"/>
              <a:t>频率、恢复策 </a:t>
            </a:r>
          </a:p>
          <a:p>
            <a:r>
              <a:rPr lang="zh-CN" altLang="en-US" dirty="0"/>
              <a:t>略。人工干预指定</a:t>
            </a:r>
            <a:r>
              <a:rPr lang="zh-CN" altLang="en-US" dirty="0" smtClean="0"/>
              <a:t>哪些</a:t>
            </a:r>
            <a:r>
              <a:rPr lang="en-US" altLang="zh-CN" dirty="0"/>
              <a:t>job</a:t>
            </a:r>
            <a:r>
              <a:rPr lang="zh-CN" altLang="en-US" dirty="0" smtClean="0"/>
              <a:t>来</a:t>
            </a:r>
            <a:r>
              <a:rPr lang="zh-CN" altLang="en-US" dirty="0"/>
              <a:t>工作，可</a:t>
            </a:r>
            <a:r>
              <a:rPr lang="zh-CN" altLang="en-US" dirty="0" smtClean="0"/>
              <a:t>查看任务执行进度、任务执行</a:t>
            </a:r>
            <a:r>
              <a:rPr lang="zh-CN" altLang="en-US" dirty="0"/>
              <a:t>失败时会收到</a:t>
            </a:r>
            <a:r>
              <a:rPr lang="zh-CN" altLang="en-US" dirty="0" smtClean="0"/>
              <a:t>报警并记录日志。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、执行中的任务，但未执行完成，不会再次调度任务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、支持灾难重现，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端不可用，但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端注册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信息会存储到临时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中，当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重启后立即去读临时</a:t>
            </a:r>
            <a:r>
              <a:rPr lang="en-US" altLang="zh-CN" dirty="0" smtClean="0"/>
              <a:t>DB</a:t>
            </a:r>
            <a:r>
              <a:rPr lang="zh-CN" altLang="en-US" dirty="0" smtClean="0"/>
              <a:t>并执行相应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模式以及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、支持动态创建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配置文件和注解方式注册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、可以查询所有运行报错日志查询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、管理后台可以创建、修改、删除</a:t>
            </a:r>
            <a:r>
              <a:rPr lang="en-US" altLang="zh-CN" dirty="0" smtClean="0"/>
              <a:t>job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2" y="71414"/>
            <a:ext cx="19896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2.2 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总体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框架分析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6178550" cy="63817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42852"/>
            <a:ext cx="32447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2.3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总体框架分析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系统流程图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518" y="1214422"/>
            <a:ext cx="7223820" cy="523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矩形 3"/>
          <p:cNvSpPr>
            <a:spLocks noChangeArrowheads="1"/>
          </p:cNvSpPr>
          <p:nvPr/>
        </p:nvSpPr>
        <p:spPr bwMode="auto">
          <a:xfrm>
            <a:off x="-32" y="88920"/>
            <a:ext cx="23807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2.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4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技术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项目结构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3" name="椭圆 10"/>
          <p:cNvSpPr>
            <a:spLocks noChangeArrowheads="1"/>
          </p:cNvSpPr>
          <p:nvPr/>
        </p:nvSpPr>
        <p:spPr bwMode="auto">
          <a:xfrm>
            <a:off x="2013316" y="5301208"/>
            <a:ext cx="5222980" cy="1085608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algn="ctr">
              <a:buFont typeface="Arial" charset="0"/>
              <a:buNone/>
              <a:defRPr/>
            </a:pPr>
            <a:endParaRPr lang="zh-CN" altLang="zh-CN" kern="0">
              <a:solidFill>
                <a:sysClr val="windowText" lastClr="000000"/>
              </a:solidFill>
            </a:endParaRPr>
          </a:p>
        </p:txBody>
      </p:sp>
      <p:pic>
        <p:nvPicPr>
          <p:cNvPr id="144408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060450"/>
            <a:ext cx="6832600" cy="4737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4_Office 主题">
  <a:themeElements>
    <a:clrScheme name="2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5_Office 主题">
  <a:themeElements>
    <a:clrScheme name="2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6_Office 主题">
  <a:themeElements>
    <a:clrScheme name="2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Office 主题">
  <a:themeElements>
    <a:clrScheme name="1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Office 主题">
  <a:themeElements>
    <a:clrScheme name="1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Office 主题">
  <a:themeElements>
    <a:clrScheme name="1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9_Office 主题">
  <a:themeElements>
    <a:clrScheme name="1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0_Office 主题">
  <a:themeElements>
    <a:clrScheme name="2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1_Office 主题">
  <a:themeElements>
    <a:clrScheme name="2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2_Office 主题">
  <a:themeElements>
    <a:clrScheme name="2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3_Office 主题">
  <a:themeElements>
    <a:clrScheme name="2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Pages>0</Pages>
  <Words>1332</Words>
  <Characters>0</Characters>
  <Application>Microsoft Office PowerPoint</Application>
  <DocSecurity>0</DocSecurity>
  <PresentationFormat>全屏显示(4:3)</PresentationFormat>
  <Lines>0</Lines>
  <Paragraphs>148</Paragraphs>
  <Slides>43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21_Office 主题</vt:lpstr>
      <vt:lpstr>22_Office 主题</vt:lpstr>
      <vt:lpstr>23_Office 主题</vt:lpstr>
      <vt:lpstr>24_Office 主题</vt:lpstr>
      <vt:lpstr>25_Office 主题</vt:lpstr>
      <vt:lpstr>26_Office 主题</vt:lpstr>
      <vt:lpstr>MS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yangying</dc:creator>
  <cp:lastModifiedBy>vv</cp:lastModifiedBy>
  <cp:revision>606</cp:revision>
  <dcterms:created xsi:type="dcterms:W3CDTF">2014-03-17T03:28:43Z</dcterms:created>
  <dcterms:modified xsi:type="dcterms:W3CDTF">2014-12-23T04:03:24Z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