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327" r:id="rId4"/>
    <p:sldId id="260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13" r:id="rId26"/>
    <p:sldId id="296" r:id="rId27"/>
    <p:sldId id="312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4" r:id="rId44"/>
    <p:sldId id="315" r:id="rId45"/>
    <p:sldId id="317" r:id="rId46"/>
    <p:sldId id="319" r:id="rId47"/>
    <p:sldId id="318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276" r:id="rId56"/>
  </p:sldIdLst>
  <p:sldSz cx="12192000" cy="6858000"/>
  <p:notesSz cx="6858000" cy="9144000"/>
  <p:embeddedFontLst>
    <p:embeddedFont>
      <p:font typeface="等线 Light" panose="02010600030101010101" charset="-122"/>
      <p:regular r:id="rId58"/>
    </p:embeddedFont>
    <p:embeddedFont>
      <p:font typeface="等线" panose="02010600030101010101" charset="-122"/>
      <p:regular r:id="rId59"/>
      <p:bold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Georgia" panose="02040502050405020303" pitchFamily="18" charset="0"/>
      <p:regular r:id="rId65"/>
      <p:bold r:id="rId66"/>
      <p:italic r:id="rId67"/>
      <p:boldItalic r:id="rId6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margin/margin-top.htm" TargetMode="External"/><Relationship Id="rId2" Type="http://schemas.openxmlformats.org/officeDocument/2006/relationships/hyperlink" Target="http://www.css88.com/book/css/properties/margin/margi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margin/margin-left.htm" TargetMode="External"/><Relationship Id="rId5" Type="http://schemas.openxmlformats.org/officeDocument/2006/relationships/hyperlink" Target="http://www.css88.com/book/css/properties/margin/margin-bottom.htm" TargetMode="External"/><Relationship Id="rId4" Type="http://schemas.openxmlformats.org/officeDocument/2006/relationships/hyperlink" Target="http://www.css88.com/book/css/properties/margin/margin-right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padding/padding-top.htm" TargetMode="External"/><Relationship Id="rId2" Type="http://schemas.openxmlformats.org/officeDocument/2006/relationships/hyperlink" Target="http://www.css88.com/book/css/properties/padding/paddin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padding/padding-left.htm" TargetMode="External"/><Relationship Id="rId5" Type="http://schemas.openxmlformats.org/officeDocument/2006/relationships/hyperlink" Target="http://www.css88.com/book/css/properties/padding/padding-bottom.htm" TargetMode="External"/><Relationship Id="rId4" Type="http://schemas.openxmlformats.org/officeDocument/2006/relationships/hyperlink" Target="http://www.css88.com/book/css/properties/padding/padding-right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border/border-width.htm" TargetMode="External"/><Relationship Id="rId7" Type="http://schemas.openxmlformats.org/officeDocument/2006/relationships/hyperlink" Target="http://www.css88.com/book/css/properties/border/box-shadow.htm" TargetMode="External"/><Relationship Id="rId2" Type="http://schemas.openxmlformats.org/officeDocument/2006/relationships/hyperlink" Target="http://www.css88.com/book/css/properties/border/bord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border/border-radius.htm" TargetMode="External"/><Relationship Id="rId5" Type="http://schemas.openxmlformats.org/officeDocument/2006/relationships/hyperlink" Target="http://www.css88.com/book/css/properties/border/border-color.htm" TargetMode="External"/><Relationship Id="rId4" Type="http://schemas.openxmlformats.org/officeDocument/2006/relationships/hyperlink" Target="http://www.css88.com/book/css/properties/border/border-style.ht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background/background-origin.htm" TargetMode="External"/><Relationship Id="rId3" Type="http://schemas.openxmlformats.org/officeDocument/2006/relationships/hyperlink" Target="http://www.css88.com/book/css/properties/background/background-color.htm" TargetMode="External"/><Relationship Id="rId7" Type="http://schemas.openxmlformats.org/officeDocument/2006/relationships/hyperlink" Target="http://www.css88.com/book/css/properties/background/background-position.htm" TargetMode="External"/><Relationship Id="rId2" Type="http://schemas.openxmlformats.org/officeDocument/2006/relationships/hyperlink" Target="http://www.css88.com/book/css/properties/background/background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background/background-attachment.htm" TargetMode="External"/><Relationship Id="rId5" Type="http://schemas.openxmlformats.org/officeDocument/2006/relationships/hyperlink" Target="http://www.css88.com/book/css/properties/background/background-repeat.htm" TargetMode="External"/><Relationship Id="rId10" Type="http://schemas.openxmlformats.org/officeDocument/2006/relationships/hyperlink" Target="http://www.css88.com/book/css/properties/background/background-size.htm" TargetMode="External"/><Relationship Id="rId4" Type="http://schemas.openxmlformats.org/officeDocument/2006/relationships/hyperlink" Target="http://www.css88.com/book/css/properties/background/background-image.htm" TargetMode="External"/><Relationship Id="rId9" Type="http://schemas.openxmlformats.org/officeDocument/2006/relationships/hyperlink" Target="http://www.css88.com/book/css/properties/background/background-clip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values/color/index.htm" TargetMode="External"/><Relationship Id="rId2" Type="http://schemas.openxmlformats.org/officeDocument/2006/relationships/hyperlink" Target="http://www.css88.com/book/css/properties/color/colo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88.com/book/css/properties/color/opacity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values/color/index.htm" TargetMode="External"/><Relationship Id="rId2" Type="http://schemas.openxmlformats.org/officeDocument/2006/relationships/hyperlink" Target="http://www.css88.com/book/css/properties/color/colo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88.com/book/css/properties/color/opacity.ht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font/font-stretch.htm" TargetMode="External"/><Relationship Id="rId3" Type="http://schemas.openxmlformats.org/officeDocument/2006/relationships/hyperlink" Target="http://www.css88.com/book/css/properties/font/font-style.htm" TargetMode="External"/><Relationship Id="rId7" Type="http://schemas.openxmlformats.org/officeDocument/2006/relationships/hyperlink" Target="http://www.css88.com/book/css/properties/font/font-family.htm" TargetMode="External"/><Relationship Id="rId2" Type="http://schemas.openxmlformats.org/officeDocument/2006/relationships/hyperlink" Target="http://www.css88.com/book/css/properties/font/fo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font/font-size.htm" TargetMode="External"/><Relationship Id="rId5" Type="http://schemas.openxmlformats.org/officeDocument/2006/relationships/hyperlink" Target="http://www.css88.com/book/css/properties/font/font-weight.htm" TargetMode="External"/><Relationship Id="rId4" Type="http://schemas.openxmlformats.org/officeDocument/2006/relationships/hyperlink" Target="http://www.css88.com/book/css/properties/font/font-variant.htm" TargetMode="External"/><Relationship Id="rId9" Type="http://schemas.openxmlformats.org/officeDocument/2006/relationships/hyperlink" Target="http://www.css88.com/book/css/properties/font/font-size-adjust.ht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text/text-justify.htm" TargetMode="External"/><Relationship Id="rId13" Type="http://schemas.openxmlformats.org/officeDocument/2006/relationships/hyperlink" Target="http://www.css88.com/book/css/properties/text/line-height.htm" TargetMode="External"/><Relationship Id="rId3" Type="http://schemas.openxmlformats.org/officeDocument/2006/relationships/hyperlink" Target="http://www.css88.com/book/css/properties/text/white-space.htm" TargetMode="External"/><Relationship Id="rId7" Type="http://schemas.openxmlformats.org/officeDocument/2006/relationships/hyperlink" Target="http://www.css88.com/book/css/properties/text/text-align.htm" TargetMode="External"/><Relationship Id="rId12" Type="http://schemas.openxmlformats.org/officeDocument/2006/relationships/hyperlink" Target="http://www.css88.com/book/css/properties/text/vertical-align.htm" TargetMode="External"/><Relationship Id="rId2" Type="http://schemas.openxmlformats.org/officeDocument/2006/relationships/hyperlink" Target="http://www.css88.com/book/css/properties/text/text-transfor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ext/word-break.htm" TargetMode="External"/><Relationship Id="rId11" Type="http://schemas.openxmlformats.org/officeDocument/2006/relationships/hyperlink" Target="http://www.css88.com/book/css/properties/text/text-indent.htm" TargetMode="External"/><Relationship Id="rId5" Type="http://schemas.openxmlformats.org/officeDocument/2006/relationships/hyperlink" Target="http://www.css88.com/book/css/properties/text/overflow-wrap.htm" TargetMode="External"/><Relationship Id="rId10" Type="http://schemas.openxmlformats.org/officeDocument/2006/relationships/hyperlink" Target="http://www.css88.com/book/css/properties/text/letter-spacing.htm" TargetMode="External"/><Relationship Id="rId4" Type="http://schemas.openxmlformats.org/officeDocument/2006/relationships/hyperlink" Target="http://www.css88.com/book/css/properties/text/word-wrap.htm" TargetMode="External"/><Relationship Id="rId9" Type="http://schemas.openxmlformats.org/officeDocument/2006/relationships/hyperlink" Target="http://www.css88.com/book/css/properties/text/word-spacing.ht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text-decoration/text-shadow.htm" TargetMode="External"/><Relationship Id="rId3" Type="http://schemas.openxmlformats.org/officeDocument/2006/relationships/hyperlink" Target="http://www.css88.com/book/css/properties/text-decoration/text-decoration-line.htm" TargetMode="External"/><Relationship Id="rId7" Type="http://schemas.openxmlformats.org/officeDocument/2006/relationships/hyperlink" Target="http://www.css88.com/book/css/properties/text-decoration/text-underline-position.htm" TargetMode="External"/><Relationship Id="rId2" Type="http://schemas.openxmlformats.org/officeDocument/2006/relationships/hyperlink" Target="http://www.css88.com/book/css/properties/text-decoration/text-decora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ext-decoration/text-decoration-skip.htm" TargetMode="External"/><Relationship Id="rId5" Type="http://schemas.openxmlformats.org/officeDocument/2006/relationships/hyperlink" Target="http://www.css88.com/book/css/properties/text-decoration/text-decoration-style.htm" TargetMode="External"/><Relationship Id="rId4" Type="http://schemas.openxmlformats.org/officeDocument/2006/relationships/hyperlink" Target="http://www.css88.com/book/css/properties/text-decoration/text-decoration-color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list/list-style-image.htm" TargetMode="External"/><Relationship Id="rId2" Type="http://schemas.openxmlformats.org/officeDocument/2006/relationships/hyperlink" Target="http://www.css88.com/book/css/properties/list/list-styl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s88.com/book/css/properties/list/list-style-type.htm" TargetMode="External"/><Relationship Id="rId4" Type="http://schemas.openxmlformats.org/officeDocument/2006/relationships/hyperlink" Target="http://www.css88.com/book/css/properties/list/list-style-position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able/border-collapse.htm" TargetMode="External"/><Relationship Id="rId2" Type="http://schemas.openxmlformats.org/officeDocument/2006/relationships/hyperlink" Target="http://www.css88.com/book/css/properties/table/table-layou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able/empty-cells.htm" TargetMode="External"/><Relationship Id="rId5" Type="http://schemas.openxmlformats.org/officeDocument/2006/relationships/hyperlink" Target="http://www.css88.com/book/css/properties/table/caption-side.htm" TargetMode="External"/><Relationship Id="rId4" Type="http://schemas.openxmlformats.org/officeDocument/2006/relationships/hyperlink" Target="http://www.css88.com/book/css/properties/table/border-spacing.ht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selectors/pseudo-element/after.htm" TargetMode="External"/><Relationship Id="rId7" Type="http://schemas.openxmlformats.org/officeDocument/2006/relationships/hyperlink" Target="http://www.css88.com/book/css/properties/content/quotes.htm" TargetMode="External"/><Relationship Id="rId2" Type="http://schemas.openxmlformats.org/officeDocument/2006/relationships/hyperlink" Target="http://www.css88.com/book/css/properties/content/conte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content/counter-reset.htm" TargetMode="External"/><Relationship Id="rId5" Type="http://schemas.openxmlformats.org/officeDocument/2006/relationships/hyperlink" Target="http://www.css88.com/book/css/properties/content/counter-increment.htm" TargetMode="External"/><Relationship Id="rId4" Type="http://schemas.openxmlformats.org/officeDocument/2006/relationships/hyperlink" Target="http://www.css88.com/book/css/selectors/pseudo-element/before.ht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flex/flex-wrap.htm" TargetMode="External"/><Relationship Id="rId13" Type="http://schemas.openxmlformats.org/officeDocument/2006/relationships/hyperlink" Target="http://www.css88.com/book/css/properties/flex/order.htm" TargetMode="External"/><Relationship Id="rId3" Type="http://schemas.openxmlformats.org/officeDocument/2006/relationships/hyperlink" Target="http://www.css88.com/book/css/properties/flex/flex-grow.htm" TargetMode="External"/><Relationship Id="rId7" Type="http://schemas.openxmlformats.org/officeDocument/2006/relationships/hyperlink" Target="http://www.css88.com/book/css/properties/flex/flex-direction.htm" TargetMode="External"/><Relationship Id="rId12" Type="http://schemas.openxmlformats.org/officeDocument/2006/relationships/hyperlink" Target="http://www.css88.com/book/css/properties/flex/justify-content.htm" TargetMode="External"/><Relationship Id="rId2" Type="http://schemas.openxmlformats.org/officeDocument/2006/relationships/hyperlink" Target="http://www.css88.com/book/css/properties/flex/fl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flex/flex-flow.htm" TargetMode="External"/><Relationship Id="rId11" Type="http://schemas.openxmlformats.org/officeDocument/2006/relationships/hyperlink" Target="http://www.css88.com/book/css/properties/flex/align-self.htm" TargetMode="External"/><Relationship Id="rId5" Type="http://schemas.openxmlformats.org/officeDocument/2006/relationships/hyperlink" Target="http://www.css88.com/book/css/properties/flex/flex-basis.htm" TargetMode="External"/><Relationship Id="rId10" Type="http://schemas.openxmlformats.org/officeDocument/2006/relationships/hyperlink" Target="http://www.css88.com/book/css/properties/flex/align-items.htm" TargetMode="External"/><Relationship Id="rId4" Type="http://schemas.openxmlformats.org/officeDocument/2006/relationships/hyperlink" Target="http://www.css88.com/book/css/properties/flex/flex-shrink.htm" TargetMode="External"/><Relationship Id="rId9" Type="http://schemas.openxmlformats.org/officeDocument/2006/relationships/hyperlink" Target="http://www.css88.com/book/css/properties/flex/align-content.ht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ransform/transform-origin.htm" TargetMode="External"/><Relationship Id="rId7" Type="http://schemas.openxmlformats.org/officeDocument/2006/relationships/hyperlink" Target="http://www.css88.com/book/css/properties/transform/backface-visibility.htm" TargetMode="External"/><Relationship Id="rId2" Type="http://schemas.openxmlformats.org/officeDocument/2006/relationships/hyperlink" Target="http://www.css88.com/book/css/properties/transform/transfor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ransform/perspective-origin.htm" TargetMode="External"/><Relationship Id="rId5" Type="http://schemas.openxmlformats.org/officeDocument/2006/relationships/hyperlink" Target="http://www.css88.com/book/css/properties/transform/perspective.htm" TargetMode="External"/><Relationship Id="rId4" Type="http://schemas.openxmlformats.org/officeDocument/2006/relationships/hyperlink" Target="http://www.css88.com/book/css/properties/transform/transform-sty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ransition/transition-property.htm" TargetMode="External"/><Relationship Id="rId2" Type="http://schemas.openxmlformats.org/officeDocument/2006/relationships/hyperlink" Target="http://www.css88.com/book/css/properties/transition/transi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ransition/transition-delay.htm" TargetMode="External"/><Relationship Id="rId5" Type="http://schemas.openxmlformats.org/officeDocument/2006/relationships/hyperlink" Target="http://www.css88.com/book/css/properties/transition/transition-timing-function.htm" TargetMode="External"/><Relationship Id="rId4" Type="http://schemas.openxmlformats.org/officeDocument/2006/relationships/hyperlink" Target="http://www.css88.com/book/css/properties/transition/transition-duration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animation/animation-direction.htm" TargetMode="External"/><Relationship Id="rId3" Type="http://schemas.openxmlformats.org/officeDocument/2006/relationships/hyperlink" Target="http://www.css88.com/book/css/properties/animation/animation-name.htm" TargetMode="External"/><Relationship Id="rId7" Type="http://schemas.openxmlformats.org/officeDocument/2006/relationships/hyperlink" Target="http://www.css88.com/book/css/properties/animation/animation-iteration-count.htm" TargetMode="External"/><Relationship Id="rId2" Type="http://schemas.openxmlformats.org/officeDocument/2006/relationships/hyperlink" Target="http://www.css88.com/book/css/properties/animation/anima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animation/animation-delay.htm" TargetMode="External"/><Relationship Id="rId5" Type="http://schemas.openxmlformats.org/officeDocument/2006/relationships/hyperlink" Target="http://www.css88.com/book/css/properties/animation/animation-timing-function.htm" TargetMode="External"/><Relationship Id="rId10" Type="http://schemas.openxmlformats.org/officeDocument/2006/relationships/hyperlink" Target="http://www.css88.com/book/css/properties/animation/animation-fill-mode.htm" TargetMode="External"/><Relationship Id="rId4" Type="http://schemas.openxmlformats.org/officeDocument/2006/relationships/hyperlink" Target="http://www.css88.com/book/css/properties/animation/animation-duration.htm" TargetMode="External"/><Relationship Id="rId9" Type="http://schemas.openxmlformats.org/officeDocument/2006/relationships/hyperlink" Target="http://www.css88.com/book/css/properties/animation/animation-play-state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media-queries/aspect-ratio.htm" TargetMode="External"/><Relationship Id="rId3" Type="http://schemas.openxmlformats.org/officeDocument/2006/relationships/hyperlink" Target="http://www.css88.com/book/css/values/length/index.htm" TargetMode="External"/><Relationship Id="rId7" Type="http://schemas.openxmlformats.org/officeDocument/2006/relationships/hyperlink" Target="http://www.css88.com/book/css/properties/media-queries/orientation.htm" TargetMode="External"/><Relationship Id="rId2" Type="http://schemas.openxmlformats.org/officeDocument/2006/relationships/hyperlink" Target="http://www.css88.com/book/css/properties/media-queries/wid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media-queries/device-height.htm" TargetMode="External"/><Relationship Id="rId5" Type="http://schemas.openxmlformats.org/officeDocument/2006/relationships/hyperlink" Target="http://www.css88.com/book/css/properties/media-queries/device-width.htm" TargetMode="External"/><Relationship Id="rId10" Type="http://schemas.openxmlformats.org/officeDocument/2006/relationships/hyperlink" Target="http://www.css88.com/book/css/properties/media-queries/resolution.htm" TargetMode="External"/><Relationship Id="rId4" Type="http://schemas.openxmlformats.org/officeDocument/2006/relationships/hyperlink" Target="http://www.css88.com/book/css/properties/media-queries/height.htm" TargetMode="External"/><Relationship Id="rId9" Type="http://schemas.openxmlformats.org/officeDocument/2006/relationships/hyperlink" Target="http://www.css88.com/book/css/properties/media-queries/device-aspect-ratio.ht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selectors/pseudo-classes/not(s).htm" TargetMode="External"/><Relationship Id="rId13" Type="http://schemas.openxmlformats.org/officeDocument/2006/relationships/hyperlink" Target="http://www.css88.com/book/css/selectors/pseudo-classes/nth-child(n).htm" TargetMode="External"/><Relationship Id="rId18" Type="http://schemas.openxmlformats.org/officeDocument/2006/relationships/hyperlink" Target="http://www.css88.com/book/css/selectors/pseudo-classes/nth-of-type(n).htm" TargetMode="External"/><Relationship Id="rId26" Type="http://schemas.openxmlformats.org/officeDocument/2006/relationships/hyperlink" Target="http://www.css88.com/book/css/rules/@page.htm" TargetMode="External"/><Relationship Id="rId3" Type="http://schemas.openxmlformats.org/officeDocument/2006/relationships/hyperlink" Target="http://www.css88.com/book/css/selectors/pseudo-classes/visited.htm" TargetMode="External"/><Relationship Id="rId21" Type="http://schemas.openxmlformats.org/officeDocument/2006/relationships/hyperlink" Target="http://www.css88.com/book/css/selectors/pseudo-classes/checked.htm" TargetMode="External"/><Relationship Id="rId7" Type="http://schemas.openxmlformats.org/officeDocument/2006/relationships/hyperlink" Target="http://www.css88.com/book/css/selectors/pseudo-classes/lang(fr).htm" TargetMode="External"/><Relationship Id="rId12" Type="http://schemas.openxmlformats.org/officeDocument/2006/relationships/hyperlink" Target="http://www.css88.com/book/css/selectors/pseudo-classes/only-child.htm" TargetMode="External"/><Relationship Id="rId17" Type="http://schemas.openxmlformats.org/officeDocument/2006/relationships/hyperlink" Target="http://www.css88.com/book/css/selectors/pseudo-classes/only-of-type.htm" TargetMode="External"/><Relationship Id="rId25" Type="http://schemas.openxmlformats.org/officeDocument/2006/relationships/hyperlink" Target="http://www.css88.com/book/css/selectors/pseudo-classes/@page-first.htm" TargetMode="External"/><Relationship Id="rId2" Type="http://schemas.openxmlformats.org/officeDocument/2006/relationships/hyperlink" Target="http://www.css88.com/book/css/selectors/pseudo-classes/link.htm" TargetMode="External"/><Relationship Id="rId16" Type="http://schemas.openxmlformats.org/officeDocument/2006/relationships/hyperlink" Target="http://www.css88.com/book/css/selectors/pseudo-classes/last-of-type.htm" TargetMode="External"/><Relationship Id="rId20" Type="http://schemas.openxmlformats.org/officeDocument/2006/relationships/hyperlink" Target="http://www.css88.com/book/css/selectors/pseudo-classes/empty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selectors/pseudo-classes/focus.htm" TargetMode="External"/><Relationship Id="rId11" Type="http://schemas.openxmlformats.org/officeDocument/2006/relationships/hyperlink" Target="http://www.css88.com/book/css/selectors/pseudo-classes/last-child.htm" TargetMode="External"/><Relationship Id="rId24" Type="http://schemas.openxmlformats.org/officeDocument/2006/relationships/hyperlink" Target="http://www.css88.com/book/css/selectors/pseudo-classes/target.htm" TargetMode="External"/><Relationship Id="rId5" Type="http://schemas.openxmlformats.org/officeDocument/2006/relationships/hyperlink" Target="http://www.css88.com/book/css/selectors/pseudo-classes/active.htm" TargetMode="External"/><Relationship Id="rId15" Type="http://schemas.openxmlformats.org/officeDocument/2006/relationships/hyperlink" Target="http://www.css88.com/book/css/selectors/pseudo-classes/first-of-type.htm" TargetMode="External"/><Relationship Id="rId23" Type="http://schemas.openxmlformats.org/officeDocument/2006/relationships/hyperlink" Target="http://www.css88.com/book/css/selectors/pseudo-classes/disabled.htm" TargetMode="External"/><Relationship Id="rId28" Type="http://schemas.openxmlformats.org/officeDocument/2006/relationships/hyperlink" Target="http://www.css88.com/book/css/selectors/pseudo-classes/@page-right.htm" TargetMode="External"/><Relationship Id="rId10" Type="http://schemas.openxmlformats.org/officeDocument/2006/relationships/hyperlink" Target="http://www.css88.com/book/css/selectors/pseudo-classes/first-child.htm" TargetMode="External"/><Relationship Id="rId19" Type="http://schemas.openxmlformats.org/officeDocument/2006/relationships/hyperlink" Target="http://www.css88.com/book/css/selectors/pseudo-classes/nth-last-of-type(n).htm" TargetMode="External"/><Relationship Id="rId4" Type="http://schemas.openxmlformats.org/officeDocument/2006/relationships/hyperlink" Target="http://www.css88.com/book/css/selectors/pseudo-classes/hover.htm" TargetMode="External"/><Relationship Id="rId9" Type="http://schemas.openxmlformats.org/officeDocument/2006/relationships/hyperlink" Target="http://www.css88.com/book/css/selectors/pseudo-classes/root.htm" TargetMode="External"/><Relationship Id="rId14" Type="http://schemas.openxmlformats.org/officeDocument/2006/relationships/hyperlink" Target="http://www.css88.com/book/css/selectors/pseudo-classes/nth-last-child(n).htm" TargetMode="External"/><Relationship Id="rId22" Type="http://schemas.openxmlformats.org/officeDocument/2006/relationships/hyperlink" Target="http://www.css88.com/book/css/selectors/pseudo-classes/enabled.htm" TargetMode="External"/><Relationship Id="rId27" Type="http://schemas.openxmlformats.org/officeDocument/2006/relationships/hyperlink" Target="http://www.css88.com/book/css/selectors/pseudo-classes/@page-left.ht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layout/overflow-y.htm" TargetMode="External"/><Relationship Id="rId3" Type="http://schemas.openxmlformats.org/officeDocument/2006/relationships/hyperlink" Target="http://www.css88.com/book/css/properties/layout/float.htm" TargetMode="External"/><Relationship Id="rId7" Type="http://schemas.openxmlformats.org/officeDocument/2006/relationships/hyperlink" Target="http://www.css88.com/book/css/properties/layout/overflow-x.htm" TargetMode="External"/><Relationship Id="rId2" Type="http://schemas.openxmlformats.org/officeDocument/2006/relationships/hyperlink" Target="http://www.css88.com/book/css/properties/layout/display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layout/overflow.htm" TargetMode="External"/><Relationship Id="rId5" Type="http://schemas.openxmlformats.org/officeDocument/2006/relationships/hyperlink" Target="http://www.css88.com/book/css/properties/layout/visibility.htm" TargetMode="External"/><Relationship Id="rId4" Type="http://schemas.openxmlformats.org/officeDocument/2006/relationships/hyperlink" Target="http://www.css88.com/book/css/properties/layout/clear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dimension/min-width.htm" TargetMode="External"/><Relationship Id="rId7" Type="http://schemas.openxmlformats.org/officeDocument/2006/relationships/hyperlink" Target="http://www.css88.com/book/css/properties/dimension/max-height.htm" TargetMode="External"/><Relationship Id="rId2" Type="http://schemas.openxmlformats.org/officeDocument/2006/relationships/hyperlink" Target="http://www.css88.com/book/css/properties/dimension/wid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dimension/min-height.htm" TargetMode="External"/><Relationship Id="rId5" Type="http://schemas.openxmlformats.org/officeDocument/2006/relationships/hyperlink" Target="http://www.css88.com/book/css/properties/dimension/height.htm" TargetMode="External"/><Relationship Id="rId4" Type="http://schemas.openxmlformats.org/officeDocument/2006/relationships/hyperlink" Target="http://www.css88.com/book/css/properties/dimension/max-width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趣味学习</a:t>
            </a:r>
            <a:endParaRPr lang="zh-CN" altLang="en-US" sz="44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</a:rPr>
              <a:t>分享人</a:t>
            </a:r>
            <a:r>
              <a:rPr lang="en-US" altLang="zh-CN" dirty="0" smtClean="0">
                <a:solidFill>
                  <a:srgbClr val="48A2A0"/>
                </a:solidFill>
              </a:rPr>
              <a:t>: </a:t>
            </a:r>
            <a:r>
              <a:rPr lang="zh-CN" altLang="en-US" dirty="0" smtClean="0">
                <a:solidFill>
                  <a:srgbClr val="48A2A0"/>
                </a:solidFill>
              </a:rPr>
              <a:t>周文勇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167369"/>
            <a:ext cx="21242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css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外补白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Margin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18473"/>
              </p:ext>
            </p:extLst>
          </p:nvPr>
        </p:nvGraphicFramePr>
        <p:xfrm>
          <a:off x="1458986" y="1106723"/>
          <a:ext cx="9337645" cy="2331720"/>
        </p:xfrm>
        <a:graphic>
          <a:graphicData uri="http://schemas.openxmlformats.org/drawingml/2006/table">
            <a:tbl>
              <a:tblPr/>
              <a:tblGrid>
                <a:gridCol w="2334411"/>
                <a:gridCol w="2334411"/>
                <a:gridCol w="978335"/>
                <a:gridCol w="369048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margin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检索或设置对象四边的外延边距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margin-top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检索或设置对象顶边的外延边距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margin-right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检索或设置对象右边的外延边距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margin-bottom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检索或设置对象底边的外延边距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margin-left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检索或设置对象左边的外延边距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880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Padding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05698"/>
              </p:ext>
            </p:extLst>
          </p:nvPr>
        </p:nvGraphicFramePr>
        <p:xfrm>
          <a:off x="1469858" y="1240947"/>
          <a:ext cx="9446702" cy="2331720"/>
        </p:xfrm>
        <a:graphic>
          <a:graphicData uri="http://schemas.openxmlformats.org/drawingml/2006/table">
            <a:tbl>
              <a:tblPr/>
              <a:tblGrid>
                <a:gridCol w="2361675"/>
                <a:gridCol w="1436753"/>
                <a:gridCol w="1839323"/>
                <a:gridCol w="380895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简介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padding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检索或设置对象四边的内部边距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padding-top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检索或设置对象顶边的内部边距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padding-right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检索或设置对象右边的内部边距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padding-bottom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检索或设置对象底边的内部边距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padding-left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检索或设置对象左边的内部边距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边框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950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border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03029"/>
              </p:ext>
            </p:extLst>
          </p:nvPr>
        </p:nvGraphicFramePr>
        <p:xfrm>
          <a:off x="1344023" y="1266748"/>
          <a:ext cx="9607388" cy="2355714"/>
        </p:xfrm>
        <a:graphic>
          <a:graphicData uri="http://schemas.openxmlformats.org/drawingml/2006/table">
            <a:tbl>
              <a:tblPr/>
              <a:tblGrid>
                <a:gridCol w="2401847"/>
                <a:gridCol w="2401847"/>
                <a:gridCol w="2401847"/>
                <a:gridCol w="2401847"/>
              </a:tblGrid>
              <a:tr h="1306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 dirty="0">
                          <a:effectLst/>
                        </a:rPr>
                        <a:t>属性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border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复合属性。设置对象边框的特性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border-width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设置或检索对象边框宽度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border-style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设置或检索对象边框样式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border-color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设置或检索对象边框颜色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border-radius</a:t>
                      </a:r>
                      <a:endParaRPr lang="en-US" sz="1600" dirty="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设置或检索对象使用圆角边框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6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box-shadow</a:t>
                      </a:r>
                      <a:endParaRPr lang="en-US" sz="1600" dirty="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设置或检索对象阴影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背景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909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42886"/>
              </p:ext>
            </p:extLst>
          </p:nvPr>
        </p:nvGraphicFramePr>
        <p:xfrm>
          <a:off x="1428534" y="1147845"/>
          <a:ext cx="8990592" cy="4354165"/>
        </p:xfrm>
        <a:graphic>
          <a:graphicData uri="http://schemas.openxmlformats.org/drawingml/2006/table">
            <a:tbl>
              <a:tblPr/>
              <a:tblGrid>
                <a:gridCol w="2247648"/>
                <a:gridCol w="2247648"/>
                <a:gridCol w="921587"/>
                <a:gridCol w="3573709"/>
              </a:tblGrid>
              <a:tr h="2550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属性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版本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background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复合属性。设置或检索对象的背景特性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background-color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设置或检索对象的背景颜色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4"/>
                        </a:rPr>
                        <a:t>background-image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5"/>
                        </a:rPr>
                        <a:t>background-repeat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设置或检索对象的背景图像如何铺排填充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89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6"/>
                        </a:rPr>
                        <a:t>background-attachment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设置或检索对象的背景图像是随对象内容滚动还是固定的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7"/>
                        </a:rPr>
                        <a:t>background-position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设置或检索对象的背景图像位置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background-origin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设置或检索对象的背景图像显示的原点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background-clip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检索或设置对象的背景向外裁剪的区域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background-size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检索或设置对象的背景图像的尺寸大小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色彩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2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Color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26813"/>
              </p:ext>
            </p:extLst>
          </p:nvPr>
        </p:nvGraphicFramePr>
        <p:xfrm>
          <a:off x="1344023" y="1147845"/>
          <a:ext cx="10515600" cy="11658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1132827"/>
                <a:gridCol w="412497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指定颜色。请参阅</a:t>
                      </a:r>
                      <a:r>
                        <a:rPr lang="zh-CN" alt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颜色值</a:t>
                      </a:r>
                      <a:endParaRPr lang="zh-CN" alt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opacity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检索或设置对象的不透明度。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颜色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2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Color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26813"/>
              </p:ext>
            </p:extLst>
          </p:nvPr>
        </p:nvGraphicFramePr>
        <p:xfrm>
          <a:off x="1344023" y="1147845"/>
          <a:ext cx="10515600" cy="11658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1132827"/>
                <a:gridCol w="412497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指定颜色。请参阅</a:t>
                      </a:r>
                      <a:r>
                        <a:rPr lang="zh-CN" alt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颜色值</a:t>
                      </a:r>
                      <a:endParaRPr lang="zh-CN" alt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opacity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检索或设置对象的不透明度。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字体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Font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8096"/>
              </p:ext>
            </p:extLst>
          </p:nvPr>
        </p:nvGraphicFramePr>
        <p:xfrm>
          <a:off x="1344023" y="1106723"/>
          <a:ext cx="8672432" cy="3079596"/>
        </p:xfrm>
        <a:graphic>
          <a:graphicData uri="http://schemas.openxmlformats.org/drawingml/2006/table">
            <a:tbl>
              <a:tblPr/>
              <a:tblGrid>
                <a:gridCol w="2168108"/>
                <a:gridCol w="2168108"/>
                <a:gridCol w="745728"/>
                <a:gridCol w="3590488"/>
              </a:tblGrid>
              <a:tr h="17997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 dirty="0">
                          <a:effectLst/>
                        </a:rPr>
                        <a:t>属性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 dirty="0">
                          <a:effectLst/>
                        </a:rPr>
                        <a:t>版本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>
                          <a:effectLst/>
                        </a:rPr>
                        <a:t>继承性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>
                          <a:effectLst/>
                        </a:rPr>
                        <a:t>描述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font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CSS1/2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复合属性。设置或检索对象中的文本特性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font-style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设置或检索对象中的字体样式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665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font-variant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设置或检索对象中的文本是否为小型的大写字母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font-weight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设置或检索对象中的文本字体的粗细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font-size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设置或检索对象中的字体尺寸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font-family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设置或检索用于对象中文本的字体名称序列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font-stretch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CSS3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设置或检索对象中的文字是否横向拉伸变形。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665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font-size-adjust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CSS3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设置或检索小写字母</a:t>
                      </a:r>
                      <a:r>
                        <a:rPr lang="en-US" altLang="zh-CN" sz="1300" dirty="0">
                          <a:effectLst/>
                        </a:rPr>
                        <a:t>x</a:t>
                      </a:r>
                      <a:r>
                        <a:rPr lang="zh-CN" altLang="en-US" sz="1300" dirty="0">
                          <a:effectLst/>
                        </a:rPr>
                        <a:t>的高度与对象文字字号的比率。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344023" y="1026571"/>
            <a:ext cx="66784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fr-FR" dirty="0"/>
              <a:t>且 </a:t>
            </a:r>
            <a:r>
              <a:rPr lang="fr-FR" altLang="zh-CN" dirty="0"/>
              <a:t>&lt;' font-size '&gt; </a:t>
            </a:r>
            <a:r>
              <a:rPr lang="zh-CN" altLang="fr-FR" dirty="0"/>
              <a:t>和 </a:t>
            </a:r>
            <a:r>
              <a:rPr lang="fr-FR" altLang="zh-CN" dirty="0"/>
              <a:t>&lt;' font-family '&gt; </a:t>
            </a:r>
            <a:r>
              <a:rPr lang="zh-CN" altLang="fr-FR" dirty="0"/>
              <a:t>是不可忽略的</a:t>
            </a:r>
            <a:r>
              <a:rPr lang="zh-CN" altLang="fr-FR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.font1 p{font:18px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.font2 p{</a:t>
            </a:r>
            <a:r>
              <a:rPr lang="en-US" altLang="zh-CN" dirty="0" err="1"/>
              <a:t>font:italic</a:t>
            </a:r>
            <a:r>
              <a:rPr lang="en-US" altLang="zh-CN" dirty="0"/>
              <a:t>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.font3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.font4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bold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.font5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bold 18px/2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6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文本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60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Text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56350"/>
              </p:ext>
            </p:extLst>
          </p:nvPr>
        </p:nvGraphicFramePr>
        <p:xfrm>
          <a:off x="1438894" y="1147845"/>
          <a:ext cx="8664772" cy="4715363"/>
        </p:xfrm>
        <a:graphic>
          <a:graphicData uri="http://schemas.openxmlformats.org/drawingml/2006/table">
            <a:tbl>
              <a:tblPr/>
              <a:tblGrid>
                <a:gridCol w="2166193"/>
                <a:gridCol w="891412"/>
                <a:gridCol w="805343"/>
                <a:gridCol w="4801824"/>
              </a:tblGrid>
              <a:tr h="1701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 dirty="0">
                          <a:effectLst/>
                        </a:rPr>
                        <a:t>属性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text-transform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检索或设置对象中的文本的大小写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white-space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设置或检索对象内空格的处理方式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word-wrap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设置或检索当内容超过指定容器的边界时是否断行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overflow-wrap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设置或检索当内容超过指定容器的边界时是否断行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word-break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设置或检索对象内文本的字内换行行为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7"/>
                        </a:rPr>
                        <a:t>text-align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设置或检索对象中内容的水平对齐方式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text-justify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设置或检索对象内调整文本使用的对齐方式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6A5ACD"/>
                          </a:solidFill>
                          <a:effectLst/>
                          <a:hlinkClick r:id="rId9"/>
                        </a:rPr>
                        <a:t>word-spacing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检索或设置对象中的单词之间的最小，最大和最佳间隙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10"/>
                        </a:rPr>
                        <a:t>letter-spacing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检索或设置对象中的字符之间的最小，最大和最佳间隙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11"/>
                        </a:rPr>
                        <a:t>text-indent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检索或设置对象中的文本的缩进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2"/>
                        </a:rPr>
                        <a:t>vertical-align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CSS1/2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设置或检索对象内容的垂直对其方式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3"/>
                        </a:rPr>
                        <a:t>line-height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检索或设置对象的行高。即字体最底端与字体内部顶端之间的距离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文本装饰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1207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Text Decoration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06017"/>
              </p:ext>
            </p:extLst>
          </p:nvPr>
        </p:nvGraphicFramePr>
        <p:xfrm>
          <a:off x="1451120" y="1147845"/>
          <a:ext cx="9177648" cy="4351336"/>
        </p:xfrm>
        <a:graphic>
          <a:graphicData uri="http://schemas.openxmlformats.org/drawingml/2006/table">
            <a:tbl>
              <a:tblPr/>
              <a:tblGrid>
                <a:gridCol w="2294412"/>
                <a:gridCol w="1098072"/>
                <a:gridCol w="1086416"/>
                <a:gridCol w="4698748"/>
              </a:tblGrid>
              <a:tr h="3031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 dirty="0">
                          <a:effectLst/>
                        </a:rPr>
                        <a:t>属性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版本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继承性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描述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text-decoration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CSS1/3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复合属性。检索或设置对象中的文本的装饰。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text-decoration-line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检索或设置对象中的文本装饰线条的位置。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text-decoration-color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检索或设置对象中的文本装饰线条的颜色。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text-decoration-style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检索或设置对象中的文本装饰线条的形状。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text-decoration-skip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检索或设置对象中的文本装饰线条必须略过内容中的哪些部分。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text-underline-position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检索或设置对象中的下划线的位置。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167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text-shadow</a:t>
                      </a:r>
                      <a:endParaRPr lang="en-US" sz="1400" dirty="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设置或检索对象中文本的文字是否有阴影及模糊效果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0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列表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List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79155"/>
              </p:ext>
            </p:extLst>
          </p:nvPr>
        </p:nvGraphicFramePr>
        <p:xfrm>
          <a:off x="1344023" y="1291763"/>
          <a:ext cx="9365056" cy="2952029"/>
        </p:xfrm>
        <a:graphic>
          <a:graphicData uri="http://schemas.openxmlformats.org/drawingml/2006/table">
            <a:tbl>
              <a:tblPr/>
              <a:tblGrid>
                <a:gridCol w="2341264"/>
                <a:gridCol w="1211467"/>
                <a:gridCol w="977774"/>
                <a:gridCol w="4834551"/>
              </a:tblGrid>
              <a:tr h="3461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属性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list-style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复合属性。设置列表项目相关内容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list-style-image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设置或检索作为对象的列表项标记的图像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711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list-style-position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设置或检索作为对象的列表项标记如何根据文本排列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list-style-type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CSS1/2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设置或检索对象的列表项所使用的预设标记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689" y="929503"/>
            <a:ext cx="417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CSS(Cascading </a:t>
            </a:r>
            <a:r>
              <a:rPr lang="en-US" altLang="zh-CN" dirty="0"/>
              <a:t>Style </a:t>
            </a:r>
            <a:r>
              <a:rPr lang="en-US" altLang="zh-CN" dirty="0" smtClean="0"/>
              <a:t>Sheets) </a:t>
            </a:r>
            <a:r>
              <a:rPr lang="zh-CN" altLang="en-US" dirty="0" smtClean="0"/>
              <a:t>层叠样式表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4008" y="3287823"/>
            <a:ext cx="867862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有</a:t>
            </a:r>
            <a:r>
              <a:rPr lang="zh-CN" altLang="en-US" sz="1600" dirty="0"/>
              <a:t>三种方法可以在站点网页上使用样式表：</a:t>
            </a:r>
          </a:p>
          <a:p>
            <a:r>
              <a:rPr lang="zh-CN" altLang="en-US" sz="1600" dirty="0"/>
              <a:t>外联式</a:t>
            </a:r>
            <a:r>
              <a:rPr lang="en-US" altLang="zh-CN" sz="1600" dirty="0"/>
              <a:t>Linking</a:t>
            </a:r>
            <a:r>
              <a:rPr lang="zh-CN" altLang="en-US" sz="1600" dirty="0"/>
              <a:t>（也叫外部样式）：将网页链接到外部样式表。</a:t>
            </a:r>
          </a:p>
          <a:p>
            <a:r>
              <a:rPr lang="zh-CN" altLang="en-US" sz="1600" dirty="0"/>
              <a:t>嵌入式</a:t>
            </a:r>
            <a:r>
              <a:rPr lang="en-US" altLang="zh-CN" sz="1600" dirty="0"/>
              <a:t>Embedding</a:t>
            </a:r>
            <a:r>
              <a:rPr lang="zh-CN" altLang="en-US" sz="1600" dirty="0"/>
              <a:t>（也叫内页样式）：在网页上创建嵌入的样式表。</a:t>
            </a:r>
          </a:p>
          <a:p>
            <a:r>
              <a:rPr lang="zh-CN" altLang="en-US" sz="1600" dirty="0"/>
              <a:t>内联式</a:t>
            </a:r>
            <a:r>
              <a:rPr lang="en-US" altLang="zh-CN" sz="1600" dirty="0"/>
              <a:t>Inline</a:t>
            </a:r>
            <a:r>
              <a:rPr lang="zh-CN" altLang="en-US" sz="1600" dirty="0"/>
              <a:t>（也叫行内样式）：应用内嵌样式到各个网页元素。</a:t>
            </a:r>
          </a:p>
          <a:p>
            <a:r>
              <a:rPr lang="zh-CN" altLang="en-US" sz="1600" dirty="0"/>
              <a:t>其中，优先级：</a:t>
            </a:r>
            <a:r>
              <a:rPr lang="zh-CN" altLang="en-US" sz="1600" dirty="0">
                <a:solidFill>
                  <a:srgbClr val="FF0000"/>
                </a:solidFill>
              </a:rPr>
              <a:t>内联式 </a:t>
            </a:r>
            <a:r>
              <a:rPr lang="en-US" altLang="zh-CN" sz="1600" dirty="0">
                <a:solidFill>
                  <a:srgbClr val="FF0000"/>
                </a:solidFill>
              </a:rPr>
              <a:t>&gt; </a:t>
            </a:r>
            <a:r>
              <a:rPr lang="zh-CN" altLang="en-US" sz="1600" dirty="0">
                <a:solidFill>
                  <a:srgbClr val="FF0000"/>
                </a:solidFill>
              </a:rPr>
              <a:t>嵌入式 </a:t>
            </a:r>
            <a:r>
              <a:rPr lang="en-US" altLang="zh-CN" sz="1600" dirty="0">
                <a:solidFill>
                  <a:srgbClr val="FF0000"/>
                </a:solidFill>
              </a:rPr>
              <a:t>&gt; </a:t>
            </a:r>
            <a:r>
              <a:rPr lang="zh-CN" altLang="en-US" sz="1600" dirty="0">
                <a:solidFill>
                  <a:srgbClr val="FF0000"/>
                </a:solidFill>
              </a:rPr>
              <a:t>外联式</a:t>
            </a:r>
          </a:p>
        </p:txBody>
      </p:sp>
      <p:sp>
        <p:nvSpPr>
          <p:cNvPr id="13" name="矩形 12"/>
          <p:cNvSpPr/>
          <p:nvPr/>
        </p:nvSpPr>
        <p:spPr>
          <a:xfrm>
            <a:off x="926689" y="1898819"/>
            <a:ext cx="9679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CSS</a:t>
            </a:r>
            <a:r>
              <a:rPr lang="zh-CN" altLang="en-US" sz="1600" dirty="0"/>
              <a:t>目前最新版本为</a:t>
            </a:r>
            <a:r>
              <a:rPr lang="en-US" altLang="zh-CN" sz="1600" dirty="0"/>
              <a:t>CSS3</a:t>
            </a:r>
            <a:r>
              <a:rPr lang="zh-CN" altLang="en-US" sz="1600" dirty="0"/>
              <a:t>，是能够真正做到网页表现与内容分离的一种样式设计语言。相对于传统</a:t>
            </a:r>
            <a:r>
              <a:rPr lang="en-US" altLang="zh-CN" sz="1600" dirty="0"/>
              <a:t>HTML</a:t>
            </a:r>
            <a:r>
              <a:rPr lang="zh-CN" altLang="en-US" sz="1600" dirty="0"/>
              <a:t>的表现而言，</a:t>
            </a:r>
            <a:r>
              <a:rPr lang="en-US" altLang="zh-CN" sz="1600" dirty="0"/>
              <a:t>CSS</a:t>
            </a:r>
            <a:r>
              <a:rPr lang="zh-CN" altLang="en-US" sz="1600" dirty="0"/>
              <a:t>能够对网页中的对象的位置排版进行像素级的精确控制，支持几乎所有的字体字号样式，拥有对网页对象和模型样式编辑的能力，并能够进行初步交互设计，是目前基于文本展示最优秀的表现设计语言。</a:t>
            </a:r>
            <a:r>
              <a:rPr lang="en-US" altLang="zh-CN" sz="1600" dirty="0"/>
              <a:t>CSS</a:t>
            </a:r>
            <a:r>
              <a:rPr lang="zh-CN" altLang="en-US" sz="1600" dirty="0"/>
              <a:t>能够根据不同使用者的理解能力，简化或者优化写法，针对各类人群，有较强的易读性。</a:t>
            </a:r>
          </a:p>
        </p:txBody>
      </p:sp>
      <p:sp>
        <p:nvSpPr>
          <p:cNvPr id="18" name="矩形 17"/>
          <p:cNvSpPr/>
          <p:nvPr/>
        </p:nvSpPr>
        <p:spPr>
          <a:xfrm>
            <a:off x="926689" y="14863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表格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Table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44819"/>
              </p:ext>
            </p:extLst>
          </p:nvPr>
        </p:nvGraphicFramePr>
        <p:xfrm>
          <a:off x="1344023" y="1226999"/>
          <a:ext cx="9203264" cy="3088811"/>
        </p:xfrm>
        <a:graphic>
          <a:graphicData uri="http://schemas.openxmlformats.org/drawingml/2006/table">
            <a:tbl>
              <a:tblPr/>
              <a:tblGrid>
                <a:gridCol w="2300816"/>
                <a:gridCol w="1017696"/>
                <a:gridCol w="878186"/>
                <a:gridCol w="5006566"/>
              </a:tblGrid>
              <a:tr h="21322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属性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版本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继承性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描述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64797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table-layout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无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设置或检索表格的布局算法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944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border-collapse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设置或检索表格的行和单元格的边是合并在一起还是按照标准的</a:t>
                      </a:r>
                      <a:r>
                        <a:rPr lang="en-US" altLang="zh-CN" sz="1500">
                          <a:effectLst/>
                        </a:rPr>
                        <a:t>HTML</a:t>
                      </a:r>
                      <a:r>
                        <a:rPr lang="zh-CN" altLang="en-US" sz="1500">
                          <a:effectLst/>
                        </a:rPr>
                        <a:t>样式分开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944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border-spacing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设置或检索当表格边框独立时，行和单元格的边框在横向和纵向上的间距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37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caption-side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</a:t>
                      </a:r>
                      <a:r>
                        <a:rPr lang="en-US" altLang="zh-CN" sz="1500">
                          <a:effectLst/>
                        </a:rPr>
                        <a:t>caption</a:t>
                      </a:r>
                      <a:r>
                        <a:rPr lang="zh-CN" altLang="en-US" sz="1500">
                          <a:effectLst/>
                        </a:rPr>
                        <a:t>对象是在表格的那一边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37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empty-cells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设置或检索当表格的单元格无内容时，是否显示该单元格的边框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内容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47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 smtClean="0"/>
              <a:t>Conent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98478"/>
              </p:ext>
            </p:extLst>
          </p:nvPr>
        </p:nvGraphicFramePr>
        <p:xfrm>
          <a:off x="1408569" y="1239421"/>
          <a:ext cx="10515600" cy="2217420"/>
        </p:xfrm>
        <a:graphic>
          <a:graphicData uri="http://schemas.openxmlformats.org/drawingml/2006/table">
            <a:tbl>
              <a:tblPr/>
              <a:tblGrid>
                <a:gridCol w="2628900"/>
                <a:gridCol w="969097"/>
                <a:gridCol w="959668"/>
                <a:gridCol w="595793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content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用来和</a:t>
                      </a:r>
                      <a:r>
                        <a:rPr lang="en-US" altLang="zh-CN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:</a:t>
                      </a:r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after</a:t>
                      </a:r>
                      <a:r>
                        <a:rPr lang="zh-CN" altLang="en-US">
                          <a:effectLst/>
                        </a:rPr>
                        <a:t>及</a:t>
                      </a:r>
                      <a:r>
                        <a:rPr lang="en-US" altLang="zh-CN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:</a:t>
                      </a:r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before</a:t>
                      </a:r>
                      <a:r>
                        <a:rPr lang="zh-CN" altLang="en-US">
                          <a:effectLst/>
                        </a:rPr>
                        <a:t>伪元素一起使用，在对象前或后显示内容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counter-increment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设定当一个</a:t>
                      </a:r>
                      <a:r>
                        <a:rPr lang="en-US" altLang="zh-CN">
                          <a:effectLst/>
                        </a:rPr>
                        <a:t>selector</a:t>
                      </a:r>
                      <a:r>
                        <a:rPr lang="zh-CN" altLang="en-US">
                          <a:effectLst/>
                        </a:rPr>
                        <a:t>发生时计数器增加的值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counter-reset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将指定</a:t>
                      </a:r>
                      <a:r>
                        <a:rPr lang="en-US">
                          <a:effectLst/>
                        </a:rPr>
                        <a:t>selector</a:t>
                      </a:r>
                      <a:r>
                        <a:rPr lang="zh-CN" altLang="en-US">
                          <a:effectLst/>
                        </a:rPr>
                        <a:t>的计数器复位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quotes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设置或检索对象内使用的嵌套标记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2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伸缩盒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Flexible Box </a:t>
            </a:r>
            <a:r>
              <a:rPr lang="en-US" altLang="zh-CN" sz="1100" b="1" dirty="0" smtClean="0"/>
              <a:t>Layout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65153"/>
              </p:ext>
            </p:extLst>
          </p:nvPr>
        </p:nvGraphicFramePr>
        <p:xfrm>
          <a:off x="1440699" y="1026571"/>
          <a:ext cx="10473660" cy="5455713"/>
        </p:xfrm>
        <a:graphic>
          <a:graphicData uri="http://schemas.openxmlformats.org/drawingml/2006/table">
            <a:tbl>
              <a:tblPr/>
              <a:tblGrid>
                <a:gridCol w="2618415"/>
                <a:gridCol w="2618415"/>
                <a:gridCol w="854954"/>
                <a:gridCol w="4381876"/>
              </a:tblGrid>
              <a:tr h="205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 dirty="0">
                          <a:effectLst/>
                        </a:rPr>
                        <a:t>属性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版本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继承性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描述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flex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复合属性。设置或检索伸缩盒对象的子元素如何分配空间。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flex-grow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设置或检索弹性盒的扩展比率。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flex-shrink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设置或检索弹性盒的收缩比率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flex-basis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设置或检索弹性盒伸缩基准值。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flex-flow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复合属性。设置或检索伸缩盒对象的子元素排列方式。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flex-direction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设置或检索伸缩盒对象的子元素在父容器中的位置。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flex-wrap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设置或检索伸缩盒对象的子元素超出父容器时是否换行。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align-content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设置或检索弹性盒堆叠伸缩行的对齐方式。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align-items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设置或检索弹性盒子元素在侧轴（纵轴）方向上的对齐方式。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1"/>
                        </a:rPr>
                        <a:t>align-self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设置或检索弹性盒子元素自身在侧轴（纵轴）方向上的对齐方式。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12"/>
                        </a:rPr>
                        <a:t>justify-content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设置或检索弹性盒子元素在主轴（横轴）方向上的对齐方式。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3"/>
                        </a:rPr>
                        <a:t>order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设置或检索伸缩盒对象的子元素出現的順序。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变换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/>
              <a:t>Transform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5068"/>
              </p:ext>
            </p:extLst>
          </p:nvPr>
        </p:nvGraphicFramePr>
        <p:xfrm>
          <a:off x="1453836" y="1106723"/>
          <a:ext cx="9383163" cy="2720340"/>
        </p:xfrm>
        <a:graphic>
          <a:graphicData uri="http://schemas.openxmlformats.org/drawingml/2006/table">
            <a:tbl>
              <a:tblPr/>
              <a:tblGrid>
                <a:gridCol w="2345791"/>
                <a:gridCol w="993990"/>
                <a:gridCol w="1066361"/>
                <a:gridCol w="497702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transform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检索或设置对象的变换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transform-origin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检索或设置对象中的变换所参照的原点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transform-style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指定某元素的子元素是否位于三维空间内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perspective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指定观察者与「</a:t>
                      </a:r>
                      <a:r>
                        <a:rPr lang="en-US" altLang="zh-CN">
                          <a:effectLst/>
                        </a:rPr>
                        <a:t>z=0</a:t>
                      </a:r>
                      <a:r>
                        <a:rPr lang="zh-CN" altLang="en-US">
                          <a:effectLst/>
                        </a:rPr>
                        <a:t>」平面的距离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perspective-origin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指定透视点的位置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backface-visibility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指定元素背面面向用户时是否可见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过渡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Transition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24198"/>
              </p:ext>
            </p:extLst>
          </p:nvPr>
        </p:nvGraphicFramePr>
        <p:xfrm>
          <a:off x="1417622" y="1189967"/>
          <a:ext cx="9582339" cy="2606040"/>
        </p:xfrm>
        <a:graphic>
          <a:graphicData uri="http://schemas.openxmlformats.org/drawingml/2006/table">
            <a:tbl>
              <a:tblPr/>
              <a:tblGrid>
                <a:gridCol w="2395585"/>
                <a:gridCol w="1023340"/>
                <a:gridCol w="998246"/>
                <a:gridCol w="516516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transition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复合属性。检索或设置对象变换时的过渡效果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transition-property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检索或设置对象中的参与过渡的属性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transition-duration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检索或设置对象过渡的持续时间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transition-timing-function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检索或设置对象中过渡的类型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transition-delay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检索或设置对象延迟过渡的时间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5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过渡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Transition</a:t>
            </a:r>
          </a:p>
        </p:txBody>
      </p:sp>
      <p:sp>
        <p:nvSpPr>
          <p:cNvPr id="7" name="矩形 6"/>
          <p:cNvSpPr/>
          <p:nvPr/>
        </p:nvSpPr>
        <p:spPr>
          <a:xfrm>
            <a:off x="1226820" y="1026571"/>
            <a:ext cx="9712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/>
          </a:p>
          <a:p>
            <a:r>
              <a:rPr lang="en-US" altLang="zh-CN" sz="1600" dirty="0"/>
              <a:t>linear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线性过渡。等同于贝塞尔曲线</a:t>
            </a:r>
            <a:r>
              <a:rPr lang="en-US" altLang="zh-CN" sz="1600" dirty="0"/>
              <a:t>(0.0, 0.0, 1.0, 1.0)</a:t>
            </a:r>
          </a:p>
          <a:p>
            <a:r>
              <a:rPr lang="en-US" altLang="zh-CN" sz="1600" dirty="0"/>
              <a:t>ease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平滑过渡。等同于贝塞尔曲线</a:t>
            </a:r>
            <a:r>
              <a:rPr lang="en-US" altLang="zh-CN" sz="1600" dirty="0"/>
              <a:t>(0.25, 0.1, 0.25, 1.0)</a:t>
            </a:r>
          </a:p>
          <a:p>
            <a:r>
              <a:rPr lang="en-US" altLang="zh-CN" sz="1600" dirty="0"/>
              <a:t>ease-in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由慢到快。等同于贝塞尔曲线</a:t>
            </a:r>
            <a:r>
              <a:rPr lang="en-US" altLang="zh-CN" sz="1600" dirty="0"/>
              <a:t>(0.42, 0, 1.0, 1.0)</a:t>
            </a:r>
          </a:p>
          <a:p>
            <a:r>
              <a:rPr lang="en-US" altLang="zh-CN" sz="1600" dirty="0"/>
              <a:t>ease-out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由快到慢。等同于贝塞尔曲线</a:t>
            </a:r>
            <a:r>
              <a:rPr lang="en-US" altLang="zh-CN" sz="1600" dirty="0"/>
              <a:t>(0, 0, 0.58, 1.0)</a:t>
            </a:r>
          </a:p>
          <a:p>
            <a:r>
              <a:rPr lang="en-US" altLang="zh-CN" sz="1600" dirty="0"/>
              <a:t>ease-in-out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由慢到快再到慢。等同于贝塞尔曲线</a:t>
            </a:r>
            <a:r>
              <a:rPr lang="en-US" altLang="zh-CN" sz="1600" dirty="0"/>
              <a:t>(0.42, 0, 0.58, 1.0)</a:t>
            </a:r>
          </a:p>
          <a:p>
            <a:r>
              <a:rPr lang="en-US" altLang="zh-CN" sz="1600" dirty="0"/>
              <a:t>step-start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等同于 </a:t>
            </a:r>
            <a:r>
              <a:rPr lang="en-US" altLang="zh-CN" sz="1600" dirty="0"/>
              <a:t>steps(1, start)</a:t>
            </a:r>
          </a:p>
          <a:p>
            <a:r>
              <a:rPr lang="en-US" altLang="zh-CN" sz="1600" dirty="0"/>
              <a:t>step-end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等同于 </a:t>
            </a:r>
            <a:r>
              <a:rPr lang="en-US" altLang="zh-CN" sz="1600" dirty="0"/>
              <a:t>steps(1, end)</a:t>
            </a:r>
          </a:p>
          <a:p>
            <a:r>
              <a:rPr lang="en-US" altLang="zh-CN" sz="1600" dirty="0"/>
              <a:t>steps(&lt;integer&gt;[, [ start | end ] ]?)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接受两个参数的步进函数。第一个参数必须为正整数，指定函数的步数。第二个参数取值可以是</a:t>
            </a:r>
            <a:r>
              <a:rPr lang="en-US" altLang="zh-CN" sz="1600" dirty="0"/>
              <a:t>start</a:t>
            </a:r>
            <a:r>
              <a:rPr lang="zh-CN" altLang="en-US" sz="1600" dirty="0"/>
              <a:t>或</a:t>
            </a:r>
            <a:r>
              <a:rPr lang="en-US" altLang="zh-CN" sz="1600" dirty="0"/>
              <a:t>end</a:t>
            </a:r>
            <a:r>
              <a:rPr lang="zh-CN" altLang="en-US" sz="1600" dirty="0"/>
              <a:t>，指定每一步的值发生变化的时间点。第二个参数是可选的，默认值为</a:t>
            </a:r>
            <a:r>
              <a:rPr lang="en-US" altLang="zh-CN" sz="1600" dirty="0"/>
              <a:t>end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cubic-</a:t>
            </a:r>
            <a:r>
              <a:rPr lang="en-US" altLang="zh-CN" sz="1600" dirty="0" err="1"/>
              <a:t>bezier</a:t>
            </a:r>
            <a:r>
              <a:rPr lang="en-US" altLang="zh-CN" sz="1600" dirty="0"/>
              <a:t>(&lt;number&gt;, &lt;number&gt;, &lt;number&gt;, &lt;number&gt;)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特定的贝塞尔曲线类型，</a:t>
            </a:r>
            <a:r>
              <a:rPr lang="en-US" altLang="zh-CN" sz="1600" dirty="0"/>
              <a:t>4</a:t>
            </a:r>
            <a:r>
              <a:rPr lang="zh-CN" altLang="en-US" sz="1600" dirty="0"/>
              <a:t>个数值需在</a:t>
            </a:r>
            <a:r>
              <a:rPr lang="en-US" altLang="zh-CN" sz="1600" dirty="0"/>
              <a:t>[0, 1]</a:t>
            </a:r>
            <a:r>
              <a:rPr lang="zh-CN" altLang="en-US" sz="1600" dirty="0"/>
              <a:t>区间内</a:t>
            </a:r>
          </a:p>
          <a:p>
            <a:r>
              <a:rPr lang="zh-CN" altLang="en-US" sz="1600" dirty="0"/>
              <a:t>说明：</a:t>
            </a:r>
          </a:p>
        </p:txBody>
      </p:sp>
      <p:sp>
        <p:nvSpPr>
          <p:cNvPr id="8" name="矩形 7"/>
          <p:cNvSpPr/>
          <p:nvPr/>
        </p:nvSpPr>
        <p:spPr>
          <a:xfrm>
            <a:off x="1344023" y="918849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transition-timing-function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动画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Animation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13736"/>
              </p:ext>
            </p:extLst>
          </p:nvPr>
        </p:nvGraphicFramePr>
        <p:xfrm>
          <a:off x="1427663" y="1106723"/>
          <a:ext cx="9173944" cy="4697312"/>
        </p:xfrm>
        <a:graphic>
          <a:graphicData uri="http://schemas.openxmlformats.org/drawingml/2006/table">
            <a:tbl>
              <a:tblPr/>
              <a:tblGrid>
                <a:gridCol w="2293486"/>
                <a:gridCol w="832744"/>
                <a:gridCol w="769545"/>
                <a:gridCol w="5278169"/>
              </a:tblGrid>
              <a:tr h="2660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属性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版本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animation</a:t>
                      </a:r>
                      <a:endParaRPr lang="en-US" sz="1800" dirty="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复合属性。检索或设置对象所应用的动画特效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animation-name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检索或设置对象所应用的动画名称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animation-duration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检索或设置对象动画的持续时间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animation-timing-function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检索或设置对象动画的过渡类型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animation-delay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检索或设置对象动画延迟的时间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animation-iteration-count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检索或设置对象动画的循环次数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animation-direction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检索或设置对象动画在循环中是否反向运动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animation-play-state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检索或设置对象动画的状态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animation-fill-mode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检索或设置对象动画时间之外的状态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动画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88972"/>
            <a:ext cx="524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animation-timing-function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4023" y="1261095"/>
            <a:ext cx="1012551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linear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线性过渡。等同于贝塞尔曲线</a:t>
            </a:r>
            <a:r>
              <a:rPr lang="en-US" altLang="zh-CN" sz="1600" dirty="0"/>
              <a:t>(0.0, 0.0, 1.0, 1.0)</a:t>
            </a:r>
          </a:p>
          <a:p>
            <a:r>
              <a:rPr lang="en-US" altLang="zh-CN" sz="1600" dirty="0"/>
              <a:t>ease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平滑过渡。等同于贝塞尔曲线</a:t>
            </a:r>
            <a:r>
              <a:rPr lang="en-US" altLang="zh-CN" sz="1600" dirty="0"/>
              <a:t>(0.25, 0.1, 0.25, 1.0)</a:t>
            </a:r>
          </a:p>
          <a:p>
            <a:r>
              <a:rPr lang="en-US" altLang="zh-CN" sz="1600" dirty="0"/>
              <a:t>ease-in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由慢到快。等同于贝塞尔曲线</a:t>
            </a:r>
            <a:r>
              <a:rPr lang="en-US" altLang="zh-CN" sz="1600" dirty="0"/>
              <a:t>(0.42, 0, 1.0, 1.0)</a:t>
            </a:r>
          </a:p>
          <a:p>
            <a:r>
              <a:rPr lang="en-US" altLang="zh-CN" sz="1600" dirty="0"/>
              <a:t>ease-out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由快到慢。等同于贝塞尔曲线</a:t>
            </a:r>
            <a:r>
              <a:rPr lang="en-US" altLang="zh-CN" sz="1600" dirty="0"/>
              <a:t>(0, 0, 0.58, 1.0)</a:t>
            </a:r>
          </a:p>
          <a:p>
            <a:r>
              <a:rPr lang="en-US" altLang="zh-CN" sz="1600" dirty="0"/>
              <a:t>ease-in-out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由慢到快再到慢。等同于贝塞尔曲线</a:t>
            </a:r>
            <a:r>
              <a:rPr lang="en-US" altLang="zh-CN" sz="1600" dirty="0"/>
              <a:t>(0.42, 0, 0.58, 1.0)</a:t>
            </a:r>
          </a:p>
          <a:p>
            <a:r>
              <a:rPr lang="en-US" altLang="zh-CN" sz="1600" dirty="0"/>
              <a:t>step-start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等同于 </a:t>
            </a:r>
            <a:r>
              <a:rPr lang="en-US" altLang="zh-CN" sz="1600" dirty="0"/>
              <a:t>steps(1, start)</a:t>
            </a:r>
          </a:p>
          <a:p>
            <a:r>
              <a:rPr lang="en-US" altLang="zh-CN" sz="1600" dirty="0"/>
              <a:t>step-end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等同于 </a:t>
            </a:r>
            <a:r>
              <a:rPr lang="en-US" altLang="zh-CN" sz="1600" dirty="0"/>
              <a:t>steps(1, end)</a:t>
            </a:r>
          </a:p>
          <a:p>
            <a:r>
              <a:rPr lang="en-US" altLang="zh-CN" sz="1600" dirty="0"/>
              <a:t>steps(&lt;integer&gt;[, [ start | end ] ]?)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接受两个参数的步进函数。第一个参数必须为正整数，指定函数的步数。第二个参数取值可以是</a:t>
            </a:r>
            <a:r>
              <a:rPr lang="en-US" altLang="zh-CN" sz="1600" dirty="0"/>
              <a:t>start</a:t>
            </a:r>
            <a:r>
              <a:rPr lang="zh-CN" altLang="en-US" sz="1600" dirty="0"/>
              <a:t>或</a:t>
            </a:r>
            <a:r>
              <a:rPr lang="en-US" altLang="zh-CN" sz="1600" dirty="0"/>
              <a:t>end</a:t>
            </a:r>
            <a:r>
              <a:rPr lang="zh-CN" altLang="en-US" sz="1600" dirty="0"/>
              <a:t>，指定每一步的值发生变化的时间点。第二个参数是可选的，默认值为</a:t>
            </a:r>
            <a:r>
              <a:rPr lang="en-US" altLang="zh-CN" sz="1600" dirty="0"/>
              <a:t>end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cubic-</a:t>
            </a:r>
            <a:r>
              <a:rPr lang="en-US" altLang="zh-CN" sz="1600" dirty="0" err="1"/>
              <a:t>bezier</a:t>
            </a:r>
            <a:r>
              <a:rPr lang="en-US" altLang="zh-CN" sz="1600" dirty="0"/>
              <a:t>(&lt;number&gt;, &lt;number&gt;, &lt;number&gt;, &lt;number&gt;)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特定的贝塞尔曲线类型，</a:t>
            </a:r>
            <a:r>
              <a:rPr lang="en-US" altLang="zh-CN" sz="1600" dirty="0"/>
              <a:t>4</a:t>
            </a:r>
            <a:r>
              <a:rPr lang="zh-CN" altLang="en-US" sz="1600" dirty="0"/>
              <a:t>个数值需在</a:t>
            </a:r>
            <a:r>
              <a:rPr lang="en-US" altLang="zh-CN" sz="1600" dirty="0"/>
              <a:t>[0, 1]</a:t>
            </a:r>
            <a:r>
              <a:rPr lang="zh-CN" altLang="en-US" sz="1600" dirty="0"/>
              <a:t>区间内</a:t>
            </a:r>
          </a:p>
        </p:txBody>
      </p:sp>
    </p:spTree>
    <p:extLst>
      <p:ext uri="{BB962C8B-B14F-4D97-AF65-F5344CB8AC3E}">
        <p14:creationId xmlns:p14="http://schemas.microsoft.com/office/powerpoint/2010/main" val="9187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媒体查询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Media Queries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92558"/>
              </p:ext>
            </p:extLst>
          </p:nvPr>
        </p:nvGraphicFramePr>
        <p:xfrm>
          <a:off x="1432017" y="1106723"/>
          <a:ext cx="9676584" cy="4212738"/>
        </p:xfrm>
        <a:graphic>
          <a:graphicData uri="http://schemas.openxmlformats.org/drawingml/2006/table">
            <a:tbl>
              <a:tblPr/>
              <a:tblGrid>
                <a:gridCol w="2135048"/>
                <a:gridCol w="2344848"/>
                <a:gridCol w="1249378"/>
                <a:gridCol w="3947310"/>
              </a:tblGrid>
              <a:tr h="5801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媒体特性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取值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接受</a:t>
                      </a:r>
                      <a:r>
                        <a:rPr lang="en-US" sz="1800" i="0" dirty="0">
                          <a:effectLst/>
                        </a:rPr>
                        <a:t>min/max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描述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width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定义输出设备中的页面可见区域宽度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height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定义输出设备中的页面可见区域高度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device-width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定义输出设备的屏幕可见宽度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device-height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定义输出设备的屏幕可见高度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6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orientation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portrait | landscape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height'</a:t>
                      </a:r>
                      <a:r>
                        <a:rPr lang="zh-CN" altLang="en-US" sz="1800">
                          <a:effectLst/>
                        </a:rPr>
                        <a:t>是否大于或等于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width'。</a:t>
                      </a:r>
                      <a:r>
                        <a:rPr lang="zh-CN" altLang="en-US" sz="1800">
                          <a:effectLst/>
                        </a:rPr>
                        <a:t>值</a:t>
                      </a:r>
                      <a:r>
                        <a:rPr lang="en-US" sz="1800">
                          <a:effectLst/>
                        </a:rPr>
                        <a:t>portrait</a:t>
                      </a:r>
                      <a:r>
                        <a:rPr lang="zh-CN" altLang="en-US" sz="1800">
                          <a:effectLst/>
                        </a:rPr>
                        <a:t>代表是，</a:t>
                      </a:r>
                      <a:r>
                        <a:rPr lang="en-US" sz="1800">
                          <a:effectLst/>
                        </a:rPr>
                        <a:t>landscape</a:t>
                      </a:r>
                      <a:r>
                        <a:rPr lang="zh-CN" altLang="en-US" sz="1800">
                          <a:effectLst/>
                        </a:rPr>
                        <a:t>代表否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aspect-ratio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&lt;ratio&gt;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定义</a:t>
                      </a:r>
                      <a:r>
                        <a:rPr lang="en-US" altLang="zh-CN" sz="1800" dirty="0">
                          <a:effectLst/>
                        </a:rPr>
                        <a:t>'</a:t>
                      </a:r>
                      <a:r>
                        <a:rPr lang="en-US" sz="1800" dirty="0">
                          <a:effectLst/>
                        </a:rPr>
                        <a:t>width'</a:t>
                      </a:r>
                      <a:r>
                        <a:rPr lang="zh-CN" altLang="en-US" sz="1800" dirty="0">
                          <a:effectLst/>
                        </a:rPr>
                        <a:t>与</a:t>
                      </a:r>
                      <a:r>
                        <a:rPr lang="en-US" altLang="zh-CN" sz="1800" dirty="0">
                          <a:effectLst/>
                        </a:rPr>
                        <a:t>'</a:t>
                      </a:r>
                      <a:r>
                        <a:rPr lang="en-US" sz="1800" dirty="0">
                          <a:effectLst/>
                        </a:rPr>
                        <a:t>height'</a:t>
                      </a:r>
                      <a:r>
                        <a:rPr lang="zh-CN" altLang="en-US" sz="1800" dirty="0">
                          <a:effectLst/>
                        </a:rPr>
                        <a:t>的比率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991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device-aspect-ratio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&lt;ratio&gt;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device-width'</a:t>
                      </a:r>
                      <a:r>
                        <a:rPr lang="zh-CN" altLang="en-US" sz="1800">
                          <a:effectLst/>
                        </a:rPr>
                        <a:t>与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device-height'</a:t>
                      </a:r>
                      <a:r>
                        <a:rPr lang="zh-CN" altLang="en-US" sz="1800">
                          <a:effectLst/>
                        </a:rPr>
                        <a:t>的比率。如常见的显示器比率：</a:t>
                      </a:r>
                      <a:r>
                        <a:rPr lang="en-US" altLang="zh-CN" sz="1800">
                          <a:effectLst/>
                        </a:rPr>
                        <a:t>4/3, 16/9, 16/10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67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resolution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&lt;resolution&gt;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定义设备的分辨率。如：</a:t>
                      </a:r>
                      <a:r>
                        <a:rPr lang="en-US" altLang="zh-CN" sz="1800" dirty="0">
                          <a:effectLst/>
                        </a:rPr>
                        <a:t>96dpi, 300dpi, 118dpcm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选择符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2516" y="2391989"/>
            <a:ext cx="2482026" cy="380259"/>
            <a:chOff x="4552516" y="2391989"/>
            <a:chExt cx="2482026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元素选择符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9" name="组合 168"/>
          <p:cNvGrpSpPr/>
          <p:nvPr/>
        </p:nvGrpSpPr>
        <p:grpSpPr>
          <a:xfrm>
            <a:off x="4552516" y="2927738"/>
            <a:ext cx="2482026" cy="380259"/>
            <a:chOff x="4552516" y="2391989"/>
            <a:chExt cx="2482026" cy="380259"/>
          </a:xfrm>
        </p:grpSpPr>
        <p:sp>
          <p:nvSpPr>
            <p:cNvPr id="170" name="文本框 169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关系</a:t>
              </a:r>
              <a:r>
                <a:rPr lang="zh-CN" altLang="en-US" sz="1200" dirty="0" smtClean="0"/>
                <a:t>选择符</a:t>
              </a:r>
              <a:endParaRPr lang="zh-CN" altLang="en-US" sz="1200" dirty="0"/>
            </a:p>
          </p:txBody>
        </p:sp>
        <p:grpSp>
          <p:nvGrpSpPr>
            <p:cNvPr id="171" name="组合 170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2" name="任意多边形 1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52516" y="4590298"/>
            <a:ext cx="2482026" cy="380259"/>
            <a:chOff x="4552516" y="2391989"/>
            <a:chExt cx="2482026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伪对象选择符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4552516" y="3976644"/>
            <a:ext cx="2482026" cy="380259"/>
            <a:chOff x="4552516" y="2391989"/>
            <a:chExt cx="2482026" cy="380259"/>
          </a:xfrm>
        </p:grpSpPr>
        <p:sp>
          <p:nvSpPr>
            <p:cNvPr id="182" name="文本框 181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伪类选择符</a:t>
              </a:r>
              <a:endParaRPr lang="zh-CN" altLang="en-US" sz="1200" dirty="0"/>
            </a:p>
          </p:txBody>
        </p:sp>
        <p:grpSp>
          <p:nvGrpSpPr>
            <p:cNvPr id="183" name="组合 18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84" name="任意多边形 18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任意多边形 18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7" name="组合 186"/>
          <p:cNvGrpSpPr/>
          <p:nvPr/>
        </p:nvGrpSpPr>
        <p:grpSpPr>
          <a:xfrm>
            <a:off x="4552516" y="3446483"/>
            <a:ext cx="2482026" cy="380259"/>
            <a:chOff x="4552516" y="2391989"/>
            <a:chExt cx="2482026" cy="380259"/>
          </a:xfrm>
        </p:grpSpPr>
        <p:sp>
          <p:nvSpPr>
            <p:cNvPr id="188" name="文本框 187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属性选择符</a:t>
              </a:r>
              <a:endParaRPr lang="zh-CN" altLang="en-US" sz="1200" dirty="0"/>
            </a:p>
          </p:txBody>
        </p:sp>
        <p:grpSp>
          <p:nvGrpSpPr>
            <p:cNvPr id="189" name="组合 188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0" name="任意多边形 1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 1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3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属性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Properties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69427" y="4448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选择符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Selectors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34268" y="4462276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语法与规则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78726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Rules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45186" y="448736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布局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699273" y="4812354"/>
            <a:ext cx="177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Layout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7187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通配选择符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r>
                <a:rPr lang="zh-CN" altLang="en-US" sz="2000" b="1" dirty="0" smtClean="0">
                  <a:solidFill>
                    <a:srgbClr val="FFFF00"/>
                  </a:solidFill>
                </a:rPr>
                <a:t>*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*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 list-style: none; margin: 0; padding: 0}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886870" y="220875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46037" y="2378429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类型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6037" y="2763546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h1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422" y="2386322"/>
            <a:ext cx="1625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E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86870" y="3252441"/>
            <a:ext cx="9809093" cy="977791"/>
            <a:chOff x="886870" y="116507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1334744"/>
              <a:ext cx="13516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ID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1719861"/>
              <a:ext cx="1535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#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subtitle{ …}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86870" y="429612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46037" y="4465799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类选择符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6037" y="485091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myClass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0422" y="4473692"/>
            <a:ext cx="234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FF00"/>
                </a:solidFill>
                <a:latin typeface="verdana" panose="020B0604030504040204" pitchFamily="34" charset="0"/>
              </a:rPr>
              <a:t>E.class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0866" y="346078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FF00"/>
                </a:solidFill>
                <a:latin typeface="arial" panose="020B0604020202020204" pitchFamily="34" charset="0"/>
              </a:rPr>
              <a:t>E#id</a:t>
            </a:r>
            <a:endParaRPr lang="en-US" altLang="zh-CN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关系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2985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包含选择符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zh-CN" sz="2000" b="1" dirty="0" smtClean="0">
                  <a:solidFill>
                    <a:srgbClr val="FFFF00"/>
                  </a:solidFill>
                </a:rPr>
                <a:t>E F { </a:t>
              </a:r>
              <a:r>
                <a:rPr lang="en-US" altLang="zh-CN" sz="2000" b="1" dirty="0" err="1" smtClean="0">
                  <a:solidFill>
                    <a:srgbClr val="FFFF00"/>
                  </a:solidFill>
                </a:rPr>
                <a:t>sRules</a:t>
              </a:r>
              <a:r>
                <a:rPr lang="en-US" altLang="zh-CN" sz="2000" b="1" dirty="0" smtClean="0">
                  <a:solidFill>
                    <a:srgbClr val="FFFF00"/>
                  </a:solidFill>
                </a:rPr>
                <a:t>}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3615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.demo div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 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886870" y="220875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46037" y="2378429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子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6037" y="2763546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.demo &gt; div { border: 1px solid #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fff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 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422" y="2386322"/>
            <a:ext cx="213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E &gt; F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86870" y="3252441"/>
            <a:ext cx="9809093" cy="977791"/>
            <a:chOff x="886870" y="116507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1334744"/>
              <a:ext cx="1608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相邻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1719861"/>
              <a:ext cx="19223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p+p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{ color: red;}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86870" y="429612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46037" y="4465799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兄弟选择符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6037" y="4850916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p~p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0422" y="4473692"/>
            <a:ext cx="19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verdana" panose="020B0604030504040204" pitchFamily="34" charset="0"/>
              </a:rPr>
              <a:t>E~F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0037" y="346078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E+F { }</a:t>
            </a:r>
            <a:endParaRPr lang="en-US" altLang="zh-CN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86870" y="2208756"/>
            <a:ext cx="9809093" cy="977791"/>
            <a:chOff x="886870" y="2208756"/>
            <a:chExt cx="9809093" cy="977791"/>
          </a:xfrm>
        </p:grpSpPr>
        <p:sp>
          <p:nvSpPr>
            <p:cNvPr id="30" name="矩形 29"/>
            <p:cNvSpPr/>
            <p:nvPr/>
          </p:nvSpPr>
          <p:spPr>
            <a:xfrm>
              <a:off x="886870" y="2208756"/>
              <a:ext cx="9809093" cy="977791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6037" y="2378429"/>
              <a:ext cx="1598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dirty="0"/>
                <a:t> 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46037" y="2763546"/>
              <a:ext cx="4511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. input[type="text"]{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 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60422" y="2386322"/>
              <a:ext cx="49648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选择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属性且属性值等于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870" y="4296126"/>
            <a:ext cx="9809093" cy="977791"/>
            <a:chOff x="886870" y="4296126"/>
            <a:chExt cx="9809093" cy="977791"/>
          </a:xfrm>
        </p:grpSpPr>
        <p:sp>
          <p:nvSpPr>
            <p:cNvPr id="37" name="矩形 36"/>
            <p:cNvSpPr/>
            <p:nvPr/>
          </p:nvSpPr>
          <p:spPr>
            <a:xfrm>
              <a:off x="886870" y="4296126"/>
              <a:ext cx="9809093" cy="977791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6037" y="4465799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^="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46037" y="4850916"/>
              <a:ext cx="3387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div[class^="a"]{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font-size: 36px;}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006661" y="4488804"/>
              <a:ext cx="5832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属性且属性值为以</a:t>
              </a:r>
              <a:r>
                <a:rPr lang="en-US" altLang="zh-CN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开头的字符串的</a:t>
              </a:r>
              <a:r>
                <a:rPr lang="en-US" altLang="zh-CN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6870" y="3252441"/>
            <a:ext cx="9809093" cy="977791"/>
            <a:chOff x="886870" y="325244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325244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3422114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~="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3807231"/>
              <a:ext cx="2853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div[class~="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color: red;}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83572" y="3414260"/>
              <a:ext cx="63642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arial" panose="020B0604020202020204" pitchFamily="34" charset="0"/>
                </a:rPr>
                <a:t>att</a:t>
              </a:r>
              <a:r>
                <a:rPr lang="zh-CN" altLang="en-US" b="1" dirty="0" smtClean="0">
                  <a:solidFill>
                    <a:srgbClr val="FFFF00"/>
                  </a:solidFill>
                  <a:latin typeface="arial" panose="020B0604020202020204" pitchFamily="34" charset="0"/>
                </a:rPr>
                <a:t>属性（</a:t>
              </a:r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包含只有一个值且该值等于</a:t>
              </a:r>
              <a:r>
                <a:rPr lang="en-US" altLang="zh-CN" b="1" dirty="0" err="1">
                  <a:solidFill>
                    <a:srgbClr val="FFFF00"/>
                  </a:solidFill>
                  <a:latin typeface="arial" panose="020B060402020202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的情况）</a:t>
              </a:r>
              <a:endParaRPr lang="en-US" altLang="zh-CN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grpSp>
          <p:nvGrpSpPr>
            <p:cNvPr id="2" name="组合 1"/>
            <p:cNvGrpSpPr/>
            <p:nvPr/>
          </p:nvGrpSpPr>
          <p:grpSpPr>
            <a:xfrm>
              <a:off x="886870" y="1165071"/>
              <a:ext cx="9809093" cy="977791"/>
              <a:chOff x="886870" y="1165071"/>
              <a:chExt cx="9809093" cy="97779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886870" y="1165071"/>
                <a:ext cx="9809093" cy="977791"/>
              </a:xfrm>
              <a:prstGeom prst="rect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46037" y="1334744"/>
                <a:ext cx="9028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</a:rPr>
                  <a:t>E[</a:t>
                </a:r>
                <a:r>
                  <a:rPr lang="en-US" altLang="zh-CN" sz="2000" b="1" dirty="0" err="1" smtClean="0">
                    <a:solidFill>
                      <a:schemeClr val="bg1"/>
                    </a:solidFill>
                  </a:rPr>
                  <a:t>attr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</a:rPr>
                  <a:t>]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46037" y="1719861"/>
                <a:ext cx="2664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img</a:t>
                </a:r>
                <a:r>
                  <a:rPr lang="en-US" altLang="zh-CN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[alt] { margin: 10px; }</a:t>
                </a:r>
                <a:endPara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112675" y="1373414"/>
              <a:ext cx="3031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86870" y="5349487"/>
            <a:ext cx="9809093" cy="977791"/>
            <a:chOff x="886870" y="1165071"/>
            <a:chExt cx="9809093" cy="977791"/>
          </a:xfrm>
        </p:grpSpPr>
        <p:sp>
          <p:nvSpPr>
            <p:cNvPr id="25" name="矩形 24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46037" y="1334744"/>
              <a:ext cx="16850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 smtClean="0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$="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46037" y="1719861"/>
              <a:ext cx="2664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img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[alt] { margin: 10px; 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983572" y="5555363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选择具有</a:t>
            </a:r>
            <a:r>
              <a:rPr lang="en-US" altLang="zh-CN" b="1" dirty="0" err="1">
                <a:solidFill>
                  <a:srgbClr val="FFFF00"/>
                </a:solidFill>
                <a:latin typeface="verdana" panose="020B0604030504040204" pitchFamily="34" charset="0"/>
              </a:rPr>
              <a:t>att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属性且属性值为以</a:t>
            </a:r>
            <a:r>
              <a:rPr lang="en-US" altLang="zh-CN" b="1" dirty="0" err="1">
                <a:solidFill>
                  <a:srgbClr val="FFFF00"/>
                </a:solidFill>
                <a:latin typeface="verdana" panose="020B0604030504040204" pitchFamily="34" charset="0"/>
              </a:rPr>
              <a:t>val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结尾的字符串的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E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86869" y="3976479"/>
            <a:ext cx="9809093" cy="977791"/>
            <a:chOff x="886870" y="166717"/>
            <a:chExt cx="9809093" cy="977791"/>
          </a:xfrm>
        </p:grpSpPr>
        <p:grpSp>
          <p:nvGrpSpPr>
            <p:cNvPr id="43" name="组合 42"/>
            <p:cNvGrpSpPr/>
            <p:nvPr/>
          </p:nvGrpSpPr>
          <p:grpSpPr>
            <a:xfrm>
              <a:off x="886870" y="166717"/>
              <a:ext cx="9809093" cy="977791"/>
              <a:chOff x="886870" y="1165071"/>
              <a:chExt cx="9809093" cy="97779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86870" y="1165071"/>
                <a:ext cx="9809093" cy="977791"/>
              </a:xfrm>
              <a:prstGeom prst="rect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46037" y="1334744"/>
                <a:ext cx="1653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E[</a:t>
                </a:r>
                <a:r>
                  <a:rPr lang="en-US" altLang="zh-CN" sz="2000" b="1" dirty="0" err="1">
                    <a:solidFill>
                      <a:schemeClr val="bg1"/>
                    </a:solidFill>
                  </a:rPr>
                  <a:t>att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*="</a:t>
                </a:r>
                <a:r>
                  <a:rPr lang="en-US" altLang="zh-CN" sz="2000" b="1" dirty="0" err="1">
                    <a:solidFill>
                      <a:schemeClr val="bg1"/>
                    </a:solidFill>
                  </a:rPr>
                  <a:t>val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"]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46037" y="1719861"/>
                <a:ext cx="3345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div[class*="b"] </a:t>
                </a:r>
                <a:r>
                  <a:rPr lang="en-US" altLang="zh-CN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{ margin: 10px; }</a:t>
                </a:r>
                <a:endPara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2816257" y="393156"/>
              <a:ext cx="5739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属性且属性值为包含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的字符串的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6869" y="1162774"/>
            <a:ext cx="9987660" cy="1928168"/>
            <a:chOff x="1627745" y="-108883"/>
            <a:chExt cx="9987660" cy="1928168"/>
          </a:xfrm>
        </p:grpSpPr>
        <p:sp>
          <p:nvSpPr>
            <p:cNvPr id="49" name="矩形 48"/>
            <p:cNvSpPr/>
            <p:nvPr/>
          </p:nvSpPr>
          <p:spPr>
            <a:xfrm>
              <a:off x="1627745" y="-108883"/>
              <a:ext cx="9809093" cy="1770979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86912" y="198429"/>
              <a:ext cx="1670650" cy="7246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|="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dirty="0"/>
                <a:t> 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86912" y="895955"/>
              <a:ext cx="41200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. div[class|="a"]{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 }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&lt;div class="a-test"&gt;1&lt;/div&gt;</a:t>
              </a:r>
            </a:p>
            <a:p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01297" y="212725"/>
              <a:ext cx="8214108" cy="11706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属性且属性值为以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开头并用连接符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"-"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分隔的字符串的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，</a:t>
              </a:r>
              <a:endParaRPr lang="en-US" altLang="zh-CN" b="1" dirty="0" smtClean="0">
                <a:solidFill>
                  <a:srgbClr val="FFFF00"/>
                </a:solidFill>
                <a:latin typeface="verdana" panose="020B0604030504040204" pitchFamily="34" charset="0"/>
              </a:endParaRPr>
            </a:p>
            <a:p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如果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属性值仅为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，也将被选择。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4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伪类选择符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49600"/>
              </p:ext>
            </p:extLst>
          </p:nvPr>
        </p:nvGraphicFramePr>
        <p:xfrm>
          <a:off x="1344023" y="950130"/>
          <a:ext cx="9855114" cy="9633330"/>
        </p:xfrm>
        <a:graphic>
          <a:graphicData uri="http://schemas.openxmlformats.org/drawingml/2006/table">
            <a:tbl>
              <a:tblPr/>
              <a:tblGrid>
                <a:gridCol w="2376951"/>
                <a:gridCol w="1059256"/>
                <a:gridCol w="6418907"/>
              </a:tblGrid>
              <a:tr h="13671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选择符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>
                          <a:effectLst/>
                        </a:rPr>
                        <a:t>版本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>
                          <a:effectLst/>
                        </a:rPr>
                        <a:t>描述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E:link</a:t>
                      </a:r>
                      <a:endParaRPr lang="en-US" sz="1800" dirty="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设置超链接</a:t>
                      </a:r>
                      <a:r>
                        <a:rPr lang="en-US" altLang="zh-CN" sz="1800">
                          <a:effectLst/>
                        </a:rPr>
                        <a:t>a</a:t>
                      </a:r>
                      <a:r>
                        <a:rPr lang="zh-CN" altLang="en-US" sz="1800">
                          <a:effectLst/>
                        </a:rPr>
                        <a:t>在未被访问前的样式。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E:visited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设置超链接</a:t>
                      </a:r>
                      <a:r>
                        <a:rPr lang="en-US" altLang="zh-CN" sz="1800">
                          <a:effectLst/>
                        </a:rPr>
                        <a:t>a</a:t>
                      </a:r>
                      <a:r>
                        <a:rPr lang="zh-CN" altLang="en-US" sz="1800">
                          <a:effectLst/>
                        </a:rPr>
                        <a:t>在其链接地址已被访问过时的样式。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E:hover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设置元素在其鼠标悬停时的样式。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E:active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设置元素在被用户激活（在鼠标点击与释放之间发生的事件）时的样式。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E:focus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设置元素在成为输入焦点（该元素的</a:t>
                      </a:r>
                      <a:r>
                        <a:rPr lang="en-US" altLang="zh-CN" sz="1800" dirty="0" err="1">
                          <a:effectLst/>
                        </a:rPr>
                        <a:t>onfocus</a:t>
                      </a:r>
                      <a:r>
                        <a:rPr lang="zh-CN" altLang="en-US" sz="1800" dirty="0">
                          <a:effectLst/>
                        </a:rPr>
                        <a:t>事件发生）时的样式。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E:lang(fr)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匹配使用特殊语言的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E:not(s)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匹配不含有</a:t>
                      </a:r>
                      <a:r>
                        <a:rPr lang="en-US" altLang="zh-CN" sz="1800">
                          <a:effectLst/>
                        </a:rPr>
                        <a:t>s</a:t>
                      </a:r>
                      <a:r>
                        <a:rPr lang="zh-CN" altLang="en-US" sz="1800">
                          <a:effectLst/>
                        </a:rPr>
                        <a:t>选择符的元素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E:root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元素在文档的根元素。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10"/>
                        </a:rPr>
                        <a:t>E:first-child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匹配父元素的第一个子元素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1"/>
                        </a:rPr>
                        <a:t>E:last-child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匹配父元素的最后一个子元素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2"/>
                        </a:rPr>
                        <a:t>E:only-child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匹配父元素仅有的一个子元素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3"/>
                        </a:rPr>
                        <a:t>E:nth-child(n)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匹配父元素的第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个子元素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4"/>
                        </a:rPr>
                        <a:t>E:nth-last-child(n)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匹配父元素的倒数第</a:t>
                      </a:r>
                      <a:r>
                        <a:rPr lang="en-US" altLang="zh-CN" sz="1800">
                          <a:effectLst/>
                        </a:rPr>
                        <a:t>n</a:t>
                      </a:r>
                      <a:r>
                        <a:rPr lang="zh-CN" altLang="en-US" sz="1800">
                          <a:effectLst/>
                        </a:rPr>
                        <a:t>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5"/>
                        </a:rPr>
                        <a:t>E:first-of-type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匹配同类型中的第一个同级兄弟元素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6"/>
                        </a:rPr>
                        <a:t>E:last-of-type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匹配同类型中的最后一个同级兄弟元素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7"/>
                        </a:rPr>
                        <a:t>E:only-of-type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匹配同类型中的唯一的一个同级兄弟元素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8"/>
                        </a:rPr>
                        <a:t>E:nth-of-type(n)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9"/>
                        </a:rPr>
                        <a:t>E:nth-last-of-type(n)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匹配同类型中的倒数第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0"/>
                        </a:rPr>
                        <a:t>E:empty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匹配没有任何子元素（包括</a:t>
                      </a:r>
                      <a:r>
                        <a:rPr lang="en-US" altLang="zh-CN" sz="1800" dirty="0">
                          <a:effectLst/>
                        </a:rPr>
                        <a:t>text</a:t>
                      </a:r>
                      <a:r>
                        <a:rPr lang="zh-CN" altLang="en-US" sz="1800" dirty="0">
                          <a:effectLst/>
                        </a:rPr>
                        <a:t>节点）的元素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1"/>
                        </a:rPr>
                        <a:t>E:checked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匹配用户界面上处于选中状态的元素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zh-CN" altLang="en-US" sz="1800" dirty="0">
                          <a:effectLst/>
                        </a:rPr>
                        <a:t>用于</a:t>
                      </a:r>
                      <a:r>
                        <a:rPr lang="en-US" altLang="zh-CN" sz="1800" dirty="0">
                          <a:effectLst/>
                        </a:rPr>
                        <a:t>input type</a:t>
                      </a:r>
                      <a:r>
                        <a:rPr lang="zh-CN" altLang="en-US" sz="1800" dirty="0">
                          <a:effectLst/>
                        </a:rPr>
                        <a:t>为</a:t>
                      </a:r>
                      <a:r>
                        <a:rPr lang="en-US" altLang="zh-CN" sz="1800" dirty="0">
                          <a:effectLst/>
                        </a:rPr>
                        <a:t>radio</a:t>
                      </a:r>
                      <a:r>
                        <a:rPr lang="zh-CN" altLang="en-US" sz="1800" dirty="0">
                          <a:effectLst/>
                        </a:rPr>
                        <a:t>与</a:t>
                      </a:r>
                      <a:r>
                        <a:rPr lang="en-US" altLang="zh-CN" sz="1800" dirty="0">
                          <a:effectLst/>
                        </a:rPr>
                        <a:t>checkbox</a:t>
                      </a:r>
                      <a:r>
                        <a:rPr lang="zh-CN" altLang="en-US" sz="1800" dirty="0">
                          <a:effectLst/>
                        </a:rPr>
                        <a:t>时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2"/>
                        </a:rPr>
                        <a:t>E:enabled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匹配用户界面上处于可用状态的元素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3"/>
                        </a:rPr>
                        <a:t>E:disabled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匹配用户界面上处于禁用状态的元素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4"/>
                        </a:rPr>
                        <a:t>E:target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匹配相关</a:t>
                      </a:r>
                      <a:r>
                        <a:rPr lang="en-US" altLang="zh-CN" sz="1800" dirty="0">
                          <a:effectLst/>
                        </a:rPr>
                        <a:t>URL</a:t>
                      </a:r>
                      <a:r>
                        <a:rPr lang="zh-CN" altLang="en-US" sz="1800" dirty="0">
                          <a:effectLst/>
                        </a:rPr>
                        <a:t>指向的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5"/>
                        </a:rPr>
                        <a:t>@page:first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设置页面容器第一页使用的样式。仅用于</a:t>
                      </a:r>
                      <a:r>
                        <a:rPr lang="en-US" altLang="zh-CN" sz="1800" u="none" strike="noStrike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7"/>
                        </a:rPr>
                        <a:t>@page:left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设置页面容器位于装订线左边的所有页面使用的样式。仅用于</a:t>
                      </a:r>
                      <a:r>
                        <a:rPr lang="en-US" altLang="zh-CN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 dirty="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8"/>
                        </a:rPr>
                        <a:t>@page:right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设置页面容器位于装订线右边的所有页面使用的样式。仅用于</a:t>
                      </a:r>
                      <a:r>
                        <a:rPr lang="en-US" altLang="zh-CN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 dirty="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伪对象选择符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07955"/>
              </p:ext>
            </p:extLst>
          </p:nvPr>
        </p:nvGraphicFramePr>
        <p:xfrm>
          <a:off x="1344023" y="1106723"/>
          <a:ext cx="10515600" cy="3268980"/>
        </p:xfrm>
        <a:graphic>
          <a:graphicData uri="http://schemas.openxmlformats.org/drawingml/2006/table">
            <a:tbl>
              <a:tblPr/>
              <a:tblGrid>
                <a:gridCol w="3505200"/>
                <a:gridCol w="1252813"/>
                <a:gridCol w="575758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选择符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E:first-letter/E::first-letter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设置对象内的第一个字符的样式。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E:first-line/E::first-line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设置对象内的第一行的样式。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E:before/E::before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设置在对象前（依据对象树的逻辑结构）发生的内容。用来和</a:t>
                      </a:r>
                      <a:r>
                        <a:rPr lang="en-US" altLang="zh-CN">
                          <a:effectLst/>
                        </a:rPr>
                        <a:t>content</a:t>
                      </a:r>
                      <a:r>
                        <a:rPr lang="zh-CN" altLang="en-US">
                          <a:effectLst/>
                        </a:rPr>
                        <a:t>属性一起使用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E:after/E::after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设置在对象后（依据对象树的逻辑结构）发生的内容。用来和</a:t>
                      </a:r>
                      <a:r>
                        <a:rPr lang="en-US" altLang="zh-CN">
                          <a:effectLst/>
                        </a:rPr>
                        <a:t>content</a:t>
                      </a:r>
                      <a:r>
                        <a:rPr lang="zh-CN" altLang="en-US">
                          <a:effectLst/>
                        </a:rPr>
                        <a:t>属性一起使用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E::placeholder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设置对象文字占位符的样式。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E::selection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设置对象被选择时的颜色。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语法与规则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2516" y="2391989"/>
            <a:ext cx="1609387" cy="380259"/>
            <a:chOff x="4552516" y="2391989"/>
            <a:chExt cx="1609387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!important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4552516" y="2880284"/>
            <a:ext cx="1609387" cy="380259"/>
            <a:chOff x="4552516" y="2391989"/>
            <a:chExt cx="1609387" cy="380259"/>
          </a:xfrm>
        </p:grpSpPr>
        <p:sp>
          <p:nvSpPr>
            <p:cNvPr id="153" name="文本框 152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@</a:t>
              </a:r>
              <a:r>
                <a:rPr lang="en-US" altLang="zh-CN" sz="1200" dirty="0" smtClean="0"/>
                <a:t>import</a:t>
              </a:r>
              <a:endParaRPr lang="zh-CN" altLang="en-US" sz="1200" dirty="0"/>
            </a:p>
          </p:txBody>
        </p:sp>
        <p:grpSp>
          <p:nvGrpSpPr>
            <p:cNvPr id="165" name="组合 16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66" name="任意多边形 1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27803" y="3327930"/>
            <a:ext cx="1609387" cy="380259"/>
            <a:chOff x="4552516" y="2391989"/>
            <a:chExt cx="1609387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@font-face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4552516" y="3933431"/>
            <a:ext cx="1609387" cy="380259"/>
            <a:chOff x="4552516" y="2391989"/>
            <a:chExt cx="1609387" cy="380259"/>
          </a:xfrm>
        </p:grpSpPr>
        <p:sp>
          <p:nvSpPr>
            <p:cNvPr id="182" name="文本框 181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</a:t>
              </a:r>
              <a:r>
                <a:rPr lang="en-US" altLang="zh-CN" sz="1200" dirty="0" err="1" smtClean="0"/>
                <a:t>keyframes</a:t>
              </a:r>
              <a:endParaRPr lang="zh-CN" altLang="en-US" sz="1200" dirty="0"/>
            </a:p>
          </p:txBody>
        </p:sp>
        <p:grpSp>
          <p:nvGrpSpPr>
            <p:cNvPr id="183" name="组合 18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84" name="任意多边形 18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任意多边形 18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7" name="组合 186"/>
          <p:cNvGrpSpPr/>
          <p:nvPr/>
        </p:nvGrpSpPr>
        <p:grpSpPr>
          <a:xfrm>
            <a:off x="4552516" y="4538932"/>
            <a:ext cx="1609387" cy="380259"/>
            <a:chOff x="4552516" y="2391989"/>
            <a:chExt cx="1609387" cy="380259"/>
          </a:xfrm>
        </p:grpSpPr>
        <p:sp>
          <p:nvSpPr>
            <p:cNvPr id="188" name="文本框 187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@supports</a:t>
              </a:r>
              <a:endParaRPr lang="zh-CN" altLang="en-US" sz="1200" dirty="0"/>
            </a:p>
          </p:txBody>
        </p:sp>
        <p:grpSp>
          <p:nvGrpSpPr>
            <p:cNvPr id="189" name="组合 188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0" name="任意多边形 1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 1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3" name="组合 192"/>
          <p:cNvGrpSpPr/>
          <p:nvPr/>
        </p:nvGrpSpPr>
        <p:grpSpPr>
          <a:xfrm>
            <a:off x="4527803" y="5133534"/>
            <a:ext cx="1609387" cy="380259"/>
            <a:chOff x="4552516" y="2391989"/>
            <a:chExt cx="1609387" cy="380259"/>
          </a:xfrm>
        </p:grpSpPr>
        <p:sp>
          <p:nvSpPr>
            <p:cNvPr id="194" name="文本框 193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@media</a:t>
              </a:r>
              <a:endParaRPr lang="zh-CN" altLang="en-US" sz="1200" dirty="0"/>
            </a:p>
          </p:txBody>
        </p:sp>
        <p:grpSp>
          <p:nvGrpSpPr>
            <p:cNvPr id="195" name="组合 19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6" name="任意多边形 19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 19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1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492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!important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2957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div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{color: #f00 !important;}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提升指定样式规则的应用优先权。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1602707"/>
            <a:chOff x="886870" y="1165071"/>
            <a:chExt cx="9809093" cy="160270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160270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2827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@import: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276389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@import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("global.css");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@import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(global.css);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@import "global.css";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指定导入的外部样式表及目标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媒体。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4254217"/>
            <a:chOff x="886870" y="1165071"/>
            <a:chExt cx="9809093" cy="425421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425421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5840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@font-face: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9116598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@font-face {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font-family: 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src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diyfont.eot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'); /* IE9+ 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src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diyfont.eot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?#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iefix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format('embedded-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opentype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IE6-IE8 */</a:t>
              </a:r>
            </a:p>
            <a:p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diyfont.woff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woff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chrome</a:t>
              </a:r>
              <a:r>
                <a: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firefox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        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('diyfont.ttf')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truetype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chrome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firefox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opera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Safari, Android, iOS 4.2+*/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diyfont.svg#fontname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svg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'); /* iOS 4.1- 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2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设置嵌入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HTML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文档的字体。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4254217"/>
            <a:chOff x="886870" y="1165071"/>
            <a:chExt cx="9809093" cy="425421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425421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4013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@support: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81377" y="222642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检测是否支持某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CSS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特性。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属性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52516" y="2391989"/>
            <a:ext cx="1018391" cy="380259"/>
            <a:chOff x="4552516" y="3487622"/>
            <a:chExt cx="1018391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定位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418386" y="2391989"/>
            <a:ext cx="1018391" cy="380259"/>
            <a:chOff x="4552516" y="3487622"/>
            <a:chExt cx="1018391" cy="380259"/>
          </a:xfrm>
        </p:grpSpPr>
        <p:sp>
          <p:nvSpPr>
            <p:cNvPr id="16" name="文本框 1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布局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8" name="任意多边形 1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259543" y="2391989"/>
            <a:ext cx="1018391" cy="380259"/>
            <a:chOff x="4552516" y="3487622"/>
            <a:chExt cx="1018391" cy="380259"/>
          </a:xfrm>
        </p:grpSpPr>
        <p:sp>
          <p:nvSpPr>
            <p:cNvPr id="22" name="文本框 21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尺寸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24" name="任意多边形 2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418386" y="3070434"/>
            <a:ext cx="1018391" cy="380259"/>
            <a:chOff x="4552516" y="3487622"/>
            <a:chExt cx="1018391" cy="380259"/>
          </a:xfrm>
        </p:grpSpPr>
        <p:sp>
          <p:nvSpPr>
            <p:cNvPr id="28" name="文本框 2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内补白</a:t>
              </a:r>
              <a:endParaRPr lang="zh-CN" altLang="en-US" sz="1200" dirty="0"/>
            </a:p>
          </p:txBody>
        </p:sp>
        <p:grpSp>
          <p:nvGrpSpPr>
            <p:cNvPr id="29" name="组合 2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30" name="任意多边形 2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546663" y="3036992"/>
            <a:ext cx="1018391" cy="380259"/>
            <a:chOff x="4552516" y="3487622"/>
            <a:chExt cx="1018391" cy="380259"/>
          </a:xfrm>
        </p:grpSpPr>
        <p:sp>
          <p:nvSpPr>
            <p:cNvPr id="34" name="文本框 3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外补白</a:t>
              </a:r>
              <a:endParaRPr lang="zh-CN" altLang="en-US" sz="1200" dirty="0"/>
            </a:p>
          </p:txBody>
        </p:sp>
        <p:grpSp>
          <p:nvGrpSpPr>
            <p:cNvPr id="35" name="组合 3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36" name="任意多边形 3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8259543" y="3027466"/>
            <a:ext cx="1018391" cy="380259"/>
            <a:chOff x="4552516" y="3487622"/>
            <a:chExt cx="1018391" cy="380259"/>
          </a:xfrm>
        </p:grpSpPr>
        <p:sp>
          <p:nvSpPr>
            <p:cNvPr id="40" name="文本框 3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边框</a:t>
              </a:r>
              <a:endParaRPr lang="zh-CN" altLang="en-US" sz="1200" dirty="0"/>
            </a:p>
          </p:txBody>
        </p:sp>
        <p:grpSp>
          <p:nvGrpSpPr>
            <p:cNvPr id="41" name="组合 4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42" name="任意多边形 4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6418386" y="3637424"/>
            <a:ext cx="1018391" cy="380259"/>
            <a:chOff x="4552516" y="3487622"/>
            <a:chExt cx="1018391" cy="380259"/>
          </a:xfrm>
        </p:grpSpPr>
        <p:sp>
          <p:nvSpPr>
            <p:cNvPr id="64" name="文本框 6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颜色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66" name="任意多边形 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4546663" y="3603982"/>
            <a:ext cx="1018391" cy="380259"/>
            <a:chOff x="4552516" y="3487622"/>
            <a:chExt cx="1018391" cy="380259"/>
          </a:xfrm>
        </p:grpSpPr>
        <p:sp>
          <p:nvSpPr>
            <p:cNvPr id="70" name="文本框 6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背景</a:t>
              </a:r>
              <a:endParaRPr lang="zh-CN" altLang="en-US" sz="1200" dirty="0"/>
            </a:p>
          </p:txBody>
        </p:sp>
        <p:grpSp>
          <p:nvGrpSpPr>
            <p:cNvPr id="71" name="组合 7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72" name="任意多边形 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8259543" y="3594456"/>
            <a:ext cx="1018391" cy="380259"/>
            <a:chOff x="4552516" y="3487622"/>
            <a:chExt cx="1018391" cy="380259"/>
          </a:xfrm>
        </p:grpSpPr>
        <p:sp>
          <p:nvSpPr>
            <p:cNvPr id="76" name="文本框 7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字体</a:t>
              </a:r>
              <a:endParaRPr lang="zh-CN" altLang="en-US" sz="1200" dirty="0"/>
            </a:p>
          </p:txBody>
        </p:sp>
        <p:grpSp>
          <p:nvGrpSpPr>
            <p:cNvPr id="77" name="组合 7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78" name="任意多边形 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" name="文本框 81"/>
          <p:cNvSpPr txBox="1"/>
          <p:nvPr/>
        </p:nvSpPr>
        <p:spPr>
          <a:xfrm>
            <a:off x="6685862" y="4210430"/>
            <a:ext cx="92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文本装饰</a:t>
            </a:r>
            <a:endParaRPr lang="zh-CN" altLang="en-US" sz="1200" dirty="0"/>
          </a:p>
        </p:txBody>
      </p:sp>
      <p:grpSp>
        <p:nvGrpSpPr>
          <p:cNvPr id="83" name="组合 82"/>
          <p:cNvGrpSpPr/>
          <p:nvPr/>
        </p:nvGrpSpPr>
        <p:grpSpPr>
          <a:xfrm flipH="1">
            <a:off x="6418386" y="4281571"/>
            <a:ext cx="268828" cy="309118"/>
            <a:chOff x="5141605" y="1850968"/>
            <a:chExt cx="1563143" cy="1797419"/>
          </a:xfrm>
        </p:grpSpPr>
        <p:sp>
          <p:nvSpPr>
            <p:cNvPr id="84" name="任意多边形 83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612733" y="2131142"/>
              <a:ext cx="607111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546663" y="4176988"/>
            <a:ext cx="1018391" cy="380259"/>
            <a:chOff x="4552516" y="3487622"/>
            <a:chExt cx="1018391" cy="380259"/>
          </a:xfrm>
        </p:grpSpPr>
        <p:sp>
          <p:nvSpPr>
            <p:cNvPr id="88" name="文本框 8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文本</a:t>
              </a:r>
              <a:endParaRPr lang="zh-CN" altLang="en-US" sz="1200" dirty="0"/>
            </a:p>
          </p:txBody>
        </p:sp>
        <p:grpSp>
          <p:nvGrpSpPr>
            <p:cNvPr id="89" name="组合 8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90" name="任意多边形 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8259543" y="4167462"/>
            <a:ext cx="1018391" cy="380259"/>
            <a:chOff x="4552516" y="3487622"/>
            <a:chExt cx="1018391" cy="380259"/>
          </a:xfrm>
        </p:grpSpPr>
        <p:sp>
          <p:nvSpPr>
            <p:cNvPr id="94" name="文本框 9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列表</a:t>
              </a:r>
            </a:p>
          </p:txBody>
        </p:sp>
        <p:grpSp>
          <p:nvGrpSpPr>
            <p:cNvPr id="95" name="组合 9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96" name="任意多边形 9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6418386" y="4795029"/>
            <a:ext cx="1018391" cy="380259"/>
            <a:chOff x="4552516" y="3487622"/>
            <a:chExt cx="1018391" cy="380259"/>
          </a:xfrm>
        </p:grpSpPr>
        <p:sp>
          <p:nvSpPr>
            <p:cNvPr id="118" name="文本框 11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内容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20" name="任意多边形 11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组合 122"/>
          <p:cNvGrpSpPr/>
          <p:nvPr/>
        </p:nvGrpSpPr>
        <p:grpSpPr>
          <a:xfrm>
            <a:off x="4546663" y="4761587"/>
            <a:ext cx="1018391" cy="380259"/>
            <a:chOff x="4552516" y="3487622"/>
            <a:chExt cx="1018391" cy="380259"/>
          </a:xfrm>
        </p:grpSpPr>
        <p:sp>
          <p:nvSpPr>
            <p:cNvPr id="124" name="文本框 12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表格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26" name="任意多边形 12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0" name="文本框 129"/>
          <p:cNvSpPr txBox="1"/>
          <p:nvPr/>
        </p:nvSpPr>
        <p:spPr>
          <a:xfrm>
            <a:off x="8527019" y="4752061"/>
            <a:ext cx="100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弹性盒子</a:t>
            </a:r>
            <a:endParaRPr lang="zh-CN" altLang="en-US" sz="1200" dirty="0"/>
          </a:p>
        </p:txBody>
      </p:sp>
      <p:grpSp>
        <p:nvGrpSpPr>
          <p:cNvPr id="131" name="组合 130"/>
          <p:cNvGrpSpPr/>
          <p:nvPr/>
        </p:nvGrpSpPr>
        <p:grpSpPr>
          <a:xfrm flipH="1">
            <a:off x="8259543" y="4823202"/>
            <a:ext cx="268828" cy="309118"/>
            <a:chOff x="5141605" y="1850968"/>
            <a:chExt cx="1563143" cy="1797419"/>
          </a:xfrm>
        </p:grpSpPr>
        <p:sp>
          <p:nvSpPr>
            <p:cNvPr id="132" name="任意多边形 131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612738" y="2131142"/>
              <a:ext cx="607108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418386" y="5373522"/>
            <a:ext cx="1018391" cy="380259"/>
            <a:chOff x="4552516" y="3487622"/>
            <a:chExt cx="1018391" cy="380259"/>
          </a:xfrm>
        </p:grpSpPr>
        <p:sp>
          <p:nvSpPr>
            <p:cNvPr id="136" name="文本框 13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过渡</a:t>
              </a:r>
              <a:endParaRPr lang="zh-CN" altLang="en-US" sz="1200" dirty="0"/>
            </a:p>
          </p:txBody>
        </p:sp>
        <p:grpSp>
          <p:nvGrpSpPr>
            <p:cNvPr id="137" name="组合 13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38" name="任意多边形 13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 13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4546663" y="5340080"/>
            <a:ext cx="1018391" cy="380259"/>
            <a:chOff x="4552516" y="3487622"/>
            <a:chExt cx="1018391" cy="380259"/>
          </a:xfrm>
        </p:grpSpPr>
        <p:sp>
          <p:nvSpPr>
            <p:cNvPr id="142" name="文本框 141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变换</a:t>
              </a:r>
              <a:endParaRPr lang="zh-CN" altLang="en-US" sz="1200" dirty="0"/>
            </a:p>
          </p:txBody>
        </p:sp>
        <p:grpSp>
          <p:nvGrpSpPr>
            <p:cNvPr id="143" name="组合 14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44" name="任意多边形 14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8259543" y="5330554"/>
            <a:ext cx="1018391" cy="380259"/>
            <a:chOff x="4552516" y="3487622"/>
            <a:chExt cx="1018391" cy="380259"/>
          </a:xfrm>
        </p:grpSpPr>
        <p:sp>
          <p:nvSpPr>
            <p:cNvPr id="148" name="文本框 14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动画</a:t>
              </a:r>
              <a:endParaRPr lang="zh-CN" altLang="en-US" sz="1200" dirty="0"/>
            </a:p>
          </p:txBody>
        </p:sp>
        <p:grpSp>
          <p:nvGrpSpPr>
            <p:cNvPr id="149" name="组合 14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50" name="任意多边形 14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4" name="文本框 153"/>
          <p:cNvSpPr txBox="1"/>
          <p:nvPr/>
        </p:nvSpPr>
        <p:spPr>
          <a:xfrm>
            <a:off x="6685862" y="5923478"/>
            <a:ext cx="838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媒体查询</a:t>
            </a:r>
            <a:endParaRPr lang="zh-CN" altLang="en-US" sz="1200" dirty="0"/>
          </a:p>
        </p:txBody>
      </p:sp>
      <p:grpSp>
        <p:nvGrpSpPr>
          <p:cNvPr id="155" name="组合 154"/>
          <p:cNvGrpSpPr/>
          <p:nvPr/>
        </p:nvGrpSpPr>
        <p:grpSpPr>
          <a:xfrm flipH="1">
            <a:off x="6418386" y="5994619"/>
            <a:ext cx="268828" cy="309118"/>
            <a:chOff x="5141605" y="1850968"/>
            <a:chExt cx="1563143" cy="1797419"/>
          </a:xfrm>
        </p:grpSpPr>
        <p:sp>
          <p:nvSpPr>
            <p:cNvPr id="156" name="任意多边形 155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 156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5612733" y="2131142"/>
              <a:ext cx="607111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546663" y="5890036"/>
            <a:ext cx="1018391" cy="380259"/>
            <a:chOff x="4552516" y="3487622"/>
            <a:chExt cx="1018391" cy="380259"/>
          </a:xfrm>
        </p:grpSpPr>
        <p:sp>
          <p:nvSpPr>
            <p:cNvPr id="160" name="文本框 15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打印</a:t>
              </a:r>
              <a:endParaRPr lang="zh-CN" altLang="en-US" sz="1200" dirty="0"/>
            </a:p>
          </p:txBody>
        </p:sp>
        <p:grpSp>
          <p:nvGrpSpPr>
            <p:cNvPr id="161" name="组合 16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62" name="任意多边形 16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 16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布局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94851" y="2210613"/>
            <a:ext cx="2622641" cy="380259"/>
            <a:chOff x="4552516" y="2391989"/>
            <a:chExt cx="2622641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float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4494851" y="2798456"/>
            <a:ext cx="2622641" cy="380259"/>
            <a:chOff x="4552516" y="2391989"/>
            <a:chExt cx="2622641" cy="380259"/>
          </a:xfrm>
        </p:grpSpPr>
        <p:sp>
          <p:nvSpPr>
            <p:cNvPr id="153" name="文本框 152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Inline-block</a:t>
              </a:r>
              <a:endParaRPr lang="zh-CN" altLang="en-US" sz="1200" dirty="0"/>
            </a:p>
          </p:txBody>
        </p:sp>
        <p:grpSp>
          <p:nvGrpSpPr>
            <p:cNvPr id="165" name="组合 16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66" name="任意多边形 1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9" name="组合 168"/>
          <p:cNvGrpSpPr/>
          <p:nvPr/>
        </p:nvGrpSpPr>
        <p:grpSpPr>
          <a:xfrm>
            <a:off x="4494851" y="3321898"/>
            <a:ext cx="2622641" cy="380259"/>
            <a:chOff x="4552516" y="2391989"/>
            <a:chExt cx="2622641" cy="380259"/>
          </a:xfrm>
        </p:grpSpPr>
        <p:sp>
          <p:nvSpPr>
            <p:cNvPr id="170" name="文本框 169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position</a:t>
              </a:r>
              <a:endParaRPr lang="zh-CN" altLang="en-US" sz="1200" dirty="0"/>
            </a:p>
          </p:txBody>
        </p:sp>
        <p:grpSp>
          <p:nvGrpSpPr>
            <p:cNvPr id="171" name="组合 170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2" name="任意多边形 1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494851" y="3778942"/>
            <a:ext cx="2622641" cy="380259"/>
            <a:chOff x="4552516" y="2391989"/>
            <a:chExt cx="2622641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Flex </a:t>
              </a:r>
              <a:r>
                <a:rPr lang="zh-CN" altLang="en-US" sz="1200" dirty="0" smtClean="0"/>
                <a:t>弹性盒子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9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59" y="1231814"/>
            <a:ext cx="900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是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Flexible Box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的缩写，意为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弹性布局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，用来为盒状模型提供最大的灵活性。</a:t>
            </a:r>
            <a:endParaRPr lang="zh-CN" altLang="en-US" dirty="0"/>
          </a:p>
        </p:txBody>
      </p:sp>
      <p:pic>
        <p:nvPicPr>
          <p:cNvPr id="2050" name="Picture 2" descr="http://www.ruanyifeng.com/blogimg/asset/2015/bg2015071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3" y="1859411"/>
            <a:ext cx="53625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07977" y="18732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容器默认存在两根轴：水平的主轴（</a:t>
            </a:r>
            <a:r>
              <a:rPr lang="en-US" altLang="zh-CN" dirty="0"/>
              <a:t>main axis</a:t>
            </a:r>
            <a:r>
              <a:rPr lang="zh-CN" altLang="en-US" dirty="0"/>
              <a:t>）和垂直的交叉轴（</a:t>
            </a:r>
            <a:r>
              <a:rPr lang="en-US" altLang="zh-CN" dirty="0"/>
              <a:t>cross axis</a:t>
            </a:r>
            <a:r>
              <a:rPr lang="zh-CN" altLang="en-US" dirty="0"/>
              <a:t>）。主轴的开始位置（与边框的交叉点）叫做</a:t>
            </a:r>
            <a:r>
              <a:rPr lang="en-US" altLang="zh-CN" dirty="0"/>
              <a:t>main start</a:t>
            </a:r>
            <a:r>
              <a:rPr lang="zh-CN" altLang="en-US" dirty="0"/>
              <a:t>，结束位置叫做</a:t>
            </a:r>
            <a:r>
              <a:rPr lang="en-US" altLang="zh-CN" dirty="0"/>
              <a:t>main end</a:t>
            </a:r>
            <a:r>
              <a:rPr lang="zh-CN" altLang="en-US" dirty="0"/>
              <a:t>；交叉轴的开始位置叫做</a:t>
            </a:r>
            <a:r>
              <a:rPr lang="en-US" altLang="zh-CN" dirty="0"/>
              <a:t>cross start</a:t>
            </a:r>
            <a:r>
              <a:rPr lang="zh-CN" altLang="en-US" dirty="0"/>
              <a:t>，结束位置叫做</a:t>
            </a:r>
            <a:r>
              <a:rPr lang="en-US" altLang="zh-CN" dirty="0"/>
              <a:t>cross end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项目默认沿主轴排列。单个项目占据的主轴空间叫做</a:t>
            </a:r>
            <a:r>
              <a:rPr lang="en-US" altLang="zh-CN" dirty="0"/>
              <a:t>main size</a:t>
            </a:r>
            <a:r>
              <a:rPr lang="zh-CN" altLang="en-US" dirty="0"/>
              <a:t>，占据的交叉轴空间叫做</a:t>
            </a:r>
            <a:r>
              <a:rPr lang="en-US" altLang="zh-CN" dirty="0"/>
              <a:t>cross size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02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59" y="1231814"/>
            <a:ext cx="900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是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Flexible Box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的缩写，意为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弹性布局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，用来为盒状模型提供最大的灵活性。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5559" y="17262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三、容器的属性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以下</a:t>
            </a:r>
            <a:r>
              <a:rPr lang="en-US" altLang="zh-CN" dirty="0"/>
              <a:t>6</a:t>
            </a:r>
            <a:r>
              <a:rPr lang="zh-CN" altLang="en-US" dirty="0"/>
              <a:t>个属性设置在容器上。</a:t>
            </a:r>
          </a:p>
          <a:p>
            <a:pPr lvl="1"/>
            <a:r>
              <a:rPr lang="en-US" altLang="zh-CN" dirty="0"/>
              <a:t>flex-direction</a:t>
            </a:r>
          </a:p>
          <a:p>
            <a:pPr lvl="1"/>
            <a:r>
              <a:rPr lang="en-US" altLang="zh-CN" dirty="0"/>
              <a:t>flex-wrap</a:t>
            </a:r>
          </a:p>
          <a:p>
            <a:pPr lvl="1"/>
            <a:r>
              <a:rPr lang="en-US" altLang="zh-CN" dirty="0"/>
              <a:t>flex-flow</a:t>
            </a:r>
          </a:p>
          <a:p>
            <a:pPr lvl="1"/>
            <a:r>
              <a:rPr lang="en-US" altLang="zh-CN" dirty="0"/>
              <a:t>justify-content</a:t>
            </a:r>
          </a:p>
          <a:p>
            <a:pPr lvl="1"/>
            <a:r>
              <a:rPr lang="en-US" altLang="zh-CN" dirty="0"/>
              <a:t>align-items</a:t>
            </a:r>
          </a:p>
          <a:p>
            <a:pPr lvl="1"/>
            <a:r>
              <a:rPr lang="en-US" altLang="zh-CN" dirty="0"/>
              <a:t>align-content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559" y="40345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四、项目的属性</a:t>
            </a:r>
          </a:p>
          <a:p>
            <a:r>
              <a:rPr lang="zh-CN" altLang="en-US" dirty="0" smtClean="0"/>
              <a:t>       以下</a:t>
            </a:r>
            <a:r>
              <a:rPr lang="en-US" altLang="zh-CN" dirty="0"/>
              <a:t>6</a:t>
            </a:r>
            <a:r>
              <a:rPr lang="zh-CN" altLang="en-US" dirty="0"/>
              <a:t>个属性设置在项目上。</a:t>
            </a:r>
          </a:p>
          <a:p>
            <a:pPr lvl="1"/>
            <a:r>
              <a:rPr lang="en-US" altLang="zh-CN" dirty="0"/>
              <a:t>order</a:t>
            </a:r>
          </a:p>
          <a:p>
            <a:pPr lvl="1"/>
            <a:r>
              <a:rPr lang="en-US" altLang="zh-CN" dirty="0"/>
              <a:t>flex-grow</a:t>
            </a:r>
          </a:p>
          <a:p>
            <a:pPr lvl="1"/>
            <a:r>
              <a:rPr lang="en-US" altLang="zh-CN" dirty="0"/>
              <a:t>flex-shrink</a:t>
            </a:r>
          </a:p>
          <a:p>
            <a:pPr lvl="1"/>
            <a:r>
              <a:rPr lang="en-US" altLang="zh-CN" dirty="0"/>
              <a:t>flex-basis</a:t>
            </a:r>
          </a:p>
          <a:p>
            <a:pPr lvl="1"/>
            <a:r>
              <a:rPr lang="en-US" altLang="zh-CN" dirty="0"/>
              <a:t>flex</a:t>
            </a:r>
          </a:p>
          <a:p>
            <a:pPr lvl="1"/>
            <a:r>
              <a:rPr lang="en-US" altLang="zh-CN" dirty="0"/>
              <a:t>align-self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1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8" name="矩形 7"/>
          <p:cNvSpPr/>
          <p:nvPr/>
        </p:nvSpPr>
        <p:spPr>
          <a:xfrm>
            <a:off x="1226820" y="1106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3.1 flex-direction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flex-direction</a:t>
            </a:r>
            <a:r>
              <a:rPr lang="zh-CN" altLang="en-US" dirty="0"/>
              <a:t>属性决定主轴的方向（即项目的排列方向）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4" name="Picture 6" descr="http://www.ruanyifeng.com/blogimg/asset/2015/bg2015071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23" y="1753054"/>
            <a:ext cx="75819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26820" y="37327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row</a:t>
            </a:r>
            <a:r>
              <a:rPr lang="zh-CN" altLang="en-US" dirty="0"/>
              <a:t>（默认值）：主轴为水平方向，起点在左端。</a:t>
            </a:r>
          </a:p>
          <a:p>
            <a:r>
              <a:rPr lang="en-US" altLang="zh-CN" dirty="0"/>
              <a:t>row-reverse</a:t>
            </a:r>
            <a:r>
              <a:rPr lang="zh-CN" altLang="en-US" dirty="0"/>
              <a:t>：主轴为水平方向，起点在右端。</a:t>
            </a:r>
          </a:p>
          <a:p>
            <a:r>
              <a:rPr lang="en-US" altLang="zh-CN" dirty="0"/>
              <a:t>column</a:t>
            </a:r>
            <a:r>
              <a:rPr lang="zh-CN" altLang="en-US" dirty="0"/>
              <a:t>：主轴为垂直方向，起点在上沿。</a:t>
            </a:r>
          </a:p>
          <a:p>
            <a:r>
              <a:rPr lang="en-US" altLang="zh-CN" dirty="0"/>
              <a:t>column-reverse</a:t>
            </a:r>
            <a:r>
              <a:rPr lang="zh-CN" altLang="en-US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29304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1344023" y="8484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3.2 flex-wrap</a:t>
            </a:r>
            <a:r>
              <a:rPr lang="zh-CN" altLang="en-US" dirty="0"/>
              <a:t>属性</a:t>
            </a:r>
          </a:p>
          <a:p>
            <a:r>
              <a:rPr lang="zh-CN" altLang="en-US" dirty="0"/>
              <a:t>默认情况下，项目都排在一条线（又称</a:t>
            </a:r>
            <a:r>
              <a:rPr lang="en-US" altLang="zh-CN" dirty="0"/>
              <a:t>"</a:t>
            </a:r>
            <a:r>
              <a:rPr lang="zh-CN" altLang="en-US" dirty="0"/>
              <a:t>轴线</a:t>
            </a:r>
            <a:r>
              <a:rPr lang="en-US" altLang="zh-CN" dirty="0"/>
              <a:t>"</a:t>
            </a:r>
            <a:r>
              <a:rPr lang="zh-CN" altLang="en-US" dirty="0"/>
              <a:t>）上。</a:t>
            </a:r>
            <a:r>
              <a:rPr lang="en-US" altLang="zh-CN" dirty="0"/>
              <a:t>flex-wrap</a:t>
            </a:r>
            <a:r>
              <a:rPr lang="zh-CN" altLang="en-US" dirty="0"/>
              <a:t>属性定义，如果一条轴线排不下，如何换行。</a:t>
            </a:r>
          </a:p>
        </p:txBody>
      </p:sp>
      <p:pic>
        <p:nvPicPr>
          <p:cNvPr id="3074" name="Picture 2" descr="http://www.ruanyifeng.com/blogimg/asset/2015/bg2015071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868" y="1771788"/>
            <a:ext cx="5414715" cy="18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44023" y="3881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.box{</a:t>
            </a:r>
          </a:p>
          <a:p>
            <a:r>
              <a:rPr lang="en-US" altLang="zh-CN" dirty="0"/>
              <a:t>  flex-wrap: </a:t>
            </a:r>
            <a:r>
              <a:rPr lang="en-US" altLang="zh-CN" dirty="0" err="1"/>
              <a:t>nowrap</a:t>
            </a:r>
            <a:r>
              <a:rPr lang="en-US" altLang="zh-CN" dirty="0"/>
              <a:t> | wrap | wrap-reverse;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9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1344023" y="110672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3.4 justify-content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justify-content</a:t>
            </a:r>
            <a:r>
              <a:rPr lang="zh-CN" altLang="en-US" dirty="0"/>
              <a:t>属性定义了项目在主轴上的对齐方式。</a:t>
            </a:r>
          </a:p>
          <a:p>
            <a:endParaRPr lang="zh-CN" altLang="en-US" dirty="0"/>
          </a:p>
          <a:p>
            <a:r>
              <a:rPr lang="en-US" altLang="zh-CN" dirty="0"/>
              <a:t>.box {</a:t>
            </a:r>
          </a:p>
          <a:p>
            <a:r>
              <a:rPr lang="en-US" altLang="zh-CN" dirty="0"/>
              <a:t>  justify-content: flex-start | flex-end | center | space-between | space-around;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098" name="Picture 2" descr="http://www.ruanyifeng.com/blogimg/asset/2015/bg2015071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91" y="3138048"/>
            <a:ext cx="3065173" cy="36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599332" y="33963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flex-start</a:t>
            </a:r>
            <a:r>
              <a:rPr lang="zh-CN" altLang="en-US" dirty="0"/>
              <a:t>（默认值）：左对齐</a:t>
            </a:r>
          </a:p>
          <a:p>
            <a:r>
              <a:rPr lang="en-US" altLang="zh-CN" dirty="0"/>
              <a:t>flex-end</a:t>
            </a:r>
            <a:r>
              <a:rPr lang="zh-CN" altLang="en-US" dirty="0"/>
              <a:t>：右对齐</a:t>
            </a:r>
          </a:p>
          <a:p>
            <a:r>
              <a:rPr lang="en-US" altLang="zh-CN" dirty="0"/>
              <a:t>center</a:t>
            </a:r>
            <a:r>
              <a:rPr lang="zh-CN" altLang="en-US" dirty="0"/>
              <a:t>： 居中</a:t>
            </a:r>
          </a:p>
          <a:p>
            <a:r>
              <a:rPr lang="en-US" altLang="zh-CN" dirty="0"/>
              <a:t>space-between</a:t>
            </a:r>
            <a:r>
              <a:rPr lang="zh-CN" altLang="en-US" dirty="0"/>
              <a:t>：两端对齐，项目之间的间隔都相等。</a:t>
            </a:r>
          </a:p>
          <a:p>
            <a:r>
              <a:rPr lang="en-US" altLang="zh-CN" dirty="0"/>
              <a:t>space-around</a:t>
            </a:r>
            <a:r>
              <a:rPr lang="zh-CN" altLang="en-US" dirty="0"/>
              <a:t>：每个项目两侧的间隔相等。所以，项目之间的间隔比项目与边框的间隔大一倍。</a:t>
            </a:r>
          </a:p>
        </p:txBody>
      </p:sp>
    </p:spTree>
    <p:extLst>
      <p:ext uri="{BB962C8B-B14F-4D97-AF65-F5344CB8AC3E}">
        <p14:creationId xmlns:p14="http://schemas.microsoft.com/office/powerpoint/2010/main" val="42421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4" name="矩形 3"/>
          <p:cNvSpPr/>
          <p:nvPr/>
        </p:nvSpPr>
        <p:spPr>
          <a:xfrm>
            <a:off x="1344023" y="10039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3.3 flex-flow</a:t>
            </a:r>
          </a:p>
          <a:p>
            <a:r>
              <a:rPr lang="en-US" altLang="zh-CN" dirty="0"/>
              <a:t>flex-flow</a:t>
            </a:r>
            <a:r>
              <a:rPr lang="zh-CN" altLang="en-US" dirty="0"/>
              <a:t>属性是</a:t>
            </a:r>
            <a:r>
              <a:rPr lang="en-US" altLang="zh-CN" dirty="0"/>
              <a:t>flex-direction</a:t>
            </a:r>
            <a:r>
              <a:rPr lang="zh-CN" altLang="en-US" dirty="0"/>
              <a:t>属性和</a:t>
            </a:r>
            <a:r>
              <a:rPr lang="en-US" altLang="zh-CN" dirty="0"/>
              <a:t>flex-wrap</a:t>
            </a:r>
            <a:r>
              <a:rPr lang="zh-CN" altLang="en-US" dirty="0"/>
              <a:t>属性的简写形式，默认值为</a:t>
            </a:r>
            <a:r>
              <a:rPr lang="en-US" altLang="zh-CN" dirty="0"/>
              <a:t>row </a:t>
            </a:r>
            <a:r>
              <a:rPr lang="en-US" altLang="zh-CN" dirty="0" err="1"/>
              <a:t>nowrap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.box {</a:t>
            </a:r>
          </a:p>
          <a:p>
            <a:r>
              <a:rPr lang="en-US" altLang="zh-CN" dirty="0"/>
              <a:t>  flex-flow: &lt;flex-direction&gt; || &lt;flex-wrap&gt;;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4" name="矩形 3"/>
          <p:cNvSpPr/>
          <p:nvPr/>
        </p:nvSpPr>
        <p:spPr>
          <a:xfrm>
            <a:off x="1344023" y="9243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3.5 align-items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align-items</a:t>
            </a:r>
            <a:r>
              <a:rPr lang="zh-CN" altLang="en-US" dirty="0"/>
              <a:t>属性定义项目在交叉轴上如何对齐。</a:t>
            </a:r>
          </a:p>
          <a:p>
            <a:endParaRPr lang="zh-CN" altLang="en-US" dirty="0"/>
          </a:p>
          <a:p>
            <a:r>
              <a:rPr lang="en-US" altLang="zh-CN" dirty="0"/>
              <a:t>.box {</a:t>
            </a:r>
          </a:p>
          <a:p>
            <a:r>
              <a:rPr lang="en-US" altLang="zh-CN" dirty="0"/>
              <a:t>  align-items: flex-start | flex-end | center | baseline | stretch;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4023" y="9243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flex-start</a:t>
            </a:r>
            <a:r>
              <a:rPr lang="zh-CN" altLang="en-US" dirty="0"/>
              <a:t>：交叉轴的起点对齐。</a:t>
            </a:r>
          </a:p>
          <a:p>
            <a:r>
              <a:rPr lang="en-US" altLang="zh-CN" dirty="0"/>
              <a:t>flex-end</a:t>
            </a:r>
            <a:r>
              <a:rPr lang="zh-CN" altLang="en-US" dirty="0"/>
              <a:t>：交叉轴的终点对齐。</a:t>
            </a:r>
          </a:p>
          <a:p>
            <a:r>
              <a:rPr lang="en-US" altLang="zh-CN" dirty="0"/>
              <a:t>center</a:t>
            </a:r>
            <a:r>
              <a:rPr lang="zh-CN" altLang="en-US" dirty="0"/>
              <a:t>：交叉轴的中点对齐。</a:t>
            </a:r>
          </a:p>
          <a:p>
            <a:r>
              <a:rPr lang="en-US" altLang="zh-CN" dirty="0"/>
              <a:t>baseline: </a:t>
            </a:r>
            <a:r>
              <a:rPr lang="zh-CN" altLang="en-US" dirty="0"/>
              <a:t>项目的第一行文字的基线对齐。</a:t>
            </a:r>
          </a:p>
          <a:p>
            <a:r>
              <a:rPr lang="en-US" altLang="zh-CN" dirty="0"/>
              <a:t>stretch</a:t>
            </a:r>
            <a:r>
              <a:rPr lang="zh-CN" altLang="en-US" dirty="0"/>
              <a:t>（默认值）：如果项目未设置高度或设为</a:t>
            </a:r>
            <a:r>
              <a:rPr lang="en-US" altLang="zh-CN" dirty="0"/>
              <a:t>auto</a:t>
            </a:r>
            <a:r>
              <a:rPr lang="zh-CN" altLang="en-US" dirty="0"/>
              <a:t>，将占满整个容器的高度。</a:t>
            </a:r>
          </a:p>
        </p:txBody>
      </p:sp>
      <p:pic>
        <p:nvPicPr>
          <p:cNvPr id="10" name="Picture 2" descr="http://www.ruanyifeng.com/blogimg/asset/2015/bg2015071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59" y="68263"/>
            <a:ext cx="5876925" cy="74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1344023" y="9801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3.6 align-content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align-content</a:t>
            </a:r>
            <a:r>
              <a:rPr lang="zh-CN" altLang="en-US" dirty="0"/>
              <a:t>属性定义了多根轴线的对齐方式。如果项目只有一根轴线，该属性不起作用。</a:t>
            </a:r>
          </a:p>
          <a:p>
            <a:endParaRPr lang="zh-CN" altLang="en-US" dirty="0"/>
          </a:p>
          <a:p>
            <a:r>
              <a:rPr lang="en-US" altLang="zh-CN" dirty="0"/>
              <a:t>.box {</a:t>
            </a:r>
          </a:p>
          <a:p>
            <a:r>
              <a:rPr lang="en-US" altLang="zh-CN" dirty="0"/>
              <a:t>  align-content: flex-start | flex-end | center | space-between | space-around | stretch;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4023" y="9801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flex-start</a:t>
            </a:r>
            <a:r>
              <a:rPr lang="zh-CN" altLang="en-US" dirty="0"/>
              <a:t>：与交叉轴的起点对齐。</a:t>
            </a:r>
          </a:p>
          <a:p>
            <a:r>
              <a:rPr lang="en-US" altLang="zh-CN" dirty="0"/>
              <a:t>flex-end</a:t>
            </a:r>
            <a:r>
              <a:rPr lang="zh-CN" altLang="en-US" dirty="0"/>
              <a:t>：与交叉轴的终点对齐。</a:t>
            </a:r>
          </a:p>
          <a:p>
            <a:r>
              <a:rPr lang="en-US" altLang="zh-CN" dirty="0"/>
              <a:t>center</a:t>
            </a:r>
            <a:r>
              <a:rPr lang="zh-CN" altLang="en-US" dirty="0"/>
              <a:t>：与交叉轴的中点对齐。</a:t>
            </a:r>
          </a:p>
          <a:p>
            <a:r>
              <a:rPr lang="en-US" altLang="zh-CN" dirty="0"/>
              <a:t>space-between</a:t>
            </a:r>
            <a:r>
              <a:rPr lang="zh-CN" altLang="en-US" dirty="0"/>
              <a:t>：与交叉轴两端对齐，轴线之间的间隔平均分布。</a:t>
            </a:r>
          </a:p>
          <a:p>
            <a:r>
              <a:rPr lang="en-US" altLang="zh-CN" dirty="0"/>
              <a:t>space-around</a:t>
            </a:r>
            <a:r>
              <a:rPr lang="zh-CN" altLang="en-US" dirty="0"/>
              <a:t>：每根轴线两侧的间隔都相等。所以，轴线之间的间隔比轴线与边框的间隔大一倍。</a:t>
            </a:r>
          </a:p>
          <a:p>
            <a:r>
              <a:rPr lang="en-US" altLang="zh-CN" dirty="0"/>
              <a:t>stretch</a:t>
            </a:r>
            <a:r>
              <a:rPr lang="zh-CN" altLang="en-US" dirty="0"/>
              <a:t>（默认值）：轴线占满整个交叉轴。</a:t>
            </a:r>
          </a:p>
        </p:txBody>
      </p:sp>
      <p:pic>
        <p:nvPicPr>
          <p:cNvPr id="7170" name="Picture 2" descr="http://www.ruanyifeng.com/blogimg/asset/2015/bg2015071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76" y="0"/>
            <a:ext cx="5905500" cy="74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4" name="矩形 3"/>
          <p:cNvSpPr/>
          <p:nvPr/>
        </p:nvSpPr>
        <p:spPr>
          <a:xfrm>
            <a:off x="1344023" y="9557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4.1 order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属性定义项目的排列顺序。数值越小，排列越靠前，默认为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order: &lt;integer&gt;;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86" y="1704315"/>
            <a:ext cx="7153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46037" y="1782162"/>
              <a:ext cx="4470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</a:rPr>
                <a:t>取值：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38443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Position: </a:t>
              </a:r>
              <a:r>
                <a:rPr lang="zh-CN" altLang="en-US" sz="2000" b="1" dirty="0" smtClean="0">
                  <a:solidFill>
                    <a:srgbClr val="FFFF00"/>
                  </a:solidFill>
                </a:rPr>
                <a:t>检索</a:t>
              </a:r>
              <a:r>
                <a:rPr lang="zh-CN" altLang="en-US" sz="2000" b="1" dirty="0">
                  <a:solidFill>
                    <a:srgbClr val="FFFF00"/>
                  </a:solidFill>
                </a:rPr>
                <a:t>对象的定位方式。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44117" y="1719861"/>
              <a:ext cx="5458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static | relative | absolute | fixed | center | page | sticky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811369" y="2281362"/>
            <a:ext cx="98845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static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对象遵循常规流。此时</a:t>
            </a:r>
            <a:r>
              <a:rPr lang="en-US" altLang="zh-CN" sz="1400" dirty="0"/>
              <a:t>4</a:t>
            </a:r>
            <a:r>
              <a:rPr lang="zh-CN" altLang="en-US" sz="1400" dirty="0"/>
              <a:t>个定位偏移属性不会被应用。</a:t>
            </a:r>
          </a:p>
          <a:p>
            <a:r>
              <a:rPr lang="en-US" altLang="zh-CN" sz="1400" dirty="0"/>
              <a:t>relative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对象遵循常规流，并且参照自身在常规流中的位置通过</a:t>
            </a:r>
            <a:r>
              <a:rPr lang="en-US" altLang="zh-CN" sz="1400" dirty="0"/>
              <a:t>top</a:t>
            </a:r>
            <a:r>
              <a:rPr lang="zh-CN" altLang="en-US" sz="1400" dirty="0"/>
              <a:t>，</a:t>
            </a:r>
            <a:r>
              <a:rPr lang="en-US" altLang="zh-CN" sz="1400" dirty="0"/>
              <a:t>right</a:t>
            </a:r>
            <a:r>
              <a:rPr lang="zh-CN" altLang="en-US" sz="1400" dirty="0"/>
              <a:t>，</a:t>
            </a:r>
            <a:r>
              <a:rPr lang="en-US" altLang="zh-CN" sz="1400" dirty="0"/>
              <a:t>bottom</a:t>
            </a:r>
            <a:r>
              <a:rPr lang="zh-CN" altLang="en-US" sz="1400" dirty="0"/>
              <a:t>，</a:t>
            </a:r>
            <a:r>
              <a:rPr lang="en-US" altLang="zh-CN" sz="1400" dirty="0"/>
              <a:t>left</a:t>
            </a:r>
            <a:r>
              <a:rPr lang="zh-CN" altLang="en-US" sz="1400" dirty="0"/>
              <a:t>这</a:t>
            </a:r>
            <a:r>
              <a:rPr lang="en-US" altLang="zh-CN" sz="1400" dirty="0"/>
              <a:t>4</a:t>
            </a:r>
            <a:r>
              <a:rPr lang="zh-CN" altLang="en-US" sz="1400" dirty="0"/>
              <a:t>个定位偏移属性进行偏移时不会影响常规流中的任何元素。</a:t>
            </a:r>
          </a:p>
          <a:p>
            <a:r>
              <a:rPr lang="en-US" altLang="zh-CN" sz="1400" dirty="0"/>
              <a:t>absolute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对象脱离常规流，此时偏移属性参照的是离自身最近的定位祖先元素，如果没有定位的祖先元素，则一直回溯到</a:t>
            </a:r>
            <a:r>
              <a:rPr lang="en-US" altLang="zh-CN" sz="1400" dirty="0"/>
              <a:t>body</a:t>
            </a:r>
            <a:r>
              <a:rPr lang="zh-CN" altLang="en-US" sz="1400" dirty="0"/>
              <a:t>元素。盒子的偏移位置不影响常规流中的任何元素，其</a:t>
            </a:r>
            <a:r>
              <a:rPr lang="en-US" altLang="zh-CN" sz="1400" dirty="0"/>
              <a:t>margin</a:t>
            </a:r>
            <a:r>
              <a:rPr lang="zh-CN" altLang="en-US" sz="1400" dirty="0"/>
              <a:t>不与其他任何</a:t>
            </a:r>
            <a:r>
              <a:rPr lang="en-US" altLang="zh-CN" sz="1400" dirty="0"/>
              <a:t>margin</a:t>
            </a:r>
            <a:r>
              <a:rPr lang="zh-CN" altLang="en-US" sz="1400" dirty="0"/>
              <a:t>折叠。</a:t>
            </a:r>
          </a:p>
          <a:p>
            <a:r>
              <a:rPr lang="en-US" altLang="zh-CN" sz="1400" dirty="0"/>
              <a:t>fixed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一致，但偏移定位是以窗口为参考。当出现滚动条时，对象不会随着滚动。</a:t>
            </a:r>
          </a:p>
          <a:p>
            <a:r>
              <a:rPr lang="en-US" altLang="zh-CN" sz="1400" dirty="0"/>
              <a:t>center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一致，但偏移定位是以定位祖先元素的中心点为参考。盒子在其包含容器垂直水平居中。（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page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一致。元素在分页媒体或者区域块内，元素的包含块始终是初始包含块，否则取决于每个</a:t>
            </a:r>
            <a:r>
              <a:rPr lang="en-US" altLang="zh-CN" sz="1400" dirty="0"/>
              <a:t>absolute</a:t>
            </a:r>
            <a:r>
              <a:rPr lang="zh-CN" altLang="en-US" sz="1400" dirty="0"/>
              <a:t>模式。（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sticky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对象在常态时遵循常规流。它就像是</a:t>
            </a:r>
            <a:r>
              <a:rPr lang="en-US" altLang="zh-CN" sz="1400" dirty="0"/>
              <a:t>relative</a:t>
            </a:r>
            <a:r>
              <a:rPr lang="zh-CN" altLang="en-US" sz="1400" dirty="0"/>
              <a:t>和</a:t>
            </a:r>
            <a:r>
              <a:rPr lang="en-US" altLang="zh-CN" sz="1400" dirty="0"/>
              <a:t>fixed</a:t>
            </a:r>
            <a:r>
              <a:rPr lang="zh-CN" altLang="en-US" sz="1400" dirty="0"/>
              <a:t>的合体，当在屏幕中时按常规流排版，当卷动到屏幕外时则表现如</a:t>
            </a:r>
            <a:r>
              <a:rPr lang="en-US" altLang="zh-CN" sz="1400" dirty="0"/>
              <a:t>fixed</a:t>
            </a:r>
            <a:r>
              <a:rPr lang="zh-CN" altLang="en-US" sz="1400" dirty="0"/>
              <a:t>。该属性的表现是现实中你见到的吸附效果。（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1344023" y="9919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4.2 flex-grow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flex-grow</a:t>
            </a:r>
            <a:r>
              <a:rPr lang="zh-CN" altLang="en-US" dirty="0"/>
              <a:t>属性定义项目的放大比例，默认为</a:t>
            </a:r>
            <a:r>
              <a:rPr lang="en-US" altLang="zh-CN" dirty="0"/>
              <a:t>0</a:t>
            </a:r>
            <a:r>
              <a:rPr lang="zh-CN" altLang="en-US" dirty="0"/>
              <a:t>，即如果存在剩余空间，也不放大。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flex-grow: &lt;number&gt;; /* default 0 */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9219" name="Picture 3" descr="http://www.ruanyifeng.com/blogimg/asset/2015/bg2015071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23" y="3166755"/>
            <a:ext cx="76390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1344023" y="98289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4.3 flex-shrink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flex-shrink</a:t>
            </a:r>
            <a:r>
              <a:rPr lang="zh-CN" altLang="en-US" dirty="0"/>
              <a:t>属性定义了项目的缩小比例，默认为</a:t>
            </a:r>
            <a:r>
              <a:rPr lang="en-US" altLang="zh-CN" dirty="0"/>
              <a:t>1</a:t>
            </a:r>
            <a:r>
              <a:rPr lang="zh-CN" altLang="en-US" dirty="0"/>
              <a:t>，即如果空间不足，该项目将缩小。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flex-shrink: &lt;number&gt;; /* default 1 */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23" y="3218271"/>
            <a:ext cx="66675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1344022" y="920477"/>
            <a:ext cx="9520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4.4 flex-basis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flex-basis</a:t>
            </a:r>
            <a:r>
              <a:rPr lang="zh-CN" altLang="en-US" dirty="0"/>
              <a:t>属性定义了在分配多余空间之前，项目占据的主轴空间（</a:t>
            </a:r>
            <a:r>
              <a:rPr lang="en-US" altLang="zh-CN" dirty="0"/>
              <a:t>main size</a:t>
            </a:r>
            <a:r>
              <a:rPr lang="zh-CN" altLang="en-US" dirty="0"/>
              <a:t>）。浏览器根据这个属性，计算主轴是否有多余空间。它的默认值为</a:t>
            </a:r>
            <a:r>
              <a:rPr lang="en-US" altLang="zh-CN" dirty="0"/>
              <a:t>auto</a:t>
            </a:r>
            <a:r>
              <a:rPr lang="zh-CN" altLang="en-US" dirty="0"/>
              <a:t>，即项目的本来大小。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flex-basis: &lt;length&gt; | auto; /* default auto */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它可以设为跟</a:t>
            </a:r>
            <a:r>
              <a:rPr lang="en-US" altLang="zh-CN" dirty="0"/>
              <a:t>width</a:t>
            </a:r>
            <a:r>
              <a:rPr lang="zh-CN" altLang="en-US" dirty="0"/>
              <a:t>或</a:t>
            </a:r>
            <a:r>
              <a:rPr lang="en-US" altLang="zh-CN" dirty="0"/>
              <a:t>height</a:t>
            </a:r>
            <a:r>
              <a:rPr lang="zh-CN" altLang="en-US" dirty="0"/>
              <a:t>属性一样的值（比如</a:t>
            </a:r>
            <a:r>
              <a:rPr lang="en-US" altLang="zh-CN" dirty="0"/>
              <a:t>350px</a:t>
            </a:r>
            <a:r>
              <a:rPr lang="zh-CN" altLang="en-US" dirty="0"/>
              <a:t>），则项目将占据固定空间。</a:t>
            </a:r>
          </a:p>
        </p:txBody>
      </p:sp>
    </p:spTree>
    <p:extLst>
      <p:ext uri="{BB962C8B-B14F-4D97-AF65-F5344CB8AC3E}">
        <p14:creationId xmlns:p14="http://schemas.microsoft.com/office/powerpoint/2010/main" val="13512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1418376" y="97749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4.5 flex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</a:t>
            </a:r>
            <a:r>
              <a:rPr lang="zh-CN" altLang="en-US" dirty="0"/>
              <a:t>属性是</a:t>
            </a:r>
            <a:r>
              <a:rPr lang="en-US" altLang="zh-CN" dirty="0"/>
              <a:t>flex-grow, flex-shrink </a:t>
            </a:r>
            <a:r>
              <a:rPr lang="zh-CN" altLang="en-US" dirty="0"/>
              <a:t>和 </a:t>
            </a:r>
            <a:r>
              <a:rPr lang="en-US" altLang="zh-CN" dirty="0"/>
              <a:t>flex-basis</a:t>
            </a:r>
            <a:r>
              <a:rPr lang="zh-CN" altLang="en-US" dirty="0"/>
              <a:t>的简写，默认值为</a:t>
            </a:r>
            <a:r>
              <a:rPr lang="en-US" altLang="zh-CN" dirty="0"/>
              <a:t>0 1 auto</a:t>
            </a:r>
            <a:r>
              <a:rPr lang="zh-CN" altLang="en-US" dirty="0"/>
              <a:t>。后两个属性可选。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flex: none | [ &lt;'flex-grow'&gt; &lt;'flex-shrink'&gt;? || &lt;'flex-basis'&gt; ]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该属性有两个快捷值：</a:t>
            </a:r>
            <a:r>
              <a:rPr lang="en-US" altLang="zh-CN" dirty="0"/>
              <a:t>auto (1 1 auto) </a:t>
            </a:r>
            <a:r>
              <a:rPr lang="zh-CN" altLang="en-US" dirty="0"/>
              <a:t>和 </a:t>
            </a:r>
            <a:r>
              <a:rPr lang="en-US" altLang="zh-CN" dirty="0"/>
              <a:t>none (0 0 auto)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1344023" y="8484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4.6 align-self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align-self</a:t>
            </a:r>
            <a:r>
              <a:rPr lang="zh-CN" altLang="en-US" dirty="0"/>
              <a:t>属性允许单个项目有与其他项目不一样的对齐方式，可覆盖</a:t>
            </a:r>
            <a:r>
              <a:rPr lang="en-US" altLang="zh-CN" dirty="0"/>
              <a:t>align-items</a:t>
            </a:r>
            <a:r>
              <a:rPr lang="zh-CN" altLang="en-US" dirty="0"/>
              <a:t>属性。默认值为</a:t>
            </a:r>
            <a:r>
              <a:rPr lang="en-US" altLang="zh-CN" dirty="0"/>
              <a:t>auto</a:t>
            </a:r>
            <a:r>
              <a:rPr lang="zh-CN" altLang="en-US" dirty="0"/>
              <a:t>，表示继承父元素的</a:t>
            </a:r>
            <a:r>
              <a:rPr lang="en-US" altLang="zh-CN" dirty="0"/>
              <a:t>align-items</a:t>
            </a:r>
            <a:r>
              <a:rPr lang="zh-CN" altLang="en-US" dirty="0"/>
              <a:t>属性，如果没有父元素，则等同于</a:t>
            </a:r>
            <a:r>
              <a:rPr lang="en-US" altLang="zh-CN" dirty="0"/>
              <a:t>stretch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align-self: auto | flex-start | flex-end | center | baseline | stretch;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25" y="3500013"/>
            <a:ext cx="7077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870" y="1165071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6037" y="178216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0" name="矩形 9"/>
          <p:cNvSpPr/>
          <p:nvPr/>
        </p:nvSpPr>
        <p:spPr>
          <a:xfrm>
            <a:off x="1046037" y="1334744"/>
            <a:ext cx="4328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Z-index: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或设置对象的层叠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顺序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4117" y="1719861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auto | &lt;integer&gt;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870" y="1165071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6037" y="178216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0" name="矩形 9"/>
          <p:cNvSpPr/>
          <p:nvPr/>
        </p:nvSpPr>
        <p:spPr>
          <a:xfrm>
            <a:off x="1046037" y="1334744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Top: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或设置对象参照相对物顶边界向下偏移位置</a:t>
            </a: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4117" y="1719861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6870" y="2223534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6037" y="2840625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046037" y="2393207"/>
            <a:ext cx="6361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Right: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或设置对象参照相对物右边界向左偏移位置</a:t>
            </a:r>
          </a:p>
        </p:txBody>
      </p:sp>
      <p:sp>
        <p:nvSpPr>
          <p:cNvPr id="15" name="矩形 14"/>
          <p:cNvSpPr/>
          <p:nvPr/>
        </p:nvSpPr>
        <p:spPr>
          <a:xfrm>
            <a:off x="1644117" y="2778324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6870" y="3308058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6037" y="3925149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046037" y="3477731"/>
            <a:ext cx="6614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Bottom: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物</a:t>
            </a:r>
            <a:r>
              <a:rPr lang="zh-CN" altLang="en-US" sz="2000" b="1" dirty="0">
                <a:solidFill>
                  <a:srgbClr val="FFFF00"/>
                </a:solidFill>
              </a:rPr>
              <a:t>底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边界向上偏移</a:t>
            </a:r>
            <a:r>
              <a:rPr lang="zh-CN" altLang="en-US" sz="2000" b="1" dirty="0">
                <a:solidFill>
                  <a:srgbClr val="FFFF00"/>
                </a:solidFill>
              </a:rPr>
              <a:t>位置</a:t>
            </a:r>
          </a:p>
        </p:txBody>
      </p:sp>
      <p:sp>
        <p:nvSpPr>
          <p:cNvPr id="24" name="矩形 23"/>
          <p:cNvSpPr/>
          <p:nvPr/>
        </p:nvSpPr>
        <p:spPr>
          <a:xfrm>
            <a:off x="1644117" y="3862848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6870" y="4366521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46037" y="498361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27" name="矩形 26"/>
          <p:cNvSpPr/>
          <p:nvPr/>
        </p:nvSpPr>
        <p:spPr>
          <a:xfrm>
            <a:off x="1046037" y="4536194"/>
            <a:ext cx="6179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Left: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物</a:t>
            </a:r>
            <a:r>
              <a:rPr lang="zh-CN" altLang="en-US" sz="2000" b="1" dirty="0">
                <a:solidFill>
                  <a:srgbClr val="FFFF00"/>
                </a:solidFill>
              </a:rPr>
              <a:t>左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边界向右偏移</a:t>
            </a:r>
            <a:r>
              <a:rPr lang="zh-CN" altLang="en-US" sz="2000" b="1" dirty="0">
                <a:solidFill>
                  <a:srgbClr val="FFFF00"/>
                </a:solidFill>
              </a:rPr>
              <a:t>位置</a:t>
            </a:r>
          </a:p>
        </p:txBody>
      </p:sp>
      <p:sp>
        <p:nvSpPr>
          <p:cNvPr id="28" name="矩形 27"/>
          <p:cNvSpPr/>
          <p:nvPr/>
        </p:nvSpPr>
        <p:spPr>
          <a:xfrm>
            <a:off x="1644117" y="4921311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549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layout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6084"/>
              </p:ext>
            </p:extLst>
          </p:nvPr>
        </p:nvGraphicFramePr>
        <p:xfrm>
          <a:off x="1448932" y="1165071"/>
          <a:ext cx="9800704" cy="4351336"/>
        </p:xfrm>
        <a:graphic>
          <a:graphicData uri="http://schemas.openxmlformats.org/drawingml/2006/table">
            <a:tbl>
              <a:tblPr/>
              <a:tblGrid>
                <a:gridCol w="1787157"/>
                <a:gridCol w="1787157"/>
                <a:gridCol w="1787157"/>
                <a:gridCol w="4439233"/>
              </a:tblGrid>
              <a:tr h="26418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属性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版本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display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设置或检索对象是否及如何显示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float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该属性的值指出了对象是否及如何浮动</a:t>
                      </a:r>
                      <a:r>
                        <a:rPr lang="zh-CN" altLang="en-US" sz="1200" dirty="0" smtClean="0">
                          <a:effectLst/>
                        </a:rPr>
                        <a:t>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clear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该属性的值指出了不允许有浮动对象的</a:t>
                      </a:r>
                      <a:r>
                        <a:rPr lang="zh-CN" altLang="en-US" sz="1200" dirty="0" smtClean="0">
                          <a:effectLst/>
                        </a:rPr>
                        <a:t>边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3646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visibility</a:t>
                      </a:r>
                      <a:endParaRPr 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有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设置或检索是否显示对象。与</a:t>
                      </a:r>
                      <a:r>
                        <a:rPr lang="en-US" altLang="zh-CN" sz="1200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display</a:t>
                      </a:r>
                      <a:r>
                        <a:rPr lang="zh-CN" altLang="en-US" sz="1200" dirty="0">
                          <a:effectLst/>
                        </a:rPr>
                        <a:t>属性不同，此属性为隐藏的对象保留其占据的物理空间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6"/>
                        </a:rPr>
                        <a:t>overflow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复合属性。检索或设置对象处理溢出内容的方式。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7"/>
                        </a:rPr>
                        <a:t>overflow-x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检索或设置对象处理横向溢出内容的方式。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8"/>
                        </a:rPr>
                        <a:t>overflow-y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检索或设置对象处理纵向溢出内容的方式。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尺寸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290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Dimension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60336"/>
              </p:ext>
            </p:extLst>
          </p:nvPr>
        </p:nvGraphicFramePr>
        <p:xfrm>
          <a:off x="1450597" y="1165071"/>
          <a:ext cx="9354424" cy="2720340"/>
        </p:xfrm>
        <a:graphic>
          <a:graphicData uri="http://schemas.openxmlformats.org/drawingml/2006/table">
            <a:tbl>
              <a:tblPr/>
              <a:tblGrid>
                <a:gridCol w="2338606"/>
                <a:gridCol w="2338606"/>
                <a:gridCol w="1111890"/>
                <a:gridCol w="356532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min-width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设置或检索对象的最小宽度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max-width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设置或检索对象的最大宽度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min-height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设置或检索对象的最小高度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max-height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设置或检索对象的最大高度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4941</Words>
  <Application>Microsoft Office PowerPoint</Application>
  <PresentationFormat>宽屏</PresentationFormat>
  <Paragraphs>1058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等线 Light</vt:lpstr>
      <vt:lpstr>Arial</vt:lpstr>
      <vt:lpstr>等线</vt:lpstr>
      <vt:lpstr>Verdana</vt:lpstr>
      <vt:lpstr>Arial</vt:lpstr>
      <vt:lpstr>Gotham Rounded Medium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xizhe z</cp:lastModifiedBy>
  <cp:revision>79</cp:revision>
  <dcterms:created xsi:type="dcterms:W3CDTF">2016-01-19T08:46:18Z</dcterms:created>
  <dcterms:modified xsi:type="dcterms:W3CDTF">2016-03-23T05:36:07Z</dcterms:modified>
</cp:coreProperties>
</file>