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2" r:id="rId3"/>
    <p:sldId id="484" r:id="rId5"/>
    <p:sldId id="485" r:id="rId6"/>
    <p:sldId id="486" r:id="rId7"/>
    <p:sldId id="487" r:id="rId8"/>
    <p:sldId id="488" r:id="rId9"/>
    <p:sldId id="492" r:id="rId10"/>
    <p:sldId id="489" r:id="rId11"/>
    <p:sldId id="490" r:id="rId12"/>
    <p:sldId id="4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只需要乘以矢量（Vx，Vy，Vz，0）（其中'V'是从光源到矢量的点p'的向量）来计算通过视图/投影矩阵并应用透视分割，我们只需将该向量乘以视图/投影矩阵，同时向其添加一个零值的“w”分量 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三角面片要么直接受该光源照射（该</a:t>
            </a:r>
            <a:r>
              <a:rPr lang="zh-CN" altLang="en-US" b="1"/>
              <a:t>面法向量</a:t>
            </a:r>
            <a:r>
              <a:rPr lang="zh-CN" altLang="en-US"/>
              <a:t>与入射光线方向夹角大于90小于180°），要么不直接受光源照射（该面法向量与入射光线方向夹角大于等于0°小于等于90°）。</a:t>
            </a:r>
            <a:endParaRPr lang="zh-CN" altLang="en-US"/>
          </a:p>
          <a:p>
            <a:r>
              <a:rPr lang="zh-CN" altLang="en-US"/>
              <a:t>对某三角形A，有邻面B，C，D。如果A面对光源，那么遍历其三个邻面，如果邻面背对光源，那么A与该邻面共享的那条边即是边界。如果其三个邻面也全都面对光源，那么面A的三条边都不属于边界。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将射线反过来。称之为：</a:t>
            </a:r>
            <a:r>
              <a:rPr lang="en-US" altLang="zh-CN"/>
              <a:t>Z-fail</a:t>
            </a:r>
            <a:endParaRPr lang="zh-CN" altLang="en-US"/>
          </a:p>
          <a:p>
            <a:r>
              <a:rPr lang="zh-CN" altLang="en-US"/>
              <a:t>从背面渲染shadow volume,通常会覆盖更多的像素点,其次从上图可以看出,使用z-fail时必须渲染shadow volume的capping部分(前盖后盖).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1600"/>
              <a:t>1</a:t>
            </a:r>
            <a:r>
              <a:rPr lang="zh-CN" altLang="en-US" sz="1600"/>
              <a:t>、深度和颜色缓冲区</a:t>
            </a:r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、关闭深度和颜色缓冲区，打开模板。</a:t>
            </a:r>
            <a:endParaRPr lang="zh-CN" altLang="en-US" sz="1600"/>
          </a:p>
          <a:p>
            <a:r>
              <a:rPr lang="zh-CN" altLang="en-US" sz="1600"/>
              <a:t>从背面绘制阴影体，如果深度测试失败，模板</a:t>
            </a:r>
            <a:r>
              <a:rPr lang="en-US" altLang="zh-CN" sz="1600"/>
              <a:t>+1</a:t>
            </a:r>
            <a:endParaRPr lang="en-US" altLang="zh-CN" sz="1600"/>
          </a:p>
          <a:p>
            <a:r>
              <a:rPr lang="zh-CN" altLang="en-US" sz="1600"/>
              <a:t>从正面绘制阴影体，如果深度测试失败，模板</a:t>
            </a:r>
            <a:r>
              <a:rPr lang="en-US" altLang="zh-CN" sz="1600"/>
              <a:t>-1</a:t>
            </a:r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14.jpeg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3.jpeg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Shadow  Volume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实现</a:t>
            </a:r>
          </a:p>
        </p:txBody>
      </p:sp>
      <p:pic>
        <p:nvPicPr>
          <p:cNvPr id="4" name="图片 3" descr="201703231036017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35" y="792480"/>
            <a:ext cx="5255895" cy="5904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原理</a:t>
            </a:r>
            <a:endParaRPr lang="zh-CN" altLang="en-US"/>
          </a:p>
        </p:txBody>
      </p:sp>
      <p:pic>
        <p:nvPicPr>
          <p:cNvPr id="4" name="图片 3" descr="201104130036367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7545" y="1922780"/>
            <a:ext cx="5219700" cy="3057525"/>
          </a:xfrm>
          <a:prstGeom prst="rect">
            <a:avLst/>
          </a:prstGeom>
        </p:spPr>
      </p:pic>
      <p:pic>
        <p:nvPicPr>
          <p:cNvPr id="5" name="图片 4" descr="20110413003723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05" y="1922780"/>
            <a:ext cx="5229225" cy="3095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75" y="661105"/>
            <a:ext cx="10969200" cy="705600"/>
          </a:xfrm>
        </p:spPr>
        <p:txBody>
          <a:bodyPr/>
          <a:lstStyle/>
          <a:p>
            <a:r>
              <a:rPr>
                <a:sym typeface="+mn-ea"/>
              </a:rPr>
              <a:t>阴影体生成</a:t>
            </a:r>
            <a:endParaRPr lang="zh-CN" altLang="en-US"/>
          </a:p>
        </p:txBody>
      </p:sp>
      <p:pic>
        <p:nvPicPr>
          <p:cNvPr id="4" name="图片 3" descr="20110413003836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127885"/>
            <a:ext cx="5219700" cy="3086100"/>
          </a:xfrm>
          <a:prstGeom prst="rect">
            <a:avLst/>
          </a:prstGeom>
        </p:spPr>
      </p:pic>
      <p:pic>
        <p:nvPicPr>
          <p:cNvPr id="5" name="图片 4" descr="20110413004000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725" y="2137410"/>
            <a:ext cx="5210175" cy="30765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阴影体生成</a:t>
            </a:r>
            <a:endParaRPr lang="zh-CN" altLang="en-US"/>
          </a:p>
        </p:txBody>
      </p:sp>
      <p:pic>
        <p:nvPicPr>
          <p:cNvPr id="4" name="图片 3" descr="0815151439059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727200"/>
            <a:ext cx="7556500" cy="3403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75" y="315665"/>
            <a:ext cx="10969200" cy="70560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阴影体生成</a:t>
            </a:r>
            <a:endParaRPr lang="zh-CN" altLang="en-US"/>
          </a:p>
        </p:txBody>
      </p:sp>
      <p:pic>
        <p:nvPicPr>
          <p:cNvPr id="7" name="图片 6" descr="0917355595275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096645"/>
            <a:ext cx="7682230" cy="5556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75" y="315665"/>
            <a:ext cx="10969200" cy="70560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阴影体生成</a:t>
            </a:r>
            <a:endParaRPr lang="zh-CN" altLang="en-US"/>
          </a:p>
        </p:txBody>
      </p:sp>
      <p:pic>
        <p:nvPicPr>
          <p:cNvPr id="2" name="图片 1" descr="0917415254699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05" y="1109345"/>
            <a:ext cx="7901305" cy="5463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计算封闭体积</a:t>
            </a:r>
          </a:p>
        </p:txBody>
      </p:sp>
      <p:pic>
        <p:nvPicPr>
          <p:cNvPr id="4" name="图片 3" descr="201703231131147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846580"/>
            <a:ext cx="4919345" cy="4263390"/>
          </a:xfrm>
          <a:prstGeom prst="rect">
            <a:avLst/>
          </a:prstGeom>
        </p:spPr>
      </p:pic>
      <p:pic>
        <p:nvPicPr>
          <p:cNvPr id="5" name="图片 4" descr="20170323113427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85" y="1846580"/>
            <a:ext cx="4506595" cy="1917065"/>
          </a:xfrm>
          <a:prstGeom prst="rect">
            <a:avLst/>
          </a:prstGeom>
        </p:spPr>
      </p:pic>
      <p:pic>
        <p:nvPicPr>
          <p:cNvPr id="6" name="图片 5" descr="201703231138497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915" y="4055110"/>
            <a:ext cx="3340735" cy="19411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边界检测</a:t>
            </a:r>
            <a:endParaRPr lang="zh-CN" altLang="en-US"/>
          </a:p>
        </p:txBody>
      </p:sp>
      <p:pic>
        <p:nvPicPr>
          <p:cNvPr id="4" name="图片 3" descr="0814541332780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" y="1704340"/>
            <a:ext cx="3914775" cy="4276725"/>
          </a:xfrm>
          <a:prstGeom prst="rect">
            <a:avLst/>
          </a:prstGeom>
        </p:spPr>
      </p:pic>
      <p:pic>
        <p:nvPicPr>
          <p:cNvPr id="5" name="图片 4" descr="1008165240569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35" y="1934845"/>
            <a:ext cx="3810000" cy="3590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4" name="图片 3" descr="v2-48e6cbde1622bbfa72769358d1e254c8_72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85" y="1188085"/>
            <a:ext cx="4707255" cy="553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LACING_PICTURE_USER_VIEWPORT" val="{&quot;height&quot;:4815,&quot;width&quot;:8220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20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Shadow  Volume</vt:lpstr>
      <vt:lpstr>原理</vt:lpstr>
      <vt:lpstr>阴影体生成</vt:lpstr>
      <vt:lpstr>阴影体生成</vt:lpstr>
      <vt:lpstr>阴影体生成</vt:lpstr>
      <vt:lpstr>阴影体生成</vt:lpstr>
      <vt:lpstr>计算封闭体积</vt:lpstr>
      <vt:lpstr>边界检测</vt:lpstr>
      <vt:lpstr>问题</vt:lpstr>
      <vt:lpstr>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悻然</cp:lastModifiedBy>
  <cp:revision>596</cp:revision>
  <dcterms:created xsi:type="dcterms:W3CDTF">2019-06-19T02:08:00Z</dcterms:created>
  <dcterms:modified xsi:type="dcterms:W3CDTF">2020-12-25T01:13:55Z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