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09" r:id="rId3"/>
    <p:sldId id="411" r:id="rId4"/>
    <p:sldId id="412" r:id="rId5"/>
    <p:sldId id="413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4" r:id="rId15"/>
    <p:sldId id="425" r:id="rId16"/>
    <p:sldId id="426" r:id="rId17"/>
    <p:sldId id="427" r:id="rId18"/>
    <p:sldId id="428" r:id="rId19"/>
    <p:sldId id="430" r:id="rId20"/>
    <p:sldId id="42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尽量使 Kernel 代码（每个线程，尤其是同一个 Block 内的线程）具有相同的执行路径（即分支跳转情况尽量相同），以充分利用GPU访存及代码执行方面的并行机制。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提问：为什么深度测试放在的所有测试的后面？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绿色表示开发者可以完全编程控制的部分，虚线外框表示此阶段不是必需的，黄色表示开发者无法完全控制的部分（但可以进行一些配置），紫色表示开发者无法控制的阶段（已经由GPU固定实现）</a:t>
            </a:r>
            <a:endParaRPr lang="zh-CN" altLang="en-US"/>
          </a:p>
          <a:p>
            <a:r>
              <a:rPr lang="zh-CN" altLang="en-US"/>
              <a:t>这里的裁剪是指投影空间的裁剪，将看不到的顶点剔除。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顶点着色器是GPU流水线的第一个阶段也是必需的阶段，这一块可以由开发者完全控制。值得一提的是，这顶点着色器中，我们无法创建或销毁任何一个顶点，也无法得到当前处理的这个顶点与其他顶点的关系。因为每次处理顶点都是独立的，不需要额外考虑其他，所以进行这一步速度会相当快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乘上透视投影矩阵，然后在将</a:t>
            </a:r>
            <a:r>
              <a:rPr lang="en-US" altLang="zh-CN"/>
              <a:t>w</a:t>
            </a:r>
            <a:r>
              <a:rPr lang="zh-CN" altLang="en-US"/>
              <a:t>值归一化。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、</a:t>
            </a:r>
            <a:r>
              <a:rPr lang="en-US" altLang="zh-CN"/>
              <a:t>z</a:t>
            </a:r>
            <a:r>
              <a:rPr lang="zh-CN" altLang="en-US"/>
              <a:t>的坐标经过齐次除法变换到</a:t>
            </a:r>
            <a:r>
              <a:rPr lang="en-US" altLang="zh-CN"/>
              <a:t>[-1,1]</a:t>
            </a:r>
            <a:r>
              <a:rPr lang="zh-CN" altLang="en-US"/>
              <a:t>的空间。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除此以外，GPU还将对覆盖区域的每个像素的深度进行插值计算。因为对于屏幕上的一个像素来说，它可能有着多个三角形的重叠，所以这一步对于后面计算遮挡、半透明等效果有着重要的作用。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裁剪测试（Scissor Test）允许程序员开设一个裁剪框，只有在裁剪框内的片元才会被显示出来，在裁剪框外的片元皆被剔除。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6.xml"/><Relationship Id="rId4" Type="http://schemas.openxmlformats.org/officeDocument/2006/relationships/image" Target="../media/image14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9.xml"/><Relationship Id="rId3" Type="http://schemas.openxmlformats.org/officeDocument/2006/relationships/image" Target="../media/image15.jpe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1.xml"/><Relationship Id="rId2" Type="http://schemas.openxmlformats.org/officeDocument/2006/relationships/image" Target="../media/image16.jpeg"/><Relationship Id="rId1" Type="http://schemas.openxmlformats.org/officeDocument/2006/relationships/tags" Target="../tags/tag9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4.xml"/><Relationship Id="rId3" Type="http://schemas.openxmlformats.org/officeDocument/2006/relationships/image" Target="../media/image17.jpe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9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0.xml"/><Relationship Id="rId3" Type="http://schemas.openxmlformats.org/officeDocument/2006/relationships/image" Target="../media/image21.jpe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3.xml"/><Relationship Id="rId3" Type="http://schemas.openxmlformats.org/officeDocument/2006/relationships/image" Target="../media/image22.jpe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2" Type="http://schemas.openxmlformats.org/officeDocument/2006/relationships/image" Target="../media/image23.png"/><Relationship Id="rId1" Type="http://schemas.openxmlformats.org/officeDocument/2006/relationships/tags" Target="../tags/tag10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.xml"/><Relationship Id="rId3" Type="http://schemas.openxmlformats.org/officeDocument/2006/relationships/image" Target="../media/image6.jpe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9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2.xml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tags" Target="../tags/tag81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IMR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立即渲染模式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裁剪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在经过投影过程把顶点坐标转换到裁剪空间后，GPU就可以进行裁剪操作了。裁剪操作的目的就是把摄像机看不到的顶点剔除出去，使他们不被渲染到。</a:t>
            </a:r>
            <a:endParaRPr lang="zh-CN" altLang="en-US" dirty="0"/>
          </a:p>
          <a:p>
            <a:r>
              <a:rPr lang="zh-CN" altLang="en-US" dirty="0">
                <a:solidFill>
                  <a:srgbClr val="FFC000"/>
                </a:solidFill>
              </a:rPr>
              <a:t>背面剔除也发生在这个阶段。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4" name="图片 3" descr="Cube_clipping.sv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49500" y="2955290"/>
            <a:ext cx="7327265" cy="28644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尽管GPU已经得到了顶点的x、y坐标，但他们处于[-1,1]区间中的，GPU还需要进行一定的计算才能把他们映射到我们的1920*1080甚至2560*1440的屏幕。得到的新坐标系称为窗口坐标系，虽然只需要两个坐标把顶点投射到屏幕上，但它仍然是三维的，这个多出来的z值就是在上面算出来的深度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屏幕映射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be197f195a242dc2cb026b572887495f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35" y="2703195"/>
            <a:ext cx="4221480" cy="17068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05790" y="770890"/>
            <a:ext cx="4876800" cy="80962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光栅化阶段</a:t>
            </a:r>
            <a:endParaRPr lang="en-US" altLang="zh-CN" sz="3600" b="1" spc="200" dirty="0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b6bf72b3de3a5603a9048522f8886f03_720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90" y="1987550"/>
            <a:ext cx="8352790" cy="39789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这个过程做的工作就是把顶点数据收集并组装为简单的基本体（线、点或三角形）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图元组装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eef70409eccd63836d972af293bb809e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45" y="2680335"/>
            <a:ext cx="4221480" cy="1821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这个过程将检验屏幕上的某个像素是否被一个三角形网格所覆盖，被覆盖的区域将生成一个片元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三角形遍历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5ede96ce725d3e5b4327ff93b49b1878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25" y="3730625"/>
            <a:ext cx="1912620" cy="2156460"/>
          </a:xfrm>
          <a:prstGeom prst="rect">
            <a:avLst/>
          </a:prstGeom>
        </p:spPr>
      </p:pic>
      <p:pic>
        <p:nvPicPr>
          <p:cNvPr id="3" name="图片 2" descr="v2-ef7ec28244a75fa536834456fc6d4b1b_720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4008755"/>
            <a:ext cx="1767840" cy="1600200"/>
          </a:xfrm>
          <a:prstGeom prst="rect">
            <a:avLst/>
          </a:prstGeom>
        </p:spPr>
      </p:pic>
      <p:pic>
        <p:nvPicPr>
          <p:cNvPr id="4" name="图片 3" descr="v2-d54f7997cf2de3282c6fcd1ff6eb1ec1_720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770" y="3730625"/>
            <a:ext cx="1965960" cy="24079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程序员自己控制着色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PBR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片元着色器Fragment Shader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v2-e12afa97620653b4f88e0cf2ee798906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60" y="2535555"/>
            <a:ext cx="3426460" cy="26358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主要的工作有两个：对片元进行测试（Test）并进行合并（Merge）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裁剪测试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透明度测试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模板测试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深度测试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Blend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75057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逐片元操作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d400ae699e26a26cbff31d7c8a68fe94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140" y="2703830"/>
            <a:ext cx="5937250" cy="30613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3342640" y="727710"/>
            <a:ext cx="4876800" cy="413385"/>
          </a:xfrm>
          <a:prstGeom prst="rect">
            <a:avLst/>
          </a:prstGeom>
          <a:noFill/>
        </p:spPr>
        <p:txBody>
          <a:bodyPr wrap="square" rtlCol="0" anchor="b" anchorCtr="0">
            <a:normAutofit lnSpcReduction="10000"/>
          </a:bodyPr>
          <a:lstStyle/>
          <a:p>
            <a:pPr algn="ctr"/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深度测试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40" y="1772285"/>
            <a:ext cx="7466330" cy="43897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双缓冲区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GPU会使用双重缓冲（Double Buffering）的策略，即屏幕上显示前置缓冲（Front Buffer），而渲染好的颜色先被送入后置缓冲（Back Buffer），再替换前置缓冲，以此避免在屏幕上显示正在光栅化的图元。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硬件</a:t>
            </a:r>
            <a:endParaRPr lang="zh-CN" altLang="en-US"/>
          </a:p>
        </p:txBody>
      </p:sp>
      <p:pic>
        <p:nvPicPr>
          <p:cNvPr id="4" name="内容占位符 3" descr="23151533953638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52445" y="1490345"/>
            <a:ext cx="608012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endParaRPr lang="en-US" altLang="zh-CN"/>
          </a:p>
        </p:txBody>
      </p:sp>
      <p:pic>
        <p:nvPicPr>
          <p:cNvPr id="4" name="内容占位符 3" descr="2316154443785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1430" y="1371600"/>
            <a:ext cx="3591560" cy="4759325"/>
          </a:xfrm>
          <a:prstGeom prst="rect">
            <a:avLst/>
          </a:prstGeom>
        </p:spPr>
      </p:pic>
      <p:pic>
        <p:nvPicPr>
          <p:cNvPr id="5" name="图片 4" descr="2316252595356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70" y="1418590"/>
            <a:ext cx="4033520" cy="4727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管线</a:t>
            </a:r>
            <a:endParaRPr lang="zh-CN" altLang="en-US"/>
          </a:p>
        </p:txBody>
      </p:sp>
      <p:pic>
        <p:nvPicPr>
          <p:cNvPr id="4" name="内容占位符 3" descr="v2-bdfbbad08bd0688493475f0870503641_720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8280" y="1850390"/>
            <a:ext cx="1607820" cy="4038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应用阶段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dirty="0"/>
              <a:t>完成、开发人员自己掌控、最终提交给</a:t>
            </a:r>
            <a:r>
              <a:rPr lang="en-US" altLang="zh-CN" dirty="0"/>
              <a:t>GPU</a:t>
            </a:r>
            <a:r>
              <a:rPr dirty="0"/>
              <a:t>数据。</a:t>
            </a:r>
            <a:endParaRPr dirty="0"/>
          </a:p>
          <a:p>
            <a:r>
              <a:rPr lang="en-US" altLang="zh-CN" dirty="0"/>
              <a:t>Octree</a:t>
            </a:r>
            <a:r>
              <a:rPr dirty="0"/>
              <a:t>、</a:t>
            </a:r>
            <a:r>
              <a:rPr lang="en-US" altLang="zh-CN" dirty="0"/>
              <a:t>BSP</a:t>
            </a:r>
            <a:r>
              <a:rPr dirty="0"/>
              <a:t>、</a:t>
            </a:r>
            <a:r>
              <a:rPr lang="en-US" altLang="zh-CN" dirty="0"/>
              <a:t>Node</a:t>
            </a:r>
            <a:endParaRPr lang="en-US" altLang="zh-CN" dirty="0"/>
          </a:p>
          <a:p>
            <a:r>
              <a:rPr dirty="0"/>
              <a:t>软件遮挡剔除</a:t>
            </a:r>
            <a:endParaRPr dirty="0"/>
          </a:p>
          <a:p>
            <a:r>
              <a:rPr dirty="0"/>
              <a:t>控制</a:t>
            </a:r>
            <a:r>
              <a:rPr dirty="0"/>
              <a:t>渲染流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FF0000"/>
                </a:solidFill>
              </a:rPr>
              <a:t>几何阶段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" name="内容占位符 3" descr="v2-a1665bf2063e67a0d924e10c2121600e_720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3445" y="2172970"/>
            <a:ext cx="8000365" cy="3533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CPU往命令缓冲区中一个个放入命令，GPU则依次取出执行。在实际的渲染中，GPU的渲染速度往往超过了CPU提交命令的速度，这导致渲染中大部分时间都消耗在了CPU提交Draw Call上。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DrawCall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385c4e1a6da6e85f0725f1dca9a801cc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05" y="1985645"/>
            <a:ext cx="3794760" cy="36271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模型转化与相机转换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Lambert光照模型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089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顶点着色器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Vertex Shaders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40dbf70f8e492df8327970d3a645d227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70" y="3663315"/>
            <a:ext cx="2312670" cy="2631440"/>
          </a:xfrm>
          <a:prstGeom prst="rect">
            <a:avLst/>
          </a:prstGeom>
        </p:spPr>
      </p:pic>
      <p:pic>
        <p:nvPicPr>
          <p:cNvPr id="3" name="图片 2" descr="v2-6e72588f9eea225602481fe362ad47e2_720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515" y="1642110"/>
            <a:ext cx="3345180" cy="18897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正交投影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透视投影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投影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4c9c28d8bc437f555d71da23f1e21553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2148840"/>
            <a:ext cx="2860040" cy="1455420"/>
          </a:xfrm>
          <a:prstGeom prst="rect">
            <a:avLst/>
          </a:prstGeom>
        </p:spPr>
      </p:pic>
      <p:pic>
        <p:nvPicPr>
          <p:cNvPr id="3" name="图片 2" descr="v2-dee08e797b5be5ab9acb628ede6de875_720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755" y="2165985"/>
            <a:ext cx="2160270" cy="1548765"/>
          </a:xfrm>
          <a:prstGeom prst="rect">
            <a:avLst/>
          </a:prstGeom>
        </p:spPr>
      </p:pic>
      <p:pic>
        <p:nvPicPr>
          <p:cNvPr id="4" name="图片 3" descr="v2-090a23d50979f7b2a739b11d85de2539_720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780" y="2169160"/>
            <a:ext cx="2745740" cy="1546225"/>
          </a:xfrm>
          <a:prstGeom prst="rect">
            <a:avLst/>
          </a:prstGeom>
        </p:spPr>
      </p:pic>
      <p:pic>
        <p:nvPicPr>
          <p:cNvPr id="5" name="图片 4" descr="v2-10298c8994f6ce958cf4508b211eb143_720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755" y="4221480"/>
            <a:ext cx="2032000" cy="1533525"/>
          </a:xfrm>
          <a:prstGeom prst="rect">
            <a:avLst/>
          </a:prstGeom>
        </p:spPr>
      </p:pic>
      <p:pic>
        <p:nvPicPr>
          <p:cNvPr id="7" name="图片 6" descr="v2-ea9720b23ca5e597c4869aabfed3f241_720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6245" y="4221480"/>
            <a:ext cx="2728595" cy="15335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0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7495,&quot;width&quot;:9575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PLACING_PICTURE_USER_VIEWPORT" val="{&quot;height&quot;:2580,&quot;width&quot;:6600}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WPS 演示</Application>
  <PresentationFormat>宽屏</PresentationFormat>
  <Paragraphs>78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IMR</vt:lpstr>
      <vt:lpstr>硬件</vt:lpstr>
      <vt:lpstr>GPU</vt:lpstr>
      <vt:lpstr>管线</vt:lpstr>
      <vt:lpstr>应用阶段</vt:lpstr>
      <vt:lpstr>几何阶段</vt:lpstr>
      <vt:lpstr>PowerPoint 演示文稿</vt:lpstr>
      <vt:lpstr>PowerPoint 演示文稿</vt:lpstr>
      <vt:lpstr>PowerPoint 演示文稿</vt:lpstr>
      <vt:lpstr>裁剪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双缓冲区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悻然</cp:lastModifiedBy>
  <cp:revision>262</cp:revision>
  <dcterms:created xsi:type="dcterms:W3CDTF">2019-06-19T02:08:00Z</dcterms:created>
  <dcterms:modified xsi:type="dcterms:W3CDTF">2020-12-04T02:18:15Z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