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2" r:id="rId3"/>
    <p:sldId id="433" r:id="rId5"/>
    <p:sldId id="434" r:id="rId6"/>
    <p:sldId id="435" r:id="rId7"/>
    <p:sldId id="436" r:id="rId8"/>
    <p:sldId id="438" r:id="rId9"/>
    <p:sldId id="437" r:id="rId10"/>
    <p:sldId id="441" r:id="rId11"/>
    <p:sldId id="444" r:id="rId12"/>
    <p:sldId id="439" r:id="rId13"/>
    <p:sldId id="447" r:id="rId14"/>
    <p:sldId id="445" r:id="rId15"/>
    <p:sldId id="44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上世纪</a:t>
            </a:r>
            <a:r>
              <a:rPr lang="en-US" altLang="zh-CN"/>
              <a:t>90</a:t>
            </a:r>
            <a:r>
              <a:rPr lang="zh-CN" altLang="en-US"/>
              <a:t>年代，</a:t>
            </a:r>
            <a:r>
              <a:rPr lang="en-US" altLang="zh-CN"/>
              <a:t>ImgTec</a:t>
            </a:r>
            <a:r>
              <a:rPr lang="zh-CN" altLang="en-US"/>
              <a:t>和</a:t>
            </a:r>
            <a:r>
              <a:rPr lang="en-US" altLang="zh-CN"/>
              <a:t>NVIDIA</a:t>
            </a:r>
            <a:r>
              <a:rPr lang="zh-CN" altLang="en-US"/>
              <a:t>的相互厮杀，最终</a:t>
            </a:r>
            <a:r>
              <a:rPr lang="en-US" altLang="zh-CN"/>
              <a:t>ImgTec</a:t>
            </a:r>
            <a:r>
              <a:rPr lang="zh-CN" altLang="en-US"/>
              <a:t>退出桌面市场，但在嵌入式设备市场</a:t>
            </a:r>
            <a:r>
              <a:rPr lang="zh-CN" altLang="en-US"/>
              <a:t>一家独大。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移动端，屏幕小，分辨率却挺高。渲染每一帧图像都对</a:t>
            </a:r>
            <a:r>
              <a:rPr lang="en-US" altLang="zh-CN"/>
              <a:t>FrameBuffer</a:t>
            </a:r>
            <a:r>
              <a:rPr lang="zh-CN" altLang="en-US"/>
              <a:t>访问量惊人的大。在加上手机独特的设计模式，导致显存离显卡较远（不像桌面显卡，显存直接嵌入显卡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综上所述：</a:t>
            </a:r>
            <a:r>
              <a:rPr lang="en-US" altLang="zh-CN"/>
              <a:t>IMR</a:t>
            </a:r>
            <a:r>
              <a:rPr lang="zh-CN" altLang="en-US"/>
              <a:t>在移动设备上终将不适用。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这样可以减少带宽？想想，对FrameBuffer现在几乎全部的访问在渲染这一块的时候（test，read，write，blend…）都完全在SRAM上解决，只在最后把这一块整体渲染完了才整体搬回DRAM。这种模式就叫做TBR(tile-based-rendering)。</a:t>
            </a:r>
            <a:endParaRPr lang="zh-CN" altLang="en-US"/>
          </a:p>
          <a:p>
            <a:r>
              <a:rPr lang="en-US" altLang="zh-CN"/>
              <a:t>那么为什么pc不使用tbr</a:t>
            </a:r>
            <a:r>
              <a:rPr lang="zh-CN" altLang="en-US"/>
              <a:t>？tbdr需要一块块的绘制然后回拷，可以说如果哪一天手机上可以解决带宽产生的功耗问题，或者说sram可以做的足够大了，那么就没有TBDR什么事了。可以简单的认为TBR牺牲了执行效率，但是换来了相对更难解决的带宽功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在tbr的架构上，是不能够来一个commandbuffer就执行一个的，那是噩梦，因为任何一个commandbuffer都可能影响到到整个FrameBuffer，如果来一个画一个，那么gpu可能会在每一个drawcall上都来回搬迁所有的Tile。这太慢了！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这个阶段也叫</a:t>
            </a:r>
            <a:r>
              <a:rPr lang="en-US" altLang="zh-CN"/>
              <a:t>Binn</a:t>
            </a:r>
            <a:r>
              <a:rPr lang="en-US" altLang="zh-CN"/>
              <a:t>ing Pass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这个动作会依照16像素*16像素（取决于具体的GPU实现，像PowerVR PCX2可以是32*32或者32*16，PowerVR SGX 5上是16*16，“新的”PowerVR Series 6/7是32*32，这样的分块被称作块元，即Tile）的大小，将Scene Buffer中位于块元内的所有三角形的指针存放到一个对应的块元缓存（Tile Buffer）中。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/>
              <a:t>对于一个大小为1920x1080的全高清屏幕，用16*16的块元大小进行切分，可以切成大约8100个块元，每个块元在“显存”中都有一个对应的块元缓存，里面存放的就是上面所说的位于块元内的三角形数据指针（指向Scene Buffer对应的三角形数据）。</a:t>
            </a:r>
            <a:endParaRPr lang="zh-CN" altLang="en-US"/>
          </a:p>
          <a:p>
            <a:r>
              <a:rPr lang="zh-CN" altLang="en-US"/>
              <a:t>这些块元缓存存放的数据结构可以称作图元列表（prim</a:t>
            </a:r>
            <a:r>
              <a:rPr lang="en-US" altLang="zh-CN"/>
              <a:t>i</a:t>
            </a:r>
            <a:r>
              <a:rPr lang="zh-CN" altLang="en-US"/>
              <a:t>tive list）。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前面的Scene Buffer以及Tile Buffers都是存放在GPU外的，而上面步骤中绝大部分操作都是GPU内部的高速缓存上进行的（除了从Scene Buffer中载入该块元的三角形数据外），速度会非常快。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这三种情况下Pixel Depth Write，因为会影响到后续fragment HSR/Depth，所以这个时候一定要执行该像素的shading，打乱了原先deferred的流程。</a:t>
            </a:r>
            <a:endParaRPr lang="zh-CN" altLang="en-US"/>
          </a:p>
          <a:p>
            <a:r>
              <a:rPr lang="zh-CN" altLang="en-US"/>
              <a:t>而对于AlphaBlend来说，它并不一定要打断deferred shading。</a:t>
            </a:r>
            <a:endParaRPr lang="zh-CN" altLang="en-US"/>
          </a:p>
          <a:p>
            <a:r>
              <a:rPr lang="zh-CN" altLang="en-US"/>
              <a:t>遇到blending的fragment，可以把该fragment像素位置的所有fragment按顺序保留在列表中，等到shading时按顺序计算blend。</a:t>
            </a:r>
            <a:endParaRPr lang="zh-CN" altLang="en-US"/>
          </a:p>
          <a:p>
            <a:r>
              <a:rPr lang="zh-CN" altLang="en-US"/>
              <a:t>但这样就会增加pixel shading的次数。具体的实现还是要参照GPU的实现方式，由于使用TBR，Blend的开销相对比IMR还是降低了很多。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Alpha-Test的情况是和Pixel Depth Write类似，由于Alpha Test失败fragment会被丢弃，如果其开启了DepthWrite，那么就一定要执行shading。因为alpha-test会影响后续fragment的HSR/Z-Test的流程。如果没有开启depth Write，也可以和Blend一样保留后续所有fragment的方式来延迟shading。但是这个时候后续该位置的fragment patch都是不能被移出shading列表的，延迟shading也没有意义了。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对于低端Mobile GPU，通常限制性能的是芯片面积，而对高端Mobile GPU，限制性能的则是带宽和发热。</a:t>
            </a:r>
            <a:endParaRPr lang="zh-CN" altLang="en-US"/>
          </a:p>
          <a:p>
            <a:r>
              <a:rPr lang="en-US" altLang="zh-CN"/>
              <a:t>GPU</a:t>
            </a:r>
            <a:r>
              <a:rPr lang="zh-CN" altLang="en-US"/>
              <a:t>分支：</a:t>
            </a:r>
            <a:r>
              <a:rPr lang="en-US" altLang="zh-CN"/>
              <a:t>“</a:t>
            </a:r>
            <a:r>
              <a:rPr lang="zh-CN" altLang="en-US"/>
              <a:t>active mask”的技术，简单来说就是用一个bit mask去判断当前32个thread的branch状态，如果是0，则表示只需要执行false的branch，如果bit mask是2^32-1，则表示只需要执行true的branch，否则就需要对某些thread执行true，同时另一些在执行true的同时等待这些thread，反之亦然，这种情形下一个warp的执行时间就是Max(branch(true))+Max(branch(false))。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8.png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7.xml"/><Relationship Id="rId2" Type="http://schemas.openxmlformats.org/officeDocument/2006/relationships/image" Target="../media/image6.jpe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7.jpeg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TBDR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Tile-Base-Deffered-Rendering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330" y="1501140"/>
            <a:ext cx="10594340" cy="47485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如果渲染流程中有alpha test/blend/pixel depth write，就会阻断deferred shading，因为这个时候需要执行shading，才能正确进行后续fragment的计算。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Alpha Test需要执行shading 算出当前fragment的alpha，判断该fragment是否被丢弃。</a:t>
            </a:r>
            <a:endParaRPr lang="zh-CN" altLang="en-US" dirty="0"/>
          </a:p>
          <a:p>
            <a:r>
              <a:rPr lang="zh-CN" altLang="en-US" dirty="0"/>
              <a:t>Alpha Blend 需要读取framebuffer中当前像素之前的颜色。</a:t>
            </a:r>
            <a:endParaRPr lang="zh-CN" altLang="en-US" dirty="0"/>
          </a:p>
          <a:p>
            <a:r>
              <a:rPr lang="zh-CN" altLang="en-US" dirty="0"/>
              <a:t>Pixel Depth write会影响到后续fragment的HSR与Depth test。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Alpha Test vs Alpha Blend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Post Process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全屏后处理，这在手机上性能不高，主要就是这些后处理可能在1帧内触发很多次不同的framebuffer之间的bind  unbind，每一次bind unbind都需要对整个framebuffer的一次立即绘制。而tbr的绘制速度是不能和ir相比的，毕竟tile是要一块块从dram拷贝到sram进行渲染的。切换framebuffer在tbdr的架构是性能瓶颈。</a:t>
            </a:r>
            <a:endParaRPr>
              <a:sym typeface="+mn-ea"/>
            </a:endParaRPr>
          </a:p>
          <a:p>
            <a:r>
              <a:rPr lang="zh-CN" altLang="en-US"/>
              <a:t>Adreno </a:t>
            </a:r>
            <a:r>
              <a:rPr lang="en-US" altLang="zh-CN"/>
              <a:t>Vulkan</a:t>
            </a:r>
            <a:r>
              <a:rPr lang="zh-CN" altLang="en-US"/>
              <a:t>的Flex Render技术，可以自动在</a:t>
            </a:r>
            <a:r>
              <a:rPr lang="en-US" altLang="zh-CN"/>
              <a:t>TBR</a:t>
            </a:r>
            <a:r>
              <a:t>和</a:t>
            </a:r>
            <a:r>
              <a:rPr lang="en-US" altLang="zh-CN"/>
              <a:t>IMR</a:t>
            </a:r>
            <a:r>
              <a:t>切换</a:t>
            </a:r>
            <a:r>
              <a:t>。</a:t>
            </a:r>
            <a:endParaRPr lang="zh-CN" altLang="en-US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314395"/>
            <a:ext cx="10969200" cy="705600"/>
          </a:xfrm>
        </p:spPr>
        <p:txBody>
          <a:bodyPr/>
          <a:lstStyle/>
          <a:p>
            <a:r>
              <a:rPr>
                <a:sym typeface="+mn-ea"/>
              </a:rPr>
              <a:t>如何高效的在移动设备上工作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2910" y="1087755"/>
            <a:ext cx="11408410" cy="5379085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IMR</a:t>
            </a:r>
            <a:r>
              <a:rPr>
                <a:sym typeface="+mn-ea"/>
              </a:rPr>
              <a:t>模式下，每帧渲染前不需要</a:t>
            </a:r>
            <a:r>
              <a:rPr lang="en-US" altLang="zh-CN">
                <a:sym typeface="+mn-ea"/>
              </a:rPr>
              <a:t>clear FrameBuffer</a:t>
            </a:r>
            <a:r>
              <a:rPr>
                <a:sym typeface="+mn-ea"/>
              </a:rPr>
              <a:t>。但在</a:t>
            </a:r>
            <a:r>
              <a:rPr lang="en-US" altLang="zh-CN">
                <a:sym typeface="+mn-ea"/>
              </a:rPr>
              <a:t>TBR</a:t>
            </a:r>
            <a:r>
              <a:rPr>
                <a:sym typeface="+mn-ea"/>
              </a:rPr>
              <a:t>如果不</a:t>
            </a:r>
            <a:r>
              <a:rPr lang="en-US" altLang="zh-CN">
                <a:sym typeface="+mn-ea"/>
              </a:rPr>
              <a:t>clear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FrameBuffer</a:t>
            </a:r>
            <a:r>
              <a:rPr>
                <a:sym typeface="+mn-ea"/>
              </a:rPr>
              <a:t>将会回拷到我们的每个</a:t>
            </a:r>
            <a:r>
              <a:rPr lang="en-US" altLang="zh-CN">
                <a:sym typeface="+mn-ea"/>
              </a:rPr>
              <a:t>title</a:t>
            </a:r>
            <a:r>
              <a:rPr>
                <a:sym typeface="+mn-ea"/>
              </a:rPr>
              <a:t>。同理如果</a:t>
            </a:r>
            <a:r>
              <a:rPr lang="en-US" altLang="zh-CN">
                <a:sym typeface="+mn-ea"/>
              </a:rPr>
              <a:t>RenderTexture</a:t>
            </a:r>
            <a:r>
              <a:rPr>
                <a:sym typeface="+mn-ea"/>
              </a:rPr>
              <a:t>不用了，请记得先</a:t>
            </a:r>
            <a:r>
              <a:rPr lang="en-US" altLang="zh-CN">
                <a:sym typeface="+mn-ea"/>
              </a:rPr>
              <a:t>clear</a:t>
            </a:r>
            <a:r>
              <a:rPr>
                <a:sym typeface="+mn-ea"/>
              </a:rPr>
              <a:t>在销毁。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在不透明物体的</a:t>
            </a:r>
            <a:r>
              <a:rPr lang="en-US" altLang="zh-CN">
                <a:sym typeface="+mn-ea"/>
              </a:rPr>
              <a:t>Fragment shader</a:t>
            </a:r>
            <a:r>
              <a:rPr>
                <a:sym typeface="+mn-ea"/>
              </a:rPr>
              <a:t>请不要调用</a:t>
            </a:r>
            <a:r>
              <a:rPr lang="en-US" altLang="zh-CN">
                <a:sym typeface="+mn-ea"/>
              </a:rPr>
              <a:t>clip</a:t>
            </a:r>
            <a:r>
              <a:rPr>
                <a:sym typeface="+mn-ea"/>
              </a:rPr>
              <a:t>或</a:t>
            </a:r>
            <a:r>
              <a:rPr lang="en-US" altLang="zh-CN">
                <a:sym typeface="+mn-ea"/>
              </a:rPr>
              <a:t>discard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不要在一帧里面频繁切换FrameBuffer。</a:t>
            </a:r>
            <a:r>
              <a:rPr>
                <a:sym typeface="+mn-ea"/>
              </a:rPr>
              <a:t>全屏后期处理效率都不高的原因。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减少顶点数量、减少顶点信息量。（有的引擎会对顶点数据做压缩）。目的是降低</a:t>
            </a:r>
            <a:r>
              <a:rPr lang="en-US" altLang="zh-CN">
                <a:sym typeface="+mn-ea"/>
              </a:rPr>
              <a:t>Binning Pass</a:t>
            </a:r>
            <a:r>
              <a:rPr>
                <a:sym typeface="+mn-ea"/>
              </a:rPr>
              <a:t>的带宽。</a:t>
            </a:r>
            <a:endParaRPr>
              <a:sym typeface="+mn-ea"/>
            </a:endParaRPr>
          </a:p>
          <a:p>
            <a:r>
              <a:rPr dirty="0">
                <a:sym typeface="+mn-ea"/>
              </a:rPr>
              <a:t>基于材质的排序，目的将形同材质或者</a:t>
            </a:r>
            <a:r>
              <a:rPr lang="en-US" altLang="zh-CN" dirty="0">
                <a:sym typeface="+mn-ea"/>
              </a:rPr>
              <a:t>RenderState</a:t>
            </a:r>
            <a:r>
              <a:rPr dirty="0">
                <a:sym typeface="+mn-ea"/>
              </a:rPr>
              <a:t>的物体合并提交（或者临近提交</a:t>
            </a:r>
            <a:r>
              <a:rPr dirty="0">
                <a:sym typeface="+mn-ea"/>
              </a:rPr>
              <a:t>）。</a:t>
            </a:r>
            <a:endParaRPr dirty="0">
              <a:sym typeface="+mn-ea"/>
            </a:endParaRPr>
          </a:p>
          <a:p>
            <a:r>
              <a:rPr dirty="0"/>
              <a:t>避免大量</a:t>
            </a:r>
            <a:r>
              <a:rPr lang="en-US" altLang="zh-CN" dirty="0"/>
              <a:t>DrawCall</a:t>
            </a:r>
            <a:r>
              <a:rPr dirty="0"/>
              <a:t>和顶点，如果超过</a:t>
            </a:r>
            <a:r>
              <a:rPr>
                <a:sym typeface="Arial" panose="020B0604020202020204" pitchFamily="34" charset="0"/>
              </a:rPr>
              <a:t>SRAM容量，那将是一场灾难。不管怎么样，更少的顶点，就意味着更少的</a:t>
            </a:r>
            <a:r>
              <a:rPr lang="en-US" altLang="zh-CN">
                <a:sym typeface="Arial" panose="020B0604020202020204" pitchFamily="34" charset="0"/>
              </a:rPr>
              <a:t>Binn</a:t>
            </a:r>
            <a:r>
              <a:rPr lang="en-US" altLang="zh-CN">
                <a:sym typeface="Arial" panose="020B0604020202020204" pitchFamily="34" charset="0"/>
              </a:rPr>
              <a:t>ing Pass</a:t>
            </a:r>
            <a:r>
              <a:rPr>
                <a:sym typeface="Arial" panose="020B0604020202020204" pitchFamily="34" charset="0"/>
              </a:rPr>
              <a:t>（更少的带宽</a:t>
            </a:r>
            <a:r>
              <a:rPr>
                <a:sym typeface="Arial" panose="020B0604020202020204" pitchFamily="34" charset="0"/>
              </a:rPr>
              <a:t>）。</a:t>
            </a:r>
            <a:endParaRPr>
              <a:sym typeface="Arial" panose="020B0604020202020204" pitchFamily="34" charset="0"/>
            </a:endParaRPr>
          </a:p>
          <a:p>
            <a:r>
              <a:rPr dirty="0"/>
              <a:t>在移动设备上，</a:t>
            </a:r>
            <a:r>
              <a:rPr lang="en-US" altLang="zh-CN" dirty="0"/>
              <a:t>CPU</a:t>
            </a:r>
            <a:r>
              <a:rPr dirty="0"/>
              <a:t>、</a:t>
            </a:r>
            <a:r>
              <a:rPr lang="en-US" altLang="zh-CN" dirty="0"/>
              <a:t>GPU</a:t>
            </a:r>
            <a:r>
              <a:rPr dirty="0"/>
              <a:t>共享内存并且</a:t>
            </a:r>
            <a:r>
              <a:rPr dirty="0"/>
              <a:t>整体供电，意味着他们任何一方如果发热过高，都会被整体降低功率。</a:t>
            </a:r>
            <a:endParaRPr dirty="0"/>
          </a:p>
          <a:p>
            <a:r>
              <a:rPr dirty="0"/>
              <a:t>减少贴图尺寸、</a:t>
            </a:r>
            <a:r>
              <a:rPr dirty="0"/>
              <a:t>压缩贴图、</a:t>
            </a:r>
            <a:r>
              <a:rPr lang="en-US" altLang="zh-CN" dirty="0"/>
              <a:t>3D</a:t>
            </a:r>
            <a:r>
              <a:rPr dirty="0"/>
              <a:t>开启</a:t>
            </a:r>
            <a:r>
              <a:rPr lang="en-US" altLang="zh-CN" dirty="0"/>
              <a:t>Mipmap</a:t>
            </a:r>
            <a:r>
              <a:rPr dirty="0"/>
              <a:t>、将贴图合并到</a:t>
            </a:r>
            <a:r>
              <a:rPr lang="en-US" altLang="zh-CN" dirty="0"/>
              <a:t>Altas</a:t>
            </a:r>
            <a:r>
              <a:rPr dirty="0"/>
              <a:t>。目的都是为了减少带宽和缓存命中率。</a:t>
            </a:r>
            <a:endParaRPr dirty="0"/>
          </a:p>
          <a:p>
            <a:r>
              <a:rPr lang="en-US" altLang="zh-CN" dirty="0"/>
              <a:t>shader</a:t>
            </a:r>
            <a:r>
              <a:rPr dirty="0"/>
              <a:t>减少分支、精确指定数据类型（避免</a:t>
            </a:r>
            <a:r>
              <a:rPr lang="en-US" altLang="zh-CN" dirty="0"/>
              <a:t>int</a:t>
            </a:r>
            <a:r>
              <a:rPr dirty="0"/>
              <a:t>和</a:t>
            </a:r>
            <a:r>
              <a:rPr lang="en-US" altLang="zh-CN" dirty="0"/>
              <a:t>float</a:t>
            </a:r>
            <a:r>
              <a:rPr dirty="0"/>
              <a:t>的转换开销，原则是尽量不用</a:t>
            </a:r>
            <a:r>
              <a:rPr lang="en-US" altLang="zh-CN" dirty="0"/>
              <a:t>int</a:t>
            </a:r>
            <a:r>
              <a:rPr dirty="0"/>
              <a:t>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35735"/>
            <a:ext cx="11054715" cy="3056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移动端硬件在设计时主要考虑的是功耗问题。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功耗高就意味着发热、耗电、芯片大小。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带宽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是功耗的第一杀手。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移动端硬件限值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Snipaste_2020-11-28_11-13-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40400" y="1717040"/>
            <a:ext cx="5361305" cy="4015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1804035"/>
            <a:ext cx="9312910" cy="43300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端的gpu想到了一种化整为零的方法，把巨大的FrameBuffer分解成很多小块，使得每个小块可以被离gpu更近的那个SRAM可以容纳，块的多少取决于你的硬件的SRAM的大小。这样gpu可以分批的一块块的在SRAM上访问framebuffer，一整块都访问好了后整体转移回DRAM上，这样问题就解决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86233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设计思想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546735"/>
            <a:ext cx="4876800" cy="97282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管线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2c5b488b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1520" y="3929380"/>
            <a:ext cx="10328275" cy="2590800"/>
          </a:xfrm>
          <a:prstGeom prst="rect">
            <a:avLst/>
          </a:prstGeom>
        </p:spPr>
      </p:pic>
      <p:pic>
        <p:nvPicPr>
          <p:cNvPr id="5" name="图片 4" descr="69ec7ef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519555"/>
            <a:ext cx="10328275" cy="2409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>
                <a:sym typeface="+mn-ea"/>
              </a:rPr>
              <a:t>在TBDR的渲染流水线里，几何阶段生成（已经经过裁剪）的多边形或者说三角形参数信息都存放在一个名为Scene Buffer（场景缓存）或者Parameter Buffer（参数缓存）的内存里，理论上里面保存的应该是同一帧画面里的所有三角形信息。</a:t>
            </a:r>
            <a:endParaRPr lang="zh-CN" altLang="en-US" sz="1600"/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/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84645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Tiler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til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5" y="1575435"/>
            <a:ext cx="4886325" cy="2533650"/>
          </a:xfrm>
          <a:prstGeom prst="rect">
            <a:avLst/>
          </a:prstGeom>
        </p:spPr>
      </p:pic>
      <p:pic>
        <p:nvPicPr>
          <p:cNvPr id="3" name="图片 2" descr="TBDR-architecture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50" y="4427855"/>
            <a:ext cx="4057650" cy="20764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75640" y="941705"/>
            <a:ext cx="10840720" cy="19424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在生成Scene Buffer的同时，GPU内部的块元加速器会对这些三角形进行分仓（Binning）或者说筛选（sorting）处理。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8122-20806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5300"/>
            <a:ext cx="7620000" cy="222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7787640" cy="65595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Per-Tile Rasterization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8122-20809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70" y="2216150"/>
            <a:ext cx="7620000" cy="3517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330" y="1501140"/>
            <a:ext cx="10772775" cy="4748530"/>
          </a:xfrm>
        </p:spPr>
        <p:txBody>
          <a:bodyPr/>
          <a:lstStyle/>
          <a:p>
            <a:r>
              <a:rPr lang="en-US" altLang="zh-CN" dirty="0"/>
              <a:t>TBR</a:t>
            </a:r>
            <a:r>
              <a:rPr dirty="0"/>
              <a:t>、</a:t>
            </a:r>
            <a:r>
              <a:rPr lang="en-US" altLang="zh-CN" dirty="0"/>
              <a:t>TBDR</a:t>
            </a:r>
            <a:r>
              <a:rPr dirty="0"/>
              <a:t>分别需要注意什么？</a:t>
            </a:r>
            <a:endParaRPr dirty="0"/>
          </a:p>
          <a:p>
            <a:r>
              <a:rPr lang="en-US" altLang="zh-CN" dirty="0"/>
              <a:t>Alpha Test</a:t>
            </a:r>
            <a:r>
              <a:rPr dirty="0"/>
              <a:t>和</a:t>
            </a:r>
            <a:r>
              <a:rPr lang="en-US" altLang="zh-CN" dirty="0"/>
              <a:t>Alpha Blend</a:t>
            </a:r>
            <a:r>
              <a:rPr dirty="0"/>
              <a:t>到底消耗如何？</a:t>
            </a:r>
            <a:endParaRPr dirty="0"/>
          </a:p>
          <a:p>
            <a:r>
              <a:rPr dirty="0"/>
              <a:t>全屏后期消耗又如何？</a:t>
            </a:r>
            <a:endParaRPr dirty="0"/>
          </a:p>
          <a:p>
            <a:r>
              <a:rPr dirty="0"/>
              <a:t>如何高效的在移动设备上工作？</a:t>
            </a:r>
            <a:endParaRPr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TBR vs TBDR</a:t>
            </a:r>
            <a:endParaRPr lang="en-US" altLang="zh-CN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TBDR</a:t>
            </a:r>
            <a:r>
              <a:rPr dirty="0"/>
              <a:t>无需对物体做排序，</a:t>
            </a:r>
            <a:r>
              <a:rPr lang="en-US" altLang="zh-CN" dirty="0"/>
              <a:t>Early-Z</a:t>
            </a:r>
            <a:r>
              <a:rPr dirty="0"/>
              <a:t>也没意义</a:t>
            </a:r>
            <a:r>
              <a:rPr dirty="0"/>
              <a:t>，但</a:t>
            </a:r>
            <a:r>
              <a:rPr lang="en-US" altLang="zh-CN" dirty="0"/>
              <a:t>TBR</a:t>
            </a:r>
            <a:r>
              <a:rPr dirty="0"/>
              <a:t>最好对物体做排序。</a:t>
            </a:r>
            <a:endParaRPr dirty="0"/>
          </a:p>
          <a:p>
            <a:r>
              <a:rPr dirty="0"/>
              <a:t>大家对处理透明物体都不擅长。但为了尽量减少</a:t>
            </a:r>
            <a:r>
              <a:rPr lang="en-US" altLang="zh-CN" dirty="0"/>
              <a:t>OverDraw</a:t>
            </a:r>
            <a:r>
              <a:rPr dirty="0"/>
              <a:t>，所以我们需将不透明</a:t>
            </a:r>
            <a:r>
              <a:rPr dirty="0"/>
              <a:t>、透明分开。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65.xml><?xml version="1.0" encoding="utf-8"?>
<p:tagLst xmlns:p="http://schemas.openxmlformats.org/presentationml/2006/main">
  <p:tag name="KSO_WM_UNIT_PLACING_PICTURE_USER_VIEWPORT" val="{&quot;height&quot;:8952,&quot;width&quot;:11952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1.xml><?xml version="1.0" encoding="utf-8"?>
<p:tagLst xmlns:p="http://schemas.openxmlformats.org/presentationml/2006/main">
  <p:tag name="KSO_WM_UNIT_PLACING_PICTURE_USER_VIEWPORT" val="{&quot;height&quot;:4080,&quot;width&quot;:11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5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5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5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5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宽屏</PresentationFormat>
  <Paragraphs>69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TBDR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TBR vs TBDR</vt:lpstr>
      <vt:lpstr>Alpha Test vs Alpha Blend</vt:lpstr>
      <vt:lpstr>单击此处添加标题</vt:lpstr>
      <vt:lpstr>如何高效的在移动设备上工作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悻然</cp:lastModifiedBy>
  <cp:revision>408</cp:revision>
  <dcterms:created xsi:type="dcterms:W3CDTF">2019-06-19T02:08:00Z</dcterms:created>
  <dcterms:modified xsi:type="dcterms:W3CDTF">2020-12-04T02:18:12Z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