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0" r:id="rId9"/>
    <p:sldId id="261" r:id="rId10"/>
    <p:sldId id="272" r:id="rId11"/>
    <p:sldId id="273" r:id="rId12"/>
    <p:sldId id="262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504" autoAdjust="0"/>
  </p:normalViewPr>
  <p:slideViewPr>
    <p:cSldViewPr>
      <p:cViewPr varScale="1">
        <p:scale>
          <a:sx n="64" d="100"/>
          <a:sy n="64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3C3639C-C634-4196-AC16-A3743279D034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5504A46-356D-4F99-A6A3-E67F1952C1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639C-C634-4196-AC16-A3743279D034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A46-356D-4F99-A6A3-E67F1952C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639C-C634-4196-AC16-A3743279D034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A46-356D-4F99-A6A3-E67F1952C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48200" y="762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none" spc="0" smtClean="0">
                <a:ln>
                  <a:noFill/>
                </a:ln>
                <a:solidFill>
                  <a:srgbClr val="FFFF00"/>
                </a:solidFill>
                <a:effectLst/>
              </a:rPr>
              <a:t>Fuzzy</a:t>
            </a:r>
            <a:r>
              <a:rPr lang="en-US" sz="2000" b="1" cap="none" spc="0" baseline="0" smtClean="0">
                <a:ln>
                  <a:noFill/>
                </a:ln>
                <a:solidFill>
                  <a:srgbClr val="FFFF00"/>
                </a:solidFill>
                <a:effectLst/>
              </a:rPr>
              <a:t> C-Means Clustering</a:t>
            </a:r>
            <a:endParaRPr lang="en-US" sz="2000" b="1" cap="none" spc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639C-C634-4196-AC16-A3743279D034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A46-356D-4F99-A6A3-E67F1952C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639C-C634-4196-AC16-A3743279D034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A46-356D-4F99-A6A3-E67F1952C1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639C-C634-4196-AC16-A3743279D034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A46-356D-4F99-A6A3-E67F1952C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639C-C634-4196-AC16-A3743279D034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A46-356D-4F99-A6A3-E67F1952C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639C-C634-4196-AC16-A3743279D034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A46-356D-4F99-A6A3-E67F1952C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639C-C634-4196-AC16-A3743279D034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A46-356D-4F99-A6A3-E67F1952C1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639C-C634-4196-AC16-A3743279D034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A46-356D-4F99-A6A3-E67F1952C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3C3639C-C634-4196-AC16-A3743279D034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5504A46-356D-4F99-A6A3-E67F1952C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dei.polimi.it/matteucc/Clustering/tutorial_html/AppletFCM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828364"/>
            <a:ext cx="3313355" cy="12102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C-Means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573480"/>
            <a:ext cx="3420035" cy="1370120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Thực</a:t>
            </a:r>
            <a:r>
              <a:rPr lang="en-US" b="1" i="1" dirty="0" smtClean="0"/>
              <a:t> </a:t>
            </a:r>
            <a:r>
              <a:rPr lang="en-US" b="1" i="1" dirty="0" err="1" smtClean="0"/>
              <a:t>hiện</a:t>
            </a:r>
            <a:r>
              <a:rPr lang="en-US" b="1" i="1" dirty="0" smtClean="0"/>
              <a:t>: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Châu</a:t>
            </a:r>
            <a:r>
              <a:rPr lang="en-US" sz="1600" dirty="0" smtClean="0"/>
              <a:t> </a:t>
            </a:r>
            <a:r>
              <a:rPr lang="en-US" sz="1600" dirty="0" err="1" smtClean="0"/>
              <a:t>Vĩnh</a:t>
            </a:r>
            <a:r>
              <a:rPr lang="en-US" sz="1600" dirty="0" smtClean="0"/>
              <a:t> </a:t>
            </a:r>
            <a:r>
              <a:rPr lang="en-US" sz="1600" dirty="0" err="1" smtClean="0"/>
              <a:t>Tuân</a:t>
            </a:r>
            <a:r>
              <a:rPr lang="en-US" sz="1600" dirty="0" smtClean="0"/>
              <a:t>       -  50802429 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Phạm</a:t>
            </a:r>
            <a:r>
              <a:rPr lang="en-US" sz="1600" dirty="0" smtClean="0"/>
              <a:t> </a:t>
            </a:r>
            <a:r>
              <a:rPr lang="en-US" sz="1600" dirty="0" err="1" smtClean="0"/>
              <a:t>Nguyên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-  50802353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2133600"/>
            <a:ext cx="2766525" cy="2786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314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Logic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/>
            <a:r>
              <a:rPr lang="en-US" dirty="0" smtClean="0"/>
              <a:t>Fuzzy Logic is a form of many-valued logic.</a:t>
            </a:r>
          </a:p>
          <a:p>
            <a:pPr marL="68580" indent="0"/>
            <a:r>
              <a:rPr lang="en-US" dirty="0" smtClean="0"/>
              <a:t>Fuzzy Logic variables may have a truth value that ranges in degree between [ 0, 1 ]</a:t>
            </a:r>
          </a:p>
          <a:p>
            <a:pPr marL="68580" indent="0">
              <a:buNone/>
            </a:pPr>
            <a:endParaRPr lang="vi-VN" sz="1400" dirty="0"/>
          </a:p>
        </p:txBody>
      </p:sp>
    </p:spTree>
    <p:extLst>
      <p:ext uri="{BB962C8B-B14F-4D97-AF65-F5344CB8AC3E}">
        <p14:creationId xmlns="" xmlns:p14="http://schemas.microsoft.com/office/powerpoint/2010/main" val="78872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Set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/>
            <a:r>
              <a:rPr lang="en-US" b="1" dirty="0" smtClean="0"/>
              <a:t>Fuzzy sets</a:t>
            </a:r>
            <a:r>
              <a:rPr lang="en-US" dirty="0" smtClean="0"/>
              <a:t> are sets whose elements have degrees of membership.</a:t>
            </a:r>
          </a:p>
          <a:p>
            <a:pPr marL="68580" indent="0"/>
            <a:r>
              <a:rPr lang="en-US" dirty="0" smtClean="0"/>
              <a:t>A fuzzy set is a pair ( </a:t>
            </a:r>
            <a:r>
              <a:rPr lang="en-US" i="1" dirty="0" smtClean="0"/>
              <a:t>A </a:t>
            </a:r>
            <a:r>
              <a:rPr lang="en-US" dirty="0" smtClean="0"/>
              <a:t>, </a:t>
            </a:r>
            <a:r>
              <a:rPr lang="en-US" i="1" dirty="0" smtClean="0"/>
              <a:t>m </a:t>
            </a:r>
            <a:r>
              <a:rPr lang="en-US" dirty="0" smtClean="0"/>
              <a:t>) where </a:t>
            </a:r>
            <a:r>
              <a:rPr lang="en-US" i="1" dirty="0" smtClean="0"/>
              <a:t>A</a:t>
            </a:r>
            <a:r>
              <a:rPr lang="en-US" dirty="0" smtClean="0"/>
              <a:t> is a set and m : A </a:t>
            </a:r>
            <a:r>
              <a:rPr lang="en-US" dirty="0" smtClean="0">
                <a:sym typeface="Wingdings" pitchFamily="2" charset="2"/>
              </a:rPr>
              <a:t> [ 0 , 1 ]</a:t>
            </a:r>
          </a:p>
          <a:p>
            <a:pPr marL="365760" lvl="1" indent="0"/>
            <a:r>
              <a:rPr lang="en-US" dirty="0" smtClean="0"/>
              <a:t>For each x </a:t>
            </a:r>
            <a:r>
              <a:rPr lang="en-US" dirty="0" smtClean="0">
                <a:sym typeface="Symbol"/>
              </a:rPr>
              <a:t> A</a:t>
            </a:r>
            <a:r>
              <a:rPr lang="en-US" dirty="0" smtClean="0"/>
              <a:t> , 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 is called the </a:t>
            </a:r>
            <a:r>
              <a:rPr lang="en-US" b="1" dirty="0" smtClean="0"/>
              <a:t>grade</a:t>
            </a:r>
            <a:r>
              <a:rPr lang="en-US" dirty="0" smtClean="0"/>
              <a:t> of membership of </a:t>
            </a:r>
            <a:r>
              <a:rPr lang="en-US" i="1" dirty="0" smtClean="0"/>
              <a:t>x</a:t>
            </a:r>
            <a:r>
              <a:rPr lang="en-US" dirty="0" smtClean="0"/>
              <a:t> in 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m</a:t>
            </a:r>
            <a:r>
              <a:rPr lang="en-US" dirty="0" smtClean="0"/>
              <a:t>). For a finite set </a:t>
            </a:r>
            <a:r>
              <a:rPr lang="en-US" i="1" dirty="0" smtClean="0"/>
              <a:t>A</a:t>
            </a:r>
            <a:r>
              <a:rPr lang="en-US" dirty="0" smtClean="0"/>
              <a:t> = {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the fuzzy set 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m</a:t>
            </a:r>
            <a:r>
              <a:rPr lang="en-US" dirty="0" smtClean="0"/>
              <a:t>) is often denoted by{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) / 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 / 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}.</a:t>
            </a:r>
          </a:p>
          <a:p>
            <a:pPr marL="365760" lvl="1" indent="0"/>
            <a:r>
              <a:rPr lang="en-US" dirty="0" smtClean="0"/>
              <a:t>m(x) = 0 : x is not included in (A, m)</a:t>
            </a:r>
          </a:p>
          <a:p>
            <a:pPr marL="365760" lvl="1" indent="0"/>
            <a:r>
              <a:rPr lang="en-US" dirty="0" smtClean="0"/>
              <a:t>m(x) = 1: x is fully included in (A, m)</a:t>
            </a:r>
            <a:endParaRPr lang="vi-VN" dirty="0"/>
          </a:p>
        </p:txBody>
      </p:sp>
    </p:spTree>
    <p:extLst>
      <p:ext uri="{BB962C8B-B14F-4D97-AF65-F5344CB8AC3E}">
        <p14:creationId xmlns="" xmlns:p14="http://schemas.microsoft.com/office/powerpoint/2010/main" val="78872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C-Means Clustering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Fuzzy c-means (FCM) is a method of clustering which allows one piece of data to belong to two or more clusters</a:t>
            </a:r>
          </a:p>
          <a:p>
            <a:r>
              <a:rPr lang="en-US" dirty="0" smtClean="0"/>
              <a:t>Be frequently used in pattern recognition.</a:t>
            </a:r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074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on minimization of the following objective function: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/>
              <a:t>m</a:t>
            </a:r>
            <a:r>
              <a:rPr lang="en-US" sz="1600" dirty="0" smtClean="0"/>
              <a:t> is any real number greater than 1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err="1" smtClean="0"/>
              <a:t>u</a:t>
            </a:r>
            <a:r>
              <a:rPr lang="en-US" sz="1600" i="1" baseline="-25000" dirty="0" err="1" smtClean="0"/>
              <a:t>ij</a:t>
            </a:r>
            <a:r>
              <a:rPr lang="en-US" sz="1600" dirty="0" smtClean="0"/>
              <a:t> is the degree of membership of </a:t>
            </a:r>
            <a:r>
              <a:rPr lang="en-US" sz="1600" i="1" dirty="0" smtClean="0"/>
              <a:t>x</a:t>
            </a:r>
            <a:r>
              <a:rPr lang="en-US" sz="1600" i="1" baseline="-25000" dirty="0" smtClean="0"/>
              <a:t>i</a:t>
            </a:r>
            <a:r>
              <a:rPr lang="en-US" sz="1600" dirty="0" smtClean="0"/>
              <a:t> in the cluster </a:t>
            </a:r>
            <a:r>
              <a:rPr lang="en-US" sz="1600" i="1" dirty="0" smtClean="0"/>
              <a:t>j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/>
              <a:t>x</a:t>
            </a:r>
            <a:r>
              <a:rPr lang="en-US" sz="1600" i="1" baseline="-25000" dirty="0" smtClean="0"/>
              <a:t>i</a:t>
            </a:r>
            <a:r>
              <a:rPr lang="en-US" sz="1600" dirty="0" smtClean="0"/>
              <a:t> is the </a:t>
            </a:r>
            <a:r>
              <a:rPr lang="en-US" sz="1600" i="1" dirty="0" err="1" smtClean="0"/>
              <a:t>i-</a:t>
            </a:r>
            <a:r>
              <a:rPr lang="en-US" sz="1600" dirty="0" err="1" smtClean="0"/>
              <a:t>th</a:t>
            </a:r>
            <a:r>
              <a:rPr lang="en-US" sz="1600" dirty="0" smtClean="0"/>
              <a:t> of d-dimensional measured data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err="1" smtClean="0"/>
              <a:t>c</a:t>
            </a:r>
            <a:r>
              <a:rPr lang="en-US" sz="1600" i="1" baseline="-25000" dirty="0" err="1" smtClean="0"/>
              <a:t>j</a:t>
            </a:r>
            <a:r>
              <a:rPr lang="en-US" sz="1600" dirty="0" smtClean="0"/>
              <a:t> is the d-dimension center of the cluster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||*|| is any norm expressing the similarity between any measured data and the center</a:t>
            </a:r>
            <a:endParaRPr lang="en-US" sz="1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t="13913" b="16522"/>
          <a:stretch>
            <a:fillRect/>
          </a:stretch>
        </p:blipFill>
        <p:spPr bwMode="auto">
          <a:xfrm>
            <a:off x="2286000" y="3200400"/>
            <a:ext cx="412708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is composed of the following steps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i="1" dirty="0" smtClean="0"/>
              <a:t>Initialize U=[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] matrix, U</a:t>
            </a:r>
            <a:r>
              <a:rPr lang="en-US" i="1" baseline="30000" dirty="0" smtClean="0"/>
              <a:t>(0)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i="1" dirty="0" smtClean="0"/>
              <a:t>At k-step: calculate the centers vectors C</a:t>
            </a:r>
            <a:r>
              <a:rPr lang="en-US" i="1" baseline="30000" dirty="0" smtClean="0"/>
              <a:t>(k)</a:t>
            </a:r>
            <a:r>
              <a:rPr lang="en-US" i="1" dirty="0" smtClean="0"/>
              <a:t>=[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] with U</a:t>
            </a:r>
            <a:r>
              <a:rPr lang="en-US" i="1" baseline="30000" dirty="0" smtClean="0"/>
              <a:t>(k)</a:t>
            </a:r>
            <a:endParaRPr lang="en-US" dirty="0" smtClean="0"/>
          </a:p>
        </p:txBody>
      </p:sp>
      <p:pic>
        <p:nvPicPr>
          <p:cNvPr id="27652" name="Picture 4" descr="D:\Learning\[HCMUT]\4th\Data mining\Fuzzy C-Means Clustering\Clustering - Fuzzy C-means_files\image02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030131"/>
            <a:ext cx="1981200" cy="1761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is composed of the following steps</a:t>
            </a:r>
          </a:p>
          <a:p>
            <a:pPr marL="822960" lvl="1" indent="-457200">
              <a:buFont typeface="+mj-lt"/>
              <a:buAutoNum type="arabicPeriod" startAt="3"/>
            </a:pPr>
            <a:r>
              <a:rPr lang="en-US" i="1" dirty="0" smtClean="0"/>
              <a:t>Update U</a:t>
            </a:r>
            <a:r>
              <a:rPr lang="en-US" i="1" baseline="30000" dirty="0" smtClean="0"/>
              <a:t>(k)</a:t>
            </a:r>
            <a:r>
              <a:rPr lang="en-US" i="1" dirty="0" smtClean="0"/>
              <a:t> , U</a:t>
            </a:r>
            <a:r>
              <a:rPr lang="en-US" i="1" baseline="30000" dirty="0" smtClean="0"/>
              <a:t>(k+1)</a:t>
            </a:r>
          </a:p>
          <a:p>
            <a:pPr marL="822960" lvl="1" indent="-457200">
              <a:buFont typeface="+mj-lt"/>
              <a:buAutoNum type="arabicPeriod" startAt="3"/>
            </a:pPr>
            <a:endParaRPr lang="en-US" i="1" baseline="30000" dirty="0" smtClean="0"/>
          </a:p>
          <a:p>
            <a:pPr marL="822960" lvl="1" indent="-457200">
              <a:buFont typeface="+mj-lt"/>
              <a:buAutoNum type="arabicPeriod" startAt="3"/>
            </a:pPr>
            <a:endParaRPr lang="en-US" i="1" baseline="30000" dirty="0" smtClean="0"/>
          </a:p>
          <a:p>
            <a:pPr marL="822960" lvl="1" indent="-457200">
              <a:buFont typeface="+mj-lt"/>
              <a:buAutoNum type="arabicPeriod" startAt="3"/>
            </a:pPr>
            <a:endParaRPr lang="en-US" i="1" baseline="30000" dirty="0" smtClean="0"/>
          </a:p>
          <a:p>
            <a:pPr marL="822960" lvl="1" indent="-457200">
              <a:buFont typeface="+mj-lt"/>
              <a:buAutoNum type="arabicPeriod" startAt="3"/>
            </a:pPr>
            <a:endParaRPr lang="en-US" i="1" baseline="30000" dirty="0" smtClean="0"/>
          </a:p>
          <a:p>
            <a:pPr marL="822960" lvl="1" indent="-457200">
              <a:buFont typeface="+mj-lt"/>
              <a:buAutoNum type="arabicPeriod" startAt="3"/>
            </a:pPr>
            <a:r>
              <a:rPr lang="en-US" i="1" dirty="0" smtClean="0"/>
              <a:t>If   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||</a:t>
            </a:r>
            <a:r>
              <a:rPr lang="en-US" i="1" dirty="0" smtClean="0"/>
              <a:t>U</a:t>
            </a:r>
            <a:r>
              <a:rPr lang="en-US" i="1" baseline="30000" dirty="0" smtClean="0"/>
              <a:t>(k+1)</a:t>
            </a:r>
            <a:r>
              <a:rPr lang="en-US" i="1" dirty="0" smtClean="0"/>
              <a:t> - U</a:t>
            </a:r>
            <a:r>
              <a:rPr lang="en-US" i="1" baseline="30000" dirty="0" smtClean="0"/>
              <a:t>(k)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||</a:t>
            </a:r>
            <a:r>
              <a:rPr lang="en-US" i="1" dirty="0" smtClean="0"/>
              <a:t>&lt; </a:t>
            </a:r>
            <a:r>
              <a:rPr lang="el-GR" i="1" dirty="0" smtClean="0"/>
              <a:t>ε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max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{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ij</a:t>
            </a:r>
            <a:r>
              <a:rPr lang="en-US" i="1" baseline="30000" dirty="0" smtClean="0"/>
              <a:t>(k+1)</a:t>
            </a:r>
            <a:r>
              <a:rPr lang="en-US" i="1" dirty="0" smtClean="0"/>
              <a:t>-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ij</a:t>
            </a:r>
            <a:r>
              <a:rPr lang="en-US" i="1" baseline="30000" dirty="0" smtClean="0"/>
              <a:t>(k)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</a:t>
            </a:r>
            <a:r>
              <a:rPr lang="en-US" dirty="0" smtClean="0"/>
              <a:t>})</a:t>
            </a:r>
          </a:p>
          <a:p>
            <a:pPr marL="822960" lvl="1" indent="-457200">
              <a:buNone/>
            </a:pPr>
            <a:r>
              <a:rPr lang="en-US" i="1" dirty="0" smtClean="0"/>
              <a:t>then STOP; otherwise return to step 2.</a:t>
            </a:r>
            <a:endParaRPr lang="en-US" dirty="0" smtClean="0"/>
          </a:p>
        </p:txBody>
      </p:sp>
      <p:pic>
        <p:nvPicPr>
          <p:cNvPr id="6" name="Picture 2" descr="D:\Learning\[HCMUT]\4th\Data mining\Fuzzy C-Means Clustering\Clustering - Fuzzy C-means_files\image02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352800"/>
            <a:ext cx="2118516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FCM advantages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best result for overlapped data set and comparatively better then k-means algorithm.</a:t>
            </a:r>
          </a:p>
          <a:p>
            <a:r>
              <a:rPr lang="en-US" dirty="0" smtClean="0"/>
              <a:t>Unlike k-means where data point must exclusively belong to one cluster center here data point is assigned membership to each cluster center as a result of which data point may belong to more then one cluster center.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FCM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specification of the number of clusters.</a:t>
            </a:r>
          </a:p>
          <a:p>
            <a:r>
              <a:rPr lang="en-US" dirty="0" smtClean="0"/>
              <a:t>With lower value of  </a:t>
            </a:r>
            <a:r>
              <a:rPr lang="el-GR" dirty="0" smtClean="0"/>
              <a:t>ε</a:t>
            </a:r>
            <a:r>
              <a:rPr lang="en-US" dirty="0" smtClean="0"/>
              <a:t> we get the better result but at the expense of  more number of iteration.</a:t>
            </a:r>
          </a:p>
          <a:p>
            <a:r>
              <a:rPr lang="en-US" dirty="0" smtClean="0"/>
              <a:t>Euclidean distance measures can unequally weight underlying factors.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://home.dei.polimi.it/matteucc/Clustering/tutorial_html/AppletFCM.html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85801"/>
            <a:ext cx="2182660" cy="176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Cluster analysis divides data into groups (clusters) that are meaningful, </a:t>
            </a:r>
            <a:r>
              <a:rPr lang="en-US" dirty="0" smtClean="0"/>
              <a:t>useful, or </a:t>
            </a:r>
            <a:r>
              <a:rPr lang="en-US" dirty="0"/>
              <a:t>both. If meaningful groups are the goal, then the clusters should capture </a:t>
            </a:r>
            <a:r>
              <a:rPr lang="en-US" dirty="0" smtClean="0"/>
              <a:t>the natural </a:t>
            </a:r>
            <a:r>
              <a:rPr lang="en-US" dirty="0"/>
              <a:t>structure of the data. In some cases, however, cluster analysis is only </a:t>
            </a:r>
            <a:r>
              <a:rPr lang="en-US" dirty="0" smtClean="0"/>
              <a:t>a useful </a:t>
            </a:r>
            <a:r>
              <a:rPr lang="en-US" dirty="0"/>
              <a:t>starting point for other </a:t>
            </a:r>
            <a:r>
              <a:rPr lang="en-US" dirty="0" smtClean="0"/>
              <a:t>purposes</a:t>
            </a:r>
            <a:r>
              <a:rPr lang="en-US" dirty="0"/>
              <a:t>, such as data summarization.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Cluster analysis groups data objects based only on information found in </a:t>
            </a:r>
            <a:r>
              <a:rPr lang="en-US" dirty="0" smtClean="0"/>
              <a:t>the data </a:t>
            </a:r>
            <a:r>
              <a:rPr lang="en-US" dirty="0"/>
              <a:t>that describes the objects and their relationships. The goal is that </a:t>
            </a:r>
            <a:r>
              <a:rPr lang="en-US" dirty="0" smtClean="0"/>
              <a:t>the objects </a:t>
            </a:r>
            <a:r>
              <a:rPr lang="en-US" dirty="0"/>
              <a:t>within a group be similar (or related) to one another and diﬀerent </a:t>
            </a:r>
            <a:r>
              <a:rPr lang="en-US" dirty="0" smtClean="0"/>
              <a:t>from (or </a:t>
            </a:r>
            <a:r>
              <a:rPr lang="en-US" dirty="0"/>
              <a:t>unrelated to) the objects in other groups. The greater the similarity (</a:t>
            </a:r>
            <a:r>
              <a:rPr lang="en-US" dirty="0" smtClean="0"/>
              <a:t>or homogeneity</a:t>
            </a:r>
            <a:r>
              <a:rPr lang="en-US" dirty="0"/>
              <a:t>) within a group and the greater the diﬀerence between </a:t>
            </a:r>
            <a:r>
              <a:rPr lang="en-US" dirty="0" smtClean="0"/>
              <a:t>groups, the </a:t>
            </a:r>
            <a:r>
              <a:rPr lang="en-US" dirty="0"/>
              <a:t>better or more distinct the clustering.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5647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905000"/>
            <a:ext cx="295730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6231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Where has clustering long played as </a:t>
            </a:r>
            <a:r>
              <a:rPr lang="en-US" sz="3200" b="1" dirty="0"/>
              <a:t>an important </a:t>
            </a:r>
            <a:r>
              <a:rPr lang="en-US" sz="3200" b="1" dirty="0" smtClean="0"/>
              <a:t>role?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Clustering for Understanding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Biology.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Information </a:t>
            </a:r>
            <a:r>
              <a:rPr lang="en-US" dirty="0" smtClean="0"/>
              <a:t>Retrieval.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Climate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Psychology </a:t>
            </a:r>
            <a:r>
              <a:rPr lang="en-US" dirty="0"/>
              <a:t>and Medicine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Business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Clustering</a:t>
            </a:r>
            <a:r>
              <a:rPr lang="en-US" b="1" dirty="0" smtClean="0"/>
              <a:t> for Utility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Summarization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Compression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Eﬃciently Finding Nearest Neighbors</a:t>
            </a:r>
          </a:p>
        </p:txBody>
      </p:sp>
    </p:spTree>
    <p:extLst>
      <p:ext uri="{BB962C8B-B14F-4D97-AF65-F5344CB8AC3E}">
        <p14:creationId xmlns="" xmlns:p14="http://schemas.microsoft.com/office/powerpoint/2010/main" val="1341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Diﬀerent Types of Clusterings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vi-VN" sz="2000" dirty="0"/>
          </a:p>
          <a:p>
            <a:r>
              <a:rPr lang="vi-VN" sz="2000" dirty="0" smtClean="0"/>
              <a:t>Hierarchical </a:t>
            </a:r>
            <a:r>
              <a:rPr lang="vi-VN" sz="2000" dirty="0"/>
              <a:t>versus </a:t>
            </a:r>
            <a:r>
              <a:rPr lang="vi-VN" sz="2000" dirty="0" smtClean="0"/>
              <a:t>Partitional</a:t>
            </a:r>
          </a:p>
          <a:p>
            <a:endParaRPr lang="en-US" sz="2000" dirty="0" smtClean="0"/>
          </a:p>
          <a:p>
            <a:r>
              <a:rPr lang="vi-VN" sz="2000" dirty="0"/>
              <a:t>Exclusive versus Overlapping versus </a:t>
            </a:r>
            <a:r>
              <a:rPr lang="vi-VN" sz="2000" dirty="0" smtClean="0"/>
              <a:t>Fuzzy</a:t>
            </a:r>
          </a:p>
          <a:p>
            <a:endParaRPr lang="en-US" sz="2000" dirty="0" smtClean="0"/>
          </a:p>
          <a:p>
            <a:r>
              <a:rPr lang="vi-VN" sz="2000" dirty="0"/>
              <a:t>Complete versus Partial </a:t>
            </a:r>
          </a:p>
        </p:txBody>
      </p:sp>
    </p:spTree>
    <p:extLst>
      <p:ext uri="{BB962C8B-B14F-4D97-AF65-F5344CB8AC3E}">
        <p14:creationId xmlns="" xmlns:p14="http://schemas.microsoft.com/office/powerpoint/2010/main" val="378063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Hierarchical versus Partitional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72123717"/>
              </p:ext>
            </p:extLst>
          </p:nvPr>
        </p:nvGraphicFramePr>
        <p:xfrm>
          <a:off x="5257800" y="2362200"/>
          <a:ext cx="2459038" cy="3328090"/>
        </p:xfrm>
        <a:graphic>
          <a:graphicData uri="http://schemas.openxmlformats.org/presentationml/2006/ole">
            <p:oleObj spid="_x0000_s5142" name="VISIO" r:id="rId3" imgW="1547102" imgH="2097084" progId="Visio.Drawing.11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49594637"/>
              </p:ext>
            </p:extLst>
          </p:nvPr>
        </p:nvGraphicFramePr>
        <p:xfrm>
          <a:off x="1066800" y="4267200"/>
          <a:ext cx="2752725" cy="1960563"/>
        </p:xfrm>
        <a:graphic>
          <a:graphicData uri="http://schemas.openxmlformats.org/presentationml/2006/ole">
            <p:oleObj spid="_x0000_s5143" name="VISIO" r:id="rId4" imgW="2747671" imgH="1960706" progId="Visio.Drawing.11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21120869"/>
              </p:ext>
            </p:extLst>
          </p:nvPr>
        </p:nvGraphicFramePr>
        <p:xfrm>
          <a:off x="1143000" y="2286000"/>
          <a:ext cx="2760663" cy="1793875"/>
        </p:xfrm>
        <a:graphic>
          <a:graphicData uri="http://schemas.openxmlformats.org/presentationml/2006/ole">
            <p:oleObj spid="_x0000_s5144" name="VISIO" r:id="rId5" imgW="2756614" imgH="1795265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3962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5867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 Traditional</a:t>
            </a:r>
            <a:endParaRPr lang="vi-VN" dirty="0"/>
          </a:p>
        </p:txBody>
      </p:sp>
    </p:spTree>
    <p:extLst>
      <p:ext uri="{BB962C8B-B14F-4D97-AF65-F5344CB8AC3E}">
        <p14:creationId xmlns="" xmlns:p14="http://schemas.microsoft.com/office/powerpoint/2010/main" val="41873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Exclusive versus Overlapping </a:t>
            </a:r>
            <a:r>
              <a:rPr lang="vi-VN" dirty="0" smtClean="0"/>
              <a:t>			 versus </a:t>
            </a:r>
            <a:r>
              <a:rPr lang="vi-VN" dirty="0"/>
              <a:t>Fuzzy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590800"/>
            <a:ext cx="7620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lnSpc>
                <a:spcPct val="80000"/>
              </a:lnSpc>
            </a:pPr>
            <a:r>
              <a:rPr lang="en-US" dirty="0" smtClean="0"/>
              <a:t>Exclusive versus Overlapping (non-Exclusive)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In non-exclusive </a:t>
            </a:r>
            <a:r>
              <a:rPr lang="en-US" sz="2000" dirty="0" err="1" smtClean="0"/>
              <a:t>clusterings</a:t>
            </a:r>
            <a:r>
              <a:rPr lang="en-US" sz="2000" dirty="0" smtClean="0"/>
              <a:t>, points may belong to multiple clusters.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Can represent multiple classes or ‘border’ points</a:t>
            </a:r>
          </a:p>
          <a:p>
            <a:pPr marL="742950" lvl="1" indent="-285750">
              <a:lnSpc>
                <a:spcPct val="80000"/>
              </a:lnSpc>
            </a:pPr>
            <a:endParaRPr lang="en-US" sz="2000" dirty="0" smtClean="0"/>
          </a:p>
          <a:p>
            <a:pPr indent="-342900">
              <a:lnSpc>
                <a:spcPct val="80000"/>
              </a:lnSpc>
            </a:pPr>
            <a:r>
              <a:rPr lang="en-US" dirty="0" smtClean="0"/>
              <a:t>Fuzzy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In fuzzy clustering, a point belongs to every cluster with some weight between 0 and 1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Weights must sum to 1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Probabilistic clustering has similar characteristics</a:t>
            </a:r>
          </a:p>
        </p:txBody>
      </p:sp>
    </p:spTree>
    <p:extLst>
      <p:ext uri="{BB962C8B-B14F-4D97-AF65-F5344CB8AC3E}">
        <p14:creationId xmlns="" xmlns:p14="http://schemas.microsoft.com/office/powerpoint/2010/main" val="418735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Complete versus Partial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Complete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 smtClean="0"/>
              <a:t>All data must be clustered</a:t>
            </a:r>
          </a:p>
          <a:p>
            <a:pPr lvl="1"/>
            <a:endParaRPr lang="vi-VN" dirty="0"/>
          </a:p>
          <a:p>
            <a:r>
              <a:rPr lang="vi-VN" dirty="0" smtClean="0"/>
              <a:t>Partial</a:t>
            </a:r>
          </a:p>
          <a:p>
            <a:pPr lvl="1">
              <a:buFont typeface="Wingdings" pitchFamily="2" charset="2"/>
              <a:buChar char="§"/>
            </a:pPr>
            <a:r>
              <a:rPr lang="vi-VN" dirty="0" smtClean="0"/>
              <a:t>Just cluster some useful data</a:t>
            </a:r>
            <a:endParaRPr lang="vi-VN" dirty="0"/>
          </a:p>
        </p:txBody>
      </p:sp>
    </p:spTree>
    <p:extLst>
      <p:ext uri="{BB962C8B-B14F-4D97-AF65-F5344CB8AC3E}">
        <p14:creationId xmlns="" xmlns:p14="http://schemas.microsoft.com/office/powerpoint/2010/main" val="356237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Diﬀerent Types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881307" cy="3772348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Well-Separated</a:t>
            </a:r>
          </a:p>
          <a:p>
            <a:endParaRPr lang="vi-VN" dirty="0"/>
          </a:p>
          <a:p>
            <a:r>
              <a:rPr lang="vi-VN" dirty="0" smtClean="0"/>
              <a:t>Prototype-Based</a:t>
            </a:r>
          </a:p>
          <a:p>
            <a:endParaRPr lang="vi-VN" dirty="0"/>
          </a:p>
          <a:p>
            <a:r>
              <a:rPr lang="vi-VN" dirty="0" smtClean="0"/>
              <a:t>Graph-Based</a:t>
            </a:r>
          </a:p>
          <a:p>
            <a:endParaRPr lang="vi-VN" dirty="0"/>
          </a:p>
          <a:p>
            <a:r>
              <a:rPr lang="vi-VN" dirty="0" smtClean="0"/>
              <a:t>Density-Based</a:t>
            </a:r>
          </a:p>
          <a:p>
            <a:endParaRPr lang="vi-VN" dirty="0"/>
          </a:p>
          <a:p>
            <a:r>
              <a:rPr lang="vi-VN" dirty="0"/>
              <a:t>Shared-Property (Conceptual Clusters)</a:t>
            </a:r>
          </a:p>
        </p:txBody>
      </p:sp>
    </p:spTree>
    <p:extLst>
      <p:ext uri="{BB962C8B-B14F-4D97-AF65-F5344CB8AC3E}">
        <p14:creationId xmlns="" xmlns:p14="http://schemas.microsoft.com/office/powerpoint/2010/main" val="378960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Some important algorithms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en-US" sz="1400" dirty="0"/>
              <a:t>W</a:t>
            </a:r>
            <a:r>
              <a:rPr lang="en-US" sz="1400" dirty="0" smtClean="0"/>
              <a:t>e preview </a:t>
            </a:r>
            <a:r>
              <a:rPr lang="en-US" sz="1400" dirty="0"/>
              <a:t>the following three simple, but important </a:t>
            </a:r>
            <a:r>
              <a:rPr lang="en-US" sz="1400" dirty="0" smtClean="0"/>
              <a:t>techniques to </a:t>
            </a:r>
            <a:r>
              <a:rPr lang="en-US" sz="1400" dirty="0"/>
              <a:t>introduce many of the concepts involved in cluster analysis.</a:t>
            </a:r>
          </a:p>
          <a:p>
            <a:r>
              <a:rPr lang="en-US" sz="1400" b="1" dirty="0" smtClean="0"/>
              <a:t>K-means</a:t>
            </a:r>
            <a:r>
              <a:rPr lang="en-US" sz="1400" dirty="0"/>
              <a:t>. This is a prototype-based, </a:t>
            </a:r>
            <a:r>
              <a:rPr lang="en-US" sz="1400" dirty="0" err="1"/>
              <a:t>partitional</a:t>
            </a:r>
            <a:r>
              <a:rPr lang="en-US" sz="1400" dirty="0"/>
              <a:t> clustering </a:t>
            </a:r>
            <a:r>
              <a:rPr lang="en-US" sz="1400" dirty="0" smtClean="0"/>
              <a:t>technique that </a:t>
            </a:r>
            <a:r>
              <a:rPr lang="en-US" sz="1400" dirty="0"/>
              <a:t>attempts to ﬁnd a user-speciﬁed number of clusters (K ), which </a:t>
            </a:r>
            <a:r>
              <a:rPr lang="en-US" sz="1400" dirty="0" smtClean="0"/>
              <a:t>are represented </a:t>
            </a:r>
            <a:r>
              <a:rPr lang="en-US" sz="1400" dirty="0"/>
              <a:t>by their centroids.</a:t>
            </a:r>
          </a:p>
          <a:p>
            <a:r>
              <a:rPr lang="en-US" sz="1400" b="1" dirty="0" smtClean="0"/>
              <a:t>Agglomerative </a:t>
            </a:r>
            <a:r>
              <a:rPr lang="en-US" sz="1400" b="1" dirty="0"/>
              <a:t>Hierarchical Clustering</a:t>
            </a:r>
            <a:r>
              <a:rPr lang="en-US" sz="1400" dirty="0"/>
              <a:t>. This clustering </a:t>
            </a:r>
            <a:r>
              <a:rPr lang="en-US" sz="1400" dirty="0" smtClean="0"/>
              <a:t>approach refers </a:t>
            </a:r>
            <a:r>
              <a:rPr lang="en-US" sz="1400" dirty="0"/>
              <a:t>to a collection of closely related clustering techniques that </a:t>
            </a:r>
            <a:r>
              <a:rPr lang="en-US" sz="1400" dirty="0" smtClean="0"/>
              <a:t>produce a </a:t>
            </a:r>
            <a:r>
              <a:rPr lang="en-US" sz="1400" dirty="0"/>
              <a:t>hierarchical clustering by starting with each point as a singleton </a:t>
            </a:r>
            <a:r>
              <a:rPr lang="en-US" sz="1400" dirty="0" smtClean="0"/>
              <a:t>cluster and </a:t>
            </a:r>
            <a:r>
              <a:rPr lang="en-US" sz="1400" dirty="0"/>
              <a:t>then repeatedly merging the two closest clusters until a single, all-encompassing cluster remains. Some of these techniques have a </a:t>
            </a:r>
            <a:r>
              <a:rPr lang="en-US" sz="1400" dirty="0" smtClean="0"/>
              <a:t>natural interpretation </a:t>
            </a:r>
            <a:r>
              <a:rPr lang="en-US" sz="1400" dirty="0"/>
              <a:t>in terms of graph-based clustering, while others have </a:t>
            </a:r>
            <a:r>
              <a:rPr lang="en-US" sz="1400" dirty="0" smtClean="0"/>
              <a:t>an interpretation </a:t>
            </a:r>
            <a:r>
              <a:rPr lang="en-US" sz="1400" dirty="0"/>
              <a:t>in terms of a prototype-based approach.</a:t>
            </a:r>
          </a:p>
          <a:p>
            <a:r>
              <a:rPr lang="en-US" sz="1400" b="1" dirty="0" smtClean="0"/>
              <a:t>DBSCAN</a:t>
            </a:r>
            <a:r>
              <a:rPr lang="en-US" sz="1400" dirty="0"/>
              <a:t>. This is a density-based clustering algorithm that </a:t>
            </a:r>
            <a:r>
              <a:rPr lang="en-US" sz="1400" dirty="0" smtClean="0"/>
              <a:t>produces a </a:t>
            </a:r>
            <a:r>
              <a:rPr lang="en-US" sz="1400" dirty="0" err="1"/>
              <a:t>partitional</a:t>
            </a:r>
            <a:r>
              <a:rPr lang="en-US" sz="1400" dirty="0"/>
              <a:t> clustering, in which the number of clusters is </a:t>
            </a:r>
            <a:r>
              <a:rPr lang="en-US" sz="1400" dirty="0" smtClean="0"/>
              <a:t>automatically determined </a:t>
            </a:r>
            <a:r>
              <a:rPr lang="en-US" sz="1400" dirty="0"/>
              <a:t>by the algorithm. Points in low-density regions are </a:t>
            </a:r>
            <a:r>
              <a:rPr lang="en-US" sz="1400" dirty="0" err="1"/>
              <a:t>classi-ﬁed</a:t>
            </a:r>
            <a:r>
              <a:rPr lang="en-US" sz="1400" dirty="0"/>
              <a:t> as noise and omitted; thus, DBSCAN does not produce a </a:t>
            </a:r>
            <a:r>
              <a:rPr lang="en-US" sz="1400" dirty="0" smtClean="0"/>
              <a:t>complete clustering</a:t>
            </a:r>
            <a:r>
              <a:rPr lang="en-US" sz="1400" dirty="0"/>
              <a:t>.</a:t>
            </a:r>
            <a:endParaRPr lang="vi-VN" sz="1400" dirty="0"/>
          </a:p>
        </p:txBody>
      </p:sp>
    </p:spTree>
    <p:extLst>
      <p:ext uri="{BB962C8B-B14F-4D97-AF65-F5344CB8AC3E}">
        <p14:creationId xmlns="" xmlns:p14="http://schemas.microsoft.com/office/powerpoint/2010/main" val="788724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289</TotalTime>
  <Words>651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Austin</vt:lpstr>
      <vt:lpstr>VISIO</vt:lpstr>
      <vt:lpstr>Fuzzy C-Means Clustering</vt:lpstr>
      <vt:lpstr>What is clustering?</vt:lpstr>
      <vt:lpstr>Where has clustering long played as an important role?</vt:lpstr>
      <vt:lpstr>Diﬀerent Types of Clusterings</vt:lpstr>
      <vt:lpstr>Hierarchical versus Partitional</vt:lpstr>
      <vt:lpstr>Exclusive versus Overlapping     versus Fuzzy</vt:lpstr>
      <vt:lpstr>Complete versus Partial </vt:lpstr>
      <vt:lpstr>Diﬀerent Types of Clusters</vt:lpstr>
      <vt:lpstr>Some important algorithms</vt:lpstr>
      <vt:lpstr>Fuzzy Logic</vt:lpstr>
      <vt:lpstr>Fuzzy Set</vt:lpstr>
      <vt:lpstr>Fuzzy C-Means Clustering</vt:lpstr>
      <vt:lpstr>Fuzzy C-Means Clustering</vt:lpstr>
      <vt:lpstr>FCM algorithm</vt:lpstr>
      <vt:lpstr>FCM algorithm</vt:lpstr>
      <vt:lpstr>FCM advantages</vt:lpstr>
      <vt:lpstr>FCM disadvantages</vt:lpstr>
      <vt:lpstr>FCM demo</vt:lpstr>
    </vt:vector>
  </TitlesOfParts>
  <Company>Viettel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C-Means Clustering</dc:title>
  <dc:creator>Se7ven</dc:creator>
  <cp:lastModifiedBy>kubin</cp:lastModifiedBy>
  <cp:revision>38</cp:revision>
  <dcterms:created xsi:type="dcterms:W3CDTF">2011-10-02T03:51:41Z</dcterms:created>
  <dcterms:modified xsi:type="dcterms:W3CDTF">2011-11-22T05:40:40Z</dcterms:modified>
</cp:coreProperties>
</file>