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pivotSource>
    <c:name>[Book1 (1).xlsx]Sheet2!PivotTable1</c:name>
    <c:fmtId val="-1"/>
  </c:pivotSource>
  <c:chart>
    <c:title>
      <c:tx>
        <c:rich>
          <a:bodyPr/>
          <a:lstStyle/>
          <a:p>
            <a:pPr>
              <a:defRPr/>
            </a:pPr>
            <a:r>
              <a:rPr lang="en-IN" dirty="0">
                <a:solidFill>
                  <a:schemeClr val="bg1"/>
                </a:solidFill>
                <a:latin typeface="Times New Roman" pitchFamily="18" charset="0"/>
                <a:cs typeface="Times New Roman" pitchFamily="18" charset="0"/>
              </a:rPr>
              <a:t>Employee</a:t>
            </a:r>
            <a:r>
              <a:rPr lang="en-IN" baseline="0" dirty="0">
                <a:solidFill>
                  <a:schemeClr val="bg1"/>
                </a:solidFill>
                <a:latin typeface="Times New Roman" pitchFamily="18" charset="0"/>
                <a:cs typeface="Times New Roman" pitchFamily="18" charset="0"/>
              </a:rPr>
              <a:t> performance analysis</a:t>
            </a:r>
            <a:endParaRPr lang="en-IN" dirty="0">
              <a:solidFill>
                <a:schemeClr val="bg1"/>
              </a:solidFill>
              <a:latin typeface="Times New Roman" pitchFamily="18" charset="0"/>
              <a:cs typeface="Times New Roman" pitchFamily="18" charset="0"/>
            </a:endParaRPr>
          </a:p>
        </c:rich>
      </c:tx>
      <c:layout>
        <c:manualLayout>
          <c:xMode val="edge"/>
          <c:yMode val="edge"/>
          <c:x val="6.4124890638670162E-2"/>
          <c:y val="9.7222222222222238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8.6071741032370946E-2"/>
          <c:y val="0.46332203266258387"/>
          <c:w val="0.90631911636045492"/>
          <c:h val="0.42069808982210566"/>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6AE-4C4D-8842-5960E61A4FED}"/>
            </c:ext>
          </c:extLst>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6AE-4C4D-8842-5960E61A4FED}"/>
            </c:ext>
          </c:extLst>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6AE-4C4D-8842-5960E61A4FED}"/>
            </c:ext>
          </c:extLst>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6AE-4C4D-8842-5960E61A4FED}"/>
            </c:ext>
          </c:extLst>
        </c:ser>
        <c:dLbls>
          <c:showLegendKey val="0"/>
          <c:showVal val="0"/>
          <c:showCatName val="0"/>
          <c:showSerName val="0"/>
          <c:showPercent val="0"/>
          <c:showBubbleSize val="0"/>
        </c:dLbls>
        <c:gapWidth val="150"/>
        <c:axId val="89127552"/>
        <c:axId val="80589184"/>
      </c:barChart>
      <c:catAx>
        <c:axId val="89127552"/>
        <c:scaling>
          <c:orientation val="minMax"/>
        </c:scaling>
        <c:delete val="0"/>
        <c:axPos val="b"/>
        <c:numFmt formatCode="General" sourceLinked="0"/>
        <c:majorTickMark val="none"/>
        <c:minorTickMark val="none"/>
        <c:tickLblPos val="nextTo"/>
        <c:crossAx val="80589184"/>
        <c:crosses val="autoZero"/>
        <c:auto val="1"/>
        <c:lblAlgn val="ctr"/>
        <c:lblOffset val="100"/>
        <c:noMultiLvlLbl val="0"/>
      </c:catAx>
      <c:valAx>
        <c:axId val="80589184"/>
        <c:scaling>
          <c:orientation val="minMax"/>
        </c:scaling>
        <c:delete val="0"/>
        <c:axPos val="l"/>
        <c:majorGridlines/>
        <c:numFmt formatCode="General" sourceLinked="1"/>
        <c:majorTickMark val="none"/>
        <c:minorTickMark val="none"/>
        <c:tickLblPos val="nextTo"/>
        <c:crossAx val="89127552"/>
        <c:crosses val="autoZero"/>
        <c:crossBetween val="between"/>
      </c:valAx>
    </c:plotArea>
    <c:legend>
      <c:legendPos val="r"/>
      <c:layout>
        <c:manualLayout>
          <c:xMode val="edge"/>
          <c:yMode val="edge"/>
          <c:x val="0.69280281454179937"/>
          <c:y val="0"/>
          <c:w val="0.26571992330745892"/>
          <c:h val="0.37817190588965582"/>
        </c:manualLayou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1"/>
  </c:pivotSource>
  <c:chart>
    <c:title>
      <c:tx>
        <c:rich>
          <a:bodyPr/>
          <a:lstStyle/>
          <a:p>
            <a:pPr>
              <a:defRPr/>
            </a:pPr>
            <a:r>
              <a:rPr lang="en-US" dirty="0">
                <a:solidFill>
                  <a:schemeClr val="bg1"/>
                </a:solidFill>
              </a:rPr>
              <a:t>HIGH</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567-401F-B584-DC8E74AD4B9D}"/>
            </c:ext>
          </c:extLst>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567-401F-B584-DC8E74AD4B9D}"/>
            </c:ext>
          </c:extLst>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567-401F-B584-DC8E74AD4B9D}"/>
            </c:ext>
          </c:extLst>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567-401F-B584-DC8E74AD4B9D}"/>
            </c:ext>
          </c:extLst>
        </c:ser>
        <c:dLbls>
          <c:showLegendKey val="0"/>
          <c:showVal val="0"/>
          <c:showCatName val="0"/>
          <c:showSerName val="0"/>
          <c:showPercent val="0"/>
          <c:showBubbleSize val="0"/>
          <c:showLeaderLines val="1"/>
        </c:dLbls>
      </c:pie3DChart>
    </c:plotArea>
    <c:legend>
      <c:legendPos val="r"/>
      <c:layout>
        <c:manualLayout>
          <c:xMode val="edge"/>
          <c:yMode val="edge"/>
          <c:x val="0.81279889063276156"/>
          <c:y val="1.270489556493614E-2"/>
          <c:w val="0.16984589388583957"/>
          <c:h val="0.56084778348800246"/>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9547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57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5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33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940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4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6097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455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8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341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1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67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041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52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63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11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22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8983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B9D1-2EBB-1F5B-D66A-525A84B1BED9}"/>
              </a:ext>
            </a:extLst>
          </p:cNvPr>
          <p:cNvSpPr>
            <a:spLocks noGrp="1"/>
          </p:cNvSpPr>
          <p:nvPr>
            <p:ph type="ctrTitle"/>
          </p:nvPr>
        </p:nvSpPr>
        <p:spPr>
          <a:xfrm>
            <a:off x="-1101726" y="-143931"/>
            <a:ext cx="7197726" cy="2421464"/>
          </a:xfrm>
        </p:spPr>
        <p:txBody>
          <a:bodyPr/>
          <a:lstStyle/>
          <a:p>
            <a:r>
              <a:rPr lang="en-US" b="1" dirty="0">
                <a:latin typeface="Times New Roman" panose="02020603050405020304" pitchFamily="18" charset="0"/>
                <a:cs typeface="Times New Roman" panose="02020603050405020304" pitchFamily="18" charset="0"/>
              </a:rPr>
              <a:t> EMPLOYEE Data Analysis using Excel</a:t>
            </a:r>
            <a:endParaRPr lang="en-IN" dirty="0"/>
          </a:p>
        </p:txBody>
      </p:sp>
      <p:sp>
        <p:nvSpPr>
          <p:cNvPr id="3" name="Subtitle 2">
            <a:extLst>
              <a:ext uri="{FF2B5EF4-FFF2-40B4-BE49-F238E27FC236}">
                <a16:creationId xmlns:a16="http://schemas.microsoft.com/office/drawing/2014/main" id="{9E35A7C5-A88E-C89A-FDD7-67C6D7D8234F}"/>
              </a:ext>
            </a:extLst>
          </p:cNvPr>
          <p:cNvSpPr>
            <a:spLocks noGrp="1"/>
          </p:cNvSpPr>
          <p:nvPr>
            <p:ph type="subTitle" idx="1"/>
          </p:nvPr>
        </p:nvSpPr>
        <p:spPr>
          <a:xfrm>
            <a:off x="4290388" y="2953393"/>
            <a:ext cx="7785653" cy="431211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STUDENT NAME:  </a:t>
            </a:r>
            <a:r>
              <a:rPr lang="en-US" sz="2800" cap="none" dirty="0" err="1">
                <a:solidFill>
                  <a:srgbClr val="FFFF00"/>
                </a:solidFill>
                <a:latin typeface="Century Gothic" panose="020B0502020202020204"/>
              </a:rPr>
              <a:t>Bharathy</a:t>
            </a:r>
            <a:r>
              <a:rPr lang="en-US" sz="2800" cap="none" dirty="0">
                <a:solidFill>
                  <a:srgbClr val="FFFF00"/>
                </a:solidFill>
                <a:latin typeface="Century Gothic" panose="020B0502020202020204"/>
              </a:rPr>
              <a:t> .J.J</a:t>
            </a:r>
            <a:endPar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REGISTER NO:  </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312215808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DEPARTMENT: </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3</a:t>
            </a:r>
            <a:r>
              <a:rPr kumimoji="0" lang="en-US" sz="2800" b="0" i="0" u="none" strike="noStrike" kern="1200" cap="none" spc="0" normalizeH="0" baseline="30000" noProof="0" dirty="0">
                <a:ln>
                  <a:noFill/>
                </a:ln>
                <a:solidFill>
                  <a:srgbClr val="FFFF00"/>
                </a:solidFill>
                <a:effectLst/>
                <a:uLnTx/>
                <a:uFillTx/>
                <a:latin typeface="Century Gothic" panose="020B0502020202020204"/>
                <a:ea typeface="+mn-ea"/>
                <a:cs typeface="+mn-cs"/>
              </a:rPr>
              <a:t>rd</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  B.com(A&amp;F)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COLLEGE:  </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Shri </a:t>
            </a:r>
            <a:r>
              <a:rPr lang="en-US" sz="2800" cap="none" dirty="0">
                <a:solidFill>
                  <a:srgbClr val="FFFF00"/>
                </a:solidFill>
                <a:latin typeface="Century Gothic" panose="020B0502020202020204"/>
              </a:rPr>
              <a:t>S</a:t>
            </a:r>
            <a:r>
              <a:rPr kumimoji="0" lang="en-US" sz="2800" b="0" i="0" u="none" strike="noStrike" kern="1200" cap="none" spc="0" normalizeH="0" baseline="0" noProof="0" dirty="0" err="1">
                <a:ln>
                  <a:noFill/>
                </a:ln>
                <a:solidFill>
                  <a:srgbClr val="FFFF00"/>
                </a:solidFill>
                <a:effectLst/>
                <a:uLnTx/>
                <a:uFillTx/>
                <a:latin typeface="Century Gothic" panose="020B0502020202020204"/>
                <a:ea typeface="+mn-ea"/>
                <a:cs typeface="+mn-cs"/>
              </a:rPr>
              <a:t>hankarla</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 </a:t>
            </a:r>
            <a:r>
              <a:rPr lang="en-US" sz="2800" cap="none" dirty="0">
                <a:solidFill>
                  <a:srgbClr val="FFFF00"/>
                </a:solidFill>
                <a:latin typeface="Century Gothic" panose="020B0502020202020204"/>
              </a:rPr>
              <a:t>S</a:t>
            </a:r>
            <a:r>
              <a:rPr kumimoji="0" lang="en-US" sz="2800" b="0" i="0" u="none" strike="noStrike" kern="1200" cap="none" spc="0" normalizeH="0" baseline="0" noProof="0" dirty="0" err="1">
                <a:ln>
                  <a:noFill/>
                </a:ln>
                <a:solidFill>
                  <a:srgbClr val="FFFF00"/>
                </a:solidFill>
                <a:effectLst/>
                <a:uLnTx/>
                <a:uFillTx/>
                <a:latin typeface="Century Gothic" panose="020B0502020202020204"/>
                <a:ea typeface="+mn-ea"/>
                <a:cs typeface="+mn-cs"/>
              </a:rPr>
              <a:t>undarbai</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 </a:t>
            </a:r>
            <a:r>
              <a:rPr lang="en-US" sz="2800" cap="none" dirty="0">
                <a:solidFill>
                  <a:srgbClr val="FFFF00"/>
                </a:solidFill>
                <a:latin typeface="Century Gothic" panose="020B0502020202020204"/>
              </a:rPr>
              <a:t>S</a:t>
            </a:r>
            <a:r>
              <a:rPr kumimoji="0" lang="en-US" sz="2800" b="0" i="0" u="none" strike="noStrike" kern="1200" cap="none" spc="0" normalizeH="0" baseline="0" noProof="0" dirty="0" err="1">
                <a:ln>
                  <a:noFill/>
                </a:ln>
                <a:solidFill>
                  <a:srgbClr val="FFFF00"/>
                </a:solidFill>
                <a:effectLst/>
                <a:uLnTx/>
                <a:uFillTx/>
                <a:latin typeface="Century Gothic" panose="020B0502020202020204"/>
                <a:ea typeface="+mn-ea"/>
                <a:cs typeface="+mn-cs"/>
              </a:rPr>
              <a:t>hasun</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 </a:t>
            </a:r>
            <a:r>
              <a:rPr lang="en-US" sz="2800" cap="none" dirty="0">
                <a:solidFill>
                  <a:srgbClr val="FFFF00"/>
                </a:solidFill>
                <a:latin typeface="Century Gothic" panose="020B0502020202020204"/>
              </a:rPr>
              <a:t>J</a:t>
            </a:r>
            <a:r>
              <a:rPr kumimoji="0" lang="en-US" sz="2800" b="0" i="0" u="none" strike="noStrike" kern="1200" cap="none" spc="0" normalizeH="0" baseline="0" noProof="0" dirty="0" err="1">
                <a:ln>
                  <a:noFill/>
                </a:ln>
                <a:solidFill>
                  <a:srgbClr val="FFFF00"/>
                </a:solidFill>
                <a:effectLst/>
                <a:uLnTx/>
                <a:uFillTx/>
                <a:latin typeface="Century Gothic" panose="020B0502020202020204"/>
                <a:ea typeface="+mn-ea"/>
                <a:cs typeface="+mn-cs"/>
              </a:rPr>
              <a:t>ain</a:t>
            </a:r>
            <a:r>
              <a:rPr kumimoji="0" lang="en-US" sz="2800" b="0" i="0" u="none" strike="noStrike" kern="1200" cap="none" spc="0" normalizeH="0" baseline="0" noProof="0" dirty="0">
                <a:ln>
                  <a:noFill/>
                </a:ln>
                <a:solidFill>
                  <a:srgbClr val="FFFF00"/>
                </a:solidFill>
                <a:effectLst/>
                <a:uLnTx/>
                <a:uFillTx/>
                <a:latin typeface="Century Gothic" panose="020B0502020202020204"/>
                <a:ea typeface="+mn-ea"/>
                <a:cs typeface="+mn-cs"/>
              </a:rPr>
              <a:t> college for  women        </a:t>
            </a:r>
            <a:r>
              <a:rPr kumimoji="0" lang="en-US" sz="2800" b="0" i="0" u="none" strike="noStrike" kern="1200" cap="none" spc="0" normalizeH="0" baseline="0" noProof="0" dirty="0">
                <a:ln>
                  <a:noFill/>
                </a:ln>
                <a:solidFill>
                  <a:srgbClr val="0070C0"/>
                </a:solidFill>
                <a:effectLst/>
                <a:uLnTx/>
                <a:uFillTx/>
                <a:latin typeface="Century Gothic" panose="020B0502020202020204"/>
                <a:ea typeface="+mn-ea"/>
                <a:cs typeface="+mn-cs"/>
              </a:rPr>
              <a:t>                </a:t>
            </a:r>
          </a:p>
          <a:p>
            <a:endParaRPr lang="en-IN" dirty="0"/>
          </a:p>
        </p:txBody>
      </p:sp>
    </p:spTree>
    <p:extLst>
      <p:ext uri="{BB962C8B-B14F-4D97-AF65-F5344CB8AC3E}">
        <p14:creationId xmlns:p14="http://schemas.microsoft.com/office/powerpoint/2010/main" val="410860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BBF0-584C-B9BD-B9AC-1526C72B02C5}"/>
              </a:ext>
            </a:extLst>
          </p:cNvPr>
          <p:cNvSpPr>
            <a:spLocks noGrp="1"/>
          </p:cNvSpPr>
          <p:nvPr>
            <p:ph type="title"/>
          </p:nvPr>
        </p:nvSpPr>
        <p:spPr>
          <a:xfrm>
            <a:off x="228601" y="212034"/>
            <a:ext cx="10131425" cy="1456267"/>
          </a:xfrm>
        </p:spPr>
        <p:txBody>
          <a:bodyPr/>
          <a:lstStyle/>
          <a:p>
            <a:pPr marL="12700" marR="0" lvl="0" indent="0" defTabSz="457200" rtl="0" eaLnBrk="1" fontAlgn="auto" latinLnBrk="0" hangingPunct="1">
              <a:lnSpc>
                <a:spcPct val="100000"/>
              </a:lnSpc>
              <a:spcBef>
                <a:spcPts val="105"/>
              </a:spcBef>
              <a:spcAft>
                <a:spcPts val="0"/>
              </a:spcAft>
              <a:tabLst/>
              <a:defRPr/>
            </a:pPr>
            <a:r>
              <a:rPr kumimoji="0" lang="en-IN" sz="4800" b="1" i="0" u="none" strike="noStrike" kern="1200" cap="none" spc="15" normalizeH="0" baseline="0" noProof="0" dirty="0">
                <a:ln>
                  <a:noFill/>
                </a:ln>
                <a:solidFill>
                  <a:prstClr val="white"/>
                </a:solidFill>
                <a:effectLst/>
                <a:uLnTx/>
                <a:uFillTx/>
                <a:latin typeface="Trebuchet MS"/>
                <a:ea typeface="+mn-ea"/>
                <a:cs typeface="Trebuchet MS"/>
              </a:rPr>
              <a:t>M</a:t>
            </a:r>
            <a:r>
              <a:rPr kumimoji="0" lang="en-IN" sz="4800" b="1" i="0" u="none" strike="noStrike" kern="1200" cap="none" spc="0" normalizeH="0" baseline="0" noProof="0" dirty="0">
                <a:ln>
                  <a:noFill/>
                </a:ln>
                <a:solidFill>
                  <a:prstClr val="white"/>
                </a:solidFill>
                <a:effectLst/>
                <a:uLnTx/>
                <a:uFillTx/>
                <a:latin typeface="Trebuchet MS"/>
                <a:ea typeface="+mn-ea"/>
                <a:cs typeface="Trebuchet MS"/>
              </a:rPr>
              <a:t>O</a:t>
            </a:r>
            <a:r>
              <a:rPr kumimoji="0" lang="en-IN" sz="4800" b="1" i="0" u="none" strike="noStrike" kern="1200" cap="none" spc="-15" normalizeH="0" baseline="0" noProof="0" dirty="0">
                <a:ln>
                  <a:noFill/>
                </a:ln>
                <a:solidFill>
                  <a:prstClr val="white"/>
                </a:solidFill>
                <a:effectLst/>
                <a:uLnTx/>
                <a:uFillTx/>
                <a:latin typeface="Trebuchet MS"/>
                <a:ea typeface="+mn-ea"/>
                <a:cs typeface="Trebuchet MS"/>
              </a:rPr>
              <a:t>D</a:t>
            </a:r>
            <a:r>
              <a:rPr kumimoji="0" lang="en-IN" sz="4800" b="1" i="0" u="none" strike="noStrike" kern="1200" cap="none" spc="-35" normalizeH="0" baseline="0" noProof="0" dirty="0">
                <a:ln>
                  <a:noFill/>
                </a:ln>
                <a:solidFill>
                  <a:prstClr val="white"/>
                </a:solidFill>
                <a:effectLst/>
                <a:uLnTx/>
                <a:uFillTx/>
                <a:latin typeface="Trebuchet MS"/>
                <a:ea typeface="+mn-ea"/>
                <a:cs typeface="Trebuchet MS"/>
              </a:rPr>
              <a:t>E</a:t>
            </a:r>
            <a:r>
              <a:rPr kumimoji="0" lang="en-IN" sz="4800" b="1" i="0" u="none" strike="noStrike" kern="1200" cap="none" spc="-30" normalizeH="0" baseline="0" noProof="0" dirty="0">
                <a:ln>
                  <a:noFill/>
                </a:ln>
                <a:solidFill>
                  <a:prstClr val="white"/>
                </a:solidFill>
                <a:effectLst/>
                <a:uLnTx/>
                <a:uFillTx/>
                <a:latin typeface="Trebuchet MS"/>
                <a:ea typeface="+mn-ea"/>
                <a:cs typeface="Trebuchet MS"/>
              </a:rPr>
              <a:t>LL</a:t>
            </a:r>
            <a:r>
              <a:rPr kumimoji="0" lang="en-IN" sz="4800" b="1" i="0" u="none" strike="noStrike" kern="1200" cap="none" spc="-5" normalizeH="0" baseline="0" noProof="0" dirty="0">
                <a:ln>
                  <a:noFill/>
                </a:ln>
                <a:solidFill>
                  <a:prstClr val="white"/>
                </a:solidFill>
                <a:effectLst/>
                <a:uLnTx/>
                <a:uFillTx/>
                <a:latin typeface="Trebuchet MS"/>
                <a:ea typeface="+mn-ea"/>
                <a:cs typeface="Trebuchet MS"/>
              </a:rPr>
              <a:t>I</a:t>
            </a:r>
            <a:r>
              <a:rPr kumimoji="0" lang="en-IN" sz="4800" b="1" i="0" u="none" strike="noStrike" kern="1200" cap="none" spc="30" normalizeH="0" baseline="0" noProof="0" dirty="0">
                <a:ln>
                  <a:noFill/>
                </a:ln>
                <a:solidFill>
                  <a:prstClr val="white"/>
                </a:solidFill>
                <a:effectLst/>
                <a:uLnTx/>
                <a:uFillTx/>
                <a:latin typeface="Trebuchet MS"/>
                <a:ea typeface="+mn-ea"/>
                <a:cs typeface="Trebuchet MS"/>
              </a:rPr>
              <a:t>N</a:t>
            </a:r>
            <a:r>
              <a:rPr kumimoji="0" lang="en-IN" sz="4800" b="1" i="0" u="none" strike="noStrike" kern="1200" cap="none" spc="5" normalizeH="0" baseline="0" noProof="0" dirty="0">
                <a:ln>
                  <a:noFill/>
                </a:ln>
                <a:solidFill>
                  <a:prstClr val="white"/>
                </a:solidFill>
                <a:effectLst/>
                <a:uLnTx/>
                <a:uFillTx/>
                <a:latin typeface="Trebuchet MS"/>
                <a:ea typeface="+mn-ea"/>
                <a:cs typeface="Trebuchet MS"/>
              </a:rPr>
              <a:t>G</a:t>
            </a:r>
            <a:br>
              <a:rPr kumimoji="0" lang="en-IN" sz="4800" b="0" i="0" u="none" strike="noStrike" kern="1200" cap="none" spc="0" normalizeH="0" baseline="0" noProof="0" dirty="0">
                <a:ln>
                  <a:noFill/>
                </a:ln>
                <a:solidFill>
                  <a:prstClr val="white"/>
                </a:solidFill>
                <a:effectLst/>
                <a:uLnTx/>
                <a:uFillTx/>
                <a:latin typeface="Trebuchet MS"/>
                <a:ea typeface="+mn-ea"/>
                <a:cs typeface="Trebuchet MS"/>
              </a:rPr>
            </a:br>
            <a:endParaRPr lang="en-IN" dirty="0"/>
          </a:p>
        </p:txBody>
      </p:sp>
      <p:sp>
        <p:nvSpPr>
          <p:cNvPr id="3" name="Content Placeholder 2">
            <a:extLst>
              <a:ext uri="{FF2B5EF4-FFF2-40B4-BE49-F238E27FC236}">
                <a16:creationId xmlns:a16="http://schemas.microsoft.com/office/drawing/2014/main" id="{4BF1E15D-9909-8666-508E-BD551E4096D5}"/>
              </a:ext>
            </a:extLst>
          </p:cNvPr>
          <p:cNvSpPr>
            <a:spLocks noGrp="1"/>
          </p:cNvSpPr>
          <p:nvPr>
            <p:ph idx="1"/>
          </p:nvPr>
        </p:nvSpPr>
        <p:spPr>
          <a:xfrm>
            <a:off x="745436" y="1242392"/>
            <a:ext cx="10131425" cy="4999382"/>
          </a:xfrm>
        </p:spPr>
        <p:txBody>
          <a:bodyPr>
            <a:normAutofit/>
          </a:bodyP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 Data Collection: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Data sourced from </a:t>
            </a:r>
            <a:r>
              <a:rPr kumimoji="0" lang="en-IN" sz="2400" b="1" i="1"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Edunet</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dashboard.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2.</a:t>
            </a:r>
            <a:r>
              <a:rPr kumimoji="0" lang="en-IN" sz="2400" b="1" i="1"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Feature Collection</a:t>
            </a: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The listed 10 features selected for analysis.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3.  </a:t>
            </a: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Data Cleaning:</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Handling missing values.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4.  </a:t>
            </a: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Calculation of Performance Level</a:t>
            </a: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Using employee rating to determine performance.</a:t>
            </a:r>
            <a:r>
              <a:rPr kumimoji="0" lang="en-IN" sz="2400" b="1" i="1"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rPr>
              <a:t>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5.  </a:t>
            </a: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Summary of Pivot Level: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Organizing data using pivot tables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effectLst/>
                <a:uLnTx/>
                <a:uFillTx/>
                <a:latin typeface="Times New Roman" pitchFamily="18" charset="0"/>
                <a:ea typeface="+mn-ea"/>
                <a:cs typeface="Times New Roman" pitchFamily="18" charset="0"/>
              </a:rPr>
              <a:t>6.  </a:t>
            </a:r>
            <a:r>
              <a:rPr kumimoji="0" lang="en-IN" sz="2400" b="1" i="0" u="sng" strike="noStrike" kern="1200" cap="none" spc="0" normalizeH="0" baseline="0" noProof="0" dirty="0">
                <a:ln>
                  <a:noFill/>
                </a:ln>
                <a:effectLst/>
                <a:uLnTx/>
                <a:uFillTx/>
                <a:latin typeface="Times New Roman" pitchFamily="18" charset="0"/>
                <a:ea typeface="+mn-ea"/>
                <a:cs typeface="Times New Roman" pitchFamily="18" charset="0"/>
              </a:rPr>
              <a:t>Visualization: </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Graphical representation using pivot tables</a:t>
            </a:r>
            <a:endParaRPr lang="en-IN" dirty="0">
              <a:solidFill>
                <a:schemeClr val="bg1"/>
              </a:solidFill>
            </a:endParaRPr>
          </a:p>
        </p:txBody>
      </p:sp>
    </p:spTree>
    <p:extLst>
      <p:ext uri="{BB962C8B-B14F-4D97-AF65-F5344CB8AC3E}">
        <p14:creationId xmlns:p14="http://schemas.microsoft.com/office/powerpoint/2010/main" val="170089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8A2-D235-DED2-455B-93C59F84FBA4}"/>
              </a:ext>
            </a:extLst>
          </p:cNvPr>
          <p:cNvSpPr>
            <a:spLocks noGrp="1"/>
          </p:cNvSpPr>
          <p:nvPr>
            <p:ph type="title"/>
          </p:nvPr>
        </p:nvSpPr>
        <p:spPr>
          <a:xfrm>
            <a:off x="218662" y="0"/>
            <a:ext cx="10131425" cy="1456267"/>
          </a:xfrm>
        </p:spPr>
        <p:txBody>
          <a:bodyPr/>
          <a:lstStyle/>
          <a:p>
            <a:r>
              <a:rPr kumimoji="0" lang="en-IN" sz="4000" b="0" i="0" u="none" strike="noStrike" kern="1200" cap="all" spc="0" normalizeH="0" baseline="0" noProof="0" dirty="0">
                <a:ln>
                  <a:noFill/>
                </a:ln>
                <a:solidFill>
                  <a:prstClr val="white"/>
                </a:solidFill>
                <a:effectLst/>
                <a:uLnTx/>
                <a:uFillTx/>
                <a:latin typeface="Century Gothic" panose="020B0502020202020204"/>
                <a:ea typeface="+mj-ea"/>
                <a:cs typeface="+mj-cs"/>
              </a:rPr>
              <a:t>R</a:t>
            </a:r>
            <a:r>
              <a:rPr kumimoji="0" lang="en-IN" sz="4000" b="0" i="0" u="none" strike="noStrike" kern="1200" cap="all" spc="-40" normalizeH="0" baseline="0" noProof="0" dirty="0">
                <a:ln>
                  <a:noFill/>
                </a:ln>
                <a:solidFill>
                  <a:prstClr val="white"/>
                </a:solidFill>
                <a:effectLst/>
                <a:uLnTx/>
                <a:uFillTx/>
                <a:latin typeface="Century Gothic" panose="020B0502020202020204"/>
                <a:ea typeface="+mj-ea"/>
                <a:cs typeface="+mj-cs"/>
              </a:rPr>
              <a:t>E</a:t>
            </a:r>
            <a:r>
              <a:rPr kumimoji="0" lang="en-IN" sz="4000" b="0" i="0" u="none" strike="noStrike" kern="1200" cap="all" spc="15" normalizeH="0" baseline="0" noProof="0" dirty="0">
                <a:ln>
                  <a:noFill/>
                </a:ln>
                <a:solidFill>
                  <a:prstClr val="white"/>
                </a:solidFill>
                <a:effectLst/>
                <a:uLnTx/>
                <a:uFillTx/>
                <a:latin typeface="Century Gothic" panose="020B0502020202020204"/>
                <a:ea typeface="+mj-ea"/>
                <a:cs typeface="+mj-cs"/>
              </a:rPr>
              <a:t>S</a:t>
            </a:r>
            <a:r>
              <a:rPr kumimoji="0" lang="en-IN" sz="4000" b="0" i="0" u="none" strike="noStrike" kern="1200" cap="all" spc="-30" normalizeH="0" baseline="0" noProof="0" dirty="0">
                <a:ln>
                  <a:noFill/>
                </a:ln>
                <a:solidFill>
                  <a:prstClr val="white"/>
                </a:solidFill>
                <a:effectLst/>
                <a:uLnTx/>
                <a:uFillTx/>
                <a:latin typeface="Century Gothic" panose="020B0502020202020204"/>
                <a:ea typeface="+mj-ea"/>
                <a:cs typeface="+mj-cs"/>
              </a:rPr>
              <a:t>U</a:t>
            </a:r>
            <a:r>
              <a:rPr kumimoji="0" lang="en-IN" sz="4000" b="0" i="0" u="none" strike="noStrike" kern="1200" cap="all" spc="-405" normalizeH="0" baseline="0" noProof="0" dirty="0">
                <a:ln>
                  <a:noFill/>
                </a:ln>
                <a:solidFill>
                  <a:prstClr val="white"/>
                </a:solidFill>
                <a:effectLst/>
                <a:uLnTx/>
                <a:uFillTx/>
                <a:latin typeface="Century Gothic" panose="020B0502020202020204"/>
                <a:ea typeface="+mj-ea"/>
                <a:cs typeface="+mj-cs"/>
              </a:rPr>
              <a:t>L</a:t>
            </a:r>
            <a:r>
              <a:rPr kumimoji="0" lang="en-IN" sz="4000" b="0" i="0" u="none" strike="noStrike" kern="1200" cap="all" spc="0" normalizeH="0" baseline="0" noProof="0" dirty="0">
                <a:ln>
                  <a:noFill/>
                </a:ln>
                <a:solidFill>
                  <a:prstClr val="white"/>
                </a:solidFill>
                <a:effectLst/>
                <a:uLnTx/>
                <a:uFillTx/>
                <a:latin typeface="Century Gothic" panose="020B0502020202020204"/>
                <a:ea typeface="+mj-ea"/>
                <a:cs typeface="+mj-cs"/>
              </a:rPr>
              <a:t>TS</a:t>
            </a:r>
            <a:endParaRPr lang="en-IN" dirty="0"/>
          </a:p>
        </p:txBody>
      </p:sp>
      <p:graphicFrame>
        <p:nvGraphicFramePr>
          <p:cNvPr id="4" name="Chart 3">
            <a:extLst>
              <a:ext uri="{FF2B5EF4-FFF2-40B4-BE49-F238E27FC236}">
                <a16:creationId xmlns:a16="http://schemas.microsoft.com/office/drawing/2014/main" id="{1DDA58CD-D19A-A6D1-88B3-3ABB9DE67BCB}"/>
              </a:ext>
            </a:extLst>
          </p:cNvPr>
          <p:cNvGraphicFramePr/>
          <p:nvPr>
            <p:extLst>
              <p:ext uri="{D42A27DB-BD31-4B8C-83A1-F6EECF244321}">
                <p14:modId xmlns:p14="http://schemas.microsoft.com/office/powerpoint/2010/main" val="18704318"/>
              </p:ext>
            </p:extLst>
          </p:nvPr>
        </p:nvGraphicFramePr>
        <p:xfrm>
          <a:off x="5751513" y="1779432"/>
          <a:ext cx="5996539" cy="48271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EE0DB4B4-1B0F-F0CF-A85F-71490F85D421}"/>
              </a:ext>
            </a:extLst>
          </p:cNvPr>
          <p:cNvGraphicFramePr>
            <a:graphicFrameLocks noGrp="1"/>
          </p:cNvGraphicFramePr>
          <p:nvPr>
            <p:ph idx="1"/>
            <p:extLst>
              <p:ext uri="{D42A27DB-BD31-4B8C-83A1-F6EECF244321}">
                <p14:modId xmlns:p14="http://schemas.microsoft.com/office/powerpoint/2010/main" val="3017906315"/>
              </p:ext>
            </p:extLst>
          </p:nvPr>
        </p:nvGraphicFramePr>
        <p:xfrm>
          <a:off x="0" y="3339548"/>
          <a:ext cx="5854148" cy="31374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F92D0CD-9E98-10C3-BFBE-62473FE9270D}"/>
              </a:ext>
            </a:extLst>
          </p:cNvPr>
          <p:cNvSpPr txBox="1"/>
          <p:nvPr/>
        </p:nvSpPr>
        <p:spPr>
          <a:xfrm>
            <a:off x="443948" y="1456267"/>
            <a:ext cx="8302487"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chemeClr val="bg1"/>
                </a:solidFill>
                <a:effectLst/>
                <a:uLnTx/>
                <a:uFillTx/>
                <a:latin typeface="Century Gothic" panose="020B0502020202020204"/>
                <a:ea typeface="+mn-ea"/>
                <a:cs typeface="+mn-cs"/>
              </a:rPr>
              <a:t>=IF(AND(Z8&gt;=5),"VERY HIGH",IF(AND(Z8&gt;=4),"HIGH",IF(AND(Z8&gt;=3),"MED","LOW")))</a:t>
            </a:r>
          </a:p>
        </p:txBody>
      </p:sp>
    </p:spTree>
    <p:extLst>
      <p:ext uri="{BB962C8B-B14F-4D97-AF65-F5344CB8AC3E}">
        <p14:creationId xmlns:p14="http://schemas.microsoft.com/office/powerpoint/2010/main" val="32818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2177-61C0-8DC1-DF18-2059538CC1F7}"/>
              </a:ext>
            </a:extLst>
          </p:cNvPr>
          <p:cNvSpPr>
            <a:spLocks noGrp="1"/>
          </p:cNvSpPr>
          <p:nvPr>
            <p:ph type="title"/>
          </p:nvPr>
        </p:nvSpPr>
        <p:spPr/>
        <p:txBody>
          <a:bodyPr/>
          <a:lstStyle/>
          <a:p>
            <a:r>
              <a:rPr kumimoji="0" lang="en-US" sz="4000" b="0" i="0" u="none" strike="noStrike" kern="1200" cap="all"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8515A59-7775-DC23-A2CC-23BC9D36C98C}"/>
              </a:ext>
            </a:extLst>
          </p:cNvPr>
          <p:cNvSpPr>
            <a:spLocks noGrp="1"/>
          </p:cNvSpPr>
          <p:nvPr>
            <p:ph idx="1"/>
          </p:nvPr>
        </p:nvSpPr>
        <p:spPr/>
        <p:txBody>
          <a:bodyPr>
            <a:normAutofit lnSpcReduction="10000"/>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The employee data analysis conducted using Excel has provided valuable insights into workforce performance and trends within the organization. By systematically collecting, cleaning, and analysing key employee data, we have been able to:</a:t>
            </a:r>
          </a:p>
          <a:p>
            <a:pPr marL="342900" marR="0" lvl="0" indent="-342900" algn="just" defTabSz="457200" rtl="0" eaLnBrk="1" fontAlgn="auto" latinLnBrk="0" hangingPunct="1">
              <a:lnSpc>
                <a:spcPct val="150000"/>
              </a:lnSpc>
              <a:spcBef>
                <a:spcPts val="0"/>
              </a:spcBef>
              <a:spcAft>
                <a:spcPts val="0"/>
              </a:spcAft>
              <a:buClrTx/>
              <a:buSzTx/>
              <a:buFontTx/>
              <a:buAutoNum type="arabicPeriod"/>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Identify Performance Trends </a:t>
            </a:r>
          </a:p>
          <a:p>
            <a:pPr marL="342900" marR="0" lvl="0" indent="-342900" algn="just" defTabSz="457200" rtl="0" eaLnBrk="1" fontAlgn="auto" latinLnBrk="0" hangingPunct="1">
              <a:lnSpc>
                <a:spcPct val="15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2. Highlight Key Metrics</a:t>
            </a:r>
          </a:p>
          <a:p>
            <a:pPr marL="342900" marR="0" lvl="0" indent="-342900" algn="just" defTabSz="457200" rtl="0" eaLnBrk="1" fontAlgn="auto" latinLnBrk="0" hangingPunct="1">
              <a:lnSpc>
                <a:spcPct val="15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3. Utilize Advanced Excel Tools</a:t>
            </a:r>
            <a:endParaRPr lang="en-IN" dirty="0">
              <a:solidFill>
                <a:schemeClr val="bg1"/>
              </a:solidFill>
            </a:endParaRPr>
          </a:p>
        </p:txBody>
      </p:sp>
    </p:spTree>
    <p:extLst>
      <p:ext uri="{BB962C8B-B14F-4D97-AF65-F5344CB8AC3E}">
        <p14:creationId xmlns:p14="http://schemas.microsoft.com/office/powerpoint/2010/main" val="84809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DE42-DEDF-551C-8A50-BC87F25C57F4}"/>
              </a:ext>
            </a:extLst>
          </p:cNvPr>
          <p:cNvSpPr>
            <a:spLocks noGrp="1"/>
          </p:cNvSpPr>
          <p:nvPr>
            <p:ph type="title"/>
          </p:nvPr>
        </p:nvSpPr>
        <p:spPr/>
        <p:txBody>
          <a:bodyPr/>
          <a:lstStyle/>
          <a:p>
            <a:r>
              <a:rPr kumimoji="0" lang="en-IN" sz="3600" b="0" i="0" u="none" strike="noStrike" kern="1200" cap="all" spc="5" normalizeH="0" baseline="0" noProof="0" dirty="0">
                <a:ln>
                  <a:noFill/>
                </a:ln>
                <a:solidFill>
                  <a:prstClr val="white"/>
                </a:solidFill>
                <a:effectLst/>
                <a:uLnTx/>
                <a:uFillTx/>
                <a:latin typeface="Times New Roman" pitchFamily="18" charset="0"/>
                <a:ea typeface="+mj-ea"/>
                <a:cs typeface="Times New Roman" pitchFamily="18" charset="0"/>
              </a:rPr>
              <a:t>PROJECT</a:t>
            </a:r>
            <a:r>
              <a:rPr kumimoji="0" lang="en-IN" sz="3600" b="0" i="0" u="none" strike="noStrike" kern="1200" cap="all" spc="-85" normalizeH="0" baseline="0" noProof="0" dirty="0">
                <a:ln>
                  <a:noFill/>
                </a:ln>
                <a:solidFill>
                  <a:prstClr val="white"/>
                </a:solidFill>
                <a:effectLst/>
                <a:uLnTx/>
                <a:uFillTx/>
                <a:latin typeface="Times New Roman" pitchFamily="18" charset="0"/>
                <a:ea typeface="+mj-ea"/>
                <a:cs typeface="Times New Roman" pitchFamily="18" charset="0"/>
              </a:rPr>
              <a:t> </a:t>
            </a:r>
            <a:r>
              <a:rPr kumimoji="0" lang="en-IN" sz="3600" b="0" i="0" u="none" strike="noStrike" kern="1200" cap="all" spc="25" normalizeH="0" baseline="0" noProof="0" dirty="0">
                <a:ln>
                  <a:noFill/>
                </a:ln>
                <a:solidFill>
                  <a:prstClr val="white"/>
                </a:solidFill>
                <a:effectLst/>
                <a:uLnTx/>
                <a:uFillTx/>
                <a:latin typeface="Times New Roman" pitchFamily="18" charset="0"/>
                <a:ea typeface="+mj-ea"/>
                <a:cs typeface="Times New Roman" pitchFamily="18" charset="0"/>
              </a:rPr>
              <a:t>TITLE</a:t>
            </a:r>
            <a:endParaRPr lang="en-IN" dirty="0"/>
          </a:p>
        </p:txBody>
      </p:sp>
      <p:sp>
        <p:nvSpPr>
          <p:cNvPr id="3" name="Content Placeholder 2">
            <a:extLst>
              <a:ext uri="{FF2B5EF4-FFF2-40B4-BE49-F238E27FC236}">
                <a16:creationId xmlns:a16="http://schemas.microsoft.com/office/drawing/2014/main" id="{6DD43A44-B7F3-F268-500C-B7E58366245A}"/>
              </a:ext>
            </a:extLst>
          </p:cNvPr>
          <p:cNvSpPr>
            <a:spLocks noGrp="1"/>
          </p:cNvSpPr>
          <p:nvPr>
            <p:ph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Employee Performance Analysis using Excel</a:t>
            </a:r>
            <a:endParaRPr kumimoji="0" lang="en-IN" sz="2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394719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FE45-453B-18F6-F5CB-D9C82E08BBB1}"/>
              </a:ext>
            </a:extLst>
          </p:cNvPr>
          <p:cNvSpPr>
            <a:spLocks noGrp="1"/>
          </p:cNvSpPr>
          <p:nvPr>
            <p:ph type="title"/>
          </p:nvPr>
        </p:nvSpPr>
        <p:spPr>
          <a:xfrm>
            <a:off x="367749" y="0"/>
            <a:ext cx="10131425" cy="1456267"/>
          </a:xfrm>
        </p:spPr>
        <p:txBody>
          <a:bodyPr/>
          <a:lstStyle/>
          <a:p>
            <a:r>
              <a:rPr kumimoji="0" lang="en-IN" sz="4000" b="0" i="0" u="none" strike="noStrike" kern="1200" cap="all" spc="25" normalizeH="0" baseline="0" noProof="0" dirty="0">
                <a:ln>
                  <a:noFill/>
                </a:ln>
                <a:solidFill>
                  <a:prstClr val="white"/>
                </a:solidFill>
                <a:effectLst/>
                <a:uLnTx/>
                <a:uFillTx/>
                <a:latin typeface="Times New Roman" pitchFamily="18" charset="0"/>
                <a:ea typeface="+mj-ea"/>
                <a:cs typeface="Times New Roman" pitchFamily="18" charset="0"/>
              </a:rPr>
              <a:t>A</a:t>
            </a:r>
            <a:r>
              <a:rPr kumimoji="0" lang="en-IN" sz="4000" b="0" i="0" u="none" strike="noStrike" kern="1200" cap="all" spc="-5" normalizeH="0" baseline="0" noProof="0" dirty="0">
                <a:ln>
                  <a:noFill/>
                </a:ln>
                <a:solidFill>
                  <a:prstClr val="white"/>
                </a:solidFill>
                <a:effectLst/>
                <a:uLnTx/>
                <a:uFillTx/>
                <a:latin typeface="Times New Roman" pitchFamily="18" charset="0"/>
                <a:ea typeface="+mj-ea"/>
                <a:cs typeface="Times New Roman" pitchFamily="18" charset="0"/>
              </a:rPr>
              <a:t>G</a:t>
            </a:r>
            <a:r>
              <a:rPr kumimoji="0" lang="en-IN" sz="4000" b="0" i="0" u="none" strike="noStrike" kern="1200" cap="all" spc="-35" normalizeH="0" baseline="0" noProof="0" dirty="0">
                <a:ln>
                  <a:noFill/>
                </a:ln>
                <a:solidFill>
                  <a:prstClr val="white"/>
                </a:solidFill>
                <a:effectLst/>
                <a:uLnTx/>
                <a:uFillTx/>
                <a:latin typeface="Times New Roman" pitchFamily="18" charset="0"/>
                <a:ea typeface="+mj-ea"/>
                <a:cs typeface="Times New Roman" pitchFamily="18" charset="0"/>
              </a:rPr>
              <a:t>E</a:t>
            </a:r>
            <a:r>
              <a:rPr kumimoji="0" lang="en-IN" sz="4000" b="0" i="0" u="none" strike="noStrike" kern="1200" cap="all" spc="15" normalizeH="0" baseline="0" noProof="0" dirty="0">
                <a:ln>
                  <a:noFill/>
                </a:ln>
                <a:solidFill>
                  <a:prstClr val="white"/>
                </a:solidFill>
                <a:effectLst/>
                <a:uLnTx/>
                <a:uFillTx/>
                <a:latin typeface="Times New Roman" pitchFamily="18" charset="0"/>
                <a:ea typeface="+mj-ea"/>
                <a:cs typeface="Times New Roman" pitchFamily="18" charset="0"/>
              </a:rPr>
              <a:t>N</a:t>
            </a:r>
            <a:r>
              <a:rPr kumimoji="0" lang="en-IN" sz="4000" b="0" i="0" u="none" strike="noStrike" kern="1200" cap="all" spc="0" normalizeH="0" baseline="0" noProof="0" dirty="0">
                <a:ln>
                  <a:noFill/>
                </a:ln>
                <a:solidFill>
                  <a:prstClr val="white"/>
                </a:solidFill>
                <a:effectLst/>
                <a:uLnTx/>
                <a:uFillTx/>
                <a:latin typeface="Times New Roman" pitchFamily="18" charset="0"/>
                <a:ea typeface="+mj-ea"/>
                <a:cs typeface="Times New Roman" pitchFamily="18" charset="0"/>
              </a:rPr>
              <a:t>DA</a:t>
            </a:r>
            <a:endParaRPr lang="en-IN" dirty="0"/>
          </a:p>
        </p:txBody>
      </p:sp>
      <p:sp>
        <p:nvSpPr>
          <p:cNvPr id="3" name="Content Placeholder 2">
            <a:extLst>
              <a:ext uri="{FF2B5EF4-FFF2-40B4-BE49-F238E27FC236}">
                <a16:creationId xmlns:a16="http://schemas.microsoft.com/office/drawing/2014/main" id="{3AB0E99A-593A-8407-EF32-E41892D91379}"/>
              </a:ext>
            </a:extLst>
          </p:cNvPr>
          <p:cNvSpPr>
            <a:spLocks noGrp="1"/>
          </p:cNvSpPr>
          <p:nvPr>
            <p:ph idx="1"/>
          </p:nvPr>
        </p:nvSpPr>
        <p:spPr>
          <a:xfrm>
            <a:off x="2633870" y="950106"/>
            <a:ext cx="10131425" cy="5396948"/>
          </a:xfrm>
        </p:spPr>
        <p:txBody>
          <a:bodyPr>
            <a:normAutofit fontScale="92500" lnSpcReduction="10000"/>
          </a:bodyPr>
          <a:lstStyle/>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Project statement</a:t>
            </a:r>
            <a:r>
              <a:rPr kumimoji="0" lang="en-US" sz="35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Project Overview</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End Users</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Solution And Proposition</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Dataset Description</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Modelling Approach</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Results And Discussion</a:t>
            </a:r>
          </a:p>
          <a:p>
            <a:pPr marL="514350" marR="0" lvl="0" indent="-514350" algn="just" defTabSz="457200" rtl="0" eaLnBrk="1" fontAlgn="auto" latinLnBrk="0" hangingPunct="1">
              <a:lnSpc>
                <a:spcPct val="150000"/>
              </a:lnSpc>
              <a:spcBef>
                <a:spcPts val="0"/>
              </a:spcBef>
              <a:spcAft>
                <a:spcPts val="0"/>
              </a:spcAft>
              <a:buClrTx/>
              <a:buSzTx/>
              <a:buFont typeface="+mj-lt"/>
              <a:buAutoNum type="arabicPeriod"/>
              <a:tabLst/>
              <a:defRPr/>
            </a:pPr>
            <a:r>
              <a:rPr kumimoji="0" lang="en-US" sz="3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Conclusion</a:t>
            </a:r>
          </a:p>
          <a:p>
            <a:endParaRPr lang="en-IN" dirty="0"/>
          </a:p>
        </p:txBody>
      </p:sp>
      <p:grpSp>
        <p:nvGrpSpPr>
          <p:cNvPr id="4" name="object 18">
            <a:extLst>
              <a:ext uri="{FF2B5EF4-FFF2-40B4-BE49-F238E27FC236}">
                <a16:creationId xmlns:a16="http://schemas.microsoft.com/office/drawing/2014/main" id="{548714E7-BFDC-373C-A2A3-594660EF4AD0}"/>
              </a:ext>
            </a:extLst>
          </p:cNvPr>
          <p:cNvGrpSpPr/>
          <p:nvPr/>
        </p:nvGrpSpPr>
        <p:grpSpPr>
          <a:xfrm>
            <a:off x="47625" y="3819523"/>
            <a:ext cx="5617679" cy="3009900"/>
            <a:chOff x="47625" y="3819523"/>
            <a:chExt cx="4124325" cy="3009900"/>
          </a:xfrm>
        </p:grpSpPr>
        <p:pic>
          <p:nvPicPr>
            <p:cNvPr id="5" name="object 19">
              <a:extLst>
                <a:ext uri="{FF2B5EF4-FFF2-40B4-BE49-F238E27FC236}">
                  <a16:creationId xmlns:a16="http://schemas.microsoft.com/office/drawing/2014/main" id="{8FC6DA1E-84BE-BB13-5254-5CCAC73449D4}"/>
                </a:ext>
              </a:extLst>
            </p:cNvPr>
            <p:cNvPicPr/>
            <p:nvPr/>
          </p:nvPicPr>
          <p:blipFill>
            <a:blip r:embed="rId2" cstate="print"/>
            <a:stretch>
              <a:fillRect/>
            </a:stretch>
          </p:blipFill>
          <p:spPr>
            <a:xfrm>
              <a:off x="466725" y="6410325"/>
              <a:ext cx="3705225" cy="295275"/>
            </a:xfrm>
            <a:prstGeom prst="rect">
              <a:avLst/>
            </a:prstGeom>
          </p:spPr>
        </p:pic>
        <p:pic>
          <p:nvPicPr>
            <p:cNvPr id="6" name="object 20">
              <a:extLst>
                <a:ext uri="{FF2B5EF4-FFF2-40B4-BE49-F238E27FC236}">
                  <a16:creationId xmlns:a16="http://schemas.microsoft.com/office/drawing/2014/main" id="{2CFFC814-21ED-78F7-E55E-53625152CD27}"/>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59002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067F-7BB4-D27D-396F-F5077EE1A46A}"/>
              </a:ext>
            </a:extLst>
          </p:cNvPr>
          <p:cNvSpPr>
            <a:spLocks noGrp="1"/>
          </p:cNvSpPr>
          <p:nvPr>
            <p:ph type="title"/>
          </p:nvPr>
        </p:nvSpPr>
        <p:spPr>
          <a:xfrm>
            <a:off x="289702" y="0"/>
            <a:ext cx="10131425" cy="1456267"/>
          </a:xfrm>
        </p:spPr>
        <p:txBody>
          <a:bodyPr/>
          <a:lstStyle/>
          <a:p>
            <a:r>
              <a:rPr kumimoji="0" lang="en-IN" sz="4250" b="0" i="0" u="none" strike="noStrike" kern="1200" cap="all" spc="-20" normalizeH="0" baseline="0" noProof="0" dirty="0">
                <a:ln>
                  <a:noFill/>
                </a:ln>
                <a:solidFill>
                  <a:prstClr val="white"/>
                </a:solidFill>
                <a:effectLst/>
                <a:uLnTx/>
                <a:uFillTx/>
                <a:latin typeface="Century Gothic" panose="020B0502020202020204"/>
                <a:ea typeface="+mj-ea"/>
                <a:cs typeface="+mj-cs"/>
              </a:rPr>
              <a:t>P</a:t>
            </a:r>
            <a:r>
              <a:rPr kumimoji="0" lang="en-IN" sz="4250" b="0" i="0" u="none" strike="noStrike" kern="1200" cap="all" spc="15" normalizeH="0" baseline="0" noProof="0" dirty="0">
                <a:ln>
                  <a:noFill/>
                </a:ln>
                <a:solidFill>
                  <a:prstClr val="white"/>
                </a:solidFill>
                <a:effectLst/>
                <a:uLnTx/>
                <a:uFillTx/>
                <a:latin typeface="Century Gothic" panose="020B0502020202020204"/>
                <a:ea typeface="+mj-ea"/>
                <a:cs typeface="+mj-cs"/>
              </a:rPr>
              <a:t>ROB</a:t>
            </a:r>
            <a:r>
              <a:rPr kumimoji="0" lang="en-IN" sz="4250" b="0" i="0" u="none" strike="noStrike" kern="1200" cap="all" spc="55" normalizeH="0" baseline="0" noProof="0" dirty="0">
                <a:ln>
                  <a:noFill/>
                </a:ln>
                <a:solidFill>
                  <a:prstClr val="white"/>
                </a:solidFill>
                <a:effectLst/>
                <a:uLnTx/>
                <a:uFillTx/>
                <a:latin typeface="Century Gothic" panose="020B0502020202020204"/>
                <a:ea typeface="+mj-ea"/>
                <a:cs typeface="+mj-cs"/>
              </a:rPr>
              <a:t>L</a:t>
            </a:r>
            <a:r>
              <a:rPr kumimoji="0" lang="en-IN" sz="4250" b="0" i="0" u="none" strike="noStrike" kern="1200" cap="all" spc="-20" normalizeH="0" baseline="0" noProof="0" dirty="0">
                <a:ln>
                  <a:noFill/>
                </a:ln>
                <a:solidFill>
                  <a:prstClr val="white"/>
                </a:solidFill>
                <a:effectLst/>
                <a:uLnTx/>
                <a:uFillTx/>
                <a:latin typeface="Century Gothic" panose="020B0502020202020204"/>
                <a:ea typeface="+mj-ea"/>
                <a:cs typeface="+mj-cs"/>
              </a:rPr>
              <a:t>E</a:t>
            </a:r>
            <a:r>
              <a:rPr kumimoji="0" lang="en-IN" sz="4250" b="0" i="0" u="none" strike="noStrike" kern="1200" cap="all" spc="20" normalizeH="0" baseline="0" noProof="0" dirty="0">
                <a:ln>
                  <a:noFill/>
                </a:ln>
                <a:solidFill>
                  <a:prstClr val="white"/>
                </a:solidFill>
                <a:effectLst/>
                <a:uLnTx/>
                <a:uFillTx/>
                <a:latin typeface="Century Gothic" panose="020B0502020202020204"/>
                <a:ea typeface="+mj-ea"/>
                <a:cs typeface="+mj-cs"/>
              </a:rPr>
              <a:t>M</a:t>
            </a:r>
            <a:r>
              <a:rPr kumimoji="0" lang="en-IN" sz="4250" b="0" i="0" u="none" strike="noStrike" kern="1200" cap="all" spc="0" normalizeH="0" baseline="0" noProof="0" dirty="0">
                <a:ln>
                  <a:noFill/>
                </a:ln>
                <a:solidFill>
                  <a:prstClr val="white"/>
                </a:solidFill>
                <a:effectLst/>
                <a:uLnTx/>
                <a:uFillTx/>
                <a:latin typeface="Century Gothic" panose="020B0502020202020204"/>
                <a:ea typeface="+mj-ea"/>
                <a:cs typeface="+mj-cs"/>
              </a:rPr>
              <a:t>	</a:t>
            </a:r>
            <a:r>
              <a:rPr kumimoji="0" lang="en-IN" sz="4250" b="0" i="0" u="none" strike="noStrike" kern="1200" cap="all" spc="10" normalizeH="0" baseline="0" noProof="0" dirty="0">
                <a:ln>
                  <a:noFill/>
                </a:ln>
                <a:solidFill>
                  <a:prstClr val="white"/>
                </a:solidFill>
                <a:effectLst/>
                <a:uLnTx/>
                <a:uFillTx/>
                <a:latin typeface="Century Gothic" panose="020B0502020202020204"/>
                <a:ea typeface="+mj-ea"/>
                <a:cs typeface="+mj-cs"/>
              </a:rPr>
              <a:t>S</a:t>
            </a:r>
            <a:r>
              <a:rPr kumimoji="0" lang="en-IN" sz="4250" b="0" i="0" u="none" strike="noStrike" kern="1200" cap="all" spc="-370" normalizeH="0" baseline="0" noProof="0" dirty="0">
                <a:ln>
                  <a:noFill/>
                </a:ln>
                <a:solidFill>
                  <a:prstClr val="white"/>
                </a:solidFill>
                <a:effectLst/>
                <a:uLnTx/>
                <a:uFillTx/>
                <a:latin typeface="Century Gothic" panose="020B0502020202020204"/>
                <a:ea typeface="+mj-ea"/>
                <a:cs typeface="+mj-cs"/>
              </a:rPr>
              <a:t>T</a:t>
            </a:r>
            <a:r>
              <a:rPr kumimoji="0" lang="en-IN" sz="4250" b="0" i="0" u="none" strike="noStrike" kern="1200" cap="all" spc="-375" normalizeH="0" baseline="0" noProof="0" dirty="0">
                <a:ln>
                  <a:noFill/>
                </a:ln>
                <a:solidFill>
                  <a:prstClr val="white"/>
                </a:solidFill>
                <a:effectLst/>
                <a:uLnTx/>
                <a:uFillTx/>
                <a:latin typeface="Century Gothic" panose="020B0502020202020204"/>
                <a:ea typeface="+mj-ea"/>
                <a:cs typeface="+mj-cs"/>
              </a:rPr>
              <a:t>A</a:t>
            </a:r>
            <a:r>
              <a:rPr kumimoji="0" lang="en-IN" sz="4250" b="0" i="0" u="none" strike="noStrike" kern="1200" cap="all" spc="15" normalizeH="0" baseline="0" noProof="0" dirty="0">
                <a:ln>
                  <a:noFill/>
                </a:ln>
                <a:solidFill>
                  <a:prstClr val="white"/>
                </a:solidFill>
                <a:effectLst/>
                <a:uLnTx/>
                <a:uFillTx/>
                <a:latin typeface="Century Gothic" panose="020B0502020202020204"/>
                <a:ea typeface="+mj-ea"/>
                <a:cs typeface="+mj-cs"/>
              </a:rPr>
              <a:t>T</a:t>
            </a:r>
            <a:r>
              <a:rPr kumimoji="0" lang="en-IN" sz="4250" b="0" i="0" u="none" strike="noStrike" kern="1200" cap="all" spc="-10" normalizeH="0" baseline="0" noProof="0" dirty="0">
                <a:ln>
                  <a:noFill/>
                </a:ln>
                <a:solidFill>
                  <a:prstClr val="white"/>
                </a:solidFill>
                <a:effectLst/>
                <a:uLnTx/>
                <a:uFillTx/>
                <a:latin typeface="Century Gothic" panose="020B0502020202020204"/>
                <a:ea typeface="+mj-ea"/>
                <a:cs typeface="+mj-cs"/>
              </a:rPr>
              <a:t>E</a:t>
            </a:r>
            <a:r>
              <a:rPr kumimoji="0" lang="en-IN" sz="4250" b="0" i="0" u="none" strike="noStrike" kern="1200" cap="all" spc="-20" normalizeH="0" baseline="0" noProof="0" dirty="0">
                <a:ln>
                  <a:noFill/>
                </a:ln>
                <a:solidFill>
                  <a:prstClr val="white"/>
                </a:solidFill>
                <a:effectLst/>
                <a:uLnTx/>
                <a:uFillTx/>
                <a:latin typeface="Century Gothic" panose="020B0502020202020204"/>
                <a:ea typeface="+mj-ea"/>
                <a:cs typeface="+mj-cs"/>
              </a:rPr>
              <a:t>ME</a:t>
            </a:r>
            <a:r>
              <a:rPr kumimoji="0" lang="en-IN" sz="4250" b="0" i="0" u="none" strike="noStrike" kern="1200" cap="all" spc="10" normalizeH="0" baseline="0" noProof="0" dirty="0">
                <a:ln>
                  <a:noFill/>
                </a:ln>
                <a:solidFill>
                  <a:prstClr val="white"/>
                </a:solidFill>
                <a:effectLst/>
                <a:uLnTx/>
                <a:uFillTx/>
                <a:latin typeface="Century Gothic" panose="020B0502020202020204"/>
                <a:ea typeface="+mj-ea"/>
                <a:cs typeface="+mj-cs"/>
              </a:rPr>
              <a:t>NT</a:t>
            </a:r>
            <a:endParaRPr lang="en-IN" dirty="0"/>
          </a:p>
        </p:txBody>
      </p:sp>
      <p:sp>
        <p:nvSpPr>
          <p:cNvPr id="3" name="Content Placeholder 2">
            <a:extLst>
              <a:ext uri="{FF2B5EF4-FFF2-40B4-BE49-F238E27FC236}">
                <a16:creationId xmlns:a16="http://schemas.microsoft.com/office/drawing/2014/main" id="{47EC2931-DEDB-E73F-AB85-2D973D2C96B9}"/>
              </a:ext>
            </a:extLst>
          </p:cNvPr>
          <p:cNvSpPr>
            <a:spLocks noGrp="1"/>
          </p:cNvSpPr>
          <p:nvPr>
            <p:ph idx="1"/>
          </p:nvPr>
        </p:nvSpPr>
        <p:spPr>
          <a:xfrm>
            <a:off x="289703" y="1604433"/>
            <a:ext cx="10131425" cy="3649133"/>
          </a:xfrm>
        </p:spPr>
        <p:txBody>
          <a:bodyPr/>
          <a:lstStyle/>
          <a:p>
            <a:r>
              <a:rPr kumimoji="0" lang="en-IN" sz="2800" b="1" i="1"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rPr>
              <a:t>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t>
            </a:r>
            <a:r>
              <a:rPr kumimoji="0" lang="en-IN" sz="2800" b="1" i="1" u="none" strike="noStrike" kern="1200" cap="none" spc="0" normalizeH="0" baseline="0" noProof="0" dirty="0" err="1">
                <a:ln>
                  <a:noFill/>
                </a:ln>
                <a:solidFill>
                  <a:srgbClr val="FFFF00"/>
                </a:solidFill>
                <a:effectLst/>
                <a:uLnTx/>
                <a:uFillTx/>
                <a:latin typeface="Times New Roman" pitchFamily="18" charset="0"/>
                <a:ea typeface="+mn-ea"/>
                <a:cs typeface="Times New Roman" pitchFamily="18" charset="0"/>
              </a:rPr>
              <a:t>analyzing</a:t>
            </a:r>
            <a:r>
              <a:rPr kumimoji="0" lang="en-IN" sz="2800" b="1" i="1"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rPr>
              <a:t> large amounts of performance data can be challenging without the right tools.</a:t>
            </a:r>
            <a:endParaRPr lang="en-IN" dirty="0"/>
          </a:p>
        </p:txBody>
      </p:sp>
      <p:grpSp>
        <p:nvGrpSpPr>
          <p:cNvPr id="4" name="object 2">
            <a:extLst>
              <a:ext uri="{FF2B5EF4-FFF2-40B4-BE49-F238E27FC236}">
                <a16:creationId xmlns:a16="http://schemas.microsoft.com/office/drawing/2014/main" id="{CFECA048-73AF-C1A3-2BE1-1DB16C672705}"/>
              </a:ext>
            </a:extLst>
          </p:cNvPr>
          <p:cNvGrpSpPr/>
          <p:nvPr/>
        </p:nvGrpSpPr>
        <p:grpSpPr>
          <a:xfrm rot="20245561">
            <a:off x="9474565" y="4210017"/>
            <a:ext cx="2544003" cy="2722343"/>
            <a:chOff x="7991475" y="2933700"/>
            <a:chExt cx="2762250" cy="3257550"/>
          </a:xfrm>
        </p:grpSpPr>
        <p:sp>
          <p:nvSpPr>
            <p:cNvPr id="5" name="object 3">
              <a:extLst>
                <a:ext uri="{FF2B5EF4-FFF2-40B4-BE49-F238E27FC236}">
                  <a16:creationId xmlns:a16="http://schemas.microsoft.com/office/drawing/2014/main" id="{E4DB2022-A9DB-78E3-6ACF-A60ED001C37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solidFill>
                  <a:prstClr val="white"/>
                </a:solidFill>
                <a:latin typeface="Century Gothic" panose="020B0502020202020204"/>
              </a:endParaRPr>
            </a:p>
          </p:txBody>
        </p:sp>
        <p:sp>
          <p:nvSpPr>
            <p:cNvPr id="6" name="object 4">
              <a:extLst>
                <a:ext uri="{FF2B5EF4-FFF2-40B4-BE49-F238E27FC236}">
                  <a16:creationId xmlns:a16="http://schemas.microsoft.com/office/drawing/2014/main" id="{80FD7B7A-8312-3F7C-7319-E20962EDFC1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solidFill>
                  <a:prstClr val="white"/>
                </a:solidFill>
                <a:latin typeface="Century Gothic" panose="020B0502020202020204"/>
              </a:endParaRPr>
            </a:p>
          </p:txBody>
        </p:sp>
        <p:pic>
          <p:nvPicPr>
            <p:cNvPr id="7" name="object 5">
              <a:extLst>
                <a:ext uri="{FF2B5EF4-FFF2-40B4-BE49-F238E27FC236}">
                  <a16:creationId xmlns:a16="http://schemas.microsoft.com/office/drawing/2014/main" id="{88E35BB8-1F7A-909F-D5F2-B9503B3CEA5A}"/>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14439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E7F8-6220-1CC0-BB56-AF815D5217CE}"/>
              </a:ext>
            </a:extLst>
          </p:cNvPr>
          <p:cNvSpPr>
            <a:spLocks noGrp="1"/>
          </p:cNvSpPr>
          <p:nvPr>
            <p:ph type="title"/>
          </p:nvPr>
        </p:nvSpPr>
        <p:spPr/>
        <p:txBody>
          <a:bodyPr/>
          <a:lstStyle/>
          <a:p>
            <a:r>
              <a:rPr kumimoji="0" lang="en-IN" sz="4250" b="0" i="0" u="none" strike="noStrike" kern="1200" cap="all" spc="5" normalizeH="0" baseline="0" noProof="0" dirty="0">
                <a:ln>
                  <a:noFill/>
                </a:ln>
                <a:solidFill>
                  <a:prstClr val="white"/>
                </a:solidFill>
                <a:effectLst/>
                <a:uLnTx/>
                <a:uFillTx/>
                <a:latin typeface="Century Gothic" panose="020B0502020202020204"/>
                <a:ea typeface="+mj-ea"/>
                <a:cs typeface="+mj-cs"/>
              </a:rPr>
              <a:t>PROJECT	</a:t>
            </a:r>
            <a:r>
              <a:rPr kumimoji="0" lang="en-IN" sz="4250" b="0" i="0" u="none" strike="noStrike" kern="1200" cap="all" spc="-20" normalizeH="0" baseline="0" noProof="0" dirty="0" err="1">
                <a:ln>
                  <a:noFill/>
                </a:ln>
                <a:solidFill>
                  <a:prstClr val="white"/>
                </a:solidFill>
                <a:effectLst/>
                <a:uLnTx/>
                <a:uFillTx/>
                <a:latin typeface="Century Gothic" panose="020B0502020202020204"/>
                <a:ea typeface="+mj-ea"/>
                <a:cs typeface="+mj-cs"/>
              </a:rPr>
              <a:t>OVERVIeW</a:t>
            </a:r>
            <a:endParaRPr lang="en-IN" dirty="0"/>
          </a:p>
        </p:txBody>
      </p:sp>
      <p:sp>
        <p:nvSpPr>
          <p:cNvPr id="3" name="Content Placeholder 2">
            <a:extLst>
              <a:ext uri="{FF2B5EF4-FFF2-40B4-BE49-F238E27FC236}">
                <a16:creationId xmlns:a16="http://schemas.microsoft.com/office/drawing/2014/main" id="{E44C0E1A-8D2F-803F-B83F-81C740A20C3F}"/>
              </a:ext>
            </a:extLst>
          </p:cNvPr>
          <p:cNvSpPr>
            <a:spLocks noGrp="1"/>
          </p:cNvSpPr>
          <p:nvPr>
            <p:ph idx="1"/>
          </p:nvPr>
        </p:nvSpPr>
        <p:spPr>
          <a:xfrm>
            <a:off x="685802" y="2142067"/>
            <a:ext cx="7901608" cy="4437637"/>
          </a:xfrm>
        </p:spPr>
        <p:txBody>
          <a:bodyPr>
            <a:normAutofit/>
          </a:bodyPr>
          <a:lstStyle/>
          <a:p>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r>
              <a:rPr kumimoji="0" lang="en-IN" sz="2000" b="1" i="1"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rPr>
              <a:t>.</a:t>
            </a:r>
            <a:endParaRPr lang="en-IN" dirty="0"/>
          </a:p>
        </p:txBody>
      </p:sp>
      <p:grpSp>
        <p:nvGrpSpPr>
          <p:cNvPr id="4" name="object 2">
            <a:extLst>
              <a:ext uri="{FF2B5EF4-FFF2-40B4-BE49-F238E27FC236}">
                <a16:creationId xmlns:a16="http://schemas.microsoft.com/office/drawing/2014/main" id="{8F37DCEB-78E5-CE50-18B2-2BA1CB691B23}"/>
              </a:ext>
            </a:extLst>
          </p:cNvPr>
          <p:cNvGrpSpPr/>
          <p:nvPr/>
        </p:nvGrpSpPr>
        <p:grpSpPr>
          <a:xfrm>
            <a:off x="8658225" y="2647950"/>
            <a:ext cx="3533775" cy="3810000"/>
            <a:chOff x="8658225" y="2647950"/>
            <a:chExt cx="3533775" cy="3810000"/>
          </a:xfrm>
        </p:grpSpPr>
        <p:sp>
          <p:nvSpPr>
            <p:cNvPr id="5" name="object 3">
              <a:extLst>
                <a:ext uri="{FF2B5EF4-FFF2-40B4-BE49-F238E27FC236}">
                  <a16:creationId xmlns:a16="http://schemas.microsoft.com/office/drawing/2014/main" id="{74FCF2FA-44C4-1834-67C4-CE3F42FF4C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BC674137-B80F-5295-FB9C-3ECFFA2A051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A128A4EE-1539-6B99-D816-55A062E85418}"/>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10381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C8E9-7D11-174E-F99A-AD9DB94165D4}"/>
              </a:ext>
            </a:extLst>
          </p:cNvPr>
          <p:cNvSpPr>
            <a:spLocks noGrp="1"/>
          </p:cNvSpPr>
          <p:nvPr>
            <p:ph type="title"/>
          </p:nvPr>
        </p:nvSpPr>
        <p:spPr>
          <a:xfrm>
            <a:off x="566533" y="102705"/>
            <a:ext cx="5913782" cy="1456267"/>
          </a:xfrm>
        </p:spPr>
        <p:txBody>
          <a:bodyPr/>
          <a:lstStyle/>
          <a:p>
            <a:r>
              <a:rPr kumimoji="0" lang="en-US" sz="3200" b="0" i="0" u="none" strike="noStrike" kern="1200" cap="all" spc="25" normalizeH="0" baseline="0" noProof="0" dirty="0">
                <a:ln>
                  <a:noFill/>
                </a:ln>
                <a:solidFill>
                  <a:prstClr val="white"/>
                </a:solidFill>
                <a:effectLst/>
                <a:uLnTx/>
                <a:uFillTx/>
                <a:latin typeface="Century Gothic" panose="020B0502020202020204"/>
                <a:ea typeface="+mj-ea"/>
                <a:cs typeface="+mj-cs"/>
              </a:rPr>
              <a:t>W</a:t>
            </a:r>
            <a:r>
              <a:rPr kumimoji="0" lang="en-US" sz="3200" b="0" i="0" u="none" strike="noStrike" kern="1200" cap="all" spc="-20" normalizeH="0" baseline="0" noProof="0" dirty="0">
                <a:ln>
                  <a:noFill/>
                </a:ln>
                <a:solidFill>
                  <a:prstClr val="white"/>
                </a:solidFill>
                <a:effectLst/>
                <a:uLnTx/>
                <a:uFillTx/>
                <a:latin typeface="Century Gothic" panose="020B0502020202020204"/>
                <a:ea typeface="+mj-ea"/>
                <a:cs typeface="+mj-cs"/>
              </a:rPr>
              <a:t>H</a:t>
            </a:r>
            <a:r>
              <a:rPr kumimoji="0" lang="en-US" sz="3200" b="0" i="0" u="none" strike="noStrike" kern="1200" cap="all" spc="20" normalizeH="0" baseline="0" noProof="0" dirty="0">
                <a:ln>
                  <a:noFill/>
                </a:ln>
                <a:solidFill>
                  <a:prstClr val="white"/>
                </a:solidFill>
                <a:effectLst/>
                <a:uLnTx/>
                <a:uFillTx/>
                <a:latin typeface="Century Gothic" panose="020B0502020202020204"/>
                <a:ea typeface="+mj-ea"/>
                <a:cs typeface="+mj-cs"/>
              </a:rPr>
              <a:t>O</a:t>
            </a:r>
            <a:r>
              <a:rPr kumimoji="0" lang="en-US" sz="3200" b="0" i="0" u="none" strike="noStrike" kern="1200" cap="all" spc="-235" normalizeH="0" baseline="0" noProof="0" dirty="0">
                <a:ln>
                  <a:noFill/>
                </a:ln>
                <a:solidFill>
                  <a:prstClr val="white"/>
                </a:solidFill>
                <a:effectLst/>
                <a:uLnTx/>
                <a:uFillTx/>
                <a:latin typeface="Century Gothic" panose="020B0502020202020204"/>
                <a:ea typeface="+mj-ea"/>
                <a:cs typeface="+mj-cs"/>
              </a:rPr>
              <a:t> </a:t>
            </a:r>
            <a:r>
              <a:rPr kumimoji="0" lang="en-US" sz="3200" b="0" i="0" u="none" strike="noStrike" kern="1200" cap="all" spc="-10" normalizeH="0" baseline="0" noProof="0" dirty="0">
                <a:ln>
                  <a:noFill/>
                </a:ln>
                <a:solidFill>
                  <a:prstClr val="white"/>
                </a:solidFill>
                <a:effectLst/>
                <a:uLnTx/>
                <a:uFillTx/>
                <a:latin typeface="Century Gothic" panose="020B0502020202020204"/>
                <a:ea typeface="+mj-ea"/>
                <a:cs typeface="+mj-cs"/>
              </a:rPr>
              <a:t>AR</a:t>
            </a:r>
            <a:r>
              <a:rPr kumimoji="0" lang="en-US" sz="3200" b="0" i="0" u="none" strike="noStrike" kern="1200" cap="all" spc="15" normalizeH="0" baseline="0" noProof="0" dirty="0">
                <a:ln>
                  <a:noFill/>
                </a:ln>
                <a:solidFill>
                  <a:prstClr val="white"/>
                </a:solidFill>
                <a:effectLst/>
                <a:uLnTx/>
                <a:uFillTx/>
                <a:latin typeface="Century Gothic" panose="020B0502020202020204"/>
                <a:ea typeface="+mj-ea"/>
                <a:cs typeface="+mj-cs"/>
              </a:rPr>
              <a:t>E</a:t>
            </a:r>
            <a:r>
              <a:rPr kumimoji="0" lang="en-US" sz="3200" b="0" i="0" u="none" strike="noStrike" kern="1200" cap="all" spc="-35" normalizeH="0" baseline="0" noProof="0" dirty="0">
                <a:ln>
                  <a:noFill/>
                </a:ln>
                <a:solidFill>
                  <a:prstClr val="white"/>
                </a:solidFill>
                <a:effectLst/>
                <a:uLnTx/>
                <a:uFillTx/>
                <a:latin typeface="Century Gothic" panose="020B0502020202020204"/>
                <a:ea typeface="+mj-ea"/>
                <a:cs typeface="+mj-cs"/>
              </a:rPr>
              <a:t> </a:t>
            </a:r>
            <a:r>
              <a:rPr kumimoji="0" lang="en-US" sz="3200" b="0" i="0" u="none" strike="noStrike" kern="1200" cap="all" spc="-10" normalizeH="0" baseline="0" noProof="0" dirty="0">
                <a:ln>
                  <a:noFill/>
                </a:ln>
                <a:solidFill>
                  <a:prstClr val="white"/>
                </a:solidFill>
                <a:effectLst/>
                <a:uLnTx/>
                <a:uFillTx/>
                <a:latin typeface="Century Gothic" panose="020B0502020202020204"/>
                <a:ea typeface="+mj-ea"/>
                <a:cs typeface="+mj-cs"/>
              </a:rPr>
              <a:t>T</a:t>
            </a:r>
            <a:r>
              <a:rPr kumimoji="0" lang="en-US" sz="3200" b="0" i="0" u="none" strike="noStrike" kern="1200" cap="all" spc="-15" normalizeH="0" baseline="0" noProof="0" dirty="0">
                <a:ln>
                  <a:noFill/>
                </a:ln>
                <a:solidFill>
                  <a:prstClr val="white"/>
                </a:solidFill>
                <a:effectLst/>
                <a:uLnTx/>
                <a:uFillTx/>
                <a:latin typeface="Century Gothic" panose="020B0502020202020204"/>
                <a:ea typeface="+mj-ea"/>
                <a:cs typeface="+mj-cs"/>
              </a:rPr>
              <a:t>H</a:t>
            </a:r>
            <a:r>
              <a:rPr kumimoji="0" lang="en-US" sz="3200" b="0" i="0" u="none" strike="noStrike" kern="1200" cap="all" spc="15" normalizeH="0" baseline="0" noProof="0" dirty="0">
                <a:ln>
                  <a:noFill/>
                </a:ln>
                <a:solidFill>
                  <a:prstClr val="white"/>
                </a:solidFill>
                <a:effectLst/>
                <a:uLnTx/>
                <a:uFillTx/>
                <a:latin typeface="Century Gothic" panose="020B0502020202020204"/>
                <a:ea typeface="+mj-ea"/>
                <a:cs typeface="+mj-cs"/>
              </a:rPr>
              <a:t>E</a:t>
            </a:r>
            <a:r>
              <a:rPr kumimoji="0" lang="en-US" sz="3200" b="0" i="0" u="none" strike="noStrike" kern="1200" cap="all" spc="-35" normalizeH="0" baseline="0" noProof="0" dirty="0">
                <a:ln>
                  <a:noFill/>
                </a:ln>
                <a:solidFill>
                  <a:prstClr val="white"/>
                </a:solidFill>
                <a:effectLst/>
                <a:uLnTx/>
                <a:uFillTx/>
                <a:latin typeface="Century Gothic" panose="020B0502020202020204"/>
                <a:ea typeface="+mj-ea"/>
                <a:cs typeface="+mj-cs"/>
              </a:rPr>
              <a:t> </a:t>
            </a:r>
            <a:r>
              <a:rPr kumimoji="0" lang="en-US" sz="3200" b="0" i="0" u="none" strike="noStrike" kern="1200" cap="all" spc="-20" normalizeH="0" baseline="0" noProof="0" dirty="0">
                <a:ln>
                  <a:noFill/>
                </a:ln>
                <a:solidFill>
                  <a:prstClr val="white"/>
                </a:solidFill>
                <a:effectLst/>
                <a:uLnTx/>
                <a:uFillTx/>
                <a:latin typeface="Century Gothic" panose="020B0502020202020204"/>
                <a:ea typeface="+mj-ea"/>
                <a:cs typeface="+mj-cs"/>
              </a:rPr>
              <a:t>E</a:t>
            </a:r>
            <a:r>
              <a:rPr kumimoji="0" lang="en-US" sz="3200" b="0" i="0" u="none" strike="noStrike" kern="1200" cap="all" spc="30" normalizeH="0" baseline="0" noProof="0" dirty="0">
                <a:ln>
                  <a:noFill/>
                </a:ln>
                <a:solidFill>
                  <a:prstClr val="white"/>
                </a:solidFill>
                <a:effectLst/>
                <a:uLnTx/>
                <a:uFillTx/>
                <a:latin typeface="Century Gothic" panose="020B0502020202020204"/>
                <a:ea typeface="+mj-ea"/>
                <a:cs typeface="+mj-cs"/>
              </a:rPr>
              <a:t>N</a:t>
            </a:r>
            <a:r>
              <a:rPr kumimoji="0" lang="en-US" sz="3200" b="0" i="0" u="none" strike="noStrike" kern="1200" cap="all" spc="15" normalizeH="0" baseline="0" noProof="0" dirty="0">
                <a:ln>
                  <a:noFill/>
                </a:ln>
                <a:solidFill>
                  <a:prstClr val="white"/>
                </a:solidFill>
                <a:effectLst/>
                <a:uLnTx/>
                <a:uFillTx/>
                <a:latin typeface="Century Gothic" panose="020B0502020202020204"/>
                <a:ea typeface="+mj-ea"/>
                <a:cs typeface="+mj-cs"/>
              </a:rPr>
              <a:t>D</a:t>
            </a:r>
            <a:r>
              <a:rPr kumimoji="0" lang="en-US" sz="3200" b="0" i="0" u="none" strike="noStrike" kern="1200" cap="all" spc="-45" normalizeH="0" baseline="0" noProof="0" dirty="0">
                <a:ln>
                  <a:noFill/>
                </a:ln>
                <a:solidFill>
                  <a:prstClr val="white"/>
                </a:solidFill>
                <a:effectLst/>
                <a:uLnTx/>
                <a:uFillTx/>
                <a:latin typeface="Century Gothic" panose="020B0502020202020204"/>
                <a:ea typeface="+mj-ea"/>
                <a:cs typeface="+mj-cs"/>
              </a:rPr>
              <a:t> </a:t>
            </a:r>
            <a:r>
              <a:rPr kumimoji="0" lang="en-US" sz="3200" b="0" i="0" u="none" strike="noStrike" kern="1200" cap="all" spc="0" normalizeH="0" baseline="0" noProof="0" dirty="0">
                <a:ln>
                  <a:noFill/>
                </a:ln>
                <a:solidFill>
                  <a:prstClr val="white"/>
                </a:solidFill>
                <a:effectLst/>
                <a:uLnTx/>
                <a:uFillTx/>
                <a:latin typeface="Century Gothic" panose="020B0502020202020204"/>
                <a:ea typeface="+mj-ea"/>
                <a:cs typeface="+mj-cs"/>
              </a:rPr>
              <a:t>U</a:t>
            </a:r>
            <a:r>
              <a:rPr kumimoji="0" lang="en-US" sz="3200" b="0" i="0" u="none" strike="noStrike" kern="1200" cap="all" spc="10" normalizeH="0" baseline="0" noProof="0" dirty="0">
                <a:ln>
                  <a:noFill/>
                </a:ln>
                <a:solidFill>
                  <a:prstClr val="white"/>
                </a:solidFill>
                <a:effectLst/>
                <a:uLnTx/>
                <a:uFillTx/>
                <a:latin typeface="Century Gothic" panose="020B0502020202020204"/>
                <a:ea typeface="+mj-ea"/>
                <a:cs typeface="+mj-cs"/>
              </a:rPr>
              <a:t>S</a:t>
            </a:r>
            <a:r>
              <a:rPr kumimoji="0" lang="en-US" sz="3200" b="0" i="0" u="none" strike="noStrike" kern="1200" cap="all" spc="-25" normalizeH="0" baseline="0" noProof="0" dirty="0">
                <a:ln>
                  <a:noFill/>
                </a:ln>
                <a:solidFill>
                  <a:prstClr val="white"/>
                </a:solidFill>
                <a:effectLst/>
                <a:uLnTx/>
                <a:uFillTx/>
                <a:latin typeface="Century Gothic" panose="020B0502020202020204"/>
                <a:ea typeface="+mj-ea"/>
                <a:cs typeface="+mj-cs"/>
              </a:rPr>
              <a:t>E</a:t>
            </a:r>
            <a:r>
              <a:rPr kumimoji="0" lang="en-US" sz="3200" b="0" i="0" u="none" strike="noStrike" kern="1200" cap="all" spc="-10" normalizeH="0" baseline="0" noProof="0" dirty="0">
                <a:ln>
                  <a:noFill/>
                </a:ln>
                <a:solidFill>
                  <a:prstClr val="white"/>
                </a:solidFill>
                <a:effectLst/>
                <a:uLnTx/>
                <a:uFillTx/>
                <a:latin typeface="Century Gothic" panose="020B0502020202020204"/>
                <a:ea typeface="+mj-ea"/>
                <a:cs typeface="+mj-cs"/>
              </a:rPr>
              <a:t>R</a:t>
            </a:r>
            <a:r>
              <a:rPr kumimoji="0" lang="en-US" sz="3200" b="0" i="0" u="none" strike="noStrike" kern="1200" cap="all" spc="5" normalizeH="0" baseline="0" noProof="0" dirty="0">
                <a:ln>
                  <a:noFill/>
                </a:ln>
                <a:solidFill>
                  <a:prstClr val="white"/>
                </a:solidFill>
                <a:effectLst/>
                <a:uLnTx/>
                <a:uFillTx/>
                <a:latin typeface="Century Gothic" panose="020B0502020202020204"/>
                <a:ea typeface="+mj-ea"/>
                <a:cs typeface="+mj-cs"/>
              </a:rPr>
              <a:t>S?</a:t>
            </a:r>
            <a:endParaRPr lang="en-IN" dirty="0"/>
          </a:p>
        </p:txBody>
      </p:sp>
      <p:sp>
        <p:nvSpPr>
          <p:cNvPr id="3" name="Content Placeholder 2">
            <a:extLst>
              <a:ext uri="{FF2B5EF4-FFF2-40B4-BE49-F238E27FC236}">
                <a16:creationId xmlns:a16="http://schemas.microsoft.com/office/drawing/2014/main" id="{EDC05611-0A95-F5C9-7B54-78BA5498C420}"/>
              </a:ext>
            </a:extLst>
          </p:cNvPr>
          <p:cNvSpPr>
            <a:spLocks noGrp="1"/>
          </p:cNvSpPr>
          <p:nvPr>
            <p:ph idx="1"/>
          </p:nvPr>
        </p:nvSpPr>
        <p:spPr>
          <a:xfrm>
            <a:off x="248479" y="1808922"/>
            <a:ext cx="10131425" cy="4658139"/>
          </a:xfrm>
        </p:spPr>
        <p:txBody>
          <a:bodyPr>
            <a:normAutofit fontScale="85000" lnSpcReduction="20000"/>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1.Human Resources (HR) Departments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2. Managers and Supervisors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3. Executives and Senior Management</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4. Employees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5. Training and Development Teams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6. Compensation and Benefits Teams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38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7. Consultants and Analysts</a:t>
            </a:r>
          </a:p>
          <a:p>
            <a:endParaRPr lang="en-IN" dirty="0"/>
          </a:p>
        </p:txBody>
      </p:sp>
    </p:spTree>
    <p:extLst>
      <p:ext uri="{BB962C8B-B14F-4D97-AF65-F5344CB8AC3E}">
        <p14:creationId xmlns:p14="http://schemas.microsoft.com/office/powerpoint/2010/main" val="122523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F0EB-8772-F181-1894-54C1150916CE}"/>
              </a:ext>
            </a:extLst>
          </p:cNvPr>
          <p:cNvSpPr>
            <a:spLocks noGrp="1"/>
          </p:cNvSpPr>
          <p:nvPr>
            <p:ph type="title"/>
          </p:nvPr>
        </p:nvSpPr>
        <p:spPr>
          <a:xfrm>
            <a:off x="139149" y="93776"/>
            <a:ext cx="10131425" cy="1456267"/>
          </a:xfrm>
        </p:spPr>
        <p:txBody>
          <a:bodyPr/>
          <a:lstStyle/>
          <a:p>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25" normalizeH="0" baseline="0" noProof="0" dirty="0">
                <a:ln>
                  <a:noFill/>
                </a:ln>
                <a:solidFill>
                  <a:prstClr val="white"/>
                </a:solidFill>
                <a:effectLst/>
                <a:uLnTx/>
                <a:uFillTx/>
                <a:latin typeface="Century Gothic" panose="020B0502020202020204"/>
                <a:ea typeface="+mj-ea"/>
                <a:cs typeface="+mj-cs"/>
              </a:rPr>
              <a:t>U</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R</a:t>
            </a:r>
            <a:r>
              <a:rPr kumimoji="0" lang="en-US" sz="3600" b="0" i="0" u="none" strike="noStrike" kern="1200" cap="all" spc="5" normalizeH="0" baseline="0" noProof="0" dirty="0">
                <a:ln>
                  <a:noFill/>
                </a:ln>
                <a:solidFill>
                  <a:prstClr val="white"/>
                </a:solidFill>
                <a:effectLst/>
                <a:uLnTx/>
                <a:uFillTx/>
                <a:latin typeface="Century Gothic" panose="020B0502020202020204"/>
                <a:ea typeface="+mj-ea"/>
                <a:cs typeface="+mj-cs"/>
              </a:rPr>
              <a:t> </a:t>
            </a:r>
            <a:r>
              <a:rPr kumimoji="0" lang="en-US" sz="3600" b="0" i="0" u="none" strike="noStrike" kern="1200" cap="all" spc="25" normalizeH="0" baseline="0" noProof="0" dirty="0">
                <a:ln>
                  <a:noFill/>
                </a:ln>
                <a:solidFill>
                  <a:prstClr val="white"/>
                </a:solidFill>
                <a:effectLst/>
                <a:uLnTx/>
                <a:uFillTx/>
                <a:latin typeface="Century Gothic" panose="020B0502020202020204"/>
                <a:ea typeface="+mj-ea"/>
                <a:cs typeface="+mj-cs"/>
              </a:rPr>
              <a:t>S</a:t>
            </a:r>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25" normalizeH="0" baseline="0" noProof="0" dirty="0">
                <a:ln>
                  <a:noFill/>
                </a:ln>
                <a:solidFill>
                  <a:prstClr val="white"/>
                </a:solidFill>
                <a:effectLst/>
                <a:uLnTx/>
                <a:uFillTx/>
                <a:latin typeface="Century Gothic" panose="020B0502020202020204"/>
                <a:ea typeface="+mj-ea"/>
                <a:cs typeface="+mj-cs"/>
              </a:rPr>
              <a:t>LU</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T</a:t>
            </a:r>
            <a:r>
              <a:rPr kumimoji="0" lang="en-US" sz="3600" b="0" i="0" u="none" strike="noStrike" kern="1200" cap="all" spc="-30" normalizeH="0" baseline="0" noProof="0" dirty="0">
                <a:ln>
                  <a:noFill/>
                </a:ln>
                <a:solidFill>
                  <a:prstClr val="white"/>
                </a:solidFill>
                <a:effectLst/>
                <a:uLnTx/>
                <a:uFillTx/>
                <a:latin typeface="Century Gothic" panose="020B0502020202020204"/>
                <a:ea typeface="+mj-ea"/>
                <a:cs typeface="+mj-cs"/>
              </a:rPr>
              <a:t>I</a:t>
            </a:r>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N</a:t>
            </a:r>
            <a:r>
              <a:rPr kumimoji="0" lang="en-US" sz="3600" b="0" i="0" u="none" strike="noStrike" kern="1200" cap="all" spc="-345" normalizeH="0" baseline="0" noProof="0" dirty="0">
                <a:ln>
                  <a:noFill/>
                </a:ln>
                <a:solidFill>
                  <a:prstClr val="white"/>
                </a:solidFill>
                <a:effectLst/>
                <a:uLnTx/>
                <a:uFillTx/>
                <a:latin typeface="Century Gothic" panose="020B0502020202020204"/>
                <a:ea typeface="+mj-ea"/>
                <a:cs typeface="+mj-cs"/>
              </a:rPr>
              <a:t> </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A</a:t>
            </a:r>
            <a:r>
              <a:rPr kumimoji="0" lang="en-US" sz="3600" b="0" i="0" u="none" strike="noStrike" kern="1200" cap="all" spc="-5" normalizeH="0" baseline="0" noProof="0" dirty="0">
                <a:ln>
                  <a:noFill/>
                </a:ln>
                <a:solidFill>
                  <a:prstClr val="white"/>
                </a:solidFill>
                <a:effectLst/>
                <a:uLnTx/>
                <a:uFillTx/>
                <a:latin typeface="Century Gothic" panose="020B0502020202020204"/>
                <a:ea typeface="+mj-ea"/>
                <a:cs typeface="+mj-cs"/>
              </a:rPr>
              <a:t>N</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D</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 </a:t>
            </a:r>
            <a:r>
              <a:rPr kumimoji="0" lang="en-US" sz="3600" b="0" i="0" u="none" strike="noStrike" kern="1200" cap="all" spc="-30" normalizeH="0" baseline="0" noProof="0" dirty="0">
                <a:ln>
                  <a:noFill/>
                </a:ln>
                <a:solidFill>
                  <a:prstClr val="white"/>
                </a:solidFill>
                <a:effectLst/>
                <a:uLnTx/>
                <a:uFillTx/>
                <a:latin typeface="Century Gothic" panose="020B0502020202020204"/>
                <a:ea typeface="+mj-ea"/>
                <a:cs typeface="+mj-cs"/>
              </a:rPr>
              <a:t>I</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T</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S</a:t>
            </a:r>
            <a:r>
              <a:rPr kumimoji="0" lang="en-US" sz="3600" b="0" i="0" u="none" strike="noStrike" kern="1200" cap="all" spc="60" normalizeH="0" baseline="0" noProof="0" dirty="0">
                <a:ln>
                  <a:noFill/>
                </a:ln>
                <a:solidFill>
                  <a:prstClr val="white"/>
                </a:solidFill>
                <a:effectLst/>
                <a:uLnTx/>
                <a:uFillTx/>
                <a:latin typeface="Century Gothic" panose="020B0502020202020204"/>
                <a:ea typeface="+mj-ea"/>
                <a:cs typeface="+mj-cs"/>
              </a:rPr>
              <a:t> </a:t>
            </a:r>
            <a:r>
              <a:rPr kumimoji="0" lang="en-US" sz="3600" b="0" i="0" u="none" strike="noStrike" kern="1200" cap="all" spc="-295" normalizeH="0" baseline="0" noProof="0" dirty="0">
                <a:ln>
                  <a:noFill/>
                </a:ln>
                <a:solidFill>
                  <a:prstClr val="white"/>
                </a:solidFill>
                <a:effectLst/>
                <a:uLnTx/>
                <a:uFillTx/>
                <a:latin typeface="Century Gothic" panose="020B0502020202020204"/>
                <a:ea typeface="+mj-ea"/>
                <a:cs typeface="+mj-cs"/>
              </a:rPr>
              <a:t>V</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A</a:t>
            </a:r>
            <a:r>
              <a:rPr kumimoji="0" lang="en-US" sz="3600" b="0" i="0" u="none" strike="noStrike" kern="1200" cap="all" spc="25" normalizeH="0" baseline="0" noProof="0" dirty="0">
                <a:ln>
                  <a:noFill/>
                </a:ln>
                <a:solidFill>
                  <a:prstClr val="white"/>
                </a:solidFill>
                <a:effectLst/>
                <a:uLnTx/>
                <a:uFillTx/>
                <a:latin typeface="Century Gothic" panose="020B0502020202020204"/>
                <a:ea typeface="+mj-ea"/>
                <a:cs typeface="+mj-cs"/>
              </a:rPr>
              <a:t>LU</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E</a:t>
            </a:r>
            <a:r>
              <a:rPr kumimoji="0" lang="en-US" sz="3600" b="0" i="0" u="none" strike="noStrike" kern="1200" cap="all" spc="-65" normalizeH="0" baseline="0" noProof="0" dirty="0">
                <a:ln>
                  <a:noFill/>
                </a:ln>
                <a:solidFill>
                  <a:prstClr val="white"/>
                </a:solidFill>
                <a:effectLst/>
                <a:uLnTx/>
                <a:uFillTx/>
                <a:latin typeface="Century Gothic" panose="020B0502020202020204"/>
                <a:ea typeface="+mj-ea"/>
                <a:cs typeface="+mj-cs"/>
              </a:rPr>
              <a:t> </a:t>
            </a:r>
            <a:r>
              <a:rPr kumimoji="0" lang="en-US" sz="3600" b="0" i="0" u="none" strike="noStrike" kern="1200" cap="all" spc="-15" normalizeH="0" baseline="0" noProof="0" dirty="0">
                <a:ln>
                  <a:noFill/>
                </a:ln>
                <a:solidFill>
                  <a:prstClr val="white"/>
                </a:solidFill>
                <a:effectLst/>
                <a:uLnTx/>
                <a:uFillTx/>
                <a:latin typeface="Century Gothic" panose="020B0502020202020204"/>
                <a:ea typeface="+mj-ea"/>
                <a:cs typeface="+mj-cs"/>
              </a:rPr>
              <a:t>P</a:t>
            </a:r>
            <a:r>
              <a:rPr kumimoji="0" lang="en-US" sz="3600" b="0" i="0" u="none" strike="noStrike" kern="1200" cap="all" spc="-30" normalizeH="0" baseline="0" noProof="0" dirty="0">
                <a:ln>
                  <a:noFill/>
                </a:ln>
                <a:solidFill>
                  <a:prstClr val="white"/>
                </a:solidFill>
                <a:effectLst/>
                <a:uLnTx/>
                <a:uFillTx/>
                <a:latin typeface="Century Gothic" panose="020B0502020202020204"/>
                <a:ea typeface="+mj-ea"/>
                <a:cs typeface="+mj-cs"/>
              </a:rPr>
              <a:t>R</a:t>
            </a:r>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15" normalizeH="0" baseline="0" noProof="0" dirty="0">
                <a:ln>
                  <a:noFill/>
                </a:ln>
                <a:solidFill>
                  <a:prstClr val="white"/>
                </a:solidFill>
                <a:effectLst/>
                <a:uLnTx/>
                <a:uFillTx/>
                <a:latin typeface="Century Gothic" panose="020B0502020202020204"/>
                <a:ea typeface="+mj-ea"/>
                <a:cs typeface="+mj-cs"/>
              </a:rPr>
              <a:t>P</a:t>
            </a:r>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25" normalizeH="0" baseline="0" noProof="0" dirty="0">
                <a:ln>
                  <a:noFill/>
                </a:ln>
                <a:solidFill>
                  <a:prstClr val="white"/>
                </a:solidFill>
                <a:effectLst/>
                <a:uLnTx/>
                <a:uFillTx/>
                <a:latin typeface="Century Gothic" panose="020B0502020202020204"/>
                <a:ea typeface="+mj-ea"/>
                <a:cs typeface="+mj-cs"/>
              </a:rPr>
              <a:t>S</a:t>
            </a:r>
            <a:r>
              <a:rPr kumimoji="0" lang="en-US" sz="3600" b="0" i="0" u="none" strike="noStrike" kern="1200" cap="all" spc="-30" normalizeH="0" baseline="0" noProof="0" dirty="0">
                <a:ln>
                  <a:noFill/>
                </a:ln>
                <a:solidFill>
                  <a:prstClr val="white"/>
                </a:solidFill>
                <a:effectLst/>
                <a:uLnTx/>
                <a:uFillTx/>
                <a:latin typeface="Century Gothic" panose="020B0502020202020204"/>
                <a:ea typeface="+mj-ea"/>
                <a:cs typeface="+mj-cs"/>
              </a:rPr>
              <a:t>I</a:t>
            </a:r>
            <a:r>
              <a:rPr kumimoji="0" lang="en-US" sz="3600" b="0" i="0" u="none" strike="noStrike" kern="1200" cap="all" spc="-35" normalizeH="0" baseline="0" noProof="0" dirty="0">
                <a:ln>
                  <a:noFill/>
                </a:ln>
                <a:solidFill>
                  <a:prstClr val="white"/>
                </a:solidFill>
                <a:effectLst/>
                <a:uLnTx/>
                <a:uFillTx/>
                <a:latin typeface="Century Gothic" panose="020B0502020202020204"/>
                <a:ea typeface="+mj-ea"/>
                <a:cs typeface="+mj-cs"/>
              </a:rPr>
              <a:t>T</a:t>
            </a:r>
            <a:r>
              <a:rPr kumimoji="0" lang="en-US" sz="3600" b="0" i="0" u="none" strike="noStrike" kern="1200" cap="all" spc="-30" normalizeH="0" baseline="0" noProof="0" dirty="0">
                <a:ln>
                  <a:noFill/>
                </a:ln>
                <a:solidFill>
                  <a:prstClr val="white"/>
                </a:solidFill>
                <a:effectLst/>
                <a:uLnTx/>
                <a:uFillTx/>
                <a:latin typeface="Century Gothic" panose="020B0502020202020204"/>
                <a:ea typeface="+mj-ea"/>
                <a:cs typeface="+mj-cs"/>
              </a:rPr>
              <a:t>I</a:t>
            </a:r>
            <a:r>
              <a:rPr kumimoji="0" lang="en-US" sz="3600" b="0" i="0" u="none" strike="noStrike" kern="1200" cap="all" spc="10" normalizeH="0" baseline="0" noProof="0" dirty="0">
                <a:ln>
                  <a:noFill/>
                </a:ln>
                <a:solidFill>
                  <a:prstClr val="white"/>
                </a:solidFill>
                <a:effectLst/>
                <a:uLnTx/>
                <a:uFillTx/>
                <a:latin typeface="Century Gothic" panose="020B0502020202020204"/>
                <a:ea typeface="+mj-ea"/>
                <a:cs typeface="+mj-cs"/>
              </a:rPr>
              <a:t>O</a:t>
            </a:r>
            <a:r>
              <a:rPr kumimoji="0" lang="en-US" sz="3600" b="0" i="0" u="none" strike="noStrike" kern="1200" cap="all" spc="0" normalizeH="0" baseline="0" noProof="0" dirty="0">
                <a:ln>
                  <a:noFill/>
                </a:ln>
                <a:solidFill>
                  <a:prstClr val="white"/>
                </a:solidFill>
                <a:effectLst/>
                <a:uLnTx/>
                <a:uFillTx/>
                <a:latin typeface="Century Gothic" panose="020B0502020202020204"/>
                <a:ea typeface="+mj-ea"/>
                <a:cs typeface="+mj-cs"/>
              </a:rPr>
              <a:t>N</a:t>
            </a:r>
            <a:endParaRPr lang="en-IN" dirty="0"/>
          </a:p>
        </p:txBody>
      </p:sp>
      <p:sp>
        <p:nvSpPr>
          <p:cNvPr id="3" name="Content Placeholder 2">
            <a:extLst>
              <a:ext uri="{FF2B5EF4-FFF2-40B4-BE49-F238E27FC236}">
                <a16:creationId xmlns:a16="http://schemas.microsoft.com/office/drawing/2014/main" id="{0D7EF83F-E57E-8717-4895-6FE9AD904D56}"/>
              </a:ext>
            </a:extLst>
          </p:cNvPr>
          <p:cNvSpPr>
            <a:spLocks noGrp="1"/>
          </p:cNvSpPr>
          <p:nvPr>
            <p:ph idx="1"/>
          </p:nvPr>
        </p:nvSpPr>
        <p:spPr>
          <a:xfrm>
            <a:off x="685801" y="1853832"/>
            <a:ext cx="6639338" cy="1286933"/>
          </a:xfrm>
        </p:spPr>
        <p:txBody>
          <a:bodyPr>
            <a:noAutofit/>
          </a:bodyPr>
          <a:lstStyle/>
          <a:p>
            <a:pPr marL="0" indent="0">
              <a:buNone/>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Your solution leverages Excel to provide a comprehensive, user-friendly, and cost-effective approach to employee performance analysis</a:t>
            </a:r>
            <a:endParaRPr lang="en-IN" sz="3200" dirty="0">
              <a:solidFill>
                <a:schemeClr val="bg1"/>
              </a:solidFill>
            </a:endParaRPr>
          </a:p>
        </p:txBody>
      </p:sp>
      <p:pic>
        <p:nvPicPr>
          <p:cNvPr id="4" name="object 2">
            <a:extLst>
              <a:ext uri="{FF2B5EF4-FFF2-40B4-BE49-F238E27FC236}">
                <a16:creationId xmlns:a16="http://schemas.microsoft.com/office/drawing/2014/main" id="{2FE5623D-061B-F7C9-5FE8-46EF38C17CB8}"/>
              </a:ext>
            </a:extLst>
          </p:cNvPr>
          <p:cNvPicPr/>
          <p:nvPr/>
        </p:nvPicPr>
        <p:blipFill>
          <a:blip r:embed="rId2" cstate="print"/>
          <a:stretch>
            <a:fillRect/>
          </a:stretch>
        </p:blipFill>
        <p:spPr>
          <a:xfrm>
            <a:off x="0" y="4000501"/>
            <a:ext cx="2695574" cy="2857499"/>
          </a:xfrm>
          <a:prstGeom prst="rect">
            <a:avLst/>
          </a:prstGeom>
        </p:spPr>
      </p:pic>
      <p:sp>
        <p:nvSpPr>
          <p:cNvPr id="6" name="TextBox 5">
            <a:extLst>
              <a:ext uri="{FF2B5EF4-FFF2-40B4-BE49-F238E27FC236}">
                <a16:creationId xmlns:a16="http://schemas.microsoft.com/office/drawing/2014/main" id="{60366B73-4240-15ED-F497-009599F473C1}"/>
              </a:ext>
            </a:extLst>
          </p:cNvPr>
          <p:cNvSpPr txBox="1"/>
          <p:nvPr/>
        </p:nvSpPr>
        <p:spPr>
          <a:xfrm>
            <a:off x="4897506" y="3717236"/>
            <a:ext cx="6097656" cy="304698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effectLst/>
                <a:uLnTx/>
                <a:uFillTx/>
                <a:latin typeface="Century Gothic" panose="020B0502020202020204"/>
                <a:ea typeface="+mn-ea"/>
                <a:cs typeface="+mn-cs"/>
              </a:rPr>
              <a:t>Value Proposition:</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1. Cost-Effectiveness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2. Ease of Use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3. Data Management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4. Customizable Analysis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32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5. Real-Time Analysi</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s</a:t>
            </a:r>
          </a:p>
        </p:txBody>
      </p:sp>
    </p:spTree>
    <p:extLst>
      <p:ext uri="{BB962C8B-B14F-4D97-AF65-F5344CB8AC3E}">
        <p14:creationId xmlns:p14="http://schemas.microsoft.com/office/powerpoint/2010/main" val="64477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D45A-849E-7750-A32B-56320653FA13}"/>
              </a:ext>
            </a:extLst>
          </p:cNvPr>
          <p:cNvSpPr>
            <a:spLocks noGrp="1"/>
          </p:cNvSpPr>
          <p:nvPr>
            <p:ph type="title"/>
          </p:nvPr>
        </p:nvSpPr>
        <p:spPr/>
        <p:txBody>
          <a:bodyPr/>
          <a:lstStyle/>
          <a:p>
            <a:r>
              <a:rPr kumimoji="0" lang="en-IN" sz="4000" b="0" i="0" u="none" strike="noStrike" kern="1200" cap="all" spc="0" normalizeH="0" baseline="0" noProof="0" dirty="0">
                <a:ln>
                  <a:noFill/>
                </a:ln>
                <a:solidFill>
                  <a:prstClr val="white"/>
                </a:solidFill>
                <a:effectLst/>
                <a:uLnTx/>
                <a:uFillTx/>
                <a:latin typeface="Century Gothic" panose="020B0502020202020204"/>
                <a:ea typeface="+mj-ea"/>
                <a:cs typeface="+mj-cs"/>
              </a:rPr>
              <a:t>Dataset Description</a:t>
            </a:r>
            <a:endParaRPr lang="en-IN" dirty="0"/>
          </a:p>
        </p:txBody>
      </p:sp>
      <p:sp>
        <p:nvSpPr>
          <p:cNvPr id="3" name="Content Placeholder 2">
            <a:extLst>
              <a:ext uri="{FF2B5EF4-FFF2-40B4-BE49-F238E27FC236}">
                <a16:creationId xmlns:a16="http://schemas.microsoft.com/office/drawing/2014/main" id="{70E8BBD6-BF9A-687B-204A-78C0DE6883F5}"/>
              </a:ext>
            </a:extLst>
          </p:cNvPr>
          <p:cNvSpPr>
            <a:spLocks noGrp="1"/>
          </p:cNvSpPr>
          <p:nvPr>
            <p:ph idx="1"/>
          </p:nvPr>
        </p:nvSpPr>
        <p:spPr>
          <a:xfrm>
            <a:off x="1480932" y="1724624"/>
            <a:ext cx="10131425" cy="4805385"/>
          </a:xfrm>
        </p:spPr>
        <p:txBody>
          <a:bodyPr>
            <a:norm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Listed Features: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1. Employee ID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2. First name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3. Last name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4. Business unit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5. Employee Type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6. Employee Status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 Employee classification type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8. Gender Code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9. Performance Score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10. Current employee rating</a:t>
            </a:r>
          </a:p>
          <a:p>
            <a:endParaRPr lang="en-IN" dirty="0"/>
          </a:p>
        </p:txBody>
      </p:sp>
    </p:spTree>
    <p:extLst>
      <p:ext uri="{BB962C8B-B14F-4D97-AF65-F5344CB8AC3E}">
        <p14:creationId xmlns:p14="http://schemas.microsoft.com/office/powerpoint/2010/main" val="325870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CDE4-8381-0BD2-1AC3-EA2DF2CD5C57}"/>
              </a:ext>
            </a:extLst>
          </p:cNvPr>
          <p:cNvSpPr>
            <a:spLocks noGrp="1"/>
          </p:cNvSpPr>
          <p:nvPr>
            <p:ph type="title"/>
          </p:nvPr>
        </p:nvSpPr>
        <p:spPr>
          <a:xfrm>
            <a:off x="298175" y="0"/>
            <a:ext cx="10131425" cy="1456267"/>
          </a:xfrm>
        </p:spPr>
        <p:txBody>
          <a:bodyPr/>
          <a:lstStyle/>
          <a:p>
            <a:r>
              <a:rPr kumimoji="0" lang="en-US" sz="4250" b="0" i="0" u="none" strike="noStrike" kern="1200" cap="all" spc="15" normalizeH="0" baseline="0" noProof="0" dirty="0">
                <a:ln>
                  <a:noFill/>
                </a:ln>
                <a:solidFill>
                  <a:prstClr val="white"/>
                </a:solidFill>
                <a:effectLst/>
                <a:uLnTx/>
                <a:uFillTx/>
                <a:latin typeface="Century Gothic" panose="020B0502020202020204"/>
                <a:ea typeface="+mj-ea"/>
                <a:cs typeface="+mj-cs"/>
              </a:rPr>
              <a:t>THE</a:t>
            </a:r>
            <a:r>
              <a:rPr kumimoji="0" lang="en-US" sz="4250" b="0" i="0" u="none" strike="noStrike" kern="1200" cap="all" spc="20" normalizeH="0" baseline="0" noProof="0" dirty="0">
                <a:ln>
                  <a:noFill/>
                </a:ln>
                <a:solidFill>
                  <a:prstClr val="white"/>
                </a:solidFill>
                <a:effectLst/>
                <a:uLnTx/>
                <a:uFillTx/>
                <a:latin typeface="Century Gothic" panose="020B0502020202020204"/>
                <a:ea typeface="+mj-ea"/>
                <a:cs typeface="+mj-cs"/>
              </a:rPr>
              <a:t> "</a:t>
            </a:r>
            <a:r>
              <a:rPr kumimoji="0" lang="en-US" sz="4250" b="0" i="0" u="none" strike="noStrike" kern="1200" cap="all" spc="10" normalizeH="0" baseline="0" noProof="0" dirty="0">
                <a:ln>
                  <a:noFill/>
                </a:ln>
                <a:solidFill>
                  <a:prstClr val="white"/>
                </a:solidFill>
                <a:effectLst/>
                <a:uLnTx/>
                <a:uFillTx/>
                <a:latin typeface="Century Gothic" panose="020B0502020202020204"/>
                <a:ea typeface="+mj-ea"/>
                <a:cs typeface="+mj-cs"/>
              </a:rPr>
              <a:t>WOW"</a:t>
            </a:r>
            <a:r>
              <a:rPr kumimoji="0" lang="en-US" sz="4250" b="0" i="0" u="none" strike="noStrike" kern="1200" cap="all" spc="85" normalizeH="0" baseline="0" noProof="0" dirty="0">
                <a:ln>
                  <a:noFill/>
                </a:ln>
                <a:solidFill>
                  <a:prstClr val="white"/>
                </a:solidFill>
                <a:effectLst/>
                <a:uLnTx/>
                <a:uFillTx/>
                <a:latin typeface="Century Gothic" panose="020B0502020202020204"/>
                <a:ea typeface="+mj-ea"/>
                <a:cs typeface="+mj-cs"/>
              </a:rPr>
              <a:t> </a:t>
            </a:r>
            <a:r>
              <a:rPr kumimoji="0" lang="en-US" sz="4250" b="0" i="0" u="none" strike="noStrike" kern="1200" cap="all" spc="10" normalizeH="0" baseline="0" noProof="0" dirty="0">
                <a:ln>
                  <a:noFill/>
                </a:ln>
                <a:solidFill>
                  <a:prstClr val="white"/>
                </a:solidFill>
                <a:effectLst/>
                <a:uLnTx/>
                <a:uFillTx/>
                <a:latin typeface="Century Gothic" panose="020B0502020202020204"/>
                <a:ea typeface="+mj-ea"/>
                <a:cs typeface="+mj-cs"/>
              </a:rPr>
              <a:t>IN</a:t>
            </a:r>
            <a:r>
              <a:rPr kumimoji="0" lang="en-US" sz="4250" b="0" i="0" u="none" strike="noStrike" kern="1200" cap="all" spc="-5" normalizeH="0" baseline="0" noProof="0" dirty="0">
                <a:ln>
                  <a:noFill/>
                </a:ln>
                <a:solidFill>
                  <a:prstClr val="white"/>
                </a:solidFill>
                <a:effectLst/>
                <a:uLnTx/>
                <a:uFillTx/>
                <a:latin typeface="Century Gothic" panose="020B0502020202020204"/>
                <a:ea typeface="+mj-ea"/>
                <a:cs typeface="+mj-cs"/>
              </a:rPr>
              <a:t> </a:t>
            </a:r>
            <a:r>
              <a:rPr kumimoji="0" lang="en-US" sz="4250" b="0" i="0" u="none" strike="noStrike" kern="1200" cap="all" spc="15" normalizeH="0" baseline="0" noProof="0" dirty="0">
                <a:ln>
                  <a:noFill/>
                </a:ln>
                <a:solidFill>
                  <a:prstClr val="white"/>
                </a:solidFill>
                <a:effectLst/>
                <a:uLnTx/>
                <a:uFillTx/>
                <a:latin typeface="Century Gothic" panose="020B0502020202020204"/>
                <a:ea typeface="+mj-ea"/>
                <a:cs typeface="+mj-cs"/>
              </a:rPr>
              <a:t>OUR</a:t>
            </a:r>
            <a:r>
              <a:rPr kumimoji="0" lang="en-US" sz="4250" b="0" i="0" u="none" strike="noStrike" kern="1200" cap="all" spc="-10" normalizeH="0" baseline="0" noProof="0" dirty="0">
                <a:ln>
                  <a:noFill/>
                </a:ln>
                <a:solidFill>
                  <a:prstClr val="white"/>
                </a:solidFill>
                <a:effectLst/>
                <a:uLnTx/>
                <a:uFillTx/>
                <a:latin typeface="Century Gothic" panose="020B0502020202020204"/>
                <a:ea typeface="+mj-ea"/>
                <a:cs typeface="+mj-cs"/>
              </a:rPr>
              <a:t> </a:t>
            </a:r>
            <a:r>
              <a:rPr kumimoji="0" lang="en-US" sz="4250" b="0" i="0" u="none" strike="noStrike" kern="1200" cap="all" spc="20" normalizeH="0" baseline="0" noProof="0" dirty="0">
                <a:ln>
                  <a:noFill/>
                </a:ln>
                <a:solidFill>
                  <a:prstClr val="white"/>
                </a:solidFill>
                <a:effectLst/>
                <a:uLnTx/>
                <a:uFillTx/>
                <a:latin typeface="Century Gothic" panose="020B0502020202020204"/>
                <a:ea typeface="+mj-ea"/>
                <a:cs typeface="+mj-cs"/>
              </a:rPr>
              <a:t>SOLUTION</a:t>
            </a:r>
            <a:endParaRPr lang="en-IN" dirty="0"/>
          </a:p>
        </p:txBody>
      </p:sp>
      <p:sp>
        <p:nvSpPr>
          <p:cNvPr id="3" name="Content Placeholder 2">
            <a:extLst>
              <a:ext uri="{FF2B5EF4-FFF2-40B4-BE49-F238E27FC236}">
                <a16:creationId xmlns:a16="http://schemas.microsoft.com/office/drawing/2014/main" id="{6AD8ACDF-95B8-A335-BF8A-7E3551A59D57}"/>
              </a:ext>
            </a:extLst>
          </p:cNvPr>
          <p:cNvSpPr>
            <a:spLocks noGrp="1"/>
          </p:cNvSpPr>
          <p:nvPr>
            <p:ph idx="1"/>
          </p:nvPr>
        </p:nvSpPr>
        <p:spPr>
          <a:xfrm>
            <a:off x="606288" y="1182757"/>
            <a:ext cx="10131425" cy="5506278"/>
          </a:xfrm>
        </p:spPr>
        <p:txBody>
          <a:bodyPr>
            <a:normAutofit/>
          </a:bodyP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Interactive Dashboards</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2.  Data Visualization</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3.  Automated Reporting</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4.  Predictive Analysis</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5.  Scorecards and Balanced Scorecards</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6.  Employee Ranking and Comparison</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7.  Training and Development Analysis</a:t>
            </a:r>
          </a:p>
          <a:p>
            <a:pPr marL="342900" marR="0" lvl="0" indent="-3429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8.  Employee Feedback and Sentiment </a:t>
            </a:r>
            <a:r>
              <a:rPr lang="en-IN" sz="2400" b="1" i="1" dirty="0">
                <a:solidFill>
                  <a:schemeClr val="bg1"/>
                </a:solidFill>
                <a:latin typeface="Times New Roman" pitchFamily="18" charset="0"/>
                <a:cs typeface="Times New Roman" pitchFamily="18" charset="0"/>
              </a:rPr>
              <a:t>an</a:t>
            </a: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lysis</a:t>
            </a:r>
          </a:p>
          <a:p>
            <a:pPr marL="457200" marR="0" lvl="0" indent="-4572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9.  KPI Tracking with Alerts</a:t>
            </a:r>
          </a:p>
          <a:p>
            <a:pPr marL="457200" marR="0" lvl="0" indent="-457200" algn="just"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10. Data Security and Privacy</a:t>
            </a:r>
          </a:p>
          <a:p>
            <a:endParaRPr lang="en-IN" dirty="0"/>
          </a:p>
        </p:txBody>
      </p:sp>
      <p:pic>
        <p:nvPicPr>
          <p:cNvPr id="4" name="object 6">
            <a:extLst>
              <a:ext uri="{FF2B5EF4-FFF2-40B4-BE49-F238E27FC236}">
                <a16:creationId xmlns:a16="http://schemas.microsoft.com/office/drawing/2014/main" id="{7F6D68C3-7DE0-452D-56BB-3CD6ABAB49B8}"/>
              </a:ext>
            </a:extLst>
          </p:cNvPr>
          <p:cNvPicPr/>
          <p:nvPr/>
        </p:nvPicPr>
        <p:blipFill>
          <a:blip r:embed="rId2" cstate="print"/>
          <a:stretch>
            <a:fillRect/>
          </a:stretch>
        </p:blipFill>
        <p:spPr>
          <a:xfrm>
            <a:off x="8495057" y="1791113"/>
            <a:ext cx="2466975" cy="3419475"/>
          </a:xfrm>
          <a:prstGeom prst="rect">
            <a:avLst/>
          </a:prstGeom>
        </p:spPr>
      </p:pic>
    </p:spTree>
    <p:extLst>
      <p:ext uri="{BB962C8B-B14F-4D97-AF65-F5344CB8AC3E}">
        <p14:creationId xmlns:p14="http://schemas.microsoft.com/office/powerpoint/2010/main" val="1477747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Celestial</Template>
  <TotalTime>43</TotalTime>
  <Words>598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Times New Roman</vt:lpstr>
      <vt:lpstr>Trebuchet MS</vt:lpstr>
      <vt:lpstr>Celestial</vt:lpstr>
      <vt:lpstr> 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Harine Arumugam</dc:creator>
  <cp:lastModifiedBy>Harine Arumugam</cp:lastModifiedBy>
  <cp:revision>1</cp:revision>
  <dcterms:created xsi:type="dcterms:W3CDTF">2024-08-31T14:57:42Z</dcterms:created>
  <dcterms:modified xsi:type="dcterms:W3CDTF">2024-08-31T15:41:29Z</dcterms:modified>
</cp:coreProperties>
</file>