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2b8e78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2b8e78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</a:t>
            </a:r>
            <a:r>
              <a:rPr lang="en">
                <a:solidFill>
                  <a:schemeClr val="dk1"/>
                </a:solidFill>
              </a:rPr>
              <a:t> Proporcionar una visión general del rendimiento de la compañía con un enfoque en los indicadores clave.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2bb35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42bb35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</a:t>
            </a:r>
            <a:r>
              <a:rPr lang="en">
                <a:solidFill>
                  <a:schemeClr val="dk1"/>
                </a:solidFill>
              </a:rPr>
              <a:t> Proporcionar una visión general del rendimiento de la compañía con un enfoque en los indicadores clave.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31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7100" y="-291875"/>
            <a:ext cx="2382150" cy="23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88175" y="99875"/>
            <a:ext cx="37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Informe de Rendimiento de Ventas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850" y="2998375"/>
            <a:ext cx="3822425" cy="19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04975" y="770525"/>
            <a:ext cx="37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Ingreso total</a:t>
            </a:r>
            <a:r>
              <a:rPr lang="en" sz="900">
                <a:solidFill>
                  <a:schemeClr val="lt1"/>
                </a:solidFill>
              </a:rPr>
              <a:t> período actual y anterior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99925" y="770525"/>
            <a:ext cx="203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Variación porcentual de ingresos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242800" y="389100"/>
            <a:ext cx="138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nota.Sección de KPIs con tarjetas 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205650" y="2932875"/>
            <a:ext cx="2902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Mapa de Clientes</a:t>
            </a:r>
            <a:endParaRPr b="1"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259575" y="770525"/>
            <a:ext cx="17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Cantidad vendida.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94475" y="706500"/>
            <a:ext cx="39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Utilidades (bruta y neta)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4" name="Google Shape;64;p13"/>
          <p:cNvSpPr txBox="1"/>
          <p:nvPr/>
        </p:nvSpPr>
        <p:spPr>
          <a:xfrm>
            <a:off x="6597675" y="2671275"/>
            <a:ext cx="138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nota.Con variaciones porcentuales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299925" y="1182400"/>
            <a:ext cx="81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COGS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465775" y="29328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Gráficos de Tendencia (ventas por mercado)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397225" y="1213450"/>
            <a:ext cx="303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Medidores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5275" y="1433802"/>
            <a:ext cx="1688450" cy="12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9925" y="1597875"/>
            <a:ext cx="1793700" cy="9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5299925" y="25003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Tacómetros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587" y="0"/>
            <a:ext cx="92431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7100" y="-291875"/>
            <a:ext cx="2382150" cy="23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288175" y="99875"/>
            <a:ext cx="378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Detalle del Mercado de Estados Unidos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8175" y="1261476"/>
            <a:ext cx="3783599" cy="14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8750" y="556975"/>
            <a:ext cx="3071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7500" y="597463"/>
            <a:ext cx="3783600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175150" y="999875"/>
            <a:ext cx="527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</a:rPr>
              <a:t>Col:</a:t>
            </a:r>
            <a:r>
              <a:rPr lang="en" sz="500">
                <a:solidFill>
                  <a:schemeClr val="lt1"/>
                </a:solidFill>
              </a:rPr>
              <a:t> Provincia, Ciudad, Ingresos, Utilidades Brutas, Utilidades Netas, COGS, Márgenes Bruto y Neto, Costos de Envío.</a:t>
            </a:r>
            <a:endParaRPr sz="500">
              <a:solidFill>
                <a:schemeClr val="lt1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6900" y="1555275"/>
            <a:ext cx="4762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133800" y="29947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Gráfico Comparativo de COGS y Margen Bruto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3600" y="4592775"/>
            <a:ext cx="3283075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3338" y="3196724"/>
            <a:ext cx="3653275" cy="1523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1288175" y="3058550"/>
            <a:ext cx="296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Gráfico Comparativo de Ingresos Acumulados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79200" y="1664063"/>
            <a:ext cx="73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</a:rPr>
              <a:t>Slicer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255875" y="641200"/>
            <a:ext cx="27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Análisis por Provincia y Ciudad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3525" y="660250"/>
            <a:ext cx="1582525" cy="20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53875" y="1033225"/>
            <a:ext cx="1233150" cy="15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7353875" y="1261463"/>
            <a:ext cx="18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seg.  Año,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Categoría de Producto, Provincia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 Ciudad.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