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61" r:id="rId3"/>
    <p:sldId id="286" r:id="rId4"/>
    <p:sldId id="285" r:id="rId5"/>
    <p:sldId id="284" r:id="rId6"/>
    <p:sldId id="288" r:id="rId7"/>
  </p:sldIdLst>
  <p:sldSz cx="9144000" cy="5143500" type="screen16x9"/>
  <p:notesSz cx="6858000" cy="9144000"/>
  <p:embeddedFontLst>
    <p:embeddedFont>
      <p:font typeface="Verdana" panose="020B0604030504040204" pitchFamily="34" charset="0"/>
      <p:regular r:id="rId9"/>
      <p:bold r:id="rId10"/>
      <p:italic r:id="rId11"/>
      <p:boldItalic r:id="rId12"/>
    </p:embeddedFont>
    <p:embeddedFont>
      <p:font typeface="Poppins" panose="020B0604020202020204" charset="0"/>
      <p:regular r:id="rId13"/>
      <p:bold r:id="rId14"/>
      <p:italic r:id="rId15"/>
      <p:boldItalic r:id="rId16"/>
    </p:embeddedFont>
    <p:embeddedFont>
      <p:font typeface="Poppins Ligh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ção Predefinida" id="{8BDF5A64-71BA-43B3-8063-C082866FB2DC}">
          <p14:sldIdLst>
            <p14:sldId id="256"/>
            <p14:sldId id="261"/>
            <p14:sldId id="286"/>
            <p14:sldId id="285"/>
            <p14:sldId id="284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EFB8EE-02F2-4103-9705-49A2EF4A0B0D}">
  <a:tblStyle styleId="{C2EFB8EE-02F2-4103-9705-49A2EF4A0B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45663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8054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584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638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537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1738364" y="1813201"/>
            <a:ext cx="5684514" cy="15069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Associativismo </a:t>
            </a:r>
            <a:endParaRPr dirty="0"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22311" y="960440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41;p14"/>
          <p:cNvSpPr txBox="1">
            <a:spLocks/>
          </p:cNvSpPr>
          <p:nvPr/>
        </p:nvSpPr>
        <p:spPr>
          <a:xfrm>
            <a:off x="6747216" y="0"/>
            <a:ext cx="2396784" cy="780615"/>
          </a:xfrm>
          <a:prstGeom prst="rect">
            <a:avLst/>
          </a:prstGeom>
          <a:noFill/>
          <a:ln>
            <a:noFill/>
          </a:ln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pt-BR" dirty="0" err="1" smtClean="0"/>
              <a:t>gassX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19"/>
          <p:cNvGrpSpPr/>
          <p:nvPr/>
        </p:nvGrpSpPr>
        <p:grpSpPr>
          <a:xfrm>
            <a:off x="7094050" y="1770571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66083" y="2662065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Contextualização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570154" y="1958049"/>
            <a:ext cx="5389581" cy="2345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União de grupo de indivíduos com finalidade de atingir um objectivo.</a:t>
            </a:r>
          </a:p>
          <a:p>
            <a:pPr>
              <a:lnSpc>
                <a:spcPct val="150000"/>
              </a:lnSpc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Sem lucros monetários (Na maioria das vezes)</a:t>
            </a:r>
            <a:endParaRPr lang="pt-P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7678922" y="2323433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19"/>
          <p:cNvGrpSpPr/>
          <p:nvPr/>
        </p:nvGrpSpPr>
        <p:grpSpPr>
          <a:xfrm>
            <a:off x="7094050" y="1770571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66083" y="2662065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67474" y="385289"/>
            <a:ext cx="5502535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Problemas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962519" y="961989"/>
            <a:ext cx="6074734" cy="3708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Registos em cadernos: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Processo </a:t>
            </a:r>
            <a:r>
              <a:rPr lang="pt-PT" dirty="0">
                <a:latin typeface="Verdana" panose="020B0604030504040204" pitchFamily="34" charset="0"/>
                <a:ea typeface="Verdana" panose="020B0604030504040204" pitchFamily="34" charset="0"/>
              </a:rPr>
              <a:t>de pagamentos ineficiente</a:t>
            </a: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Processo de pesquisa lento e trabalhoso;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t-PT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Planilhas do excel:</a:t>
            </a:r>
          </a:p>
          <a:p>
            <a:pPr lvl="1">
              <a:lnSpc>
                <a:spcPct val="150000"/>
              </a:lnSpc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Complicado manipular fórmulas;</a:t>
            </a:r>
          </a:p>
          <a:p>
            <a:pPr lvl="1">
              <a:lnSpc>
                <a:spcPct val="150000"/>
              </a:lnSpc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Necessário um computador;</a:t>
            </a:r>
          </a:p>
          <a:p>
            <a:pPr lvl="1">
              <a:lnSpc>
                <a:spcPct val="150000"/>
              </a:lnSpc>
            </a:pPr>
            <a:r>
              <a:rPr lang="pt-PT" dirty="0">
                <a:latin typeface="Verdana" panose="020B0604030504040204" pitchFamily="34" charset="0"/>
                <a:ea typeface="Verdana" panose="020B0604030504040204" pitchFamily="34" charset="0"/>
              </a:rPr>
              <a:t>Necessário </a:t>
            </a: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mesclar informação;</a:t>
            </a:r>
            <a:endParaRPr lang="pt-PT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t-PT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Blá blá blá…</a:t>
            </a:r>
            <a:endParaRPr lang="pt-P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7678922" y="2323433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9470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325" y="549675"/>
            <a:ext cx="5220300" cy="683100"/>
          </a:xfrm>
        </p:spPr>
        <p:txBody>
          <a:bodyPr/>
          <a:lstStyle/>
          <a:p>
            <a:r>
              <a:rPr lang="pt-PT" dirty="0" smtClean="0"/>
              <a:t>Nossa solução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4</a:t>
            </a:fld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600" y="3537768"/>
            <a:ext cx="384081" cy="384081"/>
          </a:xfrm>
          <a:prstGeom prst="rect">
            <a:avLst/>
          </a:prstGeom>
        </p:spPr>
      </p:pic>
      <p:grpSp>
        <p:nvGrpSpPr>
          <p:cNvPr id="10" name="Google Shape;196;p19"/>
          <p:cNvGrpSpPr/>
          <p:nvPr/>
        </p:nvGrpSpPr>
        <p:grpSpPr>
          <a:xfrm>
            <a:off x="7659980" y="2280512"/>
            <a:ext cx="369505" cy="369505"/>
            <a:chOff x="2594050" y="1631825"/>
            <a:chExt cx="439625" cy="439625"/>
          </a:xfrm>
        </p:grpSpPr>
        <p:sp>
          <p:nvSpPr>
            <p:cNvPr id="11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274;p25"/>
          <p:cNvGrpSpPr/>
          <p:nvPr/>
        </p:nvGrpSpPr>
        <p:grpSpPr>
          <a:xfrm>
            <a:off x="6926539" y="1733622"/>
            <a:ext cx="1815900" cy="1804146"/>
            <a:chOff x="3664038" y="1663782"/>
            <a:chExt cx="1815900" cy="1815900"/>
          </a:xfrm>
        </p:grpSpPr>
        <p:sp>
          <p:nvSpPr>
            <p:cNvPr id="16" name="Google Shape;275;p25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" name="Google Shape;276;p25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smtClean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gassX</a:t>
              </a:r>
              <a:endParaRPr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8" name="Google Shape;277;p25"/>
          <p:cNvGrpSpPr/>
          <p:nvPr/>
        </p:nvGrpSpPr>
        <p:grpSpPr>
          <a:xfrm>
            <a:off x="5621989" y="1156520"/>
            <a:ext cx="1068600" cy="1068600"/>
            <a:chOff x="2859873" y="853971"/>
            <a:chExt cx="1068600" cy="1068600"/>
          </a:xfrm>
        </p:grpSpPr>
        <p:sp>
          <p:nvSpPr>
            <p:cNvPr id="19" name="Google Shape;278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0" name="Google Shape;279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5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Membro</a:t>
              </a:r>
              <a:endParaRPr sz="105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1" name="Google Shape;280;p25"/>
          <p:cNvGrpSpPr/>
          <p:nvPr/>
        </p:nvGrpSpPr>
        <p:grpSpPr>
          <a:xfrm>
            <a:off x="5484670" y="2809220"/>
            <a:ext cx="1068600" cy="1068600"/>
            <a:chOff x="2859873" y="853971"/>
            <a:chExt cx="1068600" cy="1068600"/>
          </a:xfrm>
        </p:grpSpPr>
        <p:sp>
          <p:nvSpPr>
            <p:cNvPr id="22" name="Google Shape;281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3" name="Google Shape;282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M-Pesa </a:t>
              </a: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API</a:t>
              </a:r>
              <a:endParaRPr sz="105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4" name="Google Shape;283;p25"/>
          <p:cNvGrpSpPr/>
          <p:nvPr/>
        </p:nvGrpSpPr>
        <p:grpSpPr>
          <a:xfrm>
            <a:off x="6926538" y="3804525"/>
            <a:ext cx="1102948" cy="1143122"/>
            <a:chOff x="5214448" y="3234278"/>
            <a:chExt cx="1068600" cy="1068600"/>
          </a:xfrm>
        </p:grpSpPr>
        <p:sp>
          <p:nvSpPr>
            <p:cNvPr id="25" name="Google Shape;284;p25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6" name="Google Shape;285;p25"/>
            <p:cNvSpPr txBox="1"/>
            <p:nvPr/>
          </p:nvSpPr>
          <p:spPr>
            <a:xfrm>
              <a:off x="5342150" y="3444367"/>
              <a:ext cx="792426" cy="65206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Tratamento </a:t>
              </a: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de dados</a:t>
              </a:r>
              <a:endParaRPr sz="105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7" name="Google Shape;280;p25"/>
          <p:cNvGrpSpPr/>
          <p:nvPr/>
        </p:nvGrpSpPr>
        <p:grpSpPr>
          <a:xfrm>
            <a:off x="7283841" y="268058"/>
            <a:ext cx="1068600" cy="1068600"/>
            <a:chOff x="2859873" y="853971"/>
            <a:chExt cx="1068600" cy="1068600"/>
          </a:xfrm>
        </p:grpSpPr>
        <p:sp>
          <p:nvSpPr>
            <p:cNvPr id="28" name="Google Shape;281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9" name="Google Shape;282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Admin </a:t>
              </a:r>
              <a:endParaRPr sz="105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sp>
        <p:nvSpPr>
          <p:cNvPr id="31" name="Google Shape;239;p22"/>
          <p:cNvSpPr txBox="1">
            <a:spLocks noGrp="1"/>
          </p:cNvSpPr>
          <p:nvPr>
            <p:ph type="body" idx="1"/>
          </p:nvPr>
        </p:nvSpPr>
        <p:spPr>
          <a:xfrm>
            <a:off x="206608" y="1246882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Web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 dirty="0" smtClean="0">
                <a:latin typeface="+mn-lt"/>
              </a:rPr>
              <a:t>Acesso a partir de qualquer lugar, seja computador, tablete ou mesmo smartphone</a:t>
            </a:r>
            <a:endParaRPr sz="1400" dirty="0">
              <a:latin typeface="+mn-lt"/>
            </a:endParaRPr>
          </a:p>
        </p:txBody>
      </p:sp>
      <p:sp>
        <p:nvSpPr>
          <p:cNvPr id="32" name="Google Shape;240;p22"/>
          <p:cNvSpPr txBox="1">
            <a:spLocks/>
          </p:cNvSpPr>
          <p:nvPr/>
        </p:nvSpPr>
        <p:spPr>
          <a:xfrm>
            <a:off x="1823715" y="1757686"/>
            <a:ext cx="1757914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b="1" dirty="0" err="1" smtClean="0"/>
              <a:t>Histórico</a:t>
            </a:r>
            <a:endParaRPr lang="en-US" sz="1600" b="1" dirty="0" smtClean="0"/>
          </a:p>
          <a:p>
            <a:pPr>
              <a:spcBef>
                <a:spcPts val="600"/>
              </a:spcBef>
            </a:pP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membros</a:t>
            </a:r>
            <a:r>
              <a:rPr lang="en-US" dirty="0" smtClean="0"/>
              <a:t> </a:t>
            </a:r>
            <a:r>
              <a:rPr lang="en-US" dirty="0" err="1" smtClean="0"/>
              <a:t>têm</a:t>
            </a:r>
            <a:r>
              <a:rPr lang="en-US" dirty="0" smtClean="0"/>
              <a:t> </a:t>
            </a:r>
            <a:r>
              <a:rPr lang="en-US" dirty="0" err="1" smtClean="0"/>
              <a:t>acesso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.. </a:t>
            </a:r>
            <a:r>
              <a:rPr lang="en-US" dirty="0" err="1" smtClean="0"/>
              <a:t>Acompanhando</a:t>
            </a:r>
            <a:r>
              <a:rPr lang="en-US" dirty="0" smtClean="0"/>
              <a:t> de </a:t>
            </a:r>
            <a:r>
              <a:rPr lang="en-US" dirty="0" err="1" smtClean="0"/>
              <a:t>tudo</a:t>
            </a:r>
            <a:r>
              <a:rPr lang="en-US" dirty="0" smtClean="0"/>
              <a:t> que for </a:t>
            </a:r>
            <a:r>
              <a:rPr lang="en-US" dirty="0" err="1" smtClean="0"/>
              <a:t>lhes</a:t>
            </a:r>
            <a:r>
              <a:rPr lang="en-US" dirty="0" smtClean="0"/>
              <a:t> </a:t>
            </a:r>
            <a:r>
              <a:rPr lang="en-US" dirty="0" err="1" smtClean="0"/>
              <a:t>interessar</a:t>
            </a:r>
            <a:r>
              <a:rPr lang="en-US" dirty="0" smtClean="0"/>
              <a:t> para </a:t>
            </a:r>
            <a:r>
              <a:rPr lang="en-US" dirty="0" err="1" smtClean="0"/>
              <a:t>estar</a:t>
            </a:r>
            <a:r>
              <a:rPr lang="en-US" dirty="0" smtClean="0"/>
              <a:t> </a:t>
            </a:r>
            <a:r>
              <a:rPr lang="en-US" dirty="0" err="1" smtClean="0"/>
              <a:t>inteirado</a:t>
            </a:r>
            <a:r>
              <a:rPr lang="en-US" dirty="0" smtClean="0"/>
              <a:t> de </a:t>
            </a:r>
            <a:r>
              <a:rPr lang="en-US" dirty="0" err="1" smtClean="0"/>
              <a:t>todo</a:t>
            </a:r>
            <a:r>
              <a:rPr lang="en-US" dirty="0" smtClean="0"/>
              <a:t> o </a:t>
            </a:r>
            <a:r>
              <a:rPr lang="en-US" dirty="0" err="1" smtClean="0"/>
              <a:t>processo</a:t>
            </a:r>
            <a:endParaRPr lang="en-US" dirty="0"/>
          </a:p>
        </p:txBody>
      </p:sp>
      <p:sp>
        <p:nvSpPr>
          <p:cNvPr id="33" name="Google Shape;241;p22"/>
          <p:cNvSpPr txBox="1">
            <a:spLocks/>
          </p:cNvSpPr>
          <p:nvPr/>
        </p:nvSpPr>
        <p:spPr>
          <a:xfrm>
            <a:off x="3713436" y="2583609"/>
            <a:ext cx="1748177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endParaRPr lang="en-US" sz="1600" b="1" dirty="0" smtClean="0"/>
          </a:p>
          <a:p>
            <a:pPr>
              <a:spcBef>
                <a:spcPts val="600"/>
              </a:spcBef>
            </a:pPr>
            <a:r>
              <a:rPr lang="en-US" dirty="0" err="1" smtClean="0"/>
              <a:t>Acesso</a:t>
            </a:r>
            <a:r>
              <a:rPr lang="en-US" dirty="0" smtClean="0"/>
              <a:t> à </a:t>
            </a:r>
            <a:r>
              <a:rPr lang="en-US" dirty="0" err="1" smtClean="0"/>
              <a:t>processos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sensíveis</a:t>
            </a:r>
            <a:r>
              <a:rPr lang="en-US" dirty="0" smtClean="0"/>
              <a:t> que </a:t>
            </a:r>
            <a:r>
              <a:rPr lang="en-US" dirty="0" err="1" smtClean="0"/>
              <a:t>precisam</a:t>
            </a:r>
            <a:r>
              <a:rPr lang="en-US" dirty="0" smtClean="0"/>
              <a:t> de </a:t>
            </a:r>
            <a:r>
              <a:rPr lang="en-US" dirty="0" err="1" smtClean="0"/>
              <a:t>muita</a:t>
            </a:r>
            <a:r>
              <a:rPr lang="en-US" dirty="0" smtClean="0"/>
              <a:t> </a:t>
            </a:r>
            <a:r>
              <a:rPr lang="en-US" dirty="0" err="1" smtClean="0"/>
              <a:t>atenção</a:t>
            </a:r>
            <a:r>
              <a:rPr lang="en-US" dirty="0" smtClean="0"/>
              <a:t> para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acesso.É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um </a:t>
            </a:r>
            <a:r>
              <a:rPr lang="en-US" dirty="0" err="1" smtClean="0"/>
              <a:t>membro</a:t>
            </a:r>
            <a:r>
              <a:rPr lang="en-US" dirty="0" smtClean="0"/>
              <a:t>, mas com </a:t>
            </a:r>
            <a:r>
              <a:rPr lang="en-US" dirty="0" err="1" smtClean="0"/>
              <a:t>algumas</a:t>
            </a:r>
            <a:r>
              <a:rPr lang="en-US" dirty="0" smtClean="0"/>
              <a:t> </a:t>
            </a:r>
            <a:r>
              <a:rPr lang="en-US" dirty="0" err="1" smtClean="0"/>
              <a:t>especialidades</a:t>
            </a:r>
            <a:endParaRPr lang="en-US" dirty="0" smtClean="0"/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5</a:t>
            </a:fld>
            <a:endParaRPr lang="pt-PT"/>
          </a:p>
        </p:txBody>
      </p:sp>
      <p:sp>
        <p:nvSpPr>
          <p:cNvPr id="5" name="Google Shape;411;p35"/>
          <p:cNvSpPr/>
          <p:nvPr/>
        </p:nvSpPr>
        <p:spPr>
          <a:xfrm>
            <a:off x="877269" y="154112"/>
            <a:ext cx="7270137" cy="485793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400;p34"/>
          <p:cNvGrpSpPr/>
          <p:nvPr/>
        </p:nvGrpSpPr>
        <p:grpSpPr>
          <a:xfrm>
            <a:off x="1532590" y="462337"/>
            <a:ext cx="2943543" cy="3544583"/>
            <a:chOff x="2112475" y="238125"/>
            <a:chExt cx="3395050" cy="5238750"/>
          </a:xfrm>
        </p:grpSpPr>
        <p:sp>
          <p:nvSpPr>
            <p:cNvPr id="7" name="Google Shape;401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02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3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4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388;p33"/>
          <p:cNvGrpSpPr/>
          <p:nvPr/>
        </p:nvGrpSpPr>
        <p:grpSpPr>
          <a:xfrm>
            <a:off x="4971343" y="625362"/>
            <a:ext cx="1463715" cy="2820830"/>
            <a:chOff x="2547150" y="238125"/>
            <a:chExt cx="2525675" cy="5238750"/>
          </a:xfrm>
        </p:grpSpPr>
        <p:sp>
          <p:nvSpPr>
            <p:cNvPr id="12" name="Google Shape;389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90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1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2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Retângulo 15"/>
          <p:cNvSpPr/>
          <p:nvPr/>
        </p:nvSpPr>
        <p:spPr>
          <a:xfrm>
            <a:off x="4729636" y="3546062"/>
            <a:ext cx="2504340" cy="340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pt-BR" dirty="0" smtClean="0">
                <a:solidFill>
                  <a:srgbClr val="FFFFFF"/>
                </a:solidFill>
                <a:highlight>
                  <a:srgbClr val="000000"/>
                </a:highlight>
                <a:latin typeface="Poppins Light"/>
                <a:ea typeface="Poppins Light"/>
                <a:cs typeface="Poppins Light"/>
                <a:sym typeface="Poppins Light"/>
              </a:rPr>
              <a:t>www.blablabla.com</a:t>
            </a:r>
            <a:endParaRPr lang="pt-BR" dirty="0">
              <a:solidFill>
                <a:srgbClr val="FFFFFF"/>
              </a:solidFill>
              <a:highlight>
                <a:srgbClr val="000000"/>
              </a:highlight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185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21" name="Google Shape;421;p36"/>
          <p:cNvSpPr txBox="1">
            <a:spLocks noGrp="1"/>
          </p:cNvSpPr>
          <p:nvPr>
            <p:ph type="ctrTitle" idx="4294967295"/>
          </p:nvPr>
        </p:nvSpPr>
        <p:spPr>
          <a:xfrm>
            <a:off x="2279868" y="1393753"/>
            <a:ext cx="553876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 smtClean="0"/>
              <a:t>Are </a:t>
            </a:r>
            <a:r>
              <a:rPr lang="pt-BR" sz="5400" dirty="0" err="1" smtClean="0"/>
              <a:t>you</a:t>
            </a:r>
            <a:r>
              <a:rPr lang="pt-BR" sz="5400" dirty="0" smtClean="0"/>
              <a:t> </a:t>
            </a:r>
            <a:r>
              <a:rPr lang="pt-BR" sz="5400" dirty="0" err="1" smtClean="0"/>
              <a:t>ready</a:t>
            </a:r>
            <a:r>
              <a:rPr lang="pt-BR" sz="5400" dirty="0" smtClean="0"/>
              <a:t>?</a:t>
            </a:r>
            <a:endParaRPr sz="5400" dirty="0"/>
          </a:p>
        </p:txBody>
      </p:sp>
      <p:sp>
        <p:nvSpPr>
          <p:cNvPr id="422" name="Google Shape;422;p36"/>
          <p:cNvSpPr txBox="1">
            <a:spLocks noGrp="1"/>
          </p:cNvSpPr>
          <p:nvPr>
            <p:ph type="subTitle" idx="4294967295"/>
          </p:nvPr>
        </p:nvSpPr>
        <p:spPr>
          <a:xfrm>
            <a:off x="2454530" y="2317248"/>
            <a:ext cx="2949677" cy="888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 dirty="0" smtClean="0"/>
              <a:t>@Lucilia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 smtClean="0"/>
              <a:t>#Cinquenta</a:t>
            </a:r>
            <a:endParaRPr dirty="0"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22826" y="1648148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05802198"/>
      </p:ext>
    </p:extLst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145</Words>
  <Application>Microsoft Office PowerPoint</Application>
  <PresentationFormat>Apresentação na tela (16:9)</PresentationFormat>
  <Paragraphs>39</Paragraphs>
  <Slides>6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Verdana</vt:lpstr>
      <vt:lpstr>Courier New</vt:lpstr>
      <vt:lpstr>Poppins</vt:lpstr>
      <vt:lpstr>Arial</vt:lpstr>
      <vt:lpstr>Poppins Light</vt:lpstr>
      <vt:lpstr>Cymbeline template</vt:lpstr>
      <vt:lpstr>Associativismo </vt:lpstr>
      <vt:lpstr>Contextualização</vt:lpstr>
      <vt:lpstr>Problemas</vt:lpstr>
      <vt:lpstr>Nossa solução</vt:lpstr>
      <vt:lpstr>Apresentação do PowerPoint</vt:lpstr>
      <vt:lpstr>Are you ready?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Associativismo</dc:title>
  <dc:creator>LUCILIA</dc:creator>
  <cp:lastModifiedBy>valter cinquenta</cp:lastModifiedBy>
  <cp:revision>22</cp:revision>
  <dcterms:modified xsi:type="dcterms:W3CDTF">2018-10-26T13:29:46Z</dcterms:modified>
</cp:coreProperties>
</file>