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90" r:id="rId2"/>
    <p:sldId id="261" r:id="rId3"/>
    <p:sldId id="286" r:id="rId4"/>
    <p:sldId id="296" r:id="rId5"/>
    <p:sldId id="291" r:id="rId6"/>
    <p:sldId id="287" r:id="rId7"/>
    <p:sldId id="28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Poppins" panose="020B060402020202020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Poppins Light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ção Predefinida" id="{8BDF5A64-71BA-43B3-8063-C082866FB2DC}">
          <p14:sldIdLst>
            <p14:sldId id="290"/>
            <p14:sldId id="261"/>
            <p14:sldId id="286"/>
            <p14:sldId id="296"/>
            <p14:sldId id="291"/>
            <p14:sldId id="287"/>
            <p14:sldId id="288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Secção Sem Título" id="{4809650A-D20F-4D2D-A536-4EC0BDC8B2A2}">
          <p14:sldIdLst/>
        </p14:section>
        <p14:section name="Secção Sem Título" id="{93785C95-7C47-4F7D-AC6F-E97F0321BDE4}">
          <p14:sldIdLst/>
        </p14:section>
        <p14:section name="Secção Sem Título" id="{E39D3B26-05D0-44D1-8F44-677DDF703FEB}">
          <p14:sldIdLst/>
        </p14:section>
        <p14:section name="Secção Sem Título" id="{9FE62D44-9969-476A-AE71-3A6621B7622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EFB8EE-02F2-4103-9705-49A2EF4A0B0D}">
  <a:tblStyle styleId="{C2EFB8EE-02F2-4103-9705-49A2EF4A0B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4566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005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050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865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531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234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505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729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58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21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374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14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584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703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674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438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264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1817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955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76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63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425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53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539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60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846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22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630184" y="1054705"/>
            <a:ext cx="642134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Ass    ciativismo</a:t>
            </a:r>
            <a:endParaRPr sz="6000" dirty="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752481" y="2687117"/>
            <a:ext cx="2949677" cy="888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sz="2000" dirty="0" smtClean="0"/>
              <a:t>@Lucilia</a:t>
            </a:r>
            <a:endParaRPr sz="2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sz="2000" dirty="0" smtClean="0"/>
              <a:t>#</a:t>
            </a:r>
            <a:r>
              <a:rPr lang="en" sz="2000" dirty="0" smtClean="0"/>
              <a:t>Cinquenta</a:t>
            </a:r>
            <a:endParaRPr sz="2000"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71853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504;p39"/>
          <p:cNvSpPr/>
          <p:nvPr/>
        </p:nvSpPr>
        <p:spPr>
          <a:xfrm>
            <a:off x="4150759" y="1471853"/>
            <a:ext cx="493160" cy="447208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75;p25"/>
          <p:cNvSpPr/>
          <p:nvPr/>
        </p:nvSpPr>
        <p:spPr>
          <a:xfrm>
            <a:off x="8516877" y="1580401"/>
            <a:ext cx="226159" cy="26676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" name="Google Shape;196;p19"/>
          <p:cNvGrpSpPr/>
          <p:nvPr/>
        </p:nvGrpSpPr>
        <p:grpSpPr>
          <a:xfrm>
            <a:off x="8455632" y="1526400"/>
            <a:ext cx="386004" cy="351313"/>
            <a:chOff x="2594050" y="1631825"/>
            <a:chExt cx="439625" cy="439625"/>
          </a:xfrm>
        </p:grpSpPr>
        <p:sp>
          <p:nvSpPr>
            <p:cNvPr id="13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91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solidFill>
                  <a:srgbClr val="FFFFFF"/>
                </a:solidFill>
              </a:rPr>
              <a:t>Want big impact?</a:t>
            </a:r>
            <a:endParaRPr sz="1800" b="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Use big image.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2810795" y="511540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Lorem ipsum congue</a:t>
              </a:r>
              <a:endParaRPr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069600" y="1958081"/>
          <a:ext cx="6927900" cy="2618400"/>
        </p:xfrm>
        <a:graphic>
          <a:graphicData uri="http://schemas.openxmlformats.org/drawingml/2006/table">
            <a:tbl>
              <a:tblPr>
                <a:noFill/>
                <a:tableStyleId>{C2EFB8EE-02F2-4103-9705-49A2EF4A0B0D}</a:tableStyleId>
              </a:tblPr>
              <a:tblGrid>
                <a:gridCol w="1731975"/>
                <a:gridCol w="1731975"/>
                <a:gridCol w="1731975"/>
                <a:gridCol w="1731975"/>
              </a:tblGrid>
              <a:tr h="6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C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Yellow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Blue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Orange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671525" y="1114150"/>
            <a:ext cx="7800975" cy="371621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299" name="Google Shape;299;p27"/>
          <p:cNvSpPr/>
          <p:nvPr/>
        </p:nvSpPr>
        <p:spPr>
          <a:xfrm>
            <a:off x="2062050" y="1906700"/>
            <a:ext cx="66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Light"/>
                <a:ea typeface="Poppins Light"/>
                <a:cs typeface="Poppins Light"/>
                <a:sym typeface="Poppins Light"/>
              </a:rPr>
              <a:t>our office</a:t>
            </a:r>
            <a:endParaRPr sz="8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20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ctrTitle" idx="4294967295"/>
          </p:nvPr>
        </p:nvSpPr>
        <p:spPr>
          <a:xfrm>
            <a:off x="1335475" y="1811950"/>
            <a:ext cx="647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12" name="Google Shape;312;p28"/>
          <p:cNvSpPr txBox="1">
            <a:spLocks noGrp="1"/>
          </p:cNvSpPr>
          <p:nvPr>
            <p:ph type="subTitle" idx="4294967295"/>
          </p:nvPr>
        </p:nvSpPr>
        <p:spPr>
          <a:xfrm>
            <a:off x="1335475" y="2916254"/>
            <a:ext cx="647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3" name="Google Shape;313;p2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720250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319" name="Google Shape;319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1331158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320" name="Google Shape;320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322" name="Google Shape;322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2034697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2645604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Google Shape;326;p2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58" name="Google Shape;358;p31"/>
          <p:cNvSpPr txBox="1">
            <a:spLocks noGrp="1"/>
          </p:cNvSpPr>
          <p:nvPr>
            <p:ph type="body" idx="2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59" name="Google Shape;359;p31"/>
          <p:cNvSpPr txBox="1">
            <a:spLocks noGrp="1"/>
          </p:cNvSpPr>
          <p:nvPr>
            <p:ph type="body" idx="3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31"/>
          <p:cNvSpPr txBox="1">
            <a:spLocks noGrp="1"/>
          </p:cNvSpPr>
          <p:nvPr>
            <p:ph type="body" idx="1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2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68" name="Google Shape;368;p31"/>
          <p:cNvSpPr txBox="1">
            <a:spLocks noGrp="1"/>
          </p:cNvSpPr>
          <p:nvPr>
            <p:ph type="body" idx="3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9"/>
          <p:cNvGrpSpPr/>
          <p:nvPr/>
        </p:nvGrpSpPr>
        <p:grpSpPr>
          <a:xfrm>
            <a:off x="7094050" y="1770571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66083" y="2662065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Contextualização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570154" y="1958049"/>
            <a:ext cx="5389581" cy="2345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União de grupo de indivíduos com finalidade de atingir um objectivo.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Sem lucros monetários (Na maioria das vezes)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7678922" y="2323433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3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80" name="Google Shape;380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625" y="823975"/>
            <a:ext cx="6822281" cy="3121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>
            <a:spLocks noGrp="1"/>
          </p:cNvSpPr>
          <p:nvPr>
            <p:ph type="body" idx="4294967295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Poppins"/>
                <a:ea typeface="Poppins"/>
                <a:cs typeface="Poppins"/>
                <a:sym typeface="Poppins"/>
              </a:rPr>
              <a:t>Mobile project</a:t>
            </a:r>
            <a:endParaRPr sz="3600"/>
          </a:p>
        </p:txBody>
      </p:sp>
      <p:sp>
        <p:nvSpPr>
          <p:cNvPr id="386" name="Google Shape;386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7" name="Google Shape;387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33"/>
          <p:cNvSpPr txBox="1">
            <a:spLocks noGrp="1"/>
          </p:cNvSpPr>
          <p:nvPr>
            <p:ph type="body" idx="4294967295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9" name="Google Shape;399;p3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400" name="Google Shape;400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401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34"/>
          <p:cNvSpPr txBox="1">
            <a:spLocks noGrp="1"/>
          </p:cNvSpPr>
          <p:nvPr>
            <p:ph type="body" idx="4294967295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Poppins"/>
                <a:ea typeface="Poppins"/>
                <a:cs typeface="Poppins"/>
                <a:sym typeface="Poppins"/>
              </a:rPr>
              <a:t>Tablet project</a:t>
            </a:r>
            <a:endParaRPr sz="3600"/>
          </a:p>
        </p:txBody>
      </p:sp>
      <p:sp>
        <p:nvSpPr>
          <p:cNvPr id="406" name="Google Shape;406;p34"/>
          <p:cNvSpPr txBox="1">
            <a:spLocks noGrp="1"/>
          </p:cNvSpPr>
          <p:nvPr>
            <p:ph type="body" idx="4294967295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2325927" y="131768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body" idx="4294967295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 b="1">
                <a:latin typeface="Poppins"/>
                <a:ea typeface="Poppins"/>
                <a:cs typeface="Poppins"/>
                <a:sym typeface="Poppins"/>
              </a:rPr>
              <a:t>Desktop project</a:t>
            </a:r>
            <a:endParaRPr sz="3400"/>
          </a:p>
        </p:txBody>
      </p:sp>
      <p:sp>
        <p:nvSpPr>
          <p:cNvPr id="415" name="Google Shape;415;p35"/>
          <p:cNvSpPr txBox="1">
            <a:spLocks noGrp="1"/>
          </p:cNvSpPr>
          <p:nvPr>
            <p:ph type="body" idx="4294967295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@username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user@mail.me</a:t>
            </a:r>
            <a:endParaRPr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000000"/>
                </a:solidFill>
                <a:hlinkClick r:id="rId3"/>
              </a:rPr>
              <a:t>SlidesCarnival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Photographs by </a:t>
            </a:r>
            <a:r>
              <a:rPr lang="en" sz="1800" u="sng">
                <a:solidFill>
                  <a:srgbClr val="000000"/>
                </a:solidFill>
                <a:hlinkClick r:id="rId4"/>
              </a:rPr>
              <a:t>Unsplash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9" name="Google Shape;439;p3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Titles: Poppins Bold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Body copy: Poppins Light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at: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1069625" y="4019250"/>
            <a:ext cx="4608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43" name="Google Shape;443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55" name="Google Shape;455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56" name="Google Shape;456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71" name="Google Shape;471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7" name="Google Shape;477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85" name="Google Shape;485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91" name="Google Shape;491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9" name="Google Shape;499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8" name="Google Shape;508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11" name="Google Shape;51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14" name="Google Shape;514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8" name="Google Shape;518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26" name="Google Shape;526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33" name="Google Shape;533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9" name="Google Shape;539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42" name="Google Shape;542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8" name="Google Shape;548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51" name="Google Shape;551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9" name="Google Shape;559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65" name="Google Shape;565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74" name="Google Shape;574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9" name="Google Shape;579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84" name="Google Shape;584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9" name="Google Shape;589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92" name="Google Shape;592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95" name="Google Shape;595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9" name="Google Shape;599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602" name="Google Shape;602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13" name="Google Shape;613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7" name="Google Shape;617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20" name="Google Shape;620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25" name="Google Shape;625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30" name="Google Shape;630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7" name="Google Shape;637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7" name="Google Shape;647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51" name="Google Shape;651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55" name="Google Shape;655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61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64" name="Google Shape;664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72" name="Google Shape;672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9" name="Google Shape;679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82" name="Google Shape;682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91" name="Google Shape;691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700" name="Google Shape;700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703" name="Google Shape;703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10" name="Google Shape;710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8" name="Google Shape;718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22" name="Google Shape;722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9" name="Google Shape;729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33" name="Google Shape;733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7" name="Google Shape;737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43" name="Google Shape;743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71" name="Google Shape;771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95" name="Google Shape;795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10" name="Google Shape;810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14" name="Google Shape;814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21" name="Google Shape;821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30" name="Google Shape;830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34" name="Google Shape;834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40" name="Google Shape;840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8" name="Google Shape;848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55" name="Google Shape;855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65" name="Google Shape;865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7" name="Google Shape;877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83" name="Google Shape;883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91" name="Google Shape;89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94" name="Google Shape;894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7" name="Google Shape;897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9" name="Google Shape;899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FA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"/>
          <p:cNvSpPr txBox="1"/>
          <p:nvPr/>
        </p:nvSpPr>
        <p:spPr>
          <a:xfrm>
            <a:off x="2773450" y="1150500"/>
            <a:ext cx="57825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Now you can use any emoji as an icon!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And of course it resizes without losing quality and you can change the color.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How? Follow Google instructions </a:t>
            </a:r>
            <a:r>
              <a:rPr lang="en" sz="1200" u="sng"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https://twitter.com/googledocs/status/730087240156643328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8" name="Google Shape;908;p40"/>
          <p:cNvSpPr txBox="1"/>
          <p:nvPr/>
        </p:nvSpPr>
        <p:spPr>
          <a:xfrm>
            <a:off x="1417700" y="2610475"/>
            <a:ext cx="7138200" cy="2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Poppins Light"/>
                <a:ea typeface="Poppins Light"/>
                <a:cs typeface="Poppins Light"/>
                <a:sym typeface="Poppi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9" name="Google Shape;909;p40"/>
          <p:cNvSpPr txBox="1"/>
          <p:nvPr/>
        </p:nvSpPr>
        <p:spPr>
          <a:xfrm>
            <a:off x="1258575" y="1092646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😉</a:t>
            </a:r>
            <a:endParaRPr sz="9600">
              <a:solidFill>
                <a:srgbClr val="F1C23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10" name="Google Shape;910;p4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9"/>
          <p:cNvGrpSpPr/>
          <p:nvPr/>
        </p:nvGrpSpPr>
        <p:grpSpPr>
          <a:xfrm>
            <a:off x="7094050" y="1770571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66083" y="2662065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67474" y="385289"/>
            <a:ext cx="5502535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Problemas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962519" y="961989"/>
            <a:ext cx="6074734" cy="3708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Registos em cadernos: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Processo </a:t>
            </a:r>
            <a:r>
              <a:rPr lang="pt-PT" dirty="0">
                <a:latin typeface="Verdana" panose="020B0604030504040204" pitchFamily="34" charset="0"/>
                <a:ea typeface="Verdana" panose="020B0604030504040204" pitchFamily="34" charset="0"/>
              </a:rPr>
              <a:t>de pagamentos ineficiente</a:t>
            </a: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Processo de pesquisa lento e trabalhoso;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t-PT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Planilhas do excel:</a:t>
            </a:r>
          </a:p>
          <a:p>
            <a:pPr lvl="1"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Complicado manipular fórmulas;</a:t>
            </a:r>
          </a:p>
          <a:p>
            <a:pPr lvl="1"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Necessário um computador;</a:t>
            </a:r>
          </a:p>
          <a:p>
            <a:pPr lvl="1">
              <a:lnSpc>
                <a:spcPct val="150000"/>
              </a:lnSpc>
            </a:pPr>
            <a:r>
              <a:rPr lang="pt-PT" dirty="0">
                <a:latin typeface="Verdana" panose="020B0604030504040204" pitchFamily="34" charset="0"/>
                <a:ea typeface="Verdana" panose="020B0604030504040204" pitchFamily="34" charset="0"/>
              </a:rPr>
              <a:t>Necessário </a:t>
            </a: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mesclar informação;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t-PT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0" indent="0">
              <a:lnSpc>
                <a:spcPct val="150000"/>
              </a:lnSpc>
              <a:buNone/>
            </a:pP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7678922" y="2323433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47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125"/>
            <a:ext cx="8686800" cy="683100"/>
          </a:xfrm>
        </p:spPr>
        <p:txBody>
          <a:bodyPr/>
          <a:lstStyle/>
          <a:p>
            <a:pPr lvl="1"/>
            <a:r>
              <a:rPr lang="pt-BR" dirty="0"/>
              <a:t>Técnica de recolha de </a:t>
            </a:r>
            <a:r>
              <a:rPr lang="pt-BR" dirty="0" smtClean="0"/>
              <a:t>dados e metodologia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pt-BR" b="1" dirty="0" smtClean="0"/>
              <a:t>Recolha de dados:</a:t>
            </a:r>
          </a:p>
          <a:p>
            <a:r>
              <a:rPr lang="pt-BR" dirty="0" smtClean="0"/>
              <a:t>Entrevista</a:t>
            </a:r>
            <a:endParaRPr lang="pt-BR" dirty="0" smtClean="0"/>
          </a:p>
          <a:p>
            <a:r>
              <a:rPr lang="pt-BR" dirty="0"/>
              <a:t>Análise </a:t>
            </a:r>
            <a:r>
              <a:rPr lang="pt-BR" dirty="0" smtClean="0"/>
              <a:t>documental</a:t>
            </a:r>
          </a:p>
          <a:p>
            <a:endParaRPr lang="pt-BR" dirty="0"/>
          </a:p>
          <a:p>
            <a:endParaRPr lang="pt-BR" dirty="0" smtClean="0"/>
          </a:p>
          <a:p>
            <a:pPr marL="127000" indent="0">
              <a:buNone/>
            </a:pPr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Metodologia:</a:t>
            </a:r>
          </a:p>
          <a:p>
            <a:r>
              <a:rPr lang="pt-B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eXtreme</a:t>
            </a:r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Programming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629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156" y="291216"/>
            <a:ext cx="5220300" cy="683100"/>
          </a:xfrm>
        </p:spPr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grpSp>
        <p:nvGrpSpPr>
          <p:cNvPr id="15" name="Google Shape;280;p25"/>
          <p:cNvGrpSpPr/>
          <p:nvPr/>
        </p:nvGrpSpPr>
        <p:grpSpPr>
          <a:xfrm>
            <a:off x="3357767" y="2803561"/>
            <a:ext cx="1068600" cy="1068600"/>
            <a:chOff x="2859873" y="853971"/>
            <a:chExt cx="1068600" cy="1068600"/>
          </a:xfrm>
        </p:grpSpPr>
        <p:sp>
          <p:nvSpPr>
            <p:cNvPr id="16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7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API M-PESA 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883" y="164259"/>
            <a:ext cx="5376684" cy="4979241"/>
          </a:xfrm>
          <a:prstGeom prst="rect">
            <a:avLst/>
          </a:prstGeom>
        </p:spPr>
      </p:pic>
      <p:sp>
        <p:nvSpPr>
          <p:cNvPr id="80" name="Retângulo 79"/>
          <p:cNvSpPr/>
          <p:nvPr/>
        </p:nvSpPr>
        <p:spPr>
          <a:xfrm>
            <a:off x="2900955" y="4693291"/>
            <a:ext cx="1781257" cy="298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15900" algn="just">
              <a:lnSpc>
                <a:spcPct val="150000"/>
              </a:lnSpc>
              <a:spcAft>
                <a:spcPts val="800"/>
              </a:spcAft>
            </a:pPr>
            <a:r>
              <a:rPr lang="pt-BR" sz="1000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da Base de Dados</a:t>
            </a:r>
            <a:endParaRPr lang="pt-PT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2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8" y="1211388"/>
            <a:ext cx="73437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279868" y="1393753"/>
            <a:ext cx="553876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/>
              <a:t>Let’s do it!</a:t>
            </a:r>
            <a:endParaRPr sz="8000" dirty="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454530" y="2317248"/>
            <a:ext cx="2949677" cy="888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 smtClean="0"/>
              <a:t>@Lucilia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 smtClean="0"/>
              <a:t>#Cinquenta</a:t>
            </a:r>
            <a:endParaRPr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22826" y="1648148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580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coal, ebony, and of outer space. It is the darkest color, the result of the absence of or complete absorption of light.</a:t>
            </a: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7350" y="972282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795</Words>
  <Application>Microsoft Office PowerPoint</Application>
  <PresentationFormat>Apresentação no Ecrã (16:9)</PresentationFormat>
  <Paragraphs>171</Paragraphs>
  <Slides>28</Slides>
  <Notes>26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36" baseType="lpstr">
      <vt:lpstr>Poppins</vt:lpstr>
      <vt:lpstr>Verdana</vt:lpstr>
      <vt:lpstr>Calibri</vt:lpstr>
      <vt:lpstr>Courier New</vt:lpstr>
      <vt:lpstr>Times New Roman</vt:lpstr>
      <vt:lpstr>Poppins Light</vt:lpstr>
      <vt:lpstr>Arial</vt:lpstr>
      <vt:lpstr>Cymbeline template</vt:lpstr>
      <vt:lpstr>Ass    ciativismo</vt:lpstr>
      <vt:lpstr>Contextualização</vt:lpstr>
      <vt:lpstr>Problemas</vt:lpstr>
      <vt:lpstr>Técnica de recolha de dados e metodologia</vt:lpstr>
      <vt:lpstr>Arquitetura</vt:lpstr>
      <vt:lpstr>Apresentação do PowerPoint</vt:lpstr>
      <vt:lpstr>Let’s do it!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Credits</vt:lpstr>
      <vt:lpstr>Presentation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Associativismo</dc:title>
  <dc:creator>LUCILIA</dc:creator>
  <cp:lastModifiedBy>lucilia mandlate</cp:lastModifiedBy>
  <cp:revision>33</cp:revision>
  <dcterms:modified xsi:type="dcterms:W3CDTF">2018-11-15T07:33:22Z</dcterms:modified>
</cp:coreProperties>
</file>