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61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62" r:id="rId20"/>
    <p:sldId id="280" r:id="rId21"/>
    <p:sldId id="283" r:id="rId22"/>
    <p:sldId id="281" r:id="rId23"/>
    <p:sldId id="282" r:id="rId24"/>
    <p:sldId id="284" r:id="rId25"/>
    <p:sldId id="263" r:id="rId26"/>
    <p:sldId id="258" r:id="rId27"/>
    <p:sldId id="259" r:id="rId28"/>
    <p:sldId id="285" r:id="rId29"/>
    <p:sldId id="264" r:id="rId30"/>
    <p:sldId id="26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A4F3C-DA7E-45E0-BED9-24E78A6B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CA68-45C2-4699-AC07-C7DCC0F3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FE990-D5F1-4FAC-80CC-AB9B413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86C5-FCF0-45A7-A5BE-D081BA6D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63BFC-AE0C-4296-AAE4-82C203F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A376-A7C6-4DEA-9311-784C2035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1765F-FC83-4BDF-9A58-3A28CE57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E5359-DA5E-4FE0-AB54-19A85344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A4676-92F9-4DF6-A8E6-8EE768D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A0709-E970-4F88-AA1B-CD75EE99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98A41-A849-4114-BB53-BD7A8470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31B1F-EDFC-42EA-B46F-486DF793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2371F-F9C2-482D-8E5E-A6C22E1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03806-37D3-4691-935C-A2D36C14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135E5-D80F-45EE-AEB1-F2BACD77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43D2E-B2BA-456E-9AA6-264C141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B4B03-3787-4007-9DFA-088754E2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C0EFF-11F6-4540-95EB-7C60458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7EDB8-039F-4E89-88F9-4825624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B275D-2444-41CF-8B13-24E7234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4198A-2C35-408B-A674-3852F30C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62451-EE90-4CC7-A003-4F32EEA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96387-F0CD-4C4B-BB5D-66B7AC0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36B90-5957-4598-AB01-BCEB1D37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D651C-D91F-4686-8D89-5C43A2F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A81C-8708-45E9-81F2-A40CE9B3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44721-74A8-484D-A807-6C6550E61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93461-FDF0-4019-887D-0256D839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B17D1-088F-40E2-BEFF-9A680DC8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5AF8D-1299-4A13-B502-657E9FF1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65F5E-B8DD-4A69-ABF5-424468A0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4BAE-2D4F-4AAA-8672-6BD220BF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93AD8-1817-4F7C-8387-1CD1F38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685D9-1C30-4F05-859C-3619BC3B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5F4FB-192F-4416-BD95-88E2116FA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6A47A-93EF-41BD-A5BD-DCF40312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2E754-36C0-4F39-8B3D-C1F2C42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53B8B9-0F9A-4F7B-9506-1625AA3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733E0-03D1-4EF1-BF7D-D1E2EAF8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E7C1-FD97-4E55-B901-F5942CD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E5623-B435-407C-93C5-15ADF471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1CF8B-EE2A-486E-9EDA-CEE78077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8C437-8D90-49BD-9923-DEE3AAE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5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D86AF9-B3C7-4016-B946-F67913B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69C14-EF29-49C2-A392-1DA79A6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5E657-0EC3-41D2-B287-4C706AA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7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E529-7CE0-4E71-A81C-098F56FB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2AC67-146A-491A-AC9C-67B30C8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B375-E2C3-471A-B05B-5AF3EBE0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EA4D8-B0E2-4366-B7E0-C89174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A69D3-051A-42EC-92E1-0D9045C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DE110-0DAE-48DE-A2BB-4C2131BC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F7A7E-8663-4EC7-B188-8306076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2A1C3-BCFF-4DFA-86D8-8CEC9EA30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4A8F4-AA0B-439B-A4E7-7B6ADD63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460FD-DC17-4BE4-BCBA-F75560B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061D-8FF9-4010-A5A9-29B9635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22F2-7554-4204-938B-39A39DB6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E7531-AC4E-442C-97FB-F248041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B9979-71AA-4307-990E-59DDF2B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A2721-2977-40FC-8323-2F4275A60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AE2B-BEEF-47C5-82CD-185798518B5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F900B-28B5-4ADA-9165-F4CE49693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89483-49F9-4C7B-9E26-EED22378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8E96-4E7A-4803-B3F0-A2CCE345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9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438C67A-377B-4580-8052-82BBFFC733A9}"/>
              </a:ext>
            </a:extLst>
          </p:cNvPr>
          <p:cNvSpPr txBox="1"/>
          <p:nvPr/>
        </p:nvSpPr>
        <p:spPr>
          <a:xfrm>
            <a:off x="1970689" y="2007475"/>
            <a:ext cx="825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</p:spTree>
    <p:extLst>
      <p:ext uri="{BB962C8B-B14F-4D97-AF65-F5344CB8AC3E}">
        <p14:creationId xmlns:p14="http://schemas.microsoft.com/office/powerpoint/2010/main" val="192550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46840" y="2049517"/>
            <a:ext cx="5565227" cy="3888828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AF165E2-1764-4B39-B63E-63225B9C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68" y="603609"/>
            <a:ext cx="3261586" cy="629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4868BB-9F4C-4A78-B580-419E95E5C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77116"/>
            <a:ext cx="6014775" cy="1743154"/>
          </a:xfrm>
          <a:prstGeom prst="rect">
            <a:avLst/>
          </a:prstGeom>
        </p:spPr>
      </p:pic>
      <p:sp>
        <p:nvSpPr>
          <p:cNvPr id="12" name="箭头: V 形 11">
            <a:extLst>
              <a:ext uri="{FF2B5EF4-FFF2-40B4-BE49-F238E27FC236}">
                <a16:creationId xmlns:a16="http://schemas.microsoft.com/office/drawing/2014/main" id="{F53CC929-7A13-4879-B6B6-3841EB8AFAF4}"/>
              </a:ext>
            </a:extLst>
          </p:cNvPr>
          <p:cNvSpPr/>
          <p:nvPr/>
        </p:nvSpPr>
        <p:spPr>
          <a:xfrm>
            <a:off x="2740578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并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205DB7DA-F346-42E5-A051-BBFD877C830B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79809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46840" y="2049517"/>
            <a:ext cx="5565227" cy="3888828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5DE05C7-06A8-4807-9D25-693AB7252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14" y="708137"/>
            <a:ext cx="3921962" cy="5296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9EE26C-D7CF-47BA-9059-D6637B9BC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935" y="3590035"/>
            <a:ext cx="5565227" cy="853631"/>
          </a:xfrm>
          <a:prstGeom prst="rect">
            <a:avLst/>
          </a:prstGeom>
        </p:spPr>
      </p:pic>
      <p:sp>
        <p:nvSpPr>
          <p:cNvPr id="12" name="箭头: V 形 11">
            <a:extLst>
              <a:ext uri="{FF2B5EF4-FFF2-40B4-BE49-F238E27FC236}">
                <a16:creationId xmlns:a16="http://schemas.microsoft.com/office/drawing/2014/main" id="{1E2D330F-0E00-434F-B60C-79DCA3F76E61}"/>
              </a:ext>
            </a:extLst>
          </p:cNvPr>
          <p:cNvSpPr/>
          <p:nvPr/>
        </p:nvSpPr>
        <p:spPr>
          <a:xfrm>
            <a:off x="2740569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差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801E8FB9-EE03-4489-997C-74180C09C1DB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403007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46840" y="2049517"/>
            <a:ext cx="5565227" cy="3888828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55F3E9A-9E8C-4F5C-98EE-B75E99C46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228" y="603609"/>
            <a:ext cx="3933690" cy="578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D1E039-4B07-4307-BBAC-18F339B67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745" y="3545640"/>
            <a:ext cx="5880095" cy="1180672"/>
          </a:xfrm>
          <a:prstGeom prst="rect">
            <a:avLst/>
          </a:prstGeom>
        </p:spPr>
      </p:pic>
      <p:sp>
        <p:nvSpPr>
          <p:cNvPr id="13" name="箭头: V 形 12">
            <a:extLst>
              <a:ext uri="{FF2B5EF4-FFF2-40B4-BE49-F238E27FC236}">
                <a16:creationId xmlns:a16="http://schemas.microsoft.com/office/drawing/2014/main" id="{BD9E21B6-7BE9-40A3-AE94-D7C4D903E7A2}"/>
              </a:ext>
            </a:extLst>
          </p:cNvPr>
          <p:cNvSpPr/>
          <p:nvPr/>
        </p:nvSpPr>
        <p:spPr>
          <a:xfrm>
            <a:off x="2740569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交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47D41E21-2C57-4691-9EEE-77F54915D3CE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197242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46840" y="2049517"/>
            <a:ext cx="5565227" cy="3888828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E1A9F15-D299-452A-9CD4-94943C08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990" y="603609"/>
            <a:ext cx="4586826" cy="570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2FF9C8-6C7B-416B-8F71-9D7276FE1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020" y="2564493"/>
            <a:ext cx="5912065" cy="3086573"/>
          </a:xfrm>
          <a:prstGeom prst="rect">
            <a:avLst/>
          </a:prstGeom>
        </p:spPr>
      </p:pic>
      <p:sp>
        <p:nvSpPr>
          <p:cNvPr id="12" name="箭头: V 形 11">
            <a:extLst>
              <a:ext uri="{FF2B5EF4-FFF2-40B4-BE49-F238E27FC236}">
                <a16:creationId xmlns:a16="http://schemas.microsoft.com/office/drawing/2014/main" id="{DB88947A-058D-4466-B212-D7C2F547ABBE}"/>
              </a:ext>
            </a:extLst>
          </p:cNvPr>
          <p:cNvSpPr/>
          <p:nvPr/>
        </p:nvSpPr>
        <p:spPr>
          <a:xfrm>
            <a:off x="2740571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笛卡尔积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C91B986F-75C1-437F-AE21-2D96E3C8FD9C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85998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24198" y="1788321"/>
            <a:ext cx="6502270" cy="4601969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sp>
        <p:nvSpPr>
          <p:cNvPr id="9" name="爆炸形: 14 pt  8">
            <a:extLst>
              <a:ext uri="{FF2B5EF4-FFF2-40B4-BE49-F238E27FC236}">
                <a16:creationId xmlns:a16="http://schemas.microsoft.com/office/drawing/2014/main" id="{E8071F06-08DA-4D18-A28D-395C6F52F71D}"/>
              </a:ext>
            </a:extLst>
          </p:cNvPr>
          <p:cNvSpPr/>
          <p:nvPr/>
        </p:nvSpPr>
        <p:spPr>
          <a:xfrm>
            <a:off x="7369375" y="1788321"/>
            <a:ext cx="4498427" cy="4011919"/>
          </a:xfrm>
          <a:prstGeom prst="irregularSeal2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关系自身的运算主要包括选择、连接、投影和除法</a:t>
            </a:r>
            <a:endParaRPr lang="zh-CN" altLang="en-US" dirty="0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5092F1DE-9C3E-4599-965C-B6C3597FB6E0}"/>
              </a:ext>
            </a:extLst>
          </p:cNvPr>
          <p:cNvSpPr/>
          <p:nvPr/>
        </p:nvSpPr>
        <p:spPr>
          <a:xfrm>
            <a:off x="1458309" y="467710"/>
            <a:ext cx="3681250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问题二：关系自身的运算</a:t>
            </a:r>
          </a:p>
        </p:txBody>
      </p:sp>
    </p:spTree>
    <p:extLst>
      <p:ext uri="{BB962C8B-B14F-4D97-AF65-F5344CB8AC3E}">
        <p14:creationId xmlns:p14="http://schemas.microsoft.com/office/powerpoint/2010/main" val="220622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01FA23D-852E-4F10-AF98-F90C3C387558}"/>
              </a:ext>
            </a:extLst>
          </p:cNvPr>
          <p:cNvSpPr/>
          <p:nvPr/>
        </p:nvSpPr>
        <p:spPr>
          <a:xfrm>
            <a:off x="2740571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选择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13DD6CF-B171-4728-80CE-AF459D5BB2F9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9C232-0214-49F8-890E-450141345DDB}"/>
              </a:ext>
            </a:extLst>
          </p:cNvPr>
          <p:cNvSpPr txBox="1"/>
          <p:nvPr/>
        </p:nvSpPr>
        <p:spPr>
          <a:xfrm>
            <a:off x="2238703" y="1713187"/>
            <a:ext cx="771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选择就是从关系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中选择满足给定条件的</a:t>
            </a:r>
            <a:r>
              <a:rPr lang="zh-CN" altLang="en-US" sz="2800" dirty="0">
                <a:solidFill>
                  <a:schemeClr val="accent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诸元组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5829966-24C9-4E59-935E-8D9B7614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88" y="2698550"/>
            <a:ext cx="4512404" cy="7274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15FA73-F1E1-4BAE-B044-D7959634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87" y="4738411"/>
            <a:ext cx="5309058" cy="11601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C7322B3-498E-4827-B520-6DB39463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55" y="4601636"/>
            <a:ext cx="5601010" cy="14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9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01FA23D-852E-4F10-AF98-F90C3C387558}"/>
              </a:ext>
            </a:extLst>
          </p:cNvPr>
          <p:cNvSpPr/>
          <p:nvPr/>
        </p:nvSpPr>
        <p:spPr>
          <a:xfrm>
            <a:off x="2740571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连接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13DD6CF-B171-4728-80CE-AF459D5BB2F9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70756-3E6F-4CC7-87EB-0AF678F556B0}"/>
              </a:ext>
            </a:extLst>
          </p:cNvPr>
          <p:cNvSpPr txBox="1"/>
          <p:nvPr/>
        </p:nvSpPr>
        <p:spPr>
          <a:xfrm>
            <a:off x="814551" y="1702676"/>
            <a:ext cx="105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链接是从两个关系的笛卡尔积中选取属性间满足一定条件的</a:t>
            </a:r>
            <a:r>
              <a:rPr lang="zh-CN" altLang="en-US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元组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C0062D-C443-4808-8804-8750D5EB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86" y="2725137"/>
            <a:ext cx="4888645" cy="6998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97FBF-8E62-4686-AADF-80C16B44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8" y="3602153"/>
            <a:ext cx="5527326" cy="16454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08782F-1A1D-4A24-8CA6-DA0FC7BD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1" y="5390348"/>
            <a:ext cx="4330988" cy="1410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6F9863-2653-4F61-B2CD-66A68A1B3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168" y="4626352"/>
            <a:ext cx="5675586" cy="16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65FD9CE1-9D10-47EF-9EEE-4070B25C4C0A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92F801B0-FADE-47B1-B5BD-AE84052BD49C}"/>
              </a:ext>
            </a:extLst>
          </p:cNvPr>
          <p:cNvSpPr/>
          <p:nvPr/>
        </p:nvSpPr>
        <p:spPr>
          <a:xfrm>
            <a:off x="2740571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连接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2732C61A-C755-4CA8-A977-3C25133D3909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FE984642-98EC-4CA6-B6E4-9C873B161E34}"/>
              </a:ext>
            </a:extLst>
          </p:cNvPr>
          <p:cNvSpPr/>
          <p:nvPr/>
        </p:nvSpPr>
        <p:spPr>
          <a:xfrm>
            <a:off x="1458309" y="1671145"/>
            <a:ext cx="296919" cy="4719145"/>
          </a:xfrm>
          <a:prstGeom prst="leftBrace">
            <a:avLst>
              <a:gd name="adj1" fmla="val 8333"/>
              <a:gd name="adj2" fmla="val 47996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E81F82-492F-4DBC-9086-1765BC4825EA}"/>
                  </a:ext>
                </a:extLst>
              </p:cNvPr>
              <p:cNvSpPr txBox="1"/>
              <p:nvPr/>
            </p:nvSpPr>
            <p:spPr>
              <a:xfrm>
                <a:off x="1950980" y="2290265"/>
                <a:ext cx="15791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的取值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E81F82-492F-4DBC-9086-1765BC482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80" y="2290265"/>
                <a:ext cx="1579181" cy="523220"/>
              </a:xfrm>
              <a:prstGeom prst="rect">
                <a:avLst/>
              </a:prstGeom>
              <a:blipFill>
                <a:blip r:embed="rId2"/>
                <a:stretch>
                  <a:fillRect t="-12791" r="-38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A4E28D-E7FB-4AC3-95CD-2DDF5BB79BE1}"/>
                  </a:ext>
                </a:extLst>
              </p:cNvPr>
              <p:cNvSpPr txBox="1"/>
              <p:nvPr/>
            </p:nvSpPr>
            <p:spPr>
              <a:xfrm>
                <a:off x="4340772" y="3034202"/>
                <a:ext cx="2312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altLang="zh-CN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"&gt;&lt;≠"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7A4E28D-E7FB-4AC3-95CD-2DDF5BB79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2" y="3034202"/>
                <a:ext cx="23122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57DCC7-B410-43F7-A467-D0A0BC93F34F}"/>
                  </a:ext>
                </a:extLst>
              </p:cNvPr>
              <p:cNvSpPr txBox="1"/>
              <p:nvPr/>
            </p:nvSpPr>
            <p:spPr>
              <a:xfrm>
                <a:off x="4340772" y="1417907"/>
                <a:ext cx="1755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altLang="zh-CN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"="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57DCC7-B410-43F7-A467-D0A0BC93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2" y="1417907"/>
                <a:ext cx="175522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8C810789-1FF3-4F35-8A79-67F65E18A62F}"/>
              </a:ext>
            </a:extLst>
          </p:cNvPr>
          <p:cNvSpPr/>
          <p:nvPr/>
        </p:nvSpPr>
        <p:spPr>
          <a:xfrm>
            <a:off x="3932836" y="1679517"/>
            <a:ext cx="296919" cy="1760483"/>
          </a:xfrm>
          <a:prstGeom prst="leftBrace">
            <a:avLst>
              <a:gd name="adj1" fmla="val 8333"/>
              <a:gd name="adj2" fmla="val 47996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4033C89-AC05-408E-B4B9-7476DFE85165}"/>
              </a:ext>
            </a:extLst>
          </p:cNvPr>
          <p:cNvSpPr/>
          <p:nvPr/>
        </p:nvSpPr>
        <p:spPr>
          <a:xfrm>
            <a:off x="7725105" y="1417907"/>
            <a:ext cx="1292772" cy="523220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等值连接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4F1432-1782-4DF0-8E62-53E046D3427E}"/>
              </a:ext>
            </a:extLst>
          </p:cNvPr>
          <p:cNvSpPr/>
          <p:nvPr/>
        </p:nvSpPr>
        <p:spPr>
          <a:xfrm>
            <a:off x="9354210" y="1409535"/>
            <a:ext cx="1292772" cy="52322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自然连接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626349E-CC9C-4D33-AD8A-A23E9FF48F61}"/>
              </a:ext>
            </a:extLst>
          </p:cNvPr>
          <p:cNvSpPr/>
          <p:nvPr/>
        </p:nvSpPr>
        <p:spPr>
          <a:xfrm>
            <a:off x="7725104" y="3002672"/>
            <a:ext cx="1513487" cy="523220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非等值连接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9B05F-77B3-4E88-84A6-A0B7CB0023BC}"/>
              </a:ext>
            </a:extLst>
          </p:cNvPr>
          <p:cNvSpPr txBox="1"/>
          <p:nvPr/>
        </p:nvSpPr>
        <p:spPr>
          <a:xfrm>
            <a:off x="1742085" y="5354030"/>
            <a:ext cx="219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是否丢弃未配对元组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835E930D-E722-4BB1-83FB-A85E596DC9D1}"/>
              </a:ext>
            </a:extLst>
          </p:cNvPr>
          <p:cNvSpPr/>
          <p:nvPr/>
        </p:nvSpPr>
        <p:spPr>
          <a:xfrm>
            <a:off x="4043853" y="4753793"/>
            <a:ext cx="296919" cy="1760483"/>
          </a:xfrm>
          <a:prstGeom prst="leftBrace">
            <a:avLst>
              <a:gd name="adj1" fmla="val 8333"/>
              <a:gd name="adj2" fmla="val 47996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F7FD92A-CC83-4078-819F-A39DED0120E0}"/>
              </a:ext>
            </a:extLst>
          </p:cNvPr>
          <p:cNvSpPr txBox="1"/>
          <p:nvPr/>
        </p:nvSpPr>
        <p:spPr>
          <a:xfrm>
            <a:off x="4619296" y="4492183"/>
            <a:ext cx="109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丢弃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A4C091-598E-4E9F-A501-0A1D31AEE8DA}"/>
              </a:ext>
            </a:extLst>
          </p:cNvPr>
          <p:cNvSpPr txBox="1"/>
          <p:nvPr/>
        </p:nvSpPr>
        <p:spPr>
          <a:xfrm>
            <a:off x="4619296" y="6128680"/>
            <a:ext cx="142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不丢弃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AF382A8-F8A6-4EC4-8B68-3E9695DF0EAD}"/>
              </a:ext>
            </a:extLst>
          </p:cNvPr>
          <p:cNvSpPr/>
          <p:nvPr/>
        </p:nvSpPr>
        <p:spPr>
          <a:xfrm>
            <a:off x="7725104" y="4502694"/>
            <a:ext cx="1292772" cy="523220"/>
          </a:xfrm>
          <a:prstGeom prst="round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外连接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AE874D-A430-41C5-9CE4-64BECDEE06FC}"/>
              </a:ext>
            </a:extLst>
          </p:cNvPr>
          <p:cNvSpPr/>
          <p:nvPr/>
        </p:nvSpPr>
        <p:spPr>
          <a:xfrm>
            <a:off x="9238591" y="4502694"/>
            <a:ext cx="1292772" cy="52322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左外连接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415C8EE-6483-4BD3-A789-E1A6581DB15E}"/>
              </a:ext>
            </a:extLst>
          </p:cNvPr>
          <p:cNvSpPr/>
          <p:nvPr/>
        </p:nvSpPr>
        <p:spPr>
          <a:xfrm>
            <a:off x="10752078" y="4495301"/>
            <a:ext cx="1292772" cy="523220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右外连接</a:t>
            </a:r>
          </a:p>
        </p:txBody>
      </p:sp>
    </p:spTree>
    <p:extLst>
      <p:ext uri="{BB962C8B-B14F-4D97-AF65-F5344CB8AC3E}">
        <p14:creationId xmlns:p14="http://schemas.microsoft.com/office/powerpoint/2010/main" val="6035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01FA23D-852E-4F10-AF98-F90C3C387558}"/>
              </a:ext>
            </a:extLst>
          </p:cNvPr>
          <p:cNvSpPr/>
          <p:nvPr/>
        </p:nvSpPr>
        <p:spPr>
          <a:xfrm>
            <a:off x="2740571" y="467710"/>
            <a:ext cx="1755228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投影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13DD6CF-B171-4728-80CE-AF459D5BB2F9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3D7D5-1AB2-44BD-B8B6-A9E4964B720D}"/>
              </a:ext>
            </a:extLst>
          </p:cNvPr>
          <p:cNvSpPr txBox="1"/>
          <p:nvPr/>
        </p:nvSpPr>
        <p:spPr>
          <a:xfrm>
            <a:off x="2293882" y="1786759"/>
            <a:ext cx="760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投影是从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选择出若干属性列组成的新的关系。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008E3-9367-49E0-B913-38BA6173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0" y="2729335"/>
            <a:ext cx="3537859" cy="643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AA6278-D15D-4EEF-B777-6A9E3CB7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83" y="3971777"/>
            <a:ext cx="7300593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一、一些基本的语法（增删改查）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二、索引、视图、聚集函数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三、嵌套查询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四、全称量词的查询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第三章：结构化查询语言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761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一、什么是数据库？为什么要引入数据库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二、数据模型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三、关系型数据库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第一章：数据库概述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3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E741BBEC-22B8-4326-8F43-AB8BB57CE458}"/>
              </a:ext>
            </a:extLst>
          </p:cNvPr>
          <p:cNvSpPr/>
          <p:nvPr/>
        </p:nvSpPr>
        <p:spPr>
          <a:xfrm>
            <a:off x="1458309" y="467710"/>
            <a:ext cx="3681250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基本语法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2119BA-71CC-4730-B7FA-E439DF390227}"/>
              </a:ext>
            </a:extLst>
          </p:cNvPr>
          <p:cNvSpPr txBox="1"/>
          <p:nvPr/>
        </p:nvSpPr>
        <p:spPr>
          <a:xfrm>
            <a:off x="1329558" y="1839311"/>
            <a:ext cx="953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关系型数据库的</a:t>
            </a:r>
            <a:r>
              <a:rPr lang="zh-CN" altLang="en-US" sz="28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增删改查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通常采用结构化查询语言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6320B1-D27F-4C0A-B42D-01DF2CF85182}"/>
              </a:ext>
            </a:extLst>
          </p:cNvPr>
          <p:cNvSpPr txBox="1"/>
          <p:nvPr/>
        </p:nvSpPr>
        <p:spPr>
          <a:xfrm>
            <a:off x="2748454" y="3731171"/>
            <a:ext cx="669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不同的数据库，有些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语句执行的结果可能不尽相同，是因为他们内部实现的关系代数的逻辑不尽相同。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915B8-179E-4C79-9206-5011489B24B3}"/>
              </a:ext>
            </a:extLst>
          </p:cNvPr>
          <p:cNvSpPr/>
          <p:nvPr/>
        </p:nvSpPr>
        <p:spPr>
          <a:xfrm>
            <a:off x="3048000" y="51745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show databases;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显示所有的数据库列表  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use DB_NAME;   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切换数据库  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show tables;   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显示数据表列表</a:t>
            </a:r>
            <a:endParaRPr lang="zh-CN" alt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8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01FA23D-852E-4F10-AF98-F90C3C387558}"/>
              </a:ext>
            </a:extLst>
          </p:cNvPr>
          <p:cNvSpPr/>
          <p:nvPr/>
        </p:nvSpPr>
        <p:spPr>
          <a:xfrm>
            <a:off x="2740571" y="467710"/>
            <a:ext cx="2377967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创建数据库（表）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13DD6CF-B171-4728-80CE-AF459D5BB2F9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D24D8F-F72A-43DB-A763-99DDB06E9D20}"/>
              </a:ext>
            </a:extLst>
          </p:cNvPr>
          <p:cNvSpPr/>
          <p:nvPr/>
        </p:nvSpPr>
        <p:spPr>
          <a:xfrm>
            <a:off x="1061545" y="1595396"/>
            <a:ext cx="8113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create database DB_NAME;  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创建一个名为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DB_NAME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的数据库  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drop database DB_NAME;    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删除一个名为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DB_NAME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的数据库  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create table TABLE_NAME;   ## 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创建一个名为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TABLE_NAME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的数据表 </a:t>
            </a:r>
            <a:endParaRPr lang="zh-CN" alt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6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E741BBEC-22B8-4326-8F43-AB8BB57CE458}"/>
              </a:ext>
            </a:extLst>
          </p:cNvPr>
          <p:cNvSpPr/>
          <p:nvPr/>
        </p:nvSpPr>
        <p:spPr>
          <a:xfrm>
            <a:off x="1458309" y="467710"/>
            <a:ext cx="4070132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问题二：索引、视图、聚集函数</a:t>
            </a:r>
          </a:p>
        </p:txBody>
      </p:sp>
    </p:spTree>
    <p:extLst>
      <p:ext uri="{BB962C8B-B14F-4D97-AF65-F5344CB8AC3E}">
        <p14:creationId xmlns:p14="http://schemas.microsoft.com/office/powerpoint/2010/main" val="59827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E741BBEC-22B8-4326-8F43-AB8BB57CE458}"/>
              </a:ext>
            </a:extLst>
          </p:cNvPr>
          <p:cNvSpPr/>
          <p:nvPr/>
        </p:nvSpPr>
        <p:spPr>
          <a:xfrm>
            <a:off x="1458309" y="467710"/>
            <a:ext cx="2777360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问题三：嵌套查询</a:t>
            </a:r>
          </a:p>
        </p:txBody>
      </p:sp>
    </p:spTree>
    <p:extLst>
      <p:ext uri="{BB962C8B-B14F-4D97-AF65-F5344CB8AC3E}">
        <p14:creationId xmlns:p14="http://schemas.microsoft.com/office/powerpoint/2010/main" val="232105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E741BBEC-22B8-4326-8F43-AB8BB57CE458}"/>
              </a:ext>
            </a:extLst>
          </p:cNvPr>
          <p:cNvSpPr/>
          <p:nvPr/>
        </p:nvSpPr>
        <p:spPr>
          <a:xfrm>
            <a:off x="1458309" y="467708"/>
            <a:ext cx="3681250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问题四：含全称量词的查询</a:t>
            </a:r>
          </a:p>
        </p:txBody>
      </p:sp>
    </p:spTree>
    <p:extLst>
      <p:ext uri="{BB962C8B-B14F-4D97-AF65-F5344CB8AC3E}">
        <p14:creationId xmlns:p14="http://schemas.microsoft.com/office/powerpoint/2010/main" val="415287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一、第一范式（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二、第二范式（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四、第三范式（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第四章：数据库的设计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57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033D39D2-11CD-4E8B-BBEF-C602ECAB497C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9F14B7F4-E7D2-4339-9F8C-BEBD5E57FE97}"/>
              </a:ext>
            </a:extLst>
          </p:cNvPr>
          <p:cNvSpPr/>
          <p:nvPr/>
        </p:nvSpPr>
        <p:spPr>
          <a:xfrm>
            <a:off x="1458309" y="457198"/>
            <a:ext cx="2230822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</a:t>
            </a:r>
            <a:r>
              <a:rPr lang="en-US" altLang="zh-CN" dirty="0">
                <a:solidFill>
                  <a:schemeClr val="bg1"/>
                </a:solidFill>
              </a:rPr>
              <a:t>1NF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E1140-F62D-4D96-BBF6-A9BAF22CFC78}"/>
              </a:ext>
            </a:extLst>
          </p:cNvPr>
          <p:cNvSpPr txBox="1"/>
          <p:nvPr/>
        </p:nvSpPr>
        <p:spPr>
          <a:xfrm>
            <a:off x="3058510" y="1755228"/>
            <a:ext cx="6074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一个关系模式可以定义为一个五元组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R(U, D, DOM, F)</a:t>
            </a:r>
            <a:endParaRPr lang="zh-CN" altLang="en-US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F8405A-2631-4B8C-ACC7-70B6462457BB}"/>
              </a:ext>
            </a:extLst>
          </p:cNvPr>
          <p:cNvSpPr txBox="1"/>
          <p:nvPr/>
        </p:nvSpPr>
        <p:spPr>
          <a:xfrm>
            <a:off x="1135117" y="4253769"/>
            <a:ext cx="9921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数据依赖主要有两种：函数依赖（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FD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）和多值依赖（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MVD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972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09C574-D4AE-4796-92B2-8AA45A74B3C1}"/>
              </a:ext>
            </a:extLst>
          </p:cNvPr>
          <p:cNvSpPr txBox="1"/>
          <p:nvPr/>
        </p:nvSpPr>
        <p:spPr>
          <a:xfrm>
            <a:off x="2209799" y="4148666"/>
            <a:ext cx="779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1NF</a:t>
            </a:r>
            <a:r>
              <a:rPr lang="zh-CN" altLang="en-US" sz="3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每一个分量必须是不可分割的数据项，满足了这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  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个条件的关系模式属于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1NF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。“不能有表中表”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9A85810-FB32-4451-82CA-C790337B1E43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066E6D1-48C0-4C99-8597-E8E02D7BBF6A}"/>
              </a:ext>
            </a:extLst>
          </p:cNvPr>
          <p:cNvSpPr/>
          <p:nvPr/>
        </p:nvSpPr>
        <p:spPr>
          <a:xfrm>
            <a:off x="1458309" y="457198"/>
            <a:ext cx="2230822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</a:t>
            </a:r>
            <a:r>
              <a:rPr lang="en-US" altLang="zh-CN" dirty="0">
                <a:solidFill>
                  <a:schemeClr val="bg1"/>
                </a:solidFill>
              </a:rPr>
              <a:t>1NF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1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09C574-D4AE-4796-92B2-8AA45A74B3C1}"/>
              </a:ext>
            </a:extLst>
          </p:cNvPr>
          <p:cNvSpPr txBox="1"/>
          <p:nvPr/>
        </p:nvSpPr>
        <p:spPr>
          <a:xfrm>
            <a:off x="2209799" y="4148666"/>
            <a:ext cx="779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1NF</a:t>
            </a:r>
            <a:r>
              <a:rPr lang="zh-CN" altLang="en-US" sz="3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每一个分量必须是不可分割的数据项，满足了这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  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个条件的关系模式属于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1NF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。“不能有表中表”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9A85810-FB32-4451-82CA-C790337B1E43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066E6D1-48C0-4C99-8597-E8E02D7BBF6A}"/>
              </a:ext>
            </a:extLst>
          </p:cNvPr>
          <p:cNvSpPr/>
          <p:nvPr/>
        </p:nvSpPr>
        <p:spPr>
          <a:xfrm>
            <a:off x="1458309" y="457198"/>
            <a:ext cx="2230822" cy="588581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问题二：</a:t>
            </a:r>
            <a:r>
              <a:rPr lang="en-US" altLang="zh-CN" dirty="0">
                <a:solidFill>
                  <a:schemeClr val="bg1"/>
                </a:solidFill>
              </a:rPr>
              <a:t>2NF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9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第五章：模型映射算法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5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272C90E-8943-4A0E-BD88-4A1304E5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228" y="2476500"/>
            <a:ext cx="1905000" cy="19050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CF322D4-F8C3-4C2D-B1AC-DE12C10BB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1293" y="2476500"/>
            <a:ext cx="1905000" cy="1905000"/>
          </a:xfrm>
          <a:prstGeom prst="rect">
            <a:avLst/>
          </a:prstGeom>
        </p:spPr>
      </p:pic>
      <p:pic>
        <p:nvPicPr>
          <p:cNvPr id="13" name="图片 12" descr="图片包含 设备, 物体&#10;&#10;自动生成的说明">
            <a:extLst>
              <a:ext uri="{FF2B5EF4-FFF2-40B4-BE49-F238E27FC236}">
                <a16:creationId xmlns:a16="http://schemas.microsoft.com/office/drawing/2014/main" id="{AA377993-08C3-4467-922A-56D84C9C6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4179" y1="34673" x2="64179" y2="34673"/>
                        <a14:backgroundMark x1="35075" y1="37688" x2="35075" y2="37688"/>
                        <a14:backgroundMark x1="32463" y1="33166" x2="35075" y2="40704"/>
                        <a14:backgroundMark x1="35075" y1="40704" x2="39552" y2="35176"/>
                        <a14:backgroundMark x1="39552" y1="35176" x2="40672" y2="30151"/>
                        <a14:backgroundMark x1="35821" y1="43719" x2="37313" y2="50754"/>
                        <a14:backgroundMark x1="37313" y1="50754" x2="41045" y2="36181"/>
                        <a14:backgroundMark x1="46269" y1="48744" x2="48507" y2="68844"/>
                        <a14:backgroundMark x1="54851" y1="45226" x2="54851" y2="45226"/>
                        <a14:backgroundMark x1="58582" y1="49749" x2="63433" y2="53266"/>
                        <a14:backgroundMark x1="63433" y1="53266" x2="58955" y2="55779"/>
                        <a14:backgroundMark x1="64925" y1="56281" x2="59701" y2="56784"/>
                        <a14:backgroundMark x1="59701" y1="56784" x2="65672" y2="55779"/>
                        <a14:backgroundMark x1="65672" y1="55779" x2="64552" y2="58794"/>
                        <a14:backgroundMark x1="61194" y1="48241" x2="66045" y2="52764"/>
                        <a14:backgroundMark x1="66045" y1="52764" x2="62687" y2="58291"/>
                        <a14:backgroundMark x1="62687" y1="58291" x2="62313" y2="57789"/>
                        <a14:backgroundMark x1="68284" y1="55779" x2="65299" y2="57789"/>
                        <a14:backgroundMark x1="68657" y1="40704" x2="69776" y2="41709"/>
                        <a14:backgroundMark x1="69776" y1="41206" x2="74627" y2="43216"/>
                        <a14:backgroundMark x1="74627" y1="43216" x2="75373" y2="43719"/>
                        <a14:backgroundMark x1="66791" y1="38693" x2="70522" y2="43719"/>
                        <a14:backgroundMark x1="70522" y1="43719" x2="66791" y2="38693"/>
                        <a14:backgroundMark x1="66791" y1="38693" x2="64925" y2="39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55" y="2245194"/>
            <a:ext cx="3188542" cy="23676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EEC7F8D-EC24-4EFE-9ED5-505455AAA799}"/>
              </a:ext>
            </a:extLst>
          </p:cNvPr>
          <p:cNvSpPr txBox="1"/>
          <p:nvPr/>
        </p:nvSpPr>
        <p:spPr>
          <a:xfrm>
            <a:off x="2728551" y="2090172"/>
            <a:ext cx="8491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文件对于少量的数据存储来说还算比较有优势，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现在面临的问题是：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数据量越来越大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存储和查询效率要求高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数据不同步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028E4827-5B0F-4FC8-8705-9558615324B8}"/>
              </a:ext>
            </a:extLst>
          </p:cNvPr>
          <p:cNvSpPr/>
          <p:nvPr/>
        </p:nvSpPr>
        <p:spPr>
          <a:xfrm>
            <a:off x="1458309" y="467710"/>
            <a:ext cx="648751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问题一：什么是数据库，为什么要引入数据库</a:t>
            </a:r>
          </a:p>
        </p:txBody>
      </p:sp>
    </p:spTree>
    <p:extLst>
      <p:ext uri="{BB962C8B-B14F-4D97-AF65-F5344CB8AC3E}">
        <p14:creationId xmlns:p14="http://schemas.microsoft.com/office/powerpoint/2010/main" val="420028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14401 -0.198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-990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38919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64635 0.215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10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438C67A-377B-4580-8052-82BBFFC733A9}"/>
              </a:ext>
            </a:extLst>
          </p:cNvPr>
          <p:cNvSpPr txBox="1"/>
          <p:nvPr/>
        </p:nvSpPr>
        <p:spPr>
          <a:xfrm>
            <a:off x="1970689" y="2007475"/>
            <a:ext cx="8250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51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630E1584-35D1-4555-B35C-22996F16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5110" y="2614689"/>
            <a:ext cx="1693717" cy="1693717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5B1A726-32F9-4B97-A0F1-B1475CAB4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572" y="2476500"/>
            <a:ext cx="1905000" cy="1905000"/>
          </a:xfrm>
          <a:prstGeom prst="rect">
            <a:avLst/>
          </a:prstGeom>
        </p:spPr>
      </p:pic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E747D75-4CCE-4CD8-9F32-150804723719}"/>
              </a:ext>
            </a:extLst>
          </p:cNvPr>
          <p:cNvSpPr/>
          <p:nvPr/>
        </p:nvSpPr>
        <p:spPr>
          <a:xfrm>
            <a:off x="5213131" y="3198967"/>
            <a:ext cx="1601394" cy="46006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数据模型</a:t>
            </a: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D9B8718C-49A5-45A3-9E9A-027E57240A90}"/>
              </a:ext>
            </a:extLst>
          </p:cNvPr>
          <p:cNvSpPr/>
          <p:nvPr/>
        </p:nvSpPr>
        <p:spPr>
          <a:xfrm>
            <a:off x="1458309" y="467710"/>
            <a:ext cx="648751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问题二：联系现实世界和信息世界的模型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52515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77E1724-D2A4-4DFB-AB18-7E6D5E18A07F}"/>
              </a:ext>
            </a:extLst>
          </p:cNvPr>
          <p:cNvSpPr/>
          <p:nvPr/>
        </p:nvSpPr>
        <p:spPr>
          <a:xfrm>
            <a:off x="2217682" y="1846663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65BADE4-E1FB-4626-979F-54C03F72D649}"/>
              </a:ext>
            </a:extLst>
          </p:cNvPr>
          <p:cNvSpPr/>
          <p:nvPr/>
        </p:nvSpPr>
        <p:spPr>
          <a:xfrm>
            <a:off x="5394435" y="1846663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6DB4A6CB-FD56-479A-A97C-49C9E74C34E1}"/>
              </a:ext>
            </a:extLst>
          </p:cNvPr>
          <p:cNvSpPr/>
          <p:nvPr/>
        </p:nvSpPr>
        <p:spPr>
          <a:xfrm>
            <a:off x="8571188" y="1846663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码</a:t>
            </a: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991C3D46-9209-4573-8325-683F27621202}"/>
              </a:ext>
            </a:extLst>
          </p:cNvPr>
          <p:cNvSpPr/>
          <p:nvPr/>
        </p:nvSpPr>
        <p:spPr>
          <a:xfrm>
            <a:off x="2249212" y="3613462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实体型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2934178B-E240-48E8-B0BB-9F222AF4BAE3}"/>
              </a:ext>
            </a:extLst>
          </p:cNvPr>
          <p:cNvSpPr/>
          <p:nvPr/>
        </p:nvSpPr>
        <p:spPr>
          <a:xfrm>
            <a:off x="5410200" y="3613462"/>
            <a:ext cx="1403130" cy="1397876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实体集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B90AF1F-E24B-42DE-B536-389F6F753428}"/>
              </a:ext>
            </a:extLst>
          </p:cNvPr>
          <p:cNvSpPr/>
          <p:nvPr/>
        </p:nvSpPr>
        <p:spPr>
          <a:xfrm>
            <a:off x="8571188" y="3613462"/>
            <a:ext cx="1403130" cy="1397876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</a:t>
            </a: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277F78E1-0154-4838-82F9-9525B02AEDE0}"/>
              </a:ext>
            </a:extLst>
          </p:cNvPr>
          <p:cNvSpPr/>
          <p:nvPr/>
        </p:nvSpPr>
        <p:spPr>
          <a:xfrm>
            <a:off x="2740568" y="467710"/>
            <a:ext cx="3607677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现实世界模型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概念模型</a:t>
            </a: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A08C9F8B-1ECB-4DAD-A9C0-82E7EC8A9C1E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48710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F7D57C-BE06-472A-9330-6FB9417A2615}"/>
              </a:ext>
            </a:extLst>
          </p:cNvPr>
          <p:cNvGrpSpPr/>
          <p:nvPr/>
        </p:nvGrpSpPr>
        <p:grpSpPr>
          <a:xfrm>
            <a:off x="1003738" y="2407604"/>
            <a:ext cx="10184524" cy="2448176"/>
            <a:chOff x="1003738" y="1903107"/>
            <a:chExt cx="10184524" cy="244817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D5D90C-41E9-4C39-A178-2D930A345619}"/>
                </a:ext>
              </a:extLst>
            </p:cNvPr>
            <p:cNvSpPr/>
            <p:nvPr/>
          </p:nvSpPr>
          <p:spPr>
            <a:xfrm>
              <a:off x="1003738" y="1903108"/>
              <a:ext cx="2259724" cy="2448175"/>
            </a:xfrm>
            <a:prstGeom prst="rect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C53C54-835C-42C1-A0EA-1203610AB7EA}"/>
                </a:ext>
              </a:extLst>
            </p:cNvPr>
            <p:cNvSpPr/>
            <p:nvPr/>
          </p:nvSpPr>
          <p:spPr>
            <a:xfrm>
              <a:off x="4966138" y="1903108"/>
              <a:ext cx="2259724" cy="2448175"/>
            </a:xfrm>
            <a:prstGeom prst="rect">
              <a:avLst/>
            </a:prstGeom>
            <a:solidFill>
              <a:schemeClr val="accent6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F6C6905-E168-48A7-8577-C38F28AC6BFC}"/>
                </a:ext>
              </a:extLst>
            </p:cNvPr>
            <p:cNvSpPr/>
            <p:nvPr/>
          </p:nvSpPr>
          <p:spPr>
            <a:xfrm>
              <a:off x="8928538" y="1903107"/>
              <a:ext cx="2259724" cy="2448175"/>
            </a:xfrm>
            <a:prstGeom prst="rect">
              <a:avLst/>
            </a:prstGeom>
            <a:solidFill>
              <a:srgbClr val="00B0F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00035F5-4106-4A84-AD8C-3870B154AD31}"/>
                </a:ext>
              </a:extLst>
            </p:cNvPr>
            <p:cNvSpPr txBox="1"/>
            <p:nvPr/>
          </p:nvSpPr>
          <p:spPr>
            <a:xfrm>
              <a:off x="1334814" y="2354317"/>
              <a:ext cx="1597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数据结构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4BDF78-1BCC-4DCA-B9DA-5487C5C768E2}"/>
                </a:ext>
              </a:extLst>
            </p:cNvPr>
            <p:cNvSpPr txBox="1"/>
            <p:nvPr/>
          </p:nvSpPr>
          <p:spPr>
            <a:xfrm>
              <a:off x="1292773" y="3045740"/>
              <a:ext cx="15975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决定使用怎样的格式存储数据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4531D84-D4A0-4C7D-81C3-F4D6163ED16B}"/>
                </a:ext>
              </a:extLst>
            </p:cNvPr>
            <p:cNvSpPr txBox="1"/>
            <p:nvPr/>
          </p:nvSpPr>
          <p:spPr>
            <a:xfrm>
              <a:off x="5265684" y="2349797"/>
              <a:ext cx="1597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数据操作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A2D3669-4F45-40E2-94D8-AF60191961EB}"/>
                </a:ext>
              </a:extLst>
            </p:cNvPr>
            <p:cNvSpPr txBox="1"/>
            <p:nvPr/>
          </p:nvSpPr>
          <p:spPr>
            <a:xfrm>
              <a:off x="5223643" y="3041220"/>
              <a:ext cx="15975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定义对数据的增删改查的操作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4B62B1E-54AD-4B04-B6E4-705CA4501922}"/>
                </a:ext>
              </a:extLst>
            </p:cNvPr>
            <p:cNvSpPr txBox="1"/>
            <p:nvPr/>
          </p:nvSpPr>
          <p:spPr>
            <a:xfrm>
              <a:off x="9301655" y="2349797"/>
              <a:ext cx="1597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数据完整性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112BDB-BE07-422B-8644-15C052DE440E}"/>
                </a:ext>
              </a:extLst>
            </p:cNvPr>
            <p:cNvSpPr txBox="1"/>
            <p:nvPr/>
          </p:nvSpPr>
          <p:spPr>
            <a:xfrm>
              <a:off x="9259614" y="3041220"/>
              <a:ext cx="1597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一些外在的条件的限制</a:t>
              </a:r>
            </a:p>
          </p:txBody>
        </p:sp>
      </p:grp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41C14925-B017-4491-9FF9-0030D0C81DC1}"/>
              </a:ext>
            </a:extLst>
          </p:cNvPr>
          <p:cNvSpPr/>
          <p:nvPr/>
        </p:nvSpPr>
        <p:spPr>
          <a:xfrm>
            <a:off x="2740568" y="467710"/>
            <a:ext cx="3607677" cy="578069"/>
          </a:xfrm>
          <a:prstGeom prst="chevron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信息世界模型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数据模型</a:t>
            </a: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18DC35BF-56EC-4818-AFF5-4976037C5B95}"/>
              </a:ext>
            </a:extLst>
          </p:cNvPr>
          <p:cNvSpPr/>
          <p:nvPr/>
        </p:nvSpPr>
        <p:spPr>
          <a:xfrm>
            <a:off x="1458309" y="467710"/>
            <a:ext cx="1579181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41416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E6AEB99-3935-4890-A6D9-C229B98CE606}"/>
              </a:ext>
            </a:extLst>
          </p:cNvPr>
          <p:cNvSpPr/>
          <p:nvPr/>
        </p:nvSpPr>
        <p:spPr>
          <a:xfrm>
            <a:off x="1156135" y="2207172"/>
            <a:ext cx="1424155" cy="436180"/>
          </a:xfrm>
          <a:prstGeom prst="homePlat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关系</a:t>
            </a: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27A39B43-6E93-4410-A492-776F7F59E3E0}"/>
              </a:ext>
            </a:extLst>
          </p:cNvPr>
          <p:cNvSpPr/>
          <p:nvPr/>
        </p:nvSpPr>
        <p:spPr>
          <a:xfrm>
            <a:off x="1156135" y="3053255"/>
            <a:ext cx="1424155" cy="436180"/>
          </a:xfrm>
          <a:prstGeom prst="homePlat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元组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7BDCC0B-3D4F-4F03-8707-791BC6764DCD}"/>
              </a:ext>
            </a:extLst>
          </p:cNvPr>
          <p:cNvSpPr/>
          <p:nvPr/>
        </p:nvSpPr>
        <p:spPr>
          <a:xfrm>
            <a:off x="1156135" y="3904593"/>
            <a:ext cx="1424155" cy="436180"/>
          </a:xfrm>
          <a:prstGeom prst="homePlat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A728F38A-DAFD-4E9A-A5DD-546431EB0393}"/>
              </a:ext>
            </a:extLst>
          </p:cNvPr>
          <p:cNvSpPr/>
          <p:nvPr/>
        </p:nvSpPr>
        <p:spPr>
          <a:xfrm>
            <a:off x="1156135" y="4755931"/>
            <a:ext cx="1424155" cy="436180"/>
          </a:xfrm>
          <a:prstGeom prst="homePlat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736E4609-AA45-4EC9-A135-100AEA7FB47D}"/>
              </a:ext>
            </a:extLst>
          </p:cNvPr>
          <p:cNvSpPr/>
          <p:nvPr/>
        </p:nvSpPr>
        <p:spPr>
          <a:xfrm>
            <a:off x="6300956" y="2501458"/>
            <a:ext cx="1424155" cy="436180"/>
          </a:xfrm>
          <a:prstGeom prst="homePlat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域</a:t>
            </a:r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75E81ED8-3624-4D9A-8567-5EFD3B50DB25}"/>
              </a:ext>
            </a:extLst>
          </p:cNvPr>
          <p:cNvSpPr/>
          <p:nvPr/>
        </p:nvSpPr>
        <p:spPr>
          <a:xfrm>
            <a:off x="6300956" y="3347541"/>
            <a:ext cx="1424155" cy="436180"/>
          </a:xfrm>
          <a:prstGeom prst="homePlat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分量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32B2FEB3-72B9-4D25-BB2E-069BBCFCBBFA}"/>
              </a:ext>
            </a:extLst>
          </p:cNvPr>
          <p:cNvSpPr/>
          <p:nvPr/>
        </p:nvSpPr>
        <p:spPr>
          <a:xfrm>
            <a:off x="6300956" y="4198879"/>
            <a:ext cx="1424155" cy="436180"/>
          </a:xfrm>
          <a:prstGeom prst="homePlat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关系模型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4F84C-CDB3-41EE-8FD3-8438E0B567CD}"/>
              </a:ext>
            </a:extLst>
          </p:cNvPr>
          <p:cNvSpPr txBox="1"/>
          <p:nvPr/>
        </p:nvSpPr>
        <p:spPr>
          <a:xfrm>
            <a:off x="2885087" y="2207172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就是数据表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FC038D-2820-4023-9DAE-0889DAD84AAC}"/>
              </a:ext>
            </a:extLst>
          </p:cNvPr>
          <p:cNvSpPr txBox="1"/>
          <p:nvPr/>
        </p:nvSpPr>
        <p:spPr>
          <a:xfrm>
            <a:off x="2885087" y="3059668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0CE112-26D5-42BC-B2D2-8C3AF3D1471D}"/>
              </a:ext>
            </a:extLst>
          </p:cNvPr>
          <p:cNvSpPr txBox="1"/>
          <p:nvPr/>
        </p:nvSpPr>
        <p:spPr>
          <a:xfrm>
            <a:off x="2885087" y="3938017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ABA83C-44E6-48FB-B3AB-14DEB4193E8E}"/>
              </a:ext>
            </a:extLst>
          </p:cNvPr>
          <p:cNvSpPr txBox="1"/>
          <p:nvPr/>
        </p:nvSpPr>
        <p:spPr>
          <a:xfrm>
            <a:off x="2885086" y="4758559"/>
            <a:ext cx="234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数据表中唯一标识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88AB66-13B1-43E9-8F80-D9EE7BA0E1D1}"/>
              </a:ext>
            </a:extLst>
          </p:cNvPr>
          <p:cNvSpPr txBox="1"/>
          <p:nvPr/>
        </p:nvSpPr>
        <p:spPr>
          <a:xfrm>
            <a:off x="7987858" y="2534882"/>
            <a:ext cx="212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列属性数值的集合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FB2744-23B1-4895-8E65-3012ED002929}"/>
              </a:ext>
            </a:extLst>
          </p:cNvPr>
          <p:cNvSpPr txBox="1"/>
          <p:nvPr/>
        </p:nvSpPr>
        <p:spPr>
          <a:xfrm>
            <a:off x="7987859" y="3380965"/>
            <a:ext cx="271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元组中其中的一个属性值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B574B17-EF00-46B8-BDC8-2816D39EBBC7}"/>
              </a:ext>
            </a:extLst>
          </p:cNvPr>
          <p:cNvSpPr txBox="1"/>
          <p:nvPr/>
        </p:nvSpPr>
        <p:spPr>
          <a:xfrm>
            <a:off x="7987859" y="4212013"/>
            <a:ext cx="27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用来简单表示一张表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5864818D-0D5D-4041-AC2B-7B6BF18705ED}"/>
              </a:ext>
            </a:extLst>
          </p:cNvPr>
          <p:cNvSpPr/>
          <p:nvPr/>
        </p:nvSpPr>
        <p:spPr>
          <a:xfrm>
            <a:off x="1458309" y="467710"/>
            <a:ext cx="3187263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问题三：关系型数据库</a:t>
            </a:r>
          </a:p>
        </p:txBody>
      </p:sp>
    </p:spTree>
    <p:extLst>
      <p:ext uri="{BB962C8B-B14F-4D97-AF65-F5344CB8AC3E}">
        <p14:creationId xmlns:p14="http://schemas.microsoft.com/office/powerpoint/2010/main" val="31382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B18FEF-0456-41FA-9C16-2BD9DF7061B2}"/>
              </a:ext>
            </a:extLst>
          </p:cNvPr>
          <p:cNvSpPr txBox="1"/>
          <p:nvPr/>
        </p:nvSpPr>
        <p:spPr>
          <a:xfrm>
            <a:off x="536028" y="641131"/>
            <a:ext cx="37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讲解思路：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FD424-45E1-4D08-B138-04956B04DEF6}"/>
              </a:ext>
            </a:extLst>
          </p:cNvPr>
          <p:cNvSpPr txBox="1"/>
          <p:nvPr/>
        </p:nvSpPr>
        <p:spPr>
          <a:xfrm>
            <a:off x="1944413" y="2810859"/>
            <a:ext cx="8303173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一、集合本身的运算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二、关系特有的运算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26D77-6181-43ED-B47B-81668C04D06B}"/>
              </a:ext>
            </a:extLst>
          </p:cNvPr>
          <p:cNvSpPr/>
          <p:nvPr/>
        </p:nvSpPr>
        <p:spPr>
          <a:xfrm>
            <a:off x="3006967" y="1390556"/>
            <a:ext cx="617806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第二章：关系代数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8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F72EC0-4E83-425C-B089-78C6FE711986}"/>
              </a:ext>
            </a:extLst>
          </p:cNvPr>
          <p:cNvSpPr/>
          <p:nvPr/>
        </p:nvSpPr>
        <p:spPr>
          <a:xfrm>
            <a:off x="0" y="467710"/>
            <a:ext cx="1755228" cy="578069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C34562-9386-4241-B0B4-D74CD9EBC54E}"/>
              </a:ext>
            </a:extLst>
          </p:cNvPr>
          <p:cNvGrpSpPr/>
          <p:nvPr/>
        </p:nvGrpSpPr>
        <p:grpSpPr>
          <a:xfrm>
            <a:off x="324198" y="1788321"/>
            <a:ext cx="6502270" cy="4601969"/>
            <a:chOff x="5150068" y="1366344"/>
            <a:chExt cx="6502270" cy="460196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C9A6ACB-ECA8-43E5-AD21-96D9698A5901}"/>
                </a:ext>
              </a:extLst>
            </p:cNvPr>
            <p:cNvSpPr txBox="1"/>
            <p:nvPr/>
          </p:nvSpPr>
          <p:spPr>
            <a:xfrm>
              <a:off x="6653047" y="1366344"/>
              <a:ext cx="3951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已知以下的两个数据表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B78511-D0DE-4FA5-A825-73435F50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4901" y="1975757"/>
              <a:ext cx="5592604" cy="14499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1A919EA-AD13-4C4D-9C4E-090D25F7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068" y="4225159"/>
              <a:ext cx="6502270" cy="1743154"/>
            </a:xfrm>
            <a:prstGeom prst="rect">
              <a:avLst/>
            </a:prstGeom>
          </p:spPr>
        </p:pic>
      </p:grpSp>
      <p:sp>
        <p:nvSpPr>
          <p:cNvPr id="9" name="爆炸形: 14 pt  8">
            <a:extLst>
              <a:ext uri="{FF2B5EF4-FFF2-40B4-BE49-F238E27FC236}">
                <a16:creationId xmlns:a16="http://schemas.microsoft.com/office/drawing/2014/main" id="{E8071F06-08DA-4D18-A28D-395C6F52F71D}"/>
              </a:ext>
            </a:extLst>
          </p:cNvPr>
          <p:cNvSpPr/>
          <p:nvPr/>
        </p:nvSpPr>
        <p:spPr>
          <a:xfrm>
            <a:off x="7369375" y="1788321"/>
            <a:ext cx="4498427" cy="4011919"/>
          </a:xfrm>
          <a:prstGeom prst="irregularSeal2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由于数据表也是属于集合，因此传统的集合运算也能起到作用</a:t>
            </a:r>
          </a:p>
          <a:p>
            <a:pPr algn="ctr"/>
            <a:endParaRPr lang="zh-CN" altLang="en-US" dirty="0"/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E741BBEC-22B8-4326-8F43-AB8BB57CE458}"/>
              </a:ext>
            </a:extLst>
          </p:cNvPr>
          <p:cNvSpPr/>
          <p:nvPr/>
        </p:nvSpPr>
        <p:spPr>
          <a:xfrm>
            <a:off x="1458309" y="467710"/>
            <a:ext cx="3681250" cy="578069"/>
          </a:xfrm>
          <a:prstGeom prst="chevron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问题一：集合本身的运算</a:t>
            </a:r>
          </a:p>
        </p:txBody>
      </p:sp>
    </p:spTree>
    <p:extLst>
      <p:ext uri="{BB962C8B-B14F-4D97-AF65-F5344CB8AC3E}">
        <p14:creationId xmlns:p14="http://schemas.microsoft.com/office/powerpoint/2010/main" val="4256142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700</Words>
  <Application>Microsoft Office PowerPoint</Application>
  <PresentationFormat>宽屏</PresentationFormat>
  <Paragraphs>158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Microsoft YaHei UI</vt:lpstr>
      <vt:lpstr>Microsoft YaHei UI Light</vt:lpstr>
      <vt:lpstr>等线</vt:lpstr>
      <vt:lpstr>等线 Light</vt:lpstr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赑 芈</dc:creator>
  <cp:lastModifiedBy>赑 芈</cp:lastModifiedBy>
  <cp:revision>132</cp:revision>
  <dcterms:created xsi:type="dcterms:W3CDTF">2019-01-30T05:37:59Z</dcterms:created>
  <dcterms:modified xsi:type="dcterms:W3CDTF">2019-02-10T05:42:13Z</dcterms:modified>
</cp:coreProperties>
</file>