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61" r:id="rId8"/>
    <p:sldId id="262" r:id="rId9"/>
    <p:sldId id="263" r:id="rId10"/>
    <p:sldId id="264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A4F3C-DA7E-45E0-BED9-24E78A6B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CA68-45C2-4699-AC07-C7DCC0F3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FE990-D5F1-4FAC-80CC-AB9B413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86C5-FCF0-45A7-A5BE-D081BA6D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63BFC-AE0C-4296-AAE4-82C203F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A376-A7C6-4DEA-9311-784C2035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1765F-FC83-4BDF-9A58-3A28CE5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E5359-DA5E-4FE0-AB54-19A85344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A4676-92F9-4DF6-A8E6-8EE768D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A0709-E970-4F88-AA1B-CD75EE99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98A41-A849-4114-BB53-BD7A8470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31B1F-EDFC-42EA-B46F-486DF793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2371F-F9C2-482D-8E5E-A6C22E1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03806-37D3-4691-935C-A2D36C14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135E5-D80F-45EE-AEB1-F2BACD77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43D2E-B2BA-456E-9AA6-264C141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B4B03-3787-4007-9DFA-088754E2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C0EFF-11F6-4540-95EB-7C60458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7EDB8-039F-4E89-88F9-4825624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B275D-2444-41CF-8B13-24E7234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4198A-2C35-408B-A674-3852F30C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62451-EE90-4CC7-A003-4F32EEA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96387-F0CD-4C4B-BB5D-66B7AC0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36B90-5957-4598-AB01-BCEB1D37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D651C-D91F-4686-8D89-5C43A2F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A81C-8708-45E9-81F2-A40CE9B3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44721-74A8-484D-A807-6C6550E61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93461-FDF0-4019-887D-0256D839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B17D1-088F-40E2-BEFF-9A680DC8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5AF8D-1299-4A13-B502-657E9FF1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65F5E-B8DD-4A69-ABF5-424468A0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4BAE-2D4F-4AAA-8672-6BD220BF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93AD8-1817-4F7C-8387-1CD1F38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685D9-1C30-4F05-859C-3619BC3B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5F4FB-192F-4416-BD95-88E2116FA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6A47A-93EF-41BD-A5BD-DCF40312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2E754-36C0-4F39-8B3D-C1F2C42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53B8B9-0F9A-4F7B-9506-1625AA3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733E0-03D1-4EF1-BF7D-D1E2EAF8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E7C1-FD97-4E55-B901-F5942CD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E5623-B435-407C-93C5-15ADF471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1CF8B-EE2A-486E-9EDA-CEE78077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8C437-8D90-49BD-9923-DEE3AAE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5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D86AF9-B3C7-4016-B946-F67913B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69C14-EF29-49C2-A392-1DA79A6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5E657-0EC3-41D2-B287-4C706AA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7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E529-7CE0-4E71-A81C-098F56FB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2AC67-146A-491A-AC9C-67B30C8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B375-E2C3-471A-B05B-5AF3EBE0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EA4D8-B0E2-4366-B7E0-C89174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A69D3-051A-42EC-92E1-0D9045C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DE110-0DAE-48DE-A2BB-4C2131BC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F7A7E-8663-4EC7-B188-8306076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2A1C3-BCFF-4DFA-86D8-8CEC9EA30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4A8F4-AA0B-439B-A4E7-7B6ADD63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460FD-DC17-4BE4-BCBA-F75560B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061D-8FF9-4010-A5A9-29B9635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22F2-7554-4204-938B-39A39DB6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E7531-AC4E-442C-97FB-F248041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B9979-71AA-4307-990E-59DDF2B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A2721-2977-40FC-8323-2F4275A60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AE2B-BEEF-47C5-82CD-185798518B56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F900B-28B5-4ADA-9165-F4CE49693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89483-49F9-4C7B-9E26-EED22378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9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438C67A-377B-4580-8052-82BBFFC733A9}"/>
              </a:ext>
            </a:extLst>
          </p:cNvPr>
          <p:cNvSpPr txBox="1"/>
          <p:nvPr/>
        </p:nvSpPr>
        <p:spPr>
          <a:xfrm>
            <a:off x="1970689" y="2007475"/>
            <a:ext cx="825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</p:spTree>
    <p:extLst>
      <p:ext uri="{BB962C8B-B14F-4D97-AF65-F5344CB8AC3E}">
        <p14:creationId xmlns:p14="http://schemas.microsoft.com/office/powerpoint/2010/main" val="192550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第五章：模型映射算法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5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72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91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438C67A-377B-4580-8052-82BBFFC733A9}"/>
              </a:ext>
            </a:extLst>
          </p:cNvPr>
          <p:cNvSpPr txBox="1"/>
          <p:nvPr/>
        </p:nvSpPr>
        <p:spPr>
          <a:xfrm>
            <a:off x="1970689" y="2007475"/>
            <a:ext cx="825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</p:spTree>
    <p:extLst>
      <p:ext uri="{BB962C8B-B14F-4D97-AF65-F5344CB8AC3E}">
        <p14:creationId xmlns:p14="http://schemas.microsoft.com/office/powerpoint/2010/main" val="9755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一、什么是数据库？为什么要引入数据库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二、数据模型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三、关系型数据库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第一章：数据库概述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3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DDCFF1-6E2F-4AAF-875D-47A3FE916AE6}"/>
              </a:ext>
            </a:extLst>
          </p:cNvPr>
          <p:cNvSpPr txBox="1"/>
          <p:nvPr/>
        </p:nvSpPr>
        <p:spPr>
          <a:xfrm>
            <a:off x="2217682" y="60360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问题一：什么是数据库，为什么要引入数据库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272C90E-8943-4A0E-BD88-4A1304E5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228" y="2476500"/>
            <a:ext cx="1905000" cy="19050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CF322D4-F8C3-4C2D-B1AC-DE12C10BB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1293" y="2476500"/>
            <a:ext cx="1905000" cy="1905000"/>
          </a:xfrm>
          <a:prstGeom prst="rect">
            <a:avLst/>
          </a:prstGeom>
        </p:spPr>
      </p:pic>
      <p:pic>
        <p:nvPicPr>
          <p:cNvPr id="13" name="图片 12" descr="图片包含 设备, 物体&#10;&#10;自动生成的说明">
            <a:extLst>
              <a:ext uri="{FF2B5EF4-FFF2-40B4-BE49-F238E27FC236}">
                <a16:creationId xmlns:a16="http://schemas.microsoft.com/office/drawing/2014/main" id="{AA377993-08C3-4467-922A-56D84C9C6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4179" y1="34673" x2="64179" y2="34673"/>
                        <a14:backgroundMark x1="35075" y1="37688" x2="35075" y2="37688"/>
                        <a14:backgroundMark x1="32463" y1="33166" x2="35075" y2="40704"/>
                        <a14:backgroundMark x1="35075" y1="40704" x2="39552" y2="35176"/>
                        <a14:backgroundMark x1="39552" y1="35176" x2="40672" y2="30151"/>
                        <a14:backgroundMark x1="35821" y1="43719" x2="37313" y2="50754"/>
                        <a14:backgroundMark x1="37313" y1="50754" x2="41045" y2="36181"/>
                        <a14:backgroundMark x1="46269" y1="48744" x2="48507" y2="68844"/>
                        <a14:backgroundMark x1="54851" y1="45226" x2="54851" y2="45226"/>
                        <a14:backgroundMark x1="58582" y1="49749" x2="63433" y2="53266"/>
                        <a14:backgroundMark x1="63433" y1="53266" x2="58955" y2="55779"/>
                        <a14:backgroundMark x1="64925" y1="56281" x2="59701" y2="56784"/>
                        <a14:backgroundMark x1="59701" y1="56784" x2="65672" y2="55779"/>
                        <a14:backgroundMark x1="65672" y1="55779" x2="64552" y2="58794"/>
                        <a14:backgroundMark x1="61194" y1="48241" x2="66045" y2="52764"/>
                        <a14:backgroundMark x1="66045" y1="52764" x2="62687" y2="58291"/>
                        <a14:backgroundMark x1="62687" y1="58291" x2="62313" y2="57789"/>
                        <a14:backgroundMark x1="68284" y1="55779" x2="65299" y2="57789"/>
                        <a14:backgroundMark x1="68657" y1="40704" x2="69776" y2="41709"/>
                        <a14:backgroundMark x1="69776" y1="41206" x2="74627" y2="43216"/>
                        <a14:backgroundMark x1="74627" y1="43216" x2="75373" y2="43719"/>
                        <a14:backgroundMark x1="66791" y1="38693" x2="70522" y2="43719"/>
                        <a14:backgroundMark x1="70522" y1="43719" x2="66791" y2="38693"/>
                        <a14:backgroundMark x1="66791" y1="38693" x2="64925" y2="39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55" y="2245194"/>
            <a:ext cx="3188542" cy="23676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EEC7F8D-EC24-4EFE-9ED5-505455AAA799}"/>
              </a:ext>
            </a:extLst>
          </p:cNvPr>
          <p:cNvSpPr txBox="1"/>
          <p:nvPr/>
        </p:nvSpPr>
        <p:spPr>
          <a:xfrm>
            <a:off x="2728551" y="2090172"/>
            <a:ext cx="8491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文件对于少量的数据存储来说还算比较有优势，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现在面临的问题是：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数据量越来越大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存储和查询效率要求高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数据不同步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28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14401 -0.198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990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38919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64635 0.215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10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DDCFF1-6E2F-4AAF-875D-47A3FE916AE6}"/>
              </a:ext>
            </a:extLst>
          </p:cNvPr>
          <p:cNvSpPr txBox="1"/>
          <p:nvPr/>
        </p:nvSpPr>
        <p:spPr>
          <a:xfrm>
            <a:off x="2217682" y="60360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问题二：联系现实世界和信息世界的模型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数据模型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630E1584-35D1-4555-B35C-22996F16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5110" y="2614689"/>
            <a:ext cx="1693717" cy="1693717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5B1A726-32F9-4B97-A0F1-B1475CAB4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572" y="2476500"/>
            <a:ext cx="1905000" cy="1905000"/>
          </a:xfrm>
          <a:prstGeom prst="rect">
            <a:avLst/>
          </a:prstGeom>
        </p:spPr>
      </p:pic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E747D75-4CCE-4CD8-9F32-150804723719}"/>
              </a:ext>
            </a:extLst>
          </p:cNvPr>
          <p:cNvSpPr/>
          <p:nvPr/>
        </p:nvSpPr>
        <p:spPr>
          <a:xfrm>
            <a:off x="5213131" y="3198967"/>
            <a:ext cx="1601394" cy="46006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525158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DDCFF1-6E2F-4AAF-875D-47A3FE916AE6}"/>
              </a:ext>
            </a:extLst>
          </p:cNvPr>
          <p:cNvSpPr txBox="1"/>
          <p:nvPr/>
        </p:nvSpPr>
        <p:spPr>
          <a:xfrm>
            <a:off x="2217682" y="60360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现实世界模型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概念模型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77E1724-D2A4-4DFB-AB18-7E6D5E18A07F}"/>
              </a:ext>
            </a:extLst>
          </p:cNvPr>
          <p:cNvSpPr/>
          <p:nvPr/>
        </p:nvSpPr>
        <p:spPr>
          <a:xfrm>
            <a:off x="2217682" y="1846663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65BADE4-E1FB-4626-979F-54C03F72D649}"/>
              </a:ext>
            </a:extLst>
          </p:cNvPr>
          <p:cNvSpPr/>
          <p:nvPr/>
        </p:nvSpPr>
        <p:spPr>
          <a:xfrm>
            <a:off x="5394435" y="1846663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6DB4A6CB-FD56-479A-A97C-49C9E74C34E1}"/>
              </a:ext>
            </a:extLst>
          </p:cNvPr>
          <p:cNvSpPr/>
          <p:nvPr/>
        </p:nvSpPr>
        <p:spPr>
          <a:xfrm>
            <a:off x="8571188" y="1846663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码</a:t>
            </a: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991C3D46-9209-4573-8325-683F27621202}"/>
              </a:ext>
            </a:extLst>
          </p:cNvPr>
          <p:cNvSpPr/>
          <p:nvPr/>
        </p:nvSpPr>
        <p:spPr>
          <a:xfrm>
            <a:off x="2249212" y="3613462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实体型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2934178B-E240-48E8-B0BB-9F222AF4BAE3}"/>
              </a:ext>
            </a:extLst>
          </p:cNvPr>
          <p:cNvSpPr/>
          <p:nvPr/>
        </p:nvSpPr>
        <p:spPr>
          <a:xfrm>
            <a:off x="5410200" y="3613462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实体集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B90AF1F-E24B-42DE-B536-389F6F753428}"/>
              </a:ext>
            </a:extLst>
          </p:cNvPr>
          <p:cNvSpPr/>
          <p:nvPr/>
        </p:nvSpPr>
        <p:spPr>
          <a:xfrm>
            <a:off x="8571188" y="3613462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</a:t>
            </a:r>
          </a:p>
        </p:txBody>
      </p:sp>
    </p:spTree>
    <p:extLst>
      <p:ext uri="{BB962C8B-B14F-4D97-AF65-F5344CB8AC3E}">
        <p14:creationId xmlns:p14="http://schemas.microsoft.com/office/powerpoint/2010/main" val="487106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DDCFF1-6E2F-4AAF-875D-47A3FE916AE6}"/>
              </a:ext>
            </a:extLst>
          </p:cNvPr>
          <p:cNvSpPr txBox="1"/>
          <p:nvPr/>
        </p:nvSpPr>
        <p:spPr>
          <a:xfrm>
            <a:off x="2217682" y="60360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信息世界模型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数据模型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D5D90C-41E9-4C39-A178-2D930A345619}"/>
              </a:ext>
            </a:extLst>
          </p:cNvPr>
          <p:cNvSpPr/>
          <p:nvPr/>
        </p:nvSpPr>
        <p:spPr>
          <a:xfrm>
            <a:off x="1003738" y="1829535"/>
            <a:ext cx="2259724" cy="44248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3C54-835C-42C1-A0EA-1203610AB7EA}"/>
              </a:ext>
            </a:extLst>
          </p:cNvPr>
          <p:cNvSpPr/>
          <p:nvPr/>
        </p:nvSpPr>
        <p:spPr>
          <a:xfrm>
            <a:off x="4966138" y="1829535"/>
            <a:ext cx="2259724" cy="44248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6C6905-E168-48A7-8577-C38F28AC6BFC}"/>
              </a:ext>
            </a:extLst>
          </p:cNvPr>
          <p:cNvSpPr/>
          <p:nvPr/>
        </p:nvSpPr>
        <p:spPr>
          <a:xfrm>
            <a:off x="8928538" y="1829534"/>
            <a:ext cx="2259724" cy="44248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61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一、集合本身的运算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二、关系特有的运算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第二章：关系代数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8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一、一些基本的语法（增删改查）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二、索引、视图、聚集函数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三、嵌套查询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四、全称量词的查询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第三章：结构化查询语言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76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一、第一范式（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二、第二范式（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四、第三范式（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第四章：数据库的设计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5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225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赑 芈</dc:creator>
  <cp:lastModifiedBy>赑 芈</cp:lastModifiedBy>
  <cp:revision>65</cp:revision>
  <dcterms:created xsi:type="dcterms:W3CDTF">2019-01-30T05:37:59Z</dcterms:created>
  <dcterms:modified xsi:type="dcterms:W3CDTF">2019-01-30T08:01:10Z</dcterms:modified>
</cp:coreProperties>
</file>