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3"/>
  </p:notesMasterIdLst>
  <p:sldIdLst>
    <p:sldId id="257" r:id="rId4"/>
    <p:sldId id="280" r:id="rId5"/>
    <p:sldId id="285" r:id="rId6"/>
    <p:sldId id="282" r:id="rId7"/>
    <p:sldId id="289" r:id="rId8"/>
    <p:sldId id="290" r:id="rId9"/>
    <p:sldId id="292" r:id="rId10"/>
    <p:sldId id="294" r:id="rId11"/>
    <p:sldId id="295" r:id="rId12"/>
    <p:sldId id="297" r:id="rId13"/>
    <p:sldId id="299" r:id="rId14"/>
    <p:sldId id="300" r:id="rId15"/>
    <p:sldId id="288" r:id="rId16"/>
    <p:sldId id="303" r:id="rId17"/>
    <p:sldId id="305" r:id="rId18"/>
    <p:sldId id="308" r:id="rId19"/>
    <p:sldId id="309" r:id="rId20"/>
    <p:sldId id="307" r:id="rId21"/>
    <p:sldId id="26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30" autoAdjust="0"/>
  </p:normalViewPr>
  <p:slideViewPr>
    <p:cSldViewPr snapToGrid="0">
      <p:cViewPr>
        <p:scale>
          <a:sx n="46" d="100"/>
          <a:sy n="46" d="100"/>
        </p:scale>
        <p:origin x="1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D8EEA-4084-4DE5-8232-2A8BF6FB7591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6991-03F4-4D89-81EB-F3F0464AA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Instalar o </a:t>
            </a:r>
            <a:r>
              <a:rPr lang="pt-BR" dirty="0" err="1"/>
              <a:t>sl</a:t>
            </a:r>
            <a:r>
              <a:rPr lang="pt-BR" dirty="0"/>
              <a:t> -&gt; deve ter no SO host</a:t>
            </a:r>
            <a:br>
              <a:rPr lang="pt-BR" dirty="0"/>
            </a:br>
            <a:r>
              <a:rPr lang="pt-BR" dirty="0"/>
              <a:t>rodar </a:t>
            </a:r>
            <a:r>
              <a:rPr lang="pt-BR" dirty="0" err="1"/>
              <a:t>whereis</a:t>
            </a:r>
            <a:r>
              <a:rPr lang="pt-BR" dirty="0"/>
              <a:t> </a:t>
            </a:r>
            <a:r>
              <a:rPr lang="pt-BR" dirty="0" err="1"/>
              <a:t>sl</a:t>
            </a:r>
            <a:br>
              <a:rPr lang="pt-BR" dirty="0"/>
            </a:br>
            <a:r>
              <a:rPr lang="pt-BR" dirty="0"/>
              <a:t>executar $(</a:t>
            </a:r>
            <a:r>
              <a:rPr lang="pt-BR" dirty="0" err="1"/>
              <a:t>whereis</a:t>
            </a:r>
            <a:r>
              <a:rPr lang="pt-BR" dirty="0"/>
              <a:t> </a:t>
            </a:r>
            <a:r>
              <a:rPr lang="pt-BR" dirty="0" err="1"/>
              <a:t>sl</a:t>
            </a:r>
            <a:r>
              <a:rPr lang="pt-BR" dirty="0"/>
              <a:t> | </a:t>
            </a:r>
            <a:r>
              <a:rPr lang="pt-BR" dirty="0" err="1"/>
              <a:t>awk</a:t>
            </a:r>
            <a:r>
              <a:rPr lang="pt-BR" dirty="0"/>
              <a:t> '{print $2}’)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56991-03F4-4D89-81EB-F3F0464AA1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64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https://github.com/cloudfoundry/cli</a:t>
            </a:r>
            <a:br>
              <a:rPr lang="pt-BR" dirty="0"/>
            </a:br>
            <a:br>
              <a:rPr lang="pt-BR" dirty="0"/>
            </a:br>
            <a:r>
              <a:rPr lang="pt-BR" dirty="0"/>
              <a:t>Baixar o .</a:t>
            </a:r>
            <a:r>
              <a:rPr lang="pt-BR" dirty="0" err="1"/>
              <a:t>deb</a:t>
            </a:r>
            <a:r>
              <a:rPr lang="pt-BR" dirty="0"/>
              <a:t> e instalar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05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Cognitiveclass.ai -&gt; portal de aprendizado da IBM, onde você pode aprender um pouco mais de Docker, </a:t>
            </a:r>
            <a:r>
              <a:rPr lang="pt-BR" dirty="0" err="1"/>
              <a:t>Kubernetes</a:t>
            </a:r>
            <a:r>
              <a:rPr lang="pt-BR" dirty="0"/>
              <a:t> e outras coisas.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12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 outro </a:t>
            </a:r>
            <a:r>
              <a:rPr lang="pt-BR" dirty="0" err="1"/>
              <a:t>ubuntu</a:t>
            </a:r>
            <a:r>
              <a:rPr lang="pt-BR" dirty="0"/>
              <a:t> em outro terminal como &lt;ubuntu-1&gt;</a:t>
            </a:r>
          </a:p>
          <a:p>
            <a:r>
              <a:rPr lang="pt-BR" dirty="0"/>
              <a:t>No </a:t>
            </a:r>
            <a:r>
              <a:rPr lang="pt-BR" dirty="0" err="1"/>
              <a:t>terceito</a:t>
            </a:r>
            <a:r>
              <a:rPr lang="pt-BR" dirty="0"/>
              <a:t> terminal rodar os comandos</a:t>
            </a:r>
          </a:p>
          <a:p>
            <a:endParaRPr lang="pt-BR" dirty="0"/>
          </a:p>
          <a:p>
            <a:r>
              <a:rPr lang="pt-BR" dirty="0"/>
              <a:t>Vamos inspecionar nosso container</a:t>
            </a:r>
          </a:p>
          <a:p>
            <a:r>
              <a:rPr lang="pt-BR" dirty="0"/>
              <a:t>Docker container </a:t>
            </a:r>
            <a:r>
              <a:rPr lang="pt-BR" dirty="0" err="1"/>
              <a:t>ls</a:t>
            </a:r>
            <a:r>
              <a:rPr lang="pt-BR" dirty="0"/>
              <a:t>  = lista container ativos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&lt;Matar um ubuntu-1&gt;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Docker container </a:t>
            </a:r>
            <a:r>
              <a:rPr lang="pt-BR" dirty="0" err="1"/>
              <a:t>ls</a:t>
            </a:r>
            <a:r>
              <a:rPr lang="pt-BR" dirty="0"/>
              <a:t> -</a:t>
            </a:r>
            <a:r>
              <a:rPr lang="pt-BR" dirty="0" err="1"/>
              <a:t>la</a:t>
            </a:r>
            <a:r>
              <a:rPr lang="pt-BR" dirty="0"/>
              <a:t> = mostra todos os containers da maquina</a:t>
            </a:r>
          </a:p>
          <a:p>
            <a:r>
              <a:rPr lang="pt-BR" dirty="0"/>
              <a:t>Docker container </a:t>
            </a:r>
            <a:r>
              <a:rPr lang="pt-BR" dirty="0" err="1"/>
              <a:t>rm</a:t>
            </a:r>
            <a:r>
              <a:rPr lang="pt-BR" dirty="0"/>
              <a:t> = remove um container</a:t>
            </a:r>
          </a:p>
          <a:p>
            <a:r>
              <a:rPr lang="pt-BR" dirty="0"/>
              <a:t>Docker container stop = para um container</a:t>
            </a:r>
          </a:p>
          <a:p>
            <a:r>
              <a:rPr lang="pt-BR" dirty="0"/>
              <a:t>Docker container start  = inicia um container, use o atributo -i para usar o modo iterativo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Docker container top</a:t>
            </a:r>
            <a:br>
              <a:rPr lang="pt-BR" dirty="0"/>
            </a:br>
            <a:r>
              <a:rPr lang="pt-BR" dirty="0"/>
              <a:t>Docker container </a:t>
            </a:r>
            <a:r>
              <a:rPr lang="pt-BR" dirty="0" err="1"/>
              <a:t>inspect</a:t>
            </a:r>
            <a:br>
              <a:rPr lang="pt-BR" dirty="0"/>
            </a:br>
            <a:r>
              <a:rPr lang="pt-BR" dirty="0" err="1"/>
              <a:t>docket</a:t>
            </a:r>
            <a:r>
              <a:rPr lang="pt-BR" dirty="0"/>
              <a:t> container </a:t>
            </a:r>
            <a:r>
              <a:rPr lang="pt-BR" dirty="0" err="1"/>
              <a:t>stats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1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06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Outro atributo interessante é --</a:t>
            </a:r>
            <a:r>
              <a:rPr lang="pt-BR" dirty="0" err="1"/>
              <a:t>detach</a:t>
            </a:r>
            <a:r>
              <a:rPr lang="pt-BR" dirty="0"/>
              <a:t> ele faz com que o container rode em background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51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Alpine</a:t>
            </a:r>
            <a:r>
              <a:rPr lang="pt-BR" dirty="0"/>
              <a:t> baseada em um S.O. Linux chamado Linux </a:t>
            </a:r>
            <a:r>
              <a:rPr lang="pt-BR" dirty="0" err="1"/>
              <a:t>Alpine</a:t>
            </a:r>
            <a:r>
              <a:rPr lang="pt-BR" dirty="0"/>
              <a:t> que possui +- 5mb</a:t>
            </a:r>
          </a:p>
          <a:p>
            <a:r>
              <a:rPr lang="pt-BR" dirty="0"/>
              <a:t>Ver a diferença entre </a:t>
            </a:r>
            <a:r>
              <a:rPr lang="pt-BR" dirty="0" err="1"/>
              <a:t>nginx</a:t>
            </a:r>
            <a:r>
              <a:rPr lang="pt-BR" dirty="0"/>
              <a:t> diferentes, baixar o </a:t>
            </a:r>
            <a:r>
              <a:rPr lang="pt-BR" dirty="0" err="1"/>
              <a:t>Alpine</a:t>
            </a:r>
            <a:r>
              <a:rPr lang="pt-BR" dirty="0"/>
              <a:t> e mostrar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Explorar o Docker Hub: MySQL observar que existe a opção VOLUME que basicamente expõe uma pasta do container para ser feito um </a:t>
            </a:r>
            <a:r>
              <a:rPr lang="pt-BR" dirty="0" err="1"/>
              <a:t>data_bind</a:t>
            </a:r>
            <a:r>
              <a:rPr lang="pt-BR" dirty="0"/>
              <a:t>, dessa forma evitamos que quando deletemos o container não perdemos as informações.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83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o cache em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56991-03F4-4D89-81EB-F3F0464AA1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9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93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docker</a:t>
            </a:r>
            <a:r>
              <a:rPr lang="pt-BR" dirty="0"/>
              <a:t> login</a:t>
            </a:r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nome-imagem-base nome-da-copia</a:t>
            </a:r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noma_imagem</a:t>
            </a:r>
            <a:endParaRPr lang="pt-BR" dirty="0"/>
          </a:p>
          <a:p>
            <a:endParaRPr lang="pt-BR" dirty="0"/>
          </a:p>
          <a:p>
            <a:r>
              <a:rPr lang="pt-BR" dirty="0"/>
              <a:t>&lt;entra no Docker hub e deve esta </a:t>
            </a:r>
            <a:r>
              <a:rPr lang="pt-BR" dirty="0" err="1"/>
              <a:t>la</a:t>
            </a:r>
            <a:r>
              <a:rPr lang="pt-BR" dirty="0"/>
              <a:t> sua imagem&gt;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56991-03F4-4D89-81EB-F3F0464AA16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69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6B053-1C80-4E4D-A1F7-4F03C3A9B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AA71F-A3FB-4620-AFCC-3427193E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BD0E3-FC60-4B40-A5D9-B5069F9D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3C8AB-EA09-4FBD-BED9-3417F061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7DFB0-7D62-4CAE-978C-EDA3568C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6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65723-1CCD-44FB-95E9-0952097B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E08A1A-86CA-45CC-9A63-8631A9AA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C0F35-A0E0-4E23-BC21-B3BA0676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58FEB-0710-4962-9E5E-CCE4FCF8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2E46E-0901-4C79-BD7F-17B7DCCF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3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A040B-C48A-4B39-A0E3-903453420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8FCF52-A411-40C2-8757-E0F5EF005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3234D-1A25-429D-8753-EF16F8E1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CD81C-6CEA-44C0-8172-8E8351DF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4583D-8B28-4FEC-B60C-F61143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43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1746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62984" y="336550"/>
            <a:ext cx="9067801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69277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6003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582990" y="476250"/>
            <a:ext cx="4762501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888417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82546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09892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308694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8106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6CF6-78FD-4C90-B1C6-6A076DE0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A3A17-C686-4717-BC69-A4E80A32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8008-3EC8-4ED0-A2CF-BFD7B5BF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02209-0800-4377-AD01-33C96EE2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9DBDC-8FC8-446F-9F12-30DDFD5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60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7880350" y="35242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880350" y="5651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603250" y="565150"/>
            <a:ext cx="708660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17427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193800" y="4476750"/>
            <a:ext cx="9810750" cy="34881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193800" y="3008888"/>
            <a:ext cx="9810750" cy="47192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83820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74683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99241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B3849-C790-437B-8ECB-F16D9403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C764D-6D32-478A-9309-114BDF73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AB525D-9A6F-4ABA-97E0-735307FC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684-ED8B-47C7-BF49-1E1B9375794D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DAC03-5D05-44E5-855F-ACC64CB4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F9943-B63D-4702-93BF-8C6FFE88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CF01-BC65-4E06-94D2-42310AF7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558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E62AF-3B02-40FC-9EA9-996413AC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517E28-2A44-49B4-BEDA-89EC0587B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F913F-D14C-4D7C-8F2B-EB3AF46F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0150FA-5F42-4AEF-ADF5-2CDCC045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37AE4-2C26-44CE-8E05-31A00C91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19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DE937-4519-4CA3-B113-03E0429A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9162A-DE82-4666-B1E3-15ABAE5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565B3-55C6-4BAF-8EEB-84102F4D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78E2B-1405-4A46-B347-DA710AB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5006C-A061-4227-8409-DB79098E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21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7AE1C-35B7-42F7-863A-8286D668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7F373B-DAE6-47C0-9D92-B46090EF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D594F-8BAB-4F95-BEC7-62D15224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A41F2-2CED-4A69-8F45-8957EBE1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682F5-11C9-456C-97A5-7DE95EC0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3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A94F-53B1-463F-960A-1229335F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399DB-03AD-4196-B12E-9FB774BFF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752E06-0F04-44D0-8A46-95210D52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184970-F528-49EB-A358-068FF864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8F931F-4932-4CF0-9920-88970D77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2AD5A-20F7-45E7-8B82-21610BF1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690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3331C-060B-4659-86B4-06618CA8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DC29D6-790E-4F56-B759-A1C77B09D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CC9710-6A89-46E7-91C7-E5549084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1652B3-C0EB-4ACE-AF7A-972F60DE2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F2464D-7B51-4DDE-A0CE-6A5083FA8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E7204F-55BC-4082-91B9-0CFD862A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01BD82-6E47-4DA3-AE2B-5A034C0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EAE0AE-0021-4AF8-B410-F26CEBC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2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3C72B-F933-4894-BE6D-CFCFEE15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F3620B-1B7C-4F7F-8AC6-EAE9DC04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DBED1-0D06-4EF8-9E9D-874F0420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3A7D6-06AF-4F23-BD5E-3C0D4395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5F461-A71F-40F1-AB2A-A4B69EA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65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1A5F-DD07-42DA-90B6-6816871A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9E80C-DCF8-459C-9179-609B096E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AF7004-52BB-477F-809D-9E3CE646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89043B-6C1C-437E-9939-FC4DDD0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57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6D5CEA-DD14-4EA7-A1DF-DD43C083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4A843E-1767-479E-9B78-86CE27EE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08B1B0-A049-4E08-A89A-7EDFE894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655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29B27-370E-48E6-87EA-2603CAA2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A8D23-F345-4F3A-BDF9-D9E4CFEA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9D90F6-4417-45ED-A6DC-D80B43A96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BF97AC-1B5B-434B-8800-3E87DC99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E3BBF6-A802-474F-A809-12528835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760B15-ACBB-48CD-A728-000EC8B6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1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F2D27-7390-473A-935C-D7DE98A4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763733-F0CA-4B37-BA40-7A047F69A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80018A-3459-4230-99AA-678DA7EA3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5BC441-14D0-4306-B60B-F9ABC75E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AFABA7-88CB-43DC-A1FC-C295425C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305C96-D59F-4336-B075-C6222C32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539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31ED6-6466-4F8D-B2E3-15A247D0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5FCB97-64B8-424B-B9E2-77B6E6D85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36E57-5E90-4547-9110-59648B09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7E549-EE38-4C9E-BDCD-01165DD6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99EF13-FBA7-41A7-91FB-29A30C9A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191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8BF3E5-B746-43B8-A9C7-A0B1CF81A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853496-6C6F-40D9-8AD9-6EBE6E486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38872-6DAD-46DF-BF34-66D027D7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28448-046C-4C6F-BFC8-9C0CB1C1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6DF6C-80C8-4295-8546-7C8D7DC9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2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20C04-110D-4ADC-82AF-9C0A6D67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DFC2-42BB-49FF-9926-AC0236930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902DB3-F657-4A13-A8C9-76FFF61A0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9275A-BB45-441E-8AF9-9F0C1302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804792-2AF0-408E-A66C-0F267722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44FA6B-B17C-4D89-A41D-574606D7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5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6D83D-67F1-4E31-A35A-D9FAD8D0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729033-D650-46FB-A2CB-9C02A808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34F72C-1DDB-49A2-8F2F-17C127F8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6AEA64-51C9-4F01-BC68-9A226BCC7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CA1679-9142-445A-8BA4-6E33DF894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5A7A2-5152-4A5E-BA3C-A37DADF1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89C8EE-D61E-468A-8A53-2F8FE228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8AAD8-294F-4983-8F71-537160D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2955D-804A-4BF4-A836-4726039D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B596BF-D178-413A-8CF7-C3274A42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5BD3A5-6B9B-4259-9B11-875C0BF2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425E85-7470-4D13-9AD7-D3324E9B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9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CA9F56-F6DD-4E5B-87B2-2CBB35CA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75E21B-74AF-4B60-871F-799354EA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1886EB-2AF4-43A5-88D2-9AAF9552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4713D-DD13-410A-B4C3-0C273FC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3C1C2-0AE7-40A6-8A01-A5EBFB83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B0333B-0D4F-4C54-A466-774DECC4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BC6F66-B241-4CA2-A462-02F4A268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C7D5E-1FBC-4DE0-8BE5-F73221A8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05C414-3EB9-4DC6-B636-45E732D7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9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BC5F3-A616-4C25-AA04-23E9F88A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29A280-3197-4C1E-B94A-2E95E5E58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A25F28-CBD5-4C41-A8EF-DBC4A67F2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CD9842-CFA4-471D-A0AC-DFF1E308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49853F-CC42-405A-86CF-B68EAC0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DFF830-995E-4083-8D3B-5CF8B3D7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00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9C8144-AF79-4F42-947E-A9F1A97B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058CBC-9065-40E0-9A9B-24C96F42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DBC8F-945D-4384-94B2-620B2157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8686-C451-4671-AB85-4BC29AD9C05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30FD0-1FA0-43C8-8C6F-EA5FE6920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732A3-DCF4-43C0-9389-5F3316803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0EEC-779B-466F-B2A5-8498EB1FA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4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351058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87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35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52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70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8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05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22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40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5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6E6095-C079-4134-A38D-65439E57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563104-D813-4E6C-A8E2-E0417408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5937-EED7-4F28-AA41-1EA4F7F5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AEBB-8EDB-48D2-A29E-BCEBF3CAA2F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DF764-4AC0-41AF-BAE7-39A1D8AEF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263D2-27D9-4C90-B6D7-CCB6E228F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EB57-3144-4970-958E-5852164DE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6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inhas.png" descr="linhas.png">
            <a:extLst>
              <a:ext uri="{FF2B5EF4-FFF2-40B4-BE49-F238E27FC236}">
                <a16:creationId xmlns:a16="http://schemas.microsoft.com/office/drawing/2014/main" id="{8BE0CC3F-A405-411E-ABA2-BF66962B3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 flipH="1">
            <a:off x="4881880" y="2697480"/>
            <a:ext cx="10881360" cy="373888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0D2C89-EA65-41AF-ADAC-9AF333F1B881}"/>
              </a:ext>
            </a:extLst>
          </p:cNvPr>
          <p:cNvSpPr txBox="1"/>
          <p:nvPr/>
        </p:nvSpPr>
        <p:spPr>
          <a:xfrm>
            <a:off x="38805" y="5120640"/>
            <a:ext cx="643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8B3B87"/>
                </a:solidFill>
                <a:effectLst/>
                <a:uLnTx/>
                <a:uFillTx/>
                <a:latin typeface="San Francisco (Apple) "/>
                <a:ea typeface="+mn-ea"/>
                <a:cs typeface="+mn-cs"/>
                <a:sym typeface="SF Pro Display Bold"/>
              </a:rPr>
              <a:t>Pedro Castro</a:t>
            </a:r>
          </a:p>
          <a:p>
            <a:pPr lvl="0" algn="ctr"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8B3B87"/>
                </a:solidFill>
                <a:effectLst/>
                <a:uLnTx/>
                <a:uFillTx/>
                <a:latin typeface="San Francisco (Apple) "/>
                <a:ea typeface="+mn-ea"/>
                <a:cs typeface="+mn-cs"/>
                <a:sym typeface="SF Pro Display Bold"/>
              </a:rPr>
              <a:t>Developer</a:t>
            </a:r>
            <a:r>
              <a:rPr lang="pt-BR" sz="3200" dirty="0">
                <a:solidFill>
                  <a:srgbClr val="8B3B87"/>
                </a:solidFill>
                <a:latin typeface="San Francisco (Apple) "/>
                <a:sym typeface="SF Pro Display Bold"/>
              </a:rPr>
              <a:t> </a:t>
            </a:r>
            <a:r>
              <a:rPr lang="pt-BR" sz="3200" dirty="0" err="1">
                <a:solidFill>
                  <a:srgbClr val="8B3B87"/>
                </a:solidFill>
                <a:latin typeface="San Francisco (Apple) "/>
                <a:sym typeface="SF Pro Display Bold"/>
              </a:rPr>
              <a:t>Advocate</a:t>
            </a:r>
            <a:r>
              <a:rPr lang="pt-BR" sz="3200" dirty="0">
                <a:solidFill>
                  <a:srgbClr val="8B3B87"/>
                </a:solidFill>
                <a:latin typeface="San Francisco (Apple) "/>
                <a:sym typeface="SF Pro Display Bold"/>
              </a:rPr>
              <a:t> @IBM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8B3B87"/>
              </a:solidFill>
              <a:effectLst/>
              <a:uLnTx/>
              <a:uFillTx/>
              <a:latin typeface="San Francisco (Apple) "/>
              <a:ea typeface="+mn-ea"/>
              <a:cs typeface="+mn-cs"/>
              <a:sym typeface="SF Pro Display Bold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679772-E444-415E-ABEC-6CDBCA045244}"/>
              </a:ext>
            </a:extLst>
          </p:cNvPr>
          <p:cNvSpPr txBox="1"/>
          <p:nvPr/>
        </p:nvSpPr>
        <p:spPr>
          <a:xfrm>
            <a:off x="843280" y="814030"/>
            <a:ext cx="64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rgbClr val="8B3B87"/>
                </a:solidFill>
                <a:latin typeface="San Francisco (Apple) "/>
                <a:sym typeface="SF Pro Display Bold"/>
              </a:rPr>
              <a:t>Introdução a Docker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8B3B87"/>
              </a:solidFill>
              <a:effectLst/>
              <a:uLnTx/>
              <a:uFillTx/>
              <a:latin typeface="San Francisco (Apple) "/>
              <a:ea typeface="+mn-ea"/>
              <a:cs typeface="+mn-cs"/>
              <a:sym typeface="SF Pro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33270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Tarefa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F370FA-304A-455F-9A03-0407C617BF9F}"/>
              </a:ext>
            </a:extLst>
          </p:cNvPr>
          <p:cNvSpPr txBox="1"/>
          <p:nvPr/>
        </p:nvSpPr>
        <p:spPr>
          <a:xfrm>
            <a:off x="0" y="1665966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Execute um container com imagem </a:t>
            </a:r>
            <a:r>
              <a:rPr kumimoji="0" lang="pt-BR" sz="24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nginx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versão 1.11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0EA361-9224-44E8-85D5-EE34D1379D1E}"/>
              </a:ext>
            </a:extLst>
          </p:cNvPr>
          <p:cNvSpPr txBox="1"/>
          <p:nvPr/>
        </p:nvSpPr>
        <p:spPr>
          <a:xfrm>
            <a:off x="0" y="2381249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Mapeie para usar a porta 8080 do seu sistema (dica: a imagem </a:t>
            </a:r>
            <a:r>
              <a:rPr kumimoji="0" lang="pt-BR" sz="24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nginx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deixa a porta 80 aberta)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804B25-1C52-4E68-9E73-191FED69B19E}"/>
              </a:ext>
            </a:extLst>
          </p:cNvPr>
          <p:cNvSpPr txBox="1"/>
          <p:nvPr/>
        </p:nvSpPr>
        <p:spPr>
          <a:xfrm>
            <a:off x="0" y="3043323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De o nome desse container de </a:t>
            </a:r>
            <a:r>
              <a:rPr kumimoji="0" lang="pt-BR" sz="24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web_server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6D380E-8463-4BAE-9BED-F0EDA5F7B8FD}"/>
              </a:ext>
            </a:extLst>
          </p:cNvPr>
          <p:cNvSpPr txBox="1"/>
          <p:nvPr/>
        </p:nvSpPr>
        <p:spPr>
          <a:xfrm>
            <a:off x="0" y="3758606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A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cesse o navegador e entre em localhost:8080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837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Images</a:t>
            </a:r>
            <a:endParaRPr lang="pt-BR" sz="7000" dirty="0">
              <a:solidFill>
                <a:srgbClr val="E6E6E6"/>
              </a:solidFill>
              <a:latin typeface="San Francisco (Apple) "/>
              <a:sym typeface="SF Pro Display Bold"/>
            </a:endParaRP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804B25-1C52-4E68-9E73-191FED69B19E}"/>
              </a:ext>
            </a:extLst>
          </p:cNvPr>
          <p:cNvSpPr txBox="1"/>
          <p:nvPr/>
        </p:nvSpPr>
        <p:spPr>
          <a:xfrm>
            <a:off x="0" y="2096865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Da onde vem as</a:t>
            </a:r>
            <a:r>
              <a:rPr kumimoji="0" lang="pt-BR" sz="32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imagens?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46AE6F-954D-4EDB-8557-C50ACE8D7128}"/>
              </a:ext>
            </a:extLst>
          </p:cNvPr>
          <p:cNvSpPr txBox="1"/>
          <p:nvPr/>
        </p:nvSpPr>
        <p:spPr>
          <a:xfrm>
            <a:off x="0" y="3671100"/>
            <a:ext cx="121920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Docker Hub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91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Images</a:t>
            </a:r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: </a:t>
            </a:r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Tags</a:t>
            </a:r>
            <a:endParaRPr lang="pt-BR" sz="7000" dirty="0">
              <a:solidFill>
                <a:srgbClr val="E6E6E6"/>
              </a:solidFill>
              <a:latin typeface="San Francisco (Apple) "/>
              <a:sym typeface="SF Pro Display Bold"/>
            </a:endParaRP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804B25-1C52-4E68-9E73-191FED69B19E}"/>
              </a:ext>
            </a:extLst>
          </p:cNvPr>
          <p:cNvSpPr txBox="1"/>
          <p:nvPr/>
        </p:nvSpPr>
        <p:spPr>
          <a:xfrm>
            <a:off x="0" y="2314515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O que significa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nginx</a:t>
            </a:r>
            <a:r>
              <a:rPr lang="pt-BR" sz="3200" dirty="0">
                <a:solidFill>
                  <a:srgbClr val="E6E6E6"/>
                </a:solidFill>
                <a:highlight>
                  <a:srgbClr val="000080"/>
                </a:highlight>
                <a:latin typeface="San Francisco (Apple) "/>
                <a:sym typeface="Helvetica Neue"/>
              </a:rPr>
              <a:t>:1.1</a:t>
            </a: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?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619E54-6910-4E57-A6C3-985AE39F5938}"/>
              </a:ext>
            </a:extLst>
          </p:cNvPr>
          <p:cNvSpPr txBox="1"/>
          <p:nvPr/>
        </p:nvSpPr>
        <p:spPr>
          <a:xfrm>
            <a:off x="0" y="3190769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As </a:t>
            </a: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v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ersões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alpine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são muito mais leves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1E31D2-02D8-4C85-97DA-77C236C9DEAE}"/>
              </a:ext>
            </a:extLst>
          </p:cNvPr>
          <p:cNvSpPr txBox="1"/>
          <p:nvPr/>
        </p:nvSpPr>
        <p:spPr>
          <a:xfrm>
            <a:off x="0" y="4067023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As imagens são baseadas em imagens de S.O. base</a:t>
            </a:r>
          </a:p>
        </p:txBody>
      </p:sp>
    </p:spTree>
    <p:extLst>
      <p:ext uri="{BB962C8B-B14F-4D97-AF65-F5344CB8AC3E}">
        <p14:creationId xmlns:p14="http://schemas.microsoft.com/office/powerpoint/2010/main" val="34902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Criando a própria </a:t>
            </a:r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image</a:t>
            </a:r>
            <a:endParaRPr lang="pt-BR" sz="7000" dirty="0">
              <a:solidFill>
                <a:srgbClr val="E6E6E6"/>
              </a:solidFill>
              <a:latin typeface="San Francisco (Apple) "/>
              <a:sym typeface="SF Pro Display Bold"/>
            </a:endParaRP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7C376D7-7CEA-46D5-ABA0-29E72FB8B261}"/>
              </a:ext>
            </a:extLst>
          </p:cNvPr>
          <p:cNvSpPr txBox="1"/>
          <p:nvPr/>
        </p:nvSpPr>
        <p:spPr>
          <a:xfrm>
            <a:off x="0" y="1871906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Criamos um arquivo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Dockerfile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que descreve a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Image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pic>
        <p:nvPicPr>
          <p:cNvPr id="9" name="Imagem 8" descr="Uma imagem contendo sinal, chão, pessoa&#10;&#10;Descrição gerada com alta confiança">
            <a:extLst>
              <a:ext uri="{FF2B5EF4-FFF2-40B4-BE49-F238E27FC236}">
                <a16:creationId xmlns:a16="http://schemas.microsoft.com/office/drawing/2014/main" id="{D925031C-2A3E-43A4-A51B-97AB19E03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78145"/>
            <a:ext cx="4876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Criando a própria </a:t>
            </a:r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image</a:t>
            </a:r>
            <a:endParaRPr lang="pt-BR" sz="7000" dirty="0">
              <a:solidFill>
                <a:srgbClr val="E6E6E6"/>
              </a:solidFill>
              <a:latin typeface="San Francisco (Apple) "/>
              <a:sym typeface="SF Pro Display Bold"/>
            </a:endParaRP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7C376D7-7CEA-46D5-ABA0-29E72FB8B261}"/>
              </a:ext>
            </a:extLst>
          </p:cNvPr>
          <p:cNvSpPr txBox="1"/>
          <p:nvPr/>
        </p:nvSpPr>
        <p:spPr>
          <a:xfrm>
            <a:off x="0" y="1871906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FROM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-&gt;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Image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base que você irá usar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F6719A-78E9-42A0-9722-FC2D3FB58EA7}"/>
              </a:ext>
            </a:extLst>
          </p:cNvPr>
          <p:cNvSpPr txBox="1"/>
          <p:nvPr/>
        </p:nvSpPr>
        <p:spPr>
          <a:xfrm>
            <a:off x="0" y="2423012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>
                <a:solidFill>
                  <a:srgbClr val="E6E6E6"/>
                </a:solidFill>
                <a:highlight>
                  <a:srgbClr val="000080"/>
                </a:highlight>
                <a:latin typeface="San Francisco (Apple) "/>
                <a:sym typeface="Helvetica Neue"/>
              </a:rPr>
              <a:t>WORKDIR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-&gt; muda a pasta em que estamos (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cd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Linux)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A4CB9F-01BF-4F18-BAF6-7A43348B550C}"/>
              </a:ext>
            </a:extLst>
          </p:cNvPr>
          <p:cNvSpPr txBox="1"/>
          <p:nvPr/>
        </p:nvSpPr>
        <p:spPr>
          <a:xfrm>
            <a:off x="0" y="2974118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RUN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-&gt; roda um comando suportado pela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image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0FE958-F26B-4214-8F5B-D0B9142A6414}"/>
              </a:ext>
            </a:extLst>
          </p:cNvPr>
          <p:cNvSpPr txBox="1"/>
          <p:nvPr/>
        </p:nvSpPr>
        <p:spPr>
          <a:xfrm>
            <a:off x="0" y="3525224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COPY X Y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-&gt; copia algo de X para 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531B26-3615-4401-BA40-064596B9C177}"/>
              </a:ext>
            </a:extLst>
          </p:cNvPr>
          <p:cNvSpPr txBox="1"/>
          <p:nvPr/>
        </p:nvSpPr>
        <p:spPr>
          <a:xfrm>
            <a:off x="0" y="4076330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>
                <a:solidFill>
                  <a:srgbClr val="E6E6E6"/>
                </a:solidFill>
                <a:highlight>
                  <a:srgbClr val="000080"/>
                </a:highlight>
                <a:latin typeface="San Francisco (Apple) "/>
                <a:sym typeface="Helvetica Neue"/>
              </a:rPr>
              <a:t>EXPOSE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-&gt; Expõe uma porta para o SO host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789DCA-76EB-489E-96AB-0F9D9FB6FC2D}"/>
              </a:ext>
            </a:extLst>
          </p:cNvPr>
          <p:cNvSpPr txBox="1"/>
          <p:nvPr/>
        </p:nvSpPr>
        <p:spPr>
          <a:xfrm>
            <a:off x="0" y="4858823"/>
            <a:ext cx="1219200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CMD [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comand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,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params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]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-&gt; comando que será executado quando dentro de um container</a:t>
            </a:r>
          </a:p>
        </p:txBody>
      </p:sp>
    </p:spTree>
    <p:extLst>
      <p:ext uri="{BB962C8B-B14F-4D97-AF65-F5344CB8AC3E}">
        <p14:creationId xmlns:p14="http://schemas.microsoft.com/office/powerpoint/2010/main" val="243741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Tarefa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F370FA-304A-455F-9A03-0407C617BF9F}"/>
              </a:ext>
            </a:extLst>
          </p:cNvPr>
          <p:cNvSpPr txBox="1"/>
          <p:nvPr/>
        </p:nvSpPr>
        <p:spPr>
          <a:xfrm>
            <a:off x="0" y="1665966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Crie uma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r>
              <a:rPr kumimoji="0" lang="pt-BR" sz="24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image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Docker usando o link do </a:t>
            </a:r>
            <a:r>
              <a:rPr kumimoji="0" lang="pt-BR" sz="24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github</a:t>
            </a: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0EA361-9224-44E8-85D5-EE34D1379D1E}"/>
              </a:ext>
            </a:extLst>
          </p:cNvPr>
          <p:cNvSpPr txBox="1"/>
          <p:nvPr/>
        </p:nvSpPr>
        <p:spPr>
          <a:xfrm>
            <a:off x="0" y="2118682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ctr" defTabSz="825500" hangingPunct="0">
              <a:defRPr/>
            </a:pPr>
            <a:r>
              <a:rPr lang="pt-BR" sz="2400" b="1" dirty="0">
                <a:solidFill>
                  <a:srgbClr val="E6E6E6"/>
                </a:solidFill>
                <a:latin typeface="San Francisco (Apple) "/>
                <a:sym typeface="Helvetica Neue"/>
              </a:rPr>
              <a:t>https://github.com/pedrohlcastro/workshop_docker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804B25-1C52-4E68-9E73-191FED69B19E}"/>
              </a:ext>
            </a:extLst>
          </p:cNvPr>
          <p:cNvSpPr txBox="1"/>
          <p:nvPr/>
        </p:nvSpPr>
        <p:spPr>
          <a:xfrm>
            <a:off x="0" y="3043323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Após concluir a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configuração do arquivo execute: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6D380E-8463-4BAE-9BED-F0EDA5F7B8FD}"/>
              </a:ext>
            </a:extLst>
          </p:cNvPr>
          <p:cNvSpPr txBox="1"/>
          <p:nvPr/>
        </p:nvSpPr>
        <p:spPr>
          <a:xfrm>
            <a:off x="0" y="3515247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docker</a:t>
            </a:r>
            <a:r>
              <a:rPr lang="pt-BR" sz="2400" b="1" dirty="0">
                <a:solidFill>
                  <a:srgbClr val="E6E6E6"/>
                </a:solidFill>
                <a:latin typeface="San Francisco (Apple) "/>
                <a:sym typeface="Helvetica Neue"/>
              </a:rPr>
              <a:t> </a:t>
            </a:r>
            <a:r>
              <a:rPr lang="pt-BR" sz="2400" b="1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image</a:t>
            </a:r>
            <a:r>
              <a:rPr lang="pt-BR" sz="2400" b="1" dirty="0">
                <a:solidFill>
                  <a:srgbClr val="E6E6E6"/>
                </a:solidFill>
                <a:latin typeface="San Francisco (Apple) "/>
                <a:sym typeface="Helvetica Neue"/>
              </a:rPr>
              <a:t> build -t &lt;</a:t>
            </a:r>
            <a:r>
              <a:rPr lang="pt-BR" sz="2400" b="1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nome_image:tag</a:t>
            </a:r>
            <a:r>
              <a:rPr lang="pt-BR" sz="2400" b="1" dirty="0">
                <a:solidFill>
                  <a:srgbClr val="E6E6E6"/>
                </a:solidFill>
                <a:latin typeface="San Francisco (Apple) "/>
                <a:sym typeface="Helvetica Neue"/>
              </a:rPr>
              <a:t>&gt; &lt;</a:t>
            </a:r>
            <a:r>
              <a:rPr lang="pt-BR" sz="2400" b="1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local_Dockerfile</a:t>
            </a:r>
            <a:r>
              <a:rPr lang="pt-BR" sz="2400" b="1" dirty="0">
                <a:solidFill>
                  <a:srgbClr val="E6E6E6"/>
                </a:solidFill>
                <a:latin typeface="San Francisco (Apple) "/>
                <a:sym typeface="Helvetica Neue"/>
              </a:rPr>
              <a:t>&gt;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E9505B-0639-4EC2-991B-B6E3832F1A3B}"/>
              </a:ext>
            </a:extLst>
          </p:cNvPr>
          <p:cNvSpPr txBox="1"/>
          <p:nvPr/>
        </p:nvSpPr>
        <p:spPr>
          <a:xfrm>
            <a:off x="0" y="5274454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ctr" defTabSz="825500" hangingPunct="0">
              <a:defRPr/>
            </a:pP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Crie sua conta no Docker Hub e aguarde...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9A4293-B266-4B27-8E74-FF7AD5CDA2B2}"/>
              </a:ext>
            </a:extLst>
          </p:cNvPr>
          <p:cNvSpPr txBox="1"/>
          <p:nvPr/>
        </p:nvSpPr>
        <p:spPr>
          <a:xfrm>
            <a:off x="0" y="4394850"/>
            <a:ext cx="12192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ctr" defTabSz="825500" hangingPunct="0">
              <a:defRPr/>
            </a:pP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crie um container e teste se sua </a:t>
            </a:r>
            <a:r>
              <a:rPr lang="pt-BR" sz="24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image</a:t>
            </a: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 funciona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536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Usando Docker Hub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F370FA-304A-455F-9A03-0407C617BF9F}"/>
              </a:ext>
            </a:extLst>
          </p:cNvPr>
          <p:cNvSpPr txBox="1"/>
          <p:nvPr/>
        </p:nvSpPr>
        <p:spPr>
          <a:xfrm>
            <a:off x="-13859" y="2668144"/>
            <a:ext cx="12192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As imagens no Docker Hub seguem o padrão:</a:t>
            </a:r>
            <a:r>
              <a:rPr kumimoji="0" lang="pt-BR" sz="36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162238-F06A-4167-8002-A4CF8AD4DCB0}"/>
              </a:ext>
            </a:extLst>
          </p:cNvPr>
          <p:cNvSpPr txBox="1"/>
          <p:nvPr/>
        </p:nvSpPr>
        <p:spPr>
          <a:xfrm>
            <a:off x="0" y="3577568"/>
            <a:ext cx="12192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&lt;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username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&gt;/&lt;nome-container&gt;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418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Deploy</a:t>
            </a:r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 usando IBM Cloud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F370FA-304A-455F-9A03-0407C617BF9F}"/>
              </a:ext>
            </a:extLst>
          </p:cNvPr>
          <p:cNvSpPr txBox="1"/>
          <p:nvPr/>
        </p:nvSpPr>
        <p:spPr>
          <a:xfrm>
            <a:off x="0" y="1573634"/>
            <a:ext cx="12192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Vamos usar o Cloud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Foundry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: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162238-F06A-4167-8002-A4CF8AD4DCB0}"/>
              </a:ext>
            </a:extLst>
          </p:cNvPr>
          <p:cNvSpPr txBox="1"/>
          <p:nvPr/>
        </p:nvSpPr>
        <p:spPr>
          <a:xfrm>
            <a:off x="13859" y="2483058"/>
            <a:ext cx="12192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Instalar o Cloud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Foundry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6051FF-2F6F-431E-AFB8-AA5ABC382CDE}"/>
              </a:ext>
            </a:extLst>
          </p:cNvPr>
          <p:cNvSpPr txBox="1"/>
          <p:nvPr/>
        </p:nvSpPr>
        <p:spPr>
          <a:xfrm>
            <a:off x="-13859" y="3139648"/>
            <a:ext cx="12192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Fazer login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cf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login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C6E385-9DA0-4246-9A66-4E01B0B3E230}"/>
              </a:ext>
            </a:extLst>
          </p:cNvPr>
          <p:cNvSpPr txBox="1"/>
          <p:nvPr/>
        </p:nvSpPr>
        <p:spPr>
          <a:xfrm>
            <a:off x="-41577" y="3796238"/>
            <a:ext cx="12192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Configurar</a:t>
            </a:r>
            <a:r>
              <a:rPr kumimoji="0" lang="pt-BR" sz="36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o </a:t>
            </a:r>
            <a:r>
              <a:rPr kumimoji="0" lang="pt-BR" sz="36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manifest.yml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B6C610-8E3D-4B40-BDA3-4BFA135F785A}"/>
              </a:ext>
            </a:extLst>
          </p:cNvPr>
          <p:cNvSpPr txBox="1"/>
          <p:nvPr/>
        </p:nvSpPr>
        <p:spPr>
          <a:xfrm>
            <a:off x="-69295" y="4452828"/>
            <a:ext cx="12192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Fazer</a:t>
            </a:r>
            <a:r>
              <a:rPr kumimoji="0" lang="pt-BR" sz="36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r>
              <a:rPr kumimoji="0" lang="pt-BR" sz="36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deploy</a:t>
            </a:r>
            <a:r>
              <a:rPr kumimoji="0" lang="pt-BR" sz="36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com </a:t>
            </a:r>
            <a:r>
              <a:rPr kumimoji="0" lang="pt-BR" sz="36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cf</a:t>
            </a:r>
            <a:r>
              <a:rPr kumimoji="0" lang="pt-BR" sz="36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r>
              <a:rPr kumimoji="0" lang="pt-BR" sz="3600" b="0" i="0" u="none" strike="noStrike" kern="1200" cap="none" spc="0" normalizeH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push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38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Próximos passos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804B25-1C52-4E68-9E73-191FED69B19E}"/>
              </a:ext>
            </a:extLst>
          </p:cNvPr>
          <p:cNvSpPr txBox="1"/>
          <p:nvPr/>
        </p:nvSpPr>
        <p:spPr>
          <a:xfrm>
            <a:off x="0" y="3824209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O Docker-composse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619E54-6910-4E57-A6C3-985AE39F5938}"/>
              </a:ext>
            </a:extLst>
          </p:cNvPr>
          <p:cNvSpPr txBox="1"/>
          <p:nvPr/>
        </p:nvSpPr>
        <p:spPr>
          <a:xfrm>
            <a:off x="0" y="4577231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Orquestração com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Kubernetes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FE6D18-3662-4A3A-8E93-D76B64A72FA5}"/>
              </a:ext>
            </a:extLst>
          </p:cNvPr>
          <p:cNvSpPr txBox="1"/>
          <p:nvPr/>
        </p:nvSpPr>
        <p:spPr>
          <a:xfrm>
            <a:off x="0" y="2321408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Aprender Docker Volumes e Data </a:t>
            </a:r>
            <a:r>
              <a:rPr lang="pt-BR" sz="32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binds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952FC9-46B4-45DF-9E93-7BE36421D747}"/>
              </a:ext>
            </a:extLst>
          </p:cNvPr>
          <p:cNvSpPr txBox="1"/>
          <p:nvPr/>
        </p:nvSpPr>
        <p:spPr>
          <a:xfrm>
            <a:off x="0" y="3074430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Aprender Docker Network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29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inhas.png" descr="linhas.png">
            <a:extLst>
              <a:ext uri="{FF2B5EF4-FFF2-40B4-BE49-F238E27FC236}">
                <a16:creationId xmlns:a16="http://schemas.microsoft.com/office/drawing/2014/main" id="{8BE0CC3F-A405-411E-ABA2-BF66962B3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 flipH="1">
            <a:off x="4881880" y="2697480"/>
            <a:ext cx="10881360" cy="373888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0D2C89-EA65-41AF-ADAC-9AF333F1B881}"/>
              </a:ext>
            </a:extLst>
          </p:cNvPr>
          <p:cNvSpPr txBox="1"/>
          <p:nvPr/>
        </p:nvSpPr>
        <p:spPr>
          <a:xfrm>
            <a:off x="1889760" y="5120640"/>
            <a:ext cx="643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8B3B87"/>
                </a:solidFill>
                <a:effectLst/>
                <a:uLnTx/>
                <a:uFillTx/>
                <a:latin typeface="San Francisco (Apple) "/>
                <a:ea typeface="+mn-ea"/>
                <a:cs typeface="+mn-cs"/>
                <a:sym typeface="SF Pro Display Bold"/>
              </a:rPr>
              <a:t>Pedro Castro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8B3B87"/>
                </a:solidFill>
                <a:effectLst/>
                <a:uLnTx/>
                <a:uFillTx/>
                <a:latin typeface="San Francisco (Apple) "/>
                <a:ea typeface="+mn-ea"/>
                <a:cs typeface="+mn-cs"/>
                <a:sym typeface="SF Pro Display Bold"/>
              </a:rPr>
              <a:t>Developer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8B3B87"/>
                </a:solidFill>
                <a:effectLst/>
                <a:uLnTx/>
                <a:uFillTx/>
                <a:latin typeface="San Francisco (Apple) "/>
                <a:ea typeface="+mn-ea"/>
                <a:cs typeface="+mn-cs"/>
                <a:sym typeface="SF Pro Display Bold"/>
              </a:rPr>
              <a:t>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8B3B87"/>
                </a:solidFill>
                <a:effectLst/>
                <a:uLnTx/>
                <a:uFillTx/>
                <a:latin typeface="San Francisco (Apple) "/>
                <a:ea typeface="+mn-ea"/>
                <a:cs typeface="+mn-cs"/>
                <a:sym typeface="SF Pro Display Bold"/>
              </a:rPr>
              <a:t>Advocate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8B3B87"/>
                </a:solidFill>
                <a:effectLst/>
                <a:uLnTx/>
                <a:uFillTx/>
                <a:latin typeface="San Francisco (Apple) "/>
                <a:ea typeface="+mn-ea"/>
                <a:cs typeface="+mn-cs"/>
                <a:sym typeface="SF Pro Display Bold"/>
              </a:rPr>
              <a:t> @IBM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679772-E444-415E-ABEC-6CDBCA045244}"/>
              </a:ext>
            </a:extLst>
          </p:cNvPr>
          <p:cNvSpPr txBox="1"/>
          <p:nvPr/>
        </p:nvSpPr>
        <p:spPr>
          <a:xfrm>
            <a:off x="772160" y="537031"/>
            <a:ext cx="64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srgbClr val="8B3B87"/>
                </a:solidFill>
                <a:effectLst/>
                <a:uLnTx/>
                <a:uFillTx/>
                <a:latin typeface="San Francisco (Apple) "/>
                <a:ea typeface="+mn-ea"/>
                <a:cs typeface="+mn-cs"/>
                <a:sym typeface="SF Pro Display Bold"/>
              </a:rPr>
              <a:t>Contatos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8B3B87"/>
              </a:solidFill>
              <a:effectLst/>
              <a:uLnTx/>
              <a:uFillTx/>
              <a:latin typeface="San Francisco (Apple) "/>
              <a:ea typeface="+mn-ea"/>
              <a:cs typeface="+mn-cs"/>
              <a:sym typeface="SF Pro Display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D0CC16-E148-4106-BC95-63A553E1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226314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5" y="177800"/>
            <a:ext cx="11073934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O Mundo </a:t>
            </a:r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Devops</a:t>
            </a:r>
            <a:endParaRPr lang="pt-BR" sz="7000" dirty="0">
              <a:solidFill>
                <a:srgbClr val="E6E6E6"/>
              </a:solidFill>
              <a:latin typeface="San Francisco (Apple) "/>
              <a:sym typeface="SF Pro Display Bold"/>
            </a:endParaRP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26BD288-DE3A-4316-85DA-2EAADC01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1" r="28060"/>
          <a:stretch/>
        </p:blipFill>
        <p:spPr>
          <a:xfrm>
            <a:off x="170477" y="1415846"/>
            <a:ext cx="11869172" cy="52158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C20513A-2A40-45F6-82C8-C22CADD987A4}"/>
              </a:ext>
            </a:extLst>
          </p:cNvPr>
          <p:cNvSpPr/>
          <p:nvPr/>
        </p:nvSpPr>
        <p:spPr>
          <a:xfrm>
            <a:off x="8931910" y="4598434"/>
            <a:ext cx="3089613" cy="17759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BDD443-8515-41E1-ADE6-82D2C401F30E}"/>
              </a:ext>
            </a:extLst>
          </p:cNvPr>
          <p:cNvSpPr/>
          <p:nvPr/>
        </p:nvSpPr>
        <p:spPr>
          <a:xfrm>
            <a:off x="1995055" y="5486400"/>
            <a:ext cx="1265036" cy="318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0A3356-4D6C-4AF4-B4ED-196540E09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27" y="5409165"/>
            <a:ext cx="709685" cy="47312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83739E9-3C1C-46D6-ACB1-6AE148921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528" y="4646656"/>
            <a:ext cx="2204985" cy="14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48304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Entendendo a sopa de letras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0427EEB-57D3-4527-A553-41B4F8067F75}"/>
              </a:ext>
            </a:extLst>
          </p:cNvPr>
          <p:cNvSpPr/>
          <p:nvPr/>
        </p:nvSpPr>
        <p:spPr>
          <a:xfrm>
            <a:off x="1071716" y="4957085"/>
            <a:ext cx="9901084" cy="49244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Network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9F41B14-1E6E-4DED-B25A-49FE3DA682CB}"/>
              </a:ext>
            </a:extLst>
          </p:cNvPr>
          <p:cNvSpPr/>
          <p:nvPr/>
        </p:nvSpPr>
        <p:spPr>
          <a:xfrm>
            <a:off x="1406550" y="2172839"/>
            <a:ext cx="229967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Container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7491D2-116A-45AF-A897-812E664F0478}"/>
              </a:ext>
            </a:extLst>
          </p:cNvPr>
          <p:cNvSpPr/>
          <p:nvPr/>
        </p:nvSpPr>
        <p:spPr>
          <a:xfrm>
            <a:off x="1836386" y="3561108"/>
            <a:ext cx="1440000" cy="720000"/>
          </a:xfrm>
          <a:prstGeom prst="rect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Image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16DCE5-AF3C-49AA-B632-D7524B7B527D}"/>
              </a:ext>
            </a:extLst>
          </p:cNvPr>
          <p:cNvSpPr/>
          <p:nvPr/>
        </p:nvSpPr>
        <p:spPr>
          <a:xfrm>
            <a:off x="8055938" y="2172839"/>
            <a:ext cx="229967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Container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F682CC-952A-437D-900C-0915481A2598}"/>
              </a:ext>
            </a:extLst>
          </p:cNvPr>
          <p:cNvSpPr/>
          <p:nvPr/>
        </p:nvSpPr>
        <p:spPr>
          <a:xfrm>
            <a:off x="8485777" y="3509377"/>
            <a:ext cx="1440000" cy="720000"/>
          </a:xfrm>
          <a:prstGeom prst="rect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Image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64157B8-934F-4B98-9947-8C6674FC2387}"/>
              </a:ext>
            </a:extLst>
          </p:cNvPr>
          <p:cNvSpPr/>
          <p:nvPr/>
        </p:nvSpPr>
        <p:spPr>
          <a:xfrm>
            <a:off x="4731244" y="2172839"/>
            <a:ext cx="229967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Container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3478CD3-6B51-4BF0-BC65-8994746D9FA3}"/>
              </a:ext>
            </a:extLst>
          </p:cNvPr>
          <p:cNvSpPr/>
          <p:nvPr/>
        </p:nvSpPr>
        <p:spPr>
          <a:xfrm>
            <a:off x="5157557" y="3509377"/>
            <a:ext cx="1440000" cy="720000"/>
          </a:xfrm>
          <a:prstGeom prst="rect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Image</a:t>
            </a:r>
            <a:endParaRPr kumimoji="0" lang="pt-B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D5977E4-40CA-420C-8B47-D80DD4625841}"/>
              </a:ext>
            </a:extLst>
          </p:cNvPr>
          <p:cNvCxnSpPr>
            <a:stCxn id="14" idx="2"/>
          </p:cNvCxnSpPr>
          <p:nvPr/>
        </p:nvCxnSpPr>
        <p:spPr>
          <a:xfrm flipH="1">
            <a:off x="2556386" y="4332839"/>
            <a:ext cx="1" cy="62424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9A47079-DCB5-418B-B983-E0B196A76748}"/>
              </a:ext>
            </a:extLst>
          </p:cNvPr>
          <p:cNvCxnSpPr>
            <a:stCxn id="17" idx="2"/>
          </p:cNvCxnSpPr>
          <p:nvPr/>
        </p:nvCxnSpPr>
        <p:spPr>
          <a:xfrm flipH="1">
            <a:off x="5881080" y="4332839"/>
            <a:ext cx="1" cy="62424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253595C-607F-40A7-8260-6A766034FDA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205774" y="4332839"/>
            <a:ext cx="1" cy="62424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FA20D66-9D16-4705-8032-71D80A7EEE96}"/>
              </a:ext>
            </a:extLst>
          </p:cNvPr>
          <p:cNvSpPr txBox="1"/>
          <p:nvPr/>
        </p:nvSpPr>
        <p:spPr>
          <a:xfrm>
            <a:off x="1235495" y="2168985"/>
            <a:ext cx="120178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7F31F3B-EB5D-4D3B-AE20-78BB663E393D}"/>
              </a:ext>
            </a:extLst>
          </p:cNvPr>
          <p:cNvSpPr txBox="1"/>
          <p:nvPr/>
        </p:nvSpPr>
        <p:spPr>
          <a:xfrm>
            <a:off x="4675775" y="2172839"/>
            <a:ext cx="120178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Web-app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5A0E75-9E57-4260-B01A-FDC561BF0E55}"/>
              </a:ext>
            </a:extLst>
          </p:cNvPr>
          <p:cNvSpPr txBox="1"/>
          <p:nvPr/>
        </p:nvSpPr>
        <p:spPr>
          <a:xfrm>
            <a:off x="8131814" y="2172839"/>
            <a:ext cx="120178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="1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 kumimoji="0" lang="pt-BR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285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7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VM’s</a:t>
            </a:r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 </a:t>
            </a:r>
            <a:r>
              <a:rPr lang="pt-BR" sz="7000" dirty="0" err="1">
                <a:solidFill>
                  <a:srgbClr val="E6E6E6"/>
                </a:solidFill>
                <a:latin typeface="San Francisco (Apple) "/>
                <a:sym typeface="SF Pro Display Bold"/>
              </a:rPr>
              <a:t>vs</a:t>
            </a:r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 Containers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1458C8D-2ACF-45F2-A38E-A00F1E0BA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6" y="1378402"/>
            <a:ext cx="9927771" cy="466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Instalando Docker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D831B2-0621-4E53-AD5C-041A948AD209}"/>
              </a:ext>
            </a:extLst>
          </p:cNvPr>
          <p:cNvSpPr txBox="1"/>
          <p:nvPr/>
        </p:nvSpPr>
        <p:spPr>
          <a:xfrm>
            <a:off x="1804217" y="2182126"/>
            <a:ext cx="88834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curl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–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fsSL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get.docker.com -o get-docker.sh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891A6D-C297-47DE-9AC5-2BC65C7467B5}"/>
              </a:ext>
            </a:extLst>
          </p:cNvPr>
          <p:cNvSpPr txBox="1"/>
          <p:nvPr/>
        </p:nvSpPr>
        <p:spPr>
          <a:xfrm>
            <a:off x="1804217" y="2845067"/>
            <a:ext cx="88834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sudo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sh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get-docker.sh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E012F9-5241-473C-B503-3AAB70E4C1B0}"/>
              </a:ext>
            </a:extLst>
          </p:cNvPr>
          <p:cNvSpPr txBox="1"/>
          <p:nvPr/>
        </p:nvSpPr>
        <p:spPr>
          <a:xfrm>
            <a:off x="1804217" y="3501657"/>
            <a:ext cx="88834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sudo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usermod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-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aG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docker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&lt;usuário&gt;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26309F-EE88-4C37-84FE-65DBFFBAE5DB}"/>
              </a:ext>
            </a:extLst>
          </p:cNvPr>
          <p:cNvSpPr txBox="1"/>
          <p:nvPr/>
        </p:nvSpPr>
        <p:spPr>
          <a:xfrm>
            <a:off x="1804217" y="4773837"/>
            <a:ext cx="88834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dirty="0">
                <a:solidFill>
                  <a:srgbClr val="E6E6E6"/>
                </a:solidFill>
                <a:latin typeface="San Francisco (Apple) "/>
                <a:sym typeface="Helvetica Neue"/>
              </a:rPr>
              <a:t>Fazer </a:t>
            </a:r>
            <a:r>
              <a:rPr lang="pt-BR" sz="48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logout</a:t>
            </a:r>
            <a:r>
              <a:rPr lang="pt-BR" sz="4800" dirty="0">
                <a:solidFill>
                  <a:srgbClr val="E6E6E6"/>
                </a:solidFill>
                <a:latin typeface="San Francisco (Apple) "/>
                <a:sym typeface="Helvetica Neue"/>
              </a:rPr>
              <a:t> e </a:t>
            </a:r>
            <a:r>
              <a:rPr lang="pt-BR" sz="48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logar</a:t>
            </a:r>
            <a:r>
              <a:rPr lang="pt-BR" sz="4800" dirty="0">
                <a:solidFill>
                  <a:srgbClr val="E6E6E6"/>
                </a:solidFill>
                <a:latin typeface="San Francisco (Apple) "/>
                <a:sym typeface="Helvetica Neue"/>
              </a:rPr>
              <a:t> novamente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08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Estrutura dos comandos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D831B2-0621-4E53-AD5C-041A948AD209}"/>
              </a:ext>
            </a:extLst>
          </p:cNvPr>
          <p:cNvSpPr txBox="1"/>
          <p:nvPr/>
        </p:nvSpPr>
        <p:spPr>
          <a:xfrm>
            <a:off x="1804217" y="2437764"/>
            <a:ext cx="88834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docker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 &lt;componente&gt; &lt;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cmd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&gt; &lt;atributos&gt;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4FC1861-1255-4F73-87DA-3888BDC9F54A}"/>
              </a:ext>
            </a:extLst>
          </p:cNvPr>
          <p:cNvCxnSpPr/>
          <p:nvPr/>
        </p:nvCxnSpPr>
        <p:spPr>
          <a:xfrm flipV="1">
            <a:off x="4984955" y="3094354"/>
            <a:ext cx="0" cy="130066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44DD94-CC9C-43E4-B031-7A16EE825D15}"/>
              </a:ext>
            </a:extLst>
          </p:cNvPr>
          <p:cNvSpPr txBox="1"/>
          <p:nvPr/>
        </p:nvSpPr>
        <p:spPr>
          <a:xfrm>
            <a:off x="2178623" y="4379635"/>
            <a:ext cx="575600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Container, Network,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Image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51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Containers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9BC35A-95B5-47D4-8981-D95315E538B8}"/>
              </a:ext>
            </a:extLst>
          </p:cNvPr>
          <p:cNvSpPr txBox="1"/>
          <p:nvPr/>
        </p:nvSpPr>
        <p:spPr>
          <a:xfrm>
            <a:off x="0" y="2111098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$ </a:t>
            </a:r>
            <a:r>
              <a:rPr lang="pt-BR" sz="32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docker</a:t>
            </a: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 container </a:t>
            </a:r>
            <a:r>
              <a:rPr lang="pt-BR" sz="32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run</a:t>
            </a: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 </a:t>
            </a:r>
            <a:r>
              <a:rPr lang="pt-BR" sz="3200" dirty="0">
                <a:solidFill>
                  <a:srgbClr val="E6E6E6"/>
                </a:solidFill>
                <a:highlight>
                  <a:srgbClr val="00FF00"/>
                </a:highlight>
                <a:latin typeface="San Francisco (Apple) "/>
                <a:sym typeface="Helvetica Neue"/>
              </a:rPr>
              <a:t>-it</a:t>
            </a: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 </a:t>
            </a:r>
            <a:r>
              <a:rPr lang="pt-BR" sz="3200" dirty="0">
                <a:solidFill>
                  <a:srgbClr val="E6E6E6"/>
                </a:solidFill>
                <a:highlight>
                  <a:srgbClr val="0000FF"/>
                </a:highlight>
                <a:latin typeface="San Francisco (Apple) "/>
                <a:sym typeface="Helvetica Neue"/>
              </a:rPr>
              <a:t>--</a:t>
            </a:r>
            <a:r>
              <a:rPr lang="pt-BR" sz="3200" dirty="0" err="1">
                <a:solidFill>
                  <a:srgbClr val="E6E6E6"/>
                </a:solidFill>
                <a:highlight>
                  <a:srgbClr val="0000FF"/>
                </a:highlight>
                <a:latin typeface="San Francisco (Apple) "/>
                <a:sym typeface="Helvetica Neue"/>
              </a:rPr>
              <a:t>name</a:t>
            </a:r>
            <a:r>
              <a:rPr lang="pt-BR" sz="3200" dirty="0">
                <a:solidFill>
                  <a:srgbClr val="E6E6E6"/>
                </a:solidFill>
                <a:highlight>
                  <a:srgbClr val="0000FF"/>
                </a:highlight>
                <a:latin typeface="San Francisco (Apple) "/>
                <a:sym typeface="Helvetica Neue"/>
              </a:rPr>
              <a:t> </a:t>
            </a:r>
            <a:r>
              <a:rPr lang="pt-BR" sz="3200" dirty="0" err="1">
                <a:solidFill>
                  <a:srgbClr val="E6E6E6"/>
                </a:solidFill>
                <a:highlight>
                  <a:srgbClr val="0000FF"/>
                </a:highlight>
                <a:latin typeface="San Francisco (Apple) "/>
                <a:sym typeface="Helvetica Neue"/>
              </a:rPr>
              <a:t>ubuntu</a:t>
            </a: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 </a:t>
            </a:r>
            <a:r>
              <a:rPr lang="pt-BR" sz="3200" dirty="0">
                <a:solidFill>
                  <a:srgbClr val="E6E6E6"/>
                </a:solidFill>
                <a:highlight>
                  <a:srgbClr val="000080"/>
                </a:highlight>
                <a:latin typeface="San Francisco (Apple) "/>
                <a:sym typeface="Helvetica Neue"/>
              </a:rPr>
              <a:t>ubuntu:16.04</a:t>
            </a:r>
            <a:r>
              <a:rPr lang="pt-BR" sz="3200" dirty="0">
                <a:solidFill>
                  <a:srgbClr val="E6E6E6"/>
                </a:solidFill>
                <a:latin typeface="San Francisco (Apple) "/>
                <a:sym typeface="Helvetica Neue"/>
              </a:rPr>
              <a:t> </a:t>
            </a:r>
            <a:r>
              <a:rPr lang="pt-BR" sz="3200" dirty="0">
                <a:solidFill>
                  <a:srgbClr val="E6E6E6"/>
                </a:solidFill>
                <a:highlight>
                  <a:srgbClr val="808000"/>
                </a:highlight>
                <a:latin typeface="San Francisco (Apple) "/>
                <a:sym typeface="Helvetica Neue"/>
              </a:rPr>
              <a:t>/bin/</a:t>
            </a:r>
            <a:r>
              <a:rPr lang="pt-BR" sz="3200" dirty="0" err="1">
                <a:solidFill>
                  <a:srgbClr val="E6E6E6"/>
                </a:solidFill>
                <a:highlight>
                  <a:srgbClr val="808000"/>
                </a:highlight>
                <a:latin typeface="San Francisco (Apple) "/>
                <a:sym typeface="Helvetica Neue"/>
              </a:rPr>
              <a:t>bash</a:t>
            </a:r>
            <a:endParaRPr lang="pt-BR" sz="3200" dirty="0">
              <a:solidFill>
                <a:srgbClr val="E6E6E6"/>
              </a:solidFill>
              <a:highlight>
                <a:srgbClr val="808000"/>
              </a:highlight>
              <a:latin typeface="San Francisco (Apple) "/>
              <a:sym typeface="Helvetica Neue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E2AC4D-1748-4E80-91B5-B572483EFFA1}"/>
              </a:ext>
            </a:extLst>
          </p:cNvPr>
          <p:cNvSpPr txBox="1"/>
          <p:nvPr/>
        </p:nvSpPr>
        <p:spPr>
          <a:xfrm>
            <a:off x="2003322" y="3193038"/>
            <a:ext cx="27284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Modo iterativo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535E3E6-6C60-4B19-BA09-E675302B58F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67548" y="2706133"/>
            <a:ext cx="1135626" cy="4869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097F15-67E0-499A-98A8-D8341F6B8731}"/>
              </a:ext>
            </a:extLst>
          </p:cNvPr>
          <p:cNvSpPr txBox="1"/>
          <p:nvPr/>
        </p:nvSpPr>
        <p:spPr>
          <a:xfrm>
            <a:off x="4424515" y="3496431"/>
            <a:ext cx="27284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Nome deste container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0BB6F15-A8EE-4F7B-BED5-63F38EA71110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788741" y="2706133"/>
            <a:ext cx="307259" cy="7902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6130D9-C4FE-47B5-B809-1380F18EEA90}"/>
              </a:ext>
            </a:extLst>
          </p:cNvPr>
          <p:cNvSpPr txBox="1"/>
          <p:nvPr/>
        </p:nvSpPr>
        <p:spPr>
          <a:xfrm>
            <a:off x="6786713" y="3578710"/>
            <a:ext cx="27284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Imagem do container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243D79-8888-4F33-B1C8-782AB7702D4E}"/>
              </a:ext>
            </a:extLst>
          </p:cNvPr>
          <p:cNvSpPr txBox="1"/>
          <p:nvPr/>
        </p:nvSpPr>
        <p:spPr>
          <a:xfrm>
            <a:off x="9463548" y="3770865"/>
            <a:ext cx="27284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E6E6E6"/>
                </a:solidFill>
                <a:latin typeface="San Francisco (Apple) "/>
                <a:sym typeface="Helvetica Neue"/>
              </a:rPr>
              <a:t>Comando a ser executado ao iniciar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6F8F90A-7FEC-4361-A4B6-B82057F22A58}"/>
              </a:ext>
            </a:extLst>
          </p:cNvPr>
          <p:cNvCxnSpPr>
            <a:stCxn id="21" idx="0"/>
          </p:cNvCxnSpPr>
          <p:nvPr/>
        </p:nvCxnSpPr>
        <p:spPr>
          <a:xfrm flipV="1">
            <a:off x="8150939" y="2706133"/>
            <a:ext cx="265474" cy="87257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2A4582-4D54-49BA-9014-F79C4B2678D6}"/>
              </a:ext>
            </a:extLst>
          </p:cNvPr>
          <p:cNvCxnSpPr>
            <a:stCxn id="22" idx="0"/>
          </p:cNvCxnSpPr>
          <p:nvPr/>
        </p:nvCxnSpPr>
        <p:spPr>
          <a:xfrm flipV="1">
            <a:off x="10827774" y="2706133"/>
            <a:ext cx="0" cy="10647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533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Gerenciando Containers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972187-1C87-4475-9261-221E1B1830B0}"/>
              </a:ext>
            </a:extLst>
          </p:cNvPr>
          <p:cNvSpPr txBox="1"/>
          <p:nvPr/>
        </p:nvSpPr>
        <p:spPr>
          <a:xfrm>
            <a:off x="1683773" y="2309946"/>
            <a:ext cx="88834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docker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 container top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ubuntu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E88764-282B-4B0B-BC76-1F630D4CB460}"/>
              </a:ext>
            </a:extLst>
          </p:cNvPr>
          <p:cNvSpPr txBox="1"/>
          <p:nvPr/>
        </p:nvSpPr>
        <p:spPr>
          <a:xfrm>
            <a:off x="1683773" y="1487078"/>
            <a:ext cx="88834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docker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 container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ls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E13FB6-4B3D-421D-98D1-813D6B7AE51D}"/>
              </a:ext>
            </a:extLst>
          </p:cNvPr>
          <p:cNvSpPr txBox="1"/>
          <p:nvPr/>
        </p:nvSpPr>
        <p:spPr>
          <a:xfrm>
            <a:off x="1683773" y="3100705"/>
            <a:ext cx="88834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docker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 container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inspect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ubuntu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9DF59D-BE0C-4B99-9A47-9CE3DF902894}"/>
              </a:ext>
            </a:extLst>
          </p:cNvPr>
          <p:cNvSpPr txBox="1"/>
          <p:nvPr/>
        </p:nvSpPr>
        <p:spPr>
          <a:xfrm>
            <a:off x="1683773" y="3891464"/>
            <a:ext cx="88834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docker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 container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stats</a:t>
            </a:r>
            <a:r>
              <a:rPr lang="pt-BR" sz="3600" dirty="0">
                <a:solidFill>
                  <a:srgbClr val="E6E6E6"/>
                </a:solidFill>
                <a:latin typeface="San Francisco (Apple) "/>
                <a:sym typeface="Helvetica Neue"/>
              </a:rPr>
              <a:t> </a:t>
            </a:r>
            <a:r>
              <a:rPr lang="pt-BR" sz="3600" dirty="0" err="1">
                <a:solidFill>
                  <a:srgbClr val="E6E6E6"/>
                </a:solidFill>
                <a:latin typeface="San Francisco (Apple) "/>
                <a:sym typeface="Helvetica Neue"/>
              </a:rPr>
              <a:t>ubuntu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an Francisco (Apple) 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15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1620974"/>
            <a:satOff val="-39113"/>
            <a:lumOff val="-270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4B7-DD82-4043-80AB-E01B0918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77800"/>
            <a:ext cx="11220891" cy="1143000"/>
          </a:xfrm>
        </p:spPr>
        <p:txBody>
          <a:bodyPr>
            <a:noAutofit/>
          </a:bodyPr>
          <a:lstStyle/>
          <a:p>
            <a:r>
              <a:rPr lang="pt-BR" sz="7000" dirty="0">
                <a:solidFill>
                  <a:srgbClr val="E6E6E6"/>
                </a:solidFill>
                <a:latin typeface="San Francisco (Apple) "/>
                <a:sym typeface="SF Pro Display Bold"/>
              </a:rPr>
              <a:t>Outros atributos importantes</a:t>
            </a:r>
          </a:p>
        </p:txBody>
      </p:sp>
      <p:pic>
        <p:nvPicPr>
          <p:cNvPr id="119" name="ibm-white-logo.png" descr="ibm-whit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1065" y="5982340"/>
            <a:ext cx="713080" cy="26861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9BC35A-95B5-47D4-8981-D95315E538B8}"/>
              </a:ext>
            </a:extLst>
          </p:cNvPr>
          <p:cNvSpPr txBox="1"/>
          <p:nvPr/>
        </p:nvSpPr>
        <p:spPr>
          <a:xfrm>
            <a:off x="0" y="2543718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docker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container --it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--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rm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&lt;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image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&gt;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643E24-4E27-415E-B63F-3C7DB6EABCA7}"/>
              </a:ext>
            </a:extLst>
          </p:cNvPr>
          <p:cNvSpPr txBox="1"/>
          <p:nvPr/>
        </p:nvSpPr>
        <p:spPr>
          <a:xfrm>
            <a:off x="0" y="1751895"/>
            <a:ext cx="121920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$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docker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container --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publish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highlight>
                  <a:srgbClr val="000080"/>
                </a:highlight>
                <a:uLnTx/>
                <a:uFillTx/>
                <a:latin typeface="San Francisco (Apple) "/>
                <a:sym typeface="Helvetica Neue"/>
              </a:rPr>
              <a:t>PORTA_HOST:PORTA_CONTAINER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&lt;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image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&gt;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CB69724-BB0A-4EED-8714-FFDA7F799DA9}"/>
              </a:ext>
            </a:extLst>
          </p:cNvPr>
          <p:cNvSpPr txBox="1"/>
          <p:nvPr/>
        </p:nvSpPr>
        <p:spPr>
          <a:xfrm>
            <a:off x="3288890" y="3719248"/>
            <a:ext cx="67498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remove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an Francisco (Apple) "/>
                <a:sym typeface="Helvetica Neue"/>
              </a:rPr>
              <a:t> o container após fim do uso iterativo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highlight>
                <a:srgbClr val="808000"/>
              </a:highlight>
              <a:uLnTx/>
              <a:uFillTx/>
              <a:latin typeface="San Francisco (Apple) "/>
              <a:sym typeface="Helvetica Neue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0088A83-1783-4EC5-9019-E22AD10FDD44}"/>
              </a:ext>
            </a:extLst>
          </p:cNvPr>
          <p:cNvCxnSpPr>
            <a:stCxn id="19" idx="0"/>
          </p:cNvCxnSpPr>
          <p:nvPr/>
        </p:nvCxnSpPr>
        <p:spPr>
          <a:xfrm flipV="1">
            <a:off x="6663813" y="3138753"/>
            <a:ext cx="385916" cy="58049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384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625</Words>
  <Application>Microsoft Office PowerPoint</Application>
  <PresentationFormat>Widescreen</PresentationFormat>
  <Paragraphs>115</Paragraphs>
  <Slides>19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San Francisco (Apple) </vt:lpstr>
      <vt:lpstr>SF Pro Display Bold</vt:lpstr>
      <vt:lpstr>Tema do Office</vt:lpstr>
      <vt:lpstr>White</vt:lpstr>
      <vt:lpstr>1_Tema do Office</vt:lpstr>
      <vt:lpstr>Apresentação do PowerPoint</vt:lpstr>
      <vt:lpstr>O Mundo Devops</vt:lpstr>
      <vt:lpstr>Entendendo a sopa de letras</vt:lpstr>
      <vt:lpstr>VM’s vs Containers</vt:lpstr>
      <vt:lpstr>Instalando Docker</vt:lpstr>
      <vt:lpstr>Estrutura dos comandos</vt:lpstr>
      <vt:lpstr>Containers</vt:lpstr>
      <vt:lpstr>Gerenciando Containers</vt:lpstr>
      <vt:lpstr>Outros atributos importantes</vt:lpstr>
      <vt:lpstr>Tarefa</vt:lpstr>
      <vt:lpstr>Images</vt:lpstr>
      <vt:lpstr>Images: Tags</vt:lpstr>
      <vt:lpstr>Criando a própria image</vt:lpstr>
      <vt:lpstr>Criando a própria image</vt:lpstr>
      <vt:lpstr>Tarefa</vt:lpstr>
      <vt:lpstr>Usando Docker Hub</vt:lpstr>
      <vt:lpstr>Deploy usando IBM Cloud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Lopes de Castro</dc:creator>
  <cp:lastModifiedBy>Pedro Henrique Lopes de Castro</cp:lastModifiedBy>
  <cp:revision>23</cp:revision>
  <dcterms:created xsi:type="dcterms:W3CDTF">2018-10-26T15:40:04Z</dcterms:created>
  <dcterms:modified xsi:type="dcterms:W3CDTF">2018-10-28T13:36:11Z</dcterms:modified>
</cp:coreProperties>
</file>