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77" r:id="rId7"/>
    <p:sldId id="262" r:id="rId8"/>
    <p:sldId id="281" r:id="rId9"/>
    <p:sldId id="266" r:id="rId10"/>
    <p:sldId id="276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6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59C0EB-A4A6-4381-8AD1-E132B91206F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1635C-4EFD-464D-8219-0C25BE709D42}" type="datetime1">
              <a:rPr lang="zh-TW" altLang="en-US" noProof="0" smtClean="0"/>
              <a:t>2024/10/22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B9A9E5-4F7F-4A7D-9DE1-89923232926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4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6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68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14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2C2CB-DAD9-8BD8-9CC9-AE7FC5A84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5D0AA0-6AA6-0C39-E3D7-03E16454B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603B6F9-FBEA-7111-1205-3FB8EF8AD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BB224-47C6-5D66-4F44-FC34302A8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7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106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比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兩項內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5" name="文字版面配置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6" name="文字版面配置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7" name="文字版面配置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8" name="文字版面配置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9" name="文字版面配置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日期版面配置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7" name="頁尾版面配置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38" name="投影片編號版面配置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預留位置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4 人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8 人員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5" name="圖片版面配置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6" name="圖片版面配置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7" name="圖片版面配置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58" name="圖片版面配置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2" name="文字版面配置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9" name="文字版面配置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3" name="文字版面配置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0" name="文字版面配置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4" name="文字版面配置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1" name="文字版面配置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5" name="文字版面配置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3" name="圖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內容版面配置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內容版面配置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語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按一下以編輯標題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文字版面配置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文字版面配置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文字版面配置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文字版面配置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2" name="文字版面配置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13" name="文字版面配置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2" name="直線接點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0" name="文字版面配置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3" name="文字版面配置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4" name="文字版面配置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版面配置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3" name="文字版面配置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4" name="文字版面配置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6" name="文字版面配置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7" name="日期版面配置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9" name="投影片編號版面配置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個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系統安全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軟創三乙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511172176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李則霖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2024/10/31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引言與研究問題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文獻綜述、研究差距和方法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研究架構設計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意義和結論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99" y="386080"/>
            <a:ext cx="3171825" cy="568008"/>
          </a:xfrm>
        </p:spPr>
        <p:txBody>
          <a:bodyPr rtlCol="0"/>
          <a:lstStyle/>
          <a:p>
            <a:pPr rtl="0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引言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544" y="1085215"/>
            <a:ext cx="8900095" cy="1993265"/>
          </a:xfrm>
        </p:spPr>
        <p:txBody>
          <a:bodyPr rtlCol="0">
            <a:noAutofit/>
          </a:bodyPr>
          <a:lstStyle/>
          <a:p>
            <a:pPr algn="just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利用在系統安全課程所學，瞭解區塊鍊系統的安全性機制與防禦機制。並且</a:t>
            </a:r>
            <a:r>
              <a:rPr lang="zh-TW" altLang="en-US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嘗試在乙太區塊鍊二層</a:t>
            </a:r>
            <a:r>
              <a:rPr lang="en-US" altLang="zh-TW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Abitrum</a:t>
            </a:r>
            <a:r>
              <a:rPr lang="zh-TW" altLang="en-US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鏈</a:t>
            </a:r>
            <a:r>
              <a:rPr lang="en-US" altLang="zh-TW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seoplia</a:t>
            </a:r>
            <a:r>
              <a:rPr lang="zh-TW" altLang="en-US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測試網部屬智能合約發行</a:t>
            </a:r>
            <a:r>
              <a:rPr lang="en-US" altLang="zh-TW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ERC20</a:t>
            </a:r>
            <a:r>
              <a:rPr lang="zh-TW" altLang="en-US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標準代幣，搭配前端、後端、資料庫及</a:t>
            </a:r>
            <a:r>
              <a:rPr lang="en-US" altLang="zh-TW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Matemask</a:t>
            </a:r>
            <a:r>
              <a:rPr lang="zh-TW" altLang="en-US" sz="2400" cap="none" noProof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錢包增加使用體驗，並且提供智能合約安全性檢測。</a:t>
            </a:r>
          </a:p>
          <a:p>
            <a:pPr algn="just" rtl="0"/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TW" smtClean="0"/>
              <a:pPr rtl="0"/>
              <a:t>3</a:t>
            </a:fld>
            <a:endParaRPr lang="zh-TW" altLang="en-ZA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2FC5026-10D3-71FC-151E-F5B5ECC1D1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77898" y="3211513"/>
            <a:ext cx="3171825" cy="568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研究問題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047857B-FE8E-F211-FA63-797343177B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554543" y="3912554"/>
            <a:ext cx="8900095" cy="1993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如何在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Arbitrum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Sepolia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測試網上有效地部署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ERC20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代幣，並確保智能合約的安全性？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如何最佳地整合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Metamask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錢包與全棧應用，以提供無縫的用戶體驗和安全的代幣管理？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6" y="136525"/>
            <a:ext cx="8421688" cy="1325563"/>
          </a:xfrm>
        </p:spPr>
        <p:txBody>
          <a:bodyPr rtlCol="0"/>
          <a:lstStyle/>
          <a:p>
            <a:pPr algn="l" rtl="0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現有研究的主要發現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6023CC-0156-202B-8E66-A83398768D77}"/>
              </a:ext>
            </a:extLst>
          </p:cNvPr>
          <p:cNvSpPr txBox="1"/>
          <p:nvPr/>
        </p:nvSpPr>
        <p:spPr>
          <a:xfrm>
            <a:off x="886460" y="1520008"/>
            <a:ext cx="1063498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現有研究提出了以太坊作為一個去中心化的應用平台的概念。 闡述智能合約的基本原理，介紹以太坊虛擬機（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EVM</a:t>
            </a: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）的概念。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[1] 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提出智能</a:t>
            </a: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合約的早期概念，探討了如何在公共網絡上形式化和保護關係，討論了數字現金和微支付系統的可能性。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[2]</a:t>
            </a: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分析工作量證明（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PoW</a:t>
            </a: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）和拜占庭容錯（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BFT</a:t>
            </a: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）兩種機制在可擴展性、性能和安全性方面的優缺點。提高區塊鏈可擴展性的潛在方法包括分片和側鏈等技術。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[3] </a:t>
            </a:r>
          </a:p>
          <a:p>
            <a:endParaRPr lang="en-US" altLang="zh-TW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altLang="zh-TW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Buterin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V. (2014). Ethereum White Paper. </a:t>
            </a:r>
          </a:p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Szabo, N. (1997). Formalizing and Securing Relationships on Public Networks. </a:t>
            </a:r>
            <a:r>
              <a:rPr lang="en-US" altLang="zh-TW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 Monday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(9). </a:t>
            </a:r>
            <a:r>
              <a:rPr lang="en-US" altLang="zh-TW" b="0" i="0" u="none" strike="noStrike" baseline="0" dirty="0">
                <a:solidFill>
                  <a:srgbClr val="955F7C"/>
                </a:solidFill>
                <a:latin typeface="Times New Roman" panose="02020603050405020304" pitchFamily="18" charset="0"/>
              </a:rPr>
              <a:t>https://doi.org/10.5210/fm.v2i9.548 </a:t>
            </a:r>
          </a:p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[3] </a:t>
            </a:r>
            <a:r>
              <a:rPr lang="en-US" altLang="zh-TW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Vukolić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M. (2016). The Quest for Scalable Blockchain Fabric: Proof-of-Work vs. BFT Replication. In: </a:t>
            </a:r>
            <a:r>
              <a:rPr lang="en-US" altLang="zh-TW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Camenisch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J., </a:t>
            </a:r>
            <a:r>
              <a:rPr lang="en-US" altLang="zh-TW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Kesdoğan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D. (eds) Open Problems in Network Security. </a:t>
            </a:r>
            <a:r>
              <a:rPr lang="en-US" altLang="zh-TW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iNetSec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2015. Lecture Notes in Computer Science(), vol 9591. Springer, Cham. </a:t>
            </a:r>
            <a:r>
              <a:rPr lang="en-US" altLang="zh-TW" b="0" i="0" u="none" strike="noStrike" baseline="0" dirty="0">
                <a:solidFill>
                  <a:srgbClr val="955F7C"/>
                </a:solidFill>
                <a:latin typeface="Times New Roman" panose="02020603050405020304" pitchFamily="18" charset="0"/>
              </a:rPr>
              <a:t>https://doi.org/10.1007/978-3-319-39028-4_9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0A295-9262-547D-CF91-9D7DB000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041D6-BEBA-86AC-B19F-A1F27088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6" y="136525"/>
            <a:ext cx="8421688" cy="1325563"/>
          </a:xfrm>
        </p:spPr>
        <p:txBody>
          <a:bodyPr rtlCol="0"/>
          <a:lstStyle/>
          <a:p>
            <a:pPr algn="l" rtl="0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確定當前知識的差距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E8582EFE-55C1-8F36-8C8D-1AC0CA197EB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922F2B-0870-6363-46B0-9796B0409905}"/>
              </a:ext>
            </a:extLst>
          </p:cNvPr>
          <p:cNvSpPr txBox="1"/>
          <p:nvPr/>
        </p:nvSpPr>
        <p:spPr>
          <a:xfrm>
            <a:off x="896620" y="1347288"/>
            <a:ext cx="10634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現有缺乏針對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Arbitrum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Sepolia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等新興第二層解決方案上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ERC20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代幣部署的系統性研究。而且全棧區塊鏈應用開發中，前端（如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Metamask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整合）、後端和智能合約之間的協同機制研究不足。對於非技術用戶而言，現有的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ERC20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代幣管理界面仍然存在易用性和安全性的平衡問題。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B03CC6B-F02C-CCD3-D48F-7A650C9640AC}"/>
              </a:ext>
            </a:extLst>
          </p:cNvPr>
          <p:cNvSpPr txBox="1">
            <a:spLocks/>
          </p:cNvSpPr>
          <p:nvPr/>
        </p:nvSpPr>
        <p:spPr>
          <a:xfrm>
            <a:off x="767556" y="2963464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擬議的研究設計和方法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386EFA-5DEE-70FD-C12F-B2FE974F44C6}"/>
              </a:ext>
            </a:extLst>
          </p:cNvPr>
          <p:cNvSpPr txBox="1"/>
          <p:nvPr/>
        </p:nvSpPr>
        <p:spPr>
          <a:xfrm>
            <a:off x="896620" y="4351089"/>
            <a:ext cx="10634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智能合約開發測試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與佈署</a:t>
            </a: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全棧應用開發與區塊鏈協同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安全性評估與整合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WEB3</a:t>
            </a:r>
            <a:endParaRPr lang="en-US" altLang="zh-TW" sz="2400" b="0" i="0" u="none" strike="noStrike" baseline="0" dirty="0">
              <a:solidFill>
                <a:srgbClr val="000000"/>
              </a:solidFill>
              <a:latin typeface="Aptos" panose="020B00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339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" y="131362"/>
            <a:ext cx="5384253" cy="1325563"/>
          </a:xfrm>
        </p:spPr>
        <p:txBody>
          <a:bodyPr rtlCol="0"/>
          <a:lstStyle/>
          <a:p>
            <a:pPr algn="l" rtl="0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全棧區塊鏈整合架構設計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6</a:t>
            </a:fld>
            <a:endParaRPr lang="zh-TW" altLang="en-US" dirty="0"/>
          </a:p>
        </p:txBody>
      </p:sp>
      <p:pic>
        <p:nvPicPr>
          <p:cNvPr id="1026" name="Picture 2" descr="React Js Logo Png Transparent, Png Download - vhv">
            <a:extLst>
              <a:ext uri="{FF2B5EF4-FFF2-40B4-BE49-F238E27FC236}">
                <a16:creationId xmlns:a16="http://schemas.microsoft.com/office/drawing/2014/main" id="{640AB759-A581-4614-A361-054DBAA5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15" y="551321"/>
            <a:ext cx="1247652" cy="12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 Js Logo Transparent">
            <a:extLst>
              <a:ext uri="{FF2B5EF4-FFF2-40B4-BE49-F238E27FC236}">
                <a16:creationId xmlns:a16="http://schemas.microsoft.com/office/drawing/2014/main" id="{3999E7D5-5B46-465F-ADA8-512E041A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63" y="551321"/>
            <a:ext cx="1173074" cy="12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olidity Ethereum Smart contract Blockchain Cryptocurrency ...">
            <a:extLst>
              <a:ext uri="{FF2B5EF4-FFF2-40B4-BE49-F238E27FC236}">
                <a16:creationId xmlns:a16="http://schemas.microsoft.com/office/drawing/2014/main" id="{1E984EC8-9F59-4E82-B43F-57BAD029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61" y="2699298"/>
            <a:ext cx="1212878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png images | PNGWing">
            <a:extLst>
              <a:ext uri="{FF2B5EF4-FFF2-40B4-BE49-F238E27FC236}">
                <a16:creationId xmlns:a16="http://schemas.microsoft.com/office/drawing/2014/main" id="{B30D7D2F-9FFB-4FDB-B331-F0D6D50F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714" y="555664"/>
            <a:ext cx="1212878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9F51E1-975A-4CCF-958C-DE16E542C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15" y="2701435"/>
            <a:ext cx="1225748" cy="12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fura · GitHub">
            <a:extLst>
              <a:ext uri="{FF2B5EF4-FFF2-40B4-BE49-F238E27FC236}">
                <a16:creationId xmlns:a16="http://schemas.microsoft.com/office/drawing/2014/main" id="{E1A8C0B3-E91B-4859-9F78-792ACF17A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0" y="5065834"/>
            <a:ext cx="1212878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nfura · GitHub">
            <a:extLst>
              <a:ext uri="{FF2B5EF4-FFF2-40B4-BE49-F238E27FC236}">
                <a16:creationId xmlns:a16="http://schemas.microsoft.com/office/drawing/2014/main" id="{7FF93CB8-5443-4C83-AA52-386750B43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61" y="5065834"/>
            <a:ext cx="1212878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6677C51A-F97A-4ACC-A343-3C827DF8ACE9}"/>
              </a:ext>
            </a:extLst>
          </p:cNvPr>
          <p:cNvSpPr txBox="1">
            <a:spLocks/>
          </p:cNvSpPr>
          <p:nvPr/>
        </p:nvSpPr>
        <p:spPr>
          <a:xfrm>
            <a:off x="518805" y="1328601"/>
            <a:ext cx="4629658" cy="4944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前端應用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(React.js)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後端服務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(Node.js/Express)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(MongoDB)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使用者錢包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(MetaMask)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區塊鏈</a:t>
            </a:r>
            <a:r>
              <a:rPr lang="zh-TW" altLang="en-US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測試網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Abitrum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Seoplia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區塊鏈節點服務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400" cap="none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Infura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en-US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智能合約檢測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(Slither)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zh-TW" altLang="en-US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400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(Postman)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538D19-A2E4-4052-8A87-D727E471659E}"/>
              </a:ext>
            </a:extLst>
          </p:cNvPr>
          <p:cNvCxnSpPr/>
          <p:nvPr/>
        </p:nvCxnSpPr>
        <p:spPr>
          <a:xfrm>
            <a:off x="5783241" y="115993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8CF0AC2-5220-43E6-9989-B16C4F0DBC50}"/>
              </a:ext>
            </a:extLst>
          </p:cNvPr>
          <p:cNvCxnSpPr>
            <a:cxnSpLocks/>
            <a:stCxn id="1026" idx="3"/>
            <a:endCxn id="1032" idx="1"/>
          </p:cNvCxnSpPr>
          <p:nvPr/>
        </p:nvCxnSpPr>
        <p:spPr>
          <a:xfrm>
            <a:off x="6407067" y="1159932"/>
            <a:ext cx="16169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21036B5-2063-4AEB-8F73-1ECEE15B74ED}"/>
              </a:ext>
            </a:extLst>
          </p:cNvPr>
          <p:cNvCxnSpPr>
            <a:stCxn id="1032" idx="3"/>
            <a:endCxn id="1028" idx="1"/>
          </p:cNvCxnSpPr>
          <p:nvPr/>
        </p:nvCxnSpPr>
        <p:spPr>
          <a:xfrm>
            <a:off x="9197137" y="1159932"/>
            <a:ext cx="1467577" cy="2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8B91D3F-772C-465D-9896-371191786870}"/>
              </a:ext>
            </a:extLst>
          </p:cNvPr>
          <p:cNvCxnSpPr>
            <a:stCxn id="1032" idx="3"/>
            <a:endCxn id="1028" idx="1"/>
          </p:cNvCxnSpPr>
          <p:nvPr/>
        </p:nvCxnSpPr>
        <p:spPr>
          <a:xfrm>
            <a:off x="9197137" y="1159932"/>
            <a:ext cx="1467577" cy="2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A5741A8-975E-4931-A5A5-B5321918A8AE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6378728" y="5666654"/>
            <a:ext cx="1645335" cy="5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742541A-8693-4E2C-BA56-EDF05942CB97}"/>
              </a:ext>
            </a:extLst>
          </p:cNvPr>
          <p:cNvCxnSpPr>
            <a:stCxn id="1026" idx="2"/>
            <a:endCxn id="1030" idx="0"/>
          </p:cNvCxnSpPr>
          <p:nvPr/>
        </p:nvCxnSpPr>
        <p:spPr>
          <a:xfrm flipH="1">
            <a:off x="5772289" y="1768542"/>
            <a:ext cx="10952" cy="93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2270E56-8BD4-41F0-8D26-CFF368FAAB2A}"/>
              </a:ext>
            </a:extLst>
          </p:cNvPr>
          <p:cNvCxnSpPr>
            <a:stCxn id="1032" idx="2"/>
            <a:endCxn id="3" idx="0"/>
          </p:cNvCxnSpPr>
          <p:nvPr/>
        </p:nvCxnSpPr>
        <p:spPr>
          <a:xfrm>
            <a:off x="8610600" y="1768542"/>
            <a:ext cx="0" cy="9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2CCCB97-673B-422D-98C9-E2E667D69EE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8610600" y="3912176"/>
            <a:ext cx="2743200" cy="115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E77B0C8-69E4-47F0-9C4E-B108BDCAEE3E}"/>
              </a:ext>
            </a:extLst>
          </p:cNvPr>
          <p:cNvCxnSpPr>
            <a:stCxn id="1030" idx="2"/>
            <a:endCxn id="4" idx="0"/>
          </p:cNvCxnSpPr>
          <p:nvPr/>
        </p:nvCxnSpPr>
        <p:spPr>
          <a:xfrm>
            <a:off x="5772289" y="3927183"/>
            <a:ext cx="0" cy="113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>
            <a:extLst>
              <a:ext uri="{FF2B5EF4-FFF2-40B4-BE49-F238E27FC236}">
                <a16:creationId xmlns:a16="http://schemas.microsoft.com/office/drawing/2014/main" id="{49037B51-5D77-40E8-91C6-FE1068643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63" y="5060215"/>
            <a:ext cx="1212878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855BD24-0511-4B0F-BD4F-FEA265761064}"/>
              </a:ext>
            </a:extLst>
          </p:cNvPr>
          <p:cNvCxnSpPr>
            <a:cxnSpLocks/>
            <a:stCxn id="47" idx="3"/>
            <a:endCxn id="10" idx="1"/>
          </p:cNvCxnSpPr>
          <p:nvPr/>
        </p:nvCxnSpPr>
        <p:spPr>
          <a:xfrm>
            <a:off x="9236941" y="5666654"/>
            <a:ext cx="1510420" cy="5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Postman logo, tech companies, png | PNGWing">
            <a:extLst>
              <a:ext uri="{FF2B5EF4-FFF2-40B4-BE49-F238E27FC236}">
                <a16:creationId xmlns:a16="http://schemas.microsoft.com/office/drawing/2014/main" id="{FA00F0C9-487E-7B93-BE9F-883DECDF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671" y="2714305"/>
            <a:ext cx="1957628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27B8B0D-D4E2-89D9-5687-0F161861E244}"/>
              </a:ext>
            </a:extLst>
          </p:cNvPr>
          <p:cNvCxnSpPr>
            <a:cxnSpLocks/>
            <a:stCxn id="1032" idx="3"/>
            <a:endCxn id="4100" idx="0"/>
          </p:cNvCxnSpPr>
          <p:nvPr/>
        </p:nvCxnSpPr>
        <p:spPr>
          <a:xfrm>
            <a:off x="9197137" y="1159932"/>
            <a:ext cx="1987348" cy="1554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" name="Picture 2" descr="Slither">
            <a:extLst>
              <a:ext uri="{FF2B5EF4-FFF2-40B4-BE49-F238E27FC236}">
                <a16:creationId xmlns:a16="http://schemas.microsoft.com/office/drawing/2014/main" id="{51CF40D5-1504-10BB-1448-4100B9DD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639" y="2714305"/>
            <a:ext cx="2251774" cy="12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E738805-29AB-83A1-6D65-E1790D5717D2}"/>
              </a:ext>
            </a:extLst>
          </p:cNvPr>
          <p:cNvCxnSpPr>
            <a:cxnSpLocks/>
            <a:stCxn id="1026" idx="3"/>
            <a:endCxn id="5" idx="0"/>
          </p:cNvCxnSpPr>
          <p:nvPr/>
        </p:nvCxnSpPr>
        <p:spPr>
          <a:xfrm>
            <a:off x="6407067" y="1159932"/>
            <a:ext cx="790459" cy="1554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1360" y="4831615"/>
            <a:ext cx="4179570" cy="1524735"/>
          </a:xfrm>
        </p:spPr>
        <p:txBody>
          <a:bodyPr rtlCol="0"/>
          <a:lstStyle/>
          <a:p>
            <a:pPr rtl="0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報告結束，感謝聆聽。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7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86E09927-2D1D-AD3F-28FB-646BAE11AB44}"/>
              </a:ext>
            </a:extLst>
          </p:cNvPr>
          <p:cNvSpPr txBox="1">
            <a:spLocks/>
          </p:cNvSpPr>
          <p:nvPr/>
        </p:nvSpPr>
        <p:spPr>
          <a:xfrm>
            <a:off x="568960" y="279617"/>
            <a:ext cx="6624320" cy="777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預期結果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B7D4E1-2AAC-1600-A9E8-C58AE5A907A4}"/>
              </a:ext>
            </a:extLst>
          </p:cNvPr>
          <p:cNvSpPr txBox="1"/>
          <p:nvPr/>
        </p:nvSpPr>
        <p:spPr>
          <a:xfrm>
            <a:off x="762000" y="1347288"/>
            <a:ext cx="1076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開發一個功能完整、安全可靠的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ERC20 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代幣智能合約，並成功部署在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Arbitrum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Sepolia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測試網上。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構建一個整合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Metamask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錢包的全棧應用，實現代幣的交易和管理功能。 </a:t>
            </a: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分析並總結全棧區塊鏈應用開發過程中的主要挑戰和解決方案，為未來類似項目提供參考。 </a:t>
            </a: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D9543D6-BB58-2903-FAF4-B4B3F8FCD612}"/>
              </a:ext>
            </a:extLst>
          </p:cNvPr>
          <p:cNvSpPr txBox="1">
            <a:spLocks/>
          </p:cNvSpPr>
          <p:nvPr/>
        </p:nvSpPr>
        <p:spPr>
          <a:xfrm>
            <a:off x="568960" y="3236045"/>
            <a:ext cx="6624320" cy="777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對系統安全的重要性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E34A29-ADC5-096D-CDAE-A9863E864A60}"/>
              </a:ext>
            </a:extLst>
          </p:cNvPr>
          <p:cNvSpPr txBox="1"/>
          <p:nvPr/>
        </p:nvSpPr>
        <p:spPr>
          <a:xfrm>
            <a:off x="762000" y="4325600"/>
            <a:ext cx="1076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如何保護資產的安全無論在什麼年代都是重要的議題，在去中心化金融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(DEFI)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越來越盛行的年代，提供一個能夠在區塊鏈安全交易的資產，與容易操作的工具與便捷的方式對於整個系統發展至關重要。 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單線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1_TF56180624_Win32" id="{FF42D6A8-C9B4-496D-B11F-ADA16BA451AA}" vid="{9DBC45E5-2219-4F50-A449-CEC004729C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purl.org/dc/terms/"/>
    <ds:schemaRef ds:uri="http://schemas.microsoft.com/office/2006/metadata/properties"/>
    <ds:schemaRef ds:uri="http://schemas.microsoft.com/sharepoint/v3"/>
    <ds:schemaRef ds:uri="71af3243-3dd4-4a8d-8c0d-dd76da1f02a5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令人眼睛為之一亮的極簡風銷售宣傳</Template>
  <TotalTime>397</TotalTime>
  <Words>705</Words>
  <Application>Microsoft Office PowerPoint</Application>
  <PresentationFormat>寬螢幕</PresentationFormat>
  <Paragraphs>56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標楷體</vt:lpstr>
      <vt:lpstr>Aptos</vt:lpstr>
      <vt:lpstr>Arial</vt:lpstr>
      <vt:lpstr>Times New Roman</vt:lpstr>
      <vt:lpstr>單線</vt:lpstr>
      <vt:lpstr>系統安全</vt:lpstr>
      <vt:lpstr>PowerPoint 簡報</vt:lpstr>
      <vt:lpstr>引言</vt:lpstr>
      <vt:lpstr>現有研究的主要發現</vt:lpstr>
      <vt:lpstr>確定當前知識的差距</vt:lpstr>
      <vt:lpstr>全棧區塊鏈整合架構設計</vt:lpstr>
      <vt:lpstr>報告結束，感謝聆聽。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募資簡報</dc:title>
  <dc:creator>USER</dc:creator>
  <cp:lastModifiedBy>李則霖</cp:lastModifiedBy>
  <cp:revision>39</cp:revision>
  <dcterms:created xsi:type="dcterms:W3CDTF">2024-09-25T08:42:40Z</dcterms:created>
  <dcterms:modified xsi:type="dcterms:W3CDTF">2024-10-21T18:22:30Z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