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4"/>
  </p:sldMasterIdLst>
  <p:notesMasterIdLst>
    <p:notesMasterId r:id="rId19"/>
  </p:notesMasterIdLst>
  <p:handoutMasterIdLst>
    <p:handoutMasterId r:id="rId20"/>
  </p:handoutMasterIdLst>
  <p:sldIdLst>
    <p:sldId id="256" r:id="rId5"/>
    <p:sldId id="277" r:id="rId6"/>
    <p:sldId id="261" r:id="rId7"/>
    <p:sldId id="262" r:id="rId8"/>
    <p:sldId id="264" r:id="rId9"/>
    <p:sldId id="281" r:id="rId10"/>
    <p:sldId id="285" r:id="rId11"/>
    <p:sldId id="283" r:id="rId12"/>
    <p:sldId id="284" r:id="rId13"/>
    <p:sldId id="287" r:id="rId14"/>
    <p:sldId id="288" r:id="rId15"/>
    <p:sldId id="289" r:id="rId16"/>
    <p:sldId id="278" r:id="rId17"/>
    <p:sldId id="276" r:id="rId18"/>
  </p:sldIdLst>
  <p:sldSz cx="12192000" cy="6858000"/>
  <p:notesSz cx="6858000" cy="9144000"/>
  <p:defaultTex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3" d="100"/>
          <a:sy n="63" d="100"/>
        </p:scale>
        <p:origin x="804" y="64"/>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2708" y="-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3" name="日期版面配置區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859C0EB-A4A6-4381-8AD1-E132B91206FB}" type="datetime1">
              <a:rPr lang="zh-TW" altLang="en-US" smtClean="0">
                <a:latin typeface="Microsoft JhengHei UI" panose="020B0604030504040204" pitchFamily="34" charset="-120"/>
                <a:ea typeface="Microsoft JhengHei UI" panose="020B0604030504040204" pitchFamily="34" charset="-120"/>
              </a:rPr>
              <a:t>2024/10/14</a:t>
            </a:fld>
            <a:endParaRPr lang="zh-TW" altLang="en-US">
              <a:latin typeface="Microsoft JhengHei UI" panose="020B0604030504040204" pitchFamily="34" charset="-120"/>
              <a:ea typeface="Microsoft JhengHei UI" panose="020B0604030504040204" pitchFamily="34" charset="-120"/>
            </a:endParaRPr>
          </a:p>
        </p:txBody>
      </p:sp>
      <p:sp>
        <p:nvSpPr>
          <p:cNvPr id="4" name="頁尾版面配置區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5" name="投影片編號版面配置區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en-US" altLang="zh-TW" smtClean="0">
                <a:latin typeface="Microsoft JhengHei UI" panose="020B0604030504040204" pitchFamily="34" charset="-120"/>
                <a:ea typeface="Microsoft JhengHei UI" panose="020B0604030504040204" pitchFamily="34" charset="-120"/>
              </a:rPr>
              <a:t>‹#›</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00D1635C-4EFD-464D-8219-0C25BE709D42}" type="datetime1">
              <a:rPr lang="zh-TW" altLang="en-US" noProof="0" smtClean="0"/>
              <a:t>2024/10/14</a:t>
            </a:fld>
            <a:endParaRPr lang="zh-TW" altLang="en-US" noProof="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D4B9A9E5-4F7F-4A7D-9DE1-899232329269}" type="slidenum">
              <a:rPr lang="en-US" altLang="zh-TW" noProof="0" smtClean="0"/>
              <a:pPr/>
              <a:t>‹#›</a:t>
            </a:fld>
            <a:endParaRPr lang="zh-TW" altLang="en-US"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D4B9A9E5-4F7F-4A7D-9DE1-899232329269}" type="slidenum">
              <a:rPr lang="en-US" altLang="zh-TW" smtClean="0">
                <a:latin typeface="Microsoft JhengHei UI" panose="020B0604030504040204" pitchFamily="34" charset="-120"/>
                <a:ea typeface="Microsoft JhengHei UI" panose="020B0604030504040204" pitchFamily="34" charset="-120"/>
              </a:rPr>
              <a:t>1</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43346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D4B9A9E5-4F7F-4A7D-9DE1-899232329269}" type="slidenum">
              <a:rPr lang="en-US" altLang="zh-TW" smtClean="0">
                <a:latin typeface="Microsoft JhengHei UI" panose="020B0604030504040204" pitchFamily="34" charset="-120"/>
                <a:ea typeface="Microsoft JhengHei UI" panose="020B0604030504040204" pitchFamily="34" charset="-120"/>
              </a:rPr>
              <a:t>10</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37102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D4B9A9E5-4F7F-4A7D-9DE1-899232329269}" type="slidenum">
              <a:rPr lang="en-US" altLang="zh-TW" smtClean="0">
                <a:latin typeface="Microsoft JhengHei UI" panose="020B0604030504040204" pitchFamily="34" charset="-120"/>
                <a:ea typeface="Microsoft JhengHei UI" panose="020B0604030504040204" pitchFamily="34" charset="-120"/>
              </a:rPr>
              <a:t>11</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5678531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D4B9A9E5-4F7F-4A7D-9DE1-899232329269}" type="slidenum">
              <a:rPr lang="en-US" altLang="zh-TW" smtClean="0">
                <a:latin typeface="Microsoft JhengHei UI" panose="020B0604030504040204" pitchFamily="34" charset="-120"/>
                <a:ea typeface="Microsoft JhengHei UI" panose="020B0604030504040204" pitchFamily="34" charset="-120"/>
              </a:rPr>
              <a:t>12</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115513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D4B9A9E5-4F7F-4A7D-9DE1-899232329269}" type="slidenum">
              <a:rPr lang="en-US" altLang="zh-TW" smtClean="0">
                <a:latin typeface="Microsoft JhengHei UI" panose="020B0604030504040204" pitchFamily="34" charset="-120"/>
                <a:ea typeface="Microsoft JhengHei UI" panose="020B0604030504040204" pitchFamily="34" charset="-120"/>
              </a:rPr>
              <a:t>13</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650830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rtlCol="0"/>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rtlCol="0"/>
          <a:lstStyle/>
          <a:p>
            <a:pPr rtl="0"/>
            <a:fld id="{D4B9A9E5-4F7F-4A7D-9DE1-899232329269}" type="slidenum">
              <a:rPr lang="en-US" altLang="zh-TW" smtClean="0">
                <a:latin typeface="Microsoft JhengHei UI" panose="020B0604030504040204" pitchFamily="34" charset="-120"/>
                <a:ea typeface="Microsoft JhengHei UI" panose="020B0604030504040204" pitchFamily="34" charset="-120"/>
              </a:rPr>
              <a:t>14</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70328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D4B9A9E5-4F7F-4A7D-9DE1-899232329269}" type="slidenum">
              <a:rPr lang="en-US" altLang="zh-TW" smtClean="0">
                <a:latin typeface="Microsoft JhengHei UI" panose="020B0604030504040204" pitchFamily="34" charset="-120"/>
                <a:ea typeface="Microsoft JhengHei UI" panose="020B0604030504040204" pitchFamily="34" charset="-120"/>
              </a:rPr>
              <a:t>2</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121685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D4B9A9E5-4F7F-4A7D-9DE1-899232329269}" type="slidenum">
              <a:rPr lang="en-US" altLang="zh-TW" smtClean="0">
                <a:latin typeface="Microsoft JhengHei UI" panose="020B0604030504040204" pitchFamily="34" charset="-120"/>
                <a:ea typeface="Microsoft JhengHei UI" panose="020B0604030504040204" pitchFamily="34" charset="-120"/>
              </a:rPr>
              <a:t>3</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666679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D4B9A9E5-4F7F-4A7D-9DE1-899232329269}" type="slidenum">
              <a:rPr lang="en-US" altLang="zh-TW" smtClean="0">
                <a:latin typeface="Microsoft JhengHei UI" panose="020B0604030504040204" pitchFamily="34" charset="-120"/>
                <a:ea typeface="Microsoft JhengHei UI" panose="020B0604030504040204" pitchFamily="34" charset="-120"/>
              </a:rPr>
              <a:t>4</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457143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D4B9A9E5-4F7F-4A7D-9DE1-899232329269}" type="slidenum">
              <a:rPr lang="en-US" altLang="zh-TW" smtClean="0">
                <a:latin typeface="Microsoft JhengHei UI" panose="020B0604030504040204" pitchFamily="34" charset="-120"/>
                <a:ea typeface="Microsoft JhengHei UI" panose="020B0604030504040204" pitchFamily="34" charset="-120"/>
              </a:rPr>
              <a:t>5</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451887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D4B9A9E5-4F7F-4A7D-9DE1-899232329269}" type="slidenum">
              <a:rPr lang="en-US" altLang="zh-TW" smtClean="0">
                <a:latin typeface="Microsoft JhengHei UI" panose="020B0604030504040204" pitchFamily="34" charset="-120"/>
                <a:ea typeface="Microsoft JhengHei UI" panose="020B0604030504040204" pitchFamily="34" charset="-120"/>
              </a:rPr>
              <a:t>6</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024560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D4B9A9E5-4F7F-4A7D-9DE1-899232329269}" type="slidenum">
              <a:rPr lang="en-US" altLang="zh-TW" smtClean="0">
                <a:latin typeface="Microsoft JhengHei UI" panose="020B0604030504040204" pitchFamily="34" charset="-120"/>
                <a:ea typeface="Microsoft JhengHei UI" panose="020B0604030504040204" pitchFamily="34" charset="-120"/>
              </a:rPr>
              <a:t>7</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797033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D4B9A9E5-4F7F-4A7D-9DE1-899232329269}" type="slidenum">
              <a:rPr lang="en-US" altLang="zh-TW" smtClean="0">
                <a:latin typeface="Microsoft JhengHei UI" panose="020B0604030504040204" pitchFamily="34" charset="-120"/>
                <a:ea typeface="Microsoft JhengHei UI" panose="020B0604030504040204" pitchFamily="34" charset="-120"/>
              </a:rPr>
              <a:t>8</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817983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D4B9A9E5-4F7F-4A7D-9DE1-899232329269}" type="slidenum">
              <a:rPr lang="en-US" altLang="zh-TW" smtClean="0">
                <a:latin typeface="Microsoft JhengHei UI" panose="020B0604030504040204" pitchFamily="34" charset="-120"/>
                <a:ea typeface="Microsoft JhengHei UI" panose="020B0604030504040204" pitchFamily="34" charset="-120"/>
              </a:rPr>
              <a:t>9</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183406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超啟發">
    <p:bg>
      <p:bgPr>
        <a:solidFill>
          <a:schemeClr val="accent2"/>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5B3628-62D7-4A6D-A79F-34DE91DBA31E}"/>
              </a:ext>
            </a:extLst>
          </p:cNvPr>
          <p:cNvSpPr>
            <a:spLocks noGrp="1"/>
          </p:cNvSpPr>
          <p:nvPr>
            <p:ph type="ctrTitle"/>
          </p:nvPr>
        </p:nvSpPr>
        <p:spPr>
          <a:xfrm>
            <a:off x="6416040" y="4434840"/>
            <a:ext cx="4941771" cy="1122202"/>
          </a:xfrm>
          <a:prstGeom prst="rect">
            <a:avLst/>
          </a:prstGeom>
        </p:spPr>
        <p:txBody>
          <a:bodyPr rtlCol="0" anchor="b">
            <a:noAutofit/>
          </a:bodyPr>
          <a:lstStyle>
            <a:lvl1pPr algn="l">
              <a:defRPr sz="3600" cap="all" spc="1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rtl="0"/>
            <a:r>
              <a:rPr lang="zh-TW" altLang="en-US" noProof="0" dirty="0"/>
              <a:t>按一下以編輯母片標題樣式</a:t>
            </a:r>
          </a:p>
        </p:txBody>
      </p:sp>
      <p:sp>
        <p:nvSpPr>
          <p:cNvPr id="3" name="副標題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6416041" y="5586890"/>
            <a:ext cx="4941770" cy="396660"/>
          </a:xfrm>
        </p:spPr>
        <p:txBody>
          <a:bodyPr rtlCol="0">
            <a:normAutofit/>
          </a:bodyPr>
          <a:lstStyle>
            <a:lvl1pPr marL="0" indent="0" algn="l">
              <a:lnSpc>
                <a:spcPct val="100000"/>
              </a:lnSpc>
              <a:buNone/>
              <a:defRPr sz="16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TW" altLang="en-US" noProof="0" dirty="0"/>
              <a:t>按一下以編輯母片副標題樣式</a:t>
            </a:r>
          </a:p>
        </p:txBody>
      </p:sp>
      <p:pic>
        <p:nvPicPr>
          <p:cNvPr id="8" name="圖形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市場比較">
    <p:bg>
      <p:bgPr>
        <a:solidFill>
          <a:schemeClr val="accent2"/>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CF3B5C-31C4-46BA-9FAD-72DF917A84DA}"/>
              </a:ext>
            </a:extLst>
          </p:cNvPr>
          <p:cNvSpPr>
            <a:spLocks noGrp="1"/>
          </p:cNvSpPr>
          <p:nvPr>
            <p:ph type="title"/>
          </p:nvPr>
        </p:nvSpPr>
        <p:spPr>
          <a:xfrm>
            <a:off x="1885156" y="892177"/>
            <a:ext cx="8421688" cy="1325563"/>
          </a:xfrm>
          <a:prstGeom prst="rect">
            <a:avLst/>
          </a:prstGeom>
        </p:spPr>
        <p:txBody>
          <a:bodyPr rtlCol="0">
            <a:normAutofit/>
          </a:bodyPr>
          <a:lstStyle>
            <a:lvl1pPr algn="ctr">
              <a:defRPr lang="en-US" sz="2800" kern="1200" cap="all"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rtl="0"/>
            <a:r>
              <a:rPr lang="zh-TW" altLang="en-US" noProof="0"/>
              <a:t>按一下以編輯母片標題樣式</a:t>
            </a:r>
          </a:p>
        </p:txBody>
      </p:sp>
      <p:sp>
        <p:nvSpPr>
          <p:cNvPr id="3" name="文字版面配置區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TW" noProof="0"/>
              <a:t>#</a:t>
            </a:r>
          </a:p>
        </p:txBody>
      </p:sp>
      <p:sp>
        <p:nvSpPr>
          <p:cNvPr id="23" name="文字版面配置區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TW" noProof="0"/>
              <a:t>#</a:t>
            </a:r>
          </a:p>
        </p:txBody>
      </p:sp>
      <p:sp>
        <p:nvSpPr>
          <p:cNvPr id="24" name="文字版面配置區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TW" noProof="0"/>
              <a:t>#</a:t>
            </a:r>
          </a:p>
        </p:txBody>
      </p:sp>
      <p:sp>
        <p:nvSpPr>
          <p:cNvPr id="4" name="內容版面配置區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TW" altLang="en-US" noProof="0"/>
              <a:t>按一下以編輯母片文字樣式</a:t>
            </a:r>
          </a:p>
        </p:txBody>
      </p:sp>
      <p:sp>
        <p:nvSpPr>
          <p:cNvPr id="6" name="內容版面配置區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TW" altLang="en-US" noProof="0"/>
              <a:t>按一下以編輯母片文字樣式</a:t>
            </a:r>
          </a:p>
        </p:txBody>
      </p:sp>
      <p:sp>
        <p:nvSpPr>
          <p:cNvPr id="22" name="內容版面配置區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TW" altLang="en-US" noProof="0"/>
              <a:t>按一下以編輯母片文字樣式</a:t>
            </a:r>
          </a:p>
        </p:txBody>
      </p:sp>
      <p:pic>
        <p:nvPicPr>
          <p:cNvPr id="11" name="圖形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圖形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圖形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內容版面配置區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TW" altLang="en-US" noProof="0"/>
              <a:t>按一下以編輯母片文字樣式</a:t>
            </a:r>
          </a:p>
        </p:txBody>
      </p:sp>
      <p:sp>
        <p:nvSpPr>
          <p:cNvPr id="26" name="內容版面配置區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gn="ctr">
              <a:lnSpc>
                <a:spcPct val="100000"/>
              </a:lnSpc>
              <a:buNone/>
              <a:defRPr sz="1400" cap="none"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TW" altLang="en-US" noProof="0"/>
              <a:t>按一下以編輯母片文字樣式</a:t>
            </a:r>
          </a:p>
          <a:p>
            <a:pPr lvl="1" rtl="0"/>
            <a:r>
              <a:rPr lang="zh-TW" altLang="en-US" noProof="0"/>
              <a:t>第二層</a:t>
            </a:r>
          </a:p>
        </p:txBody>
      </p:sp>
      <p:sp>
        <p:nvSpPr>
          <p:cNvPr id="27" name="內容版面配置區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TW" altLang="en-US" noProof="0"/>
              <a:t>按一下以編輯母片文字樣式</a:t>
            </a:r>
          </a:p>
        </p:txBody>
      </p:sp>
      <p:sp>
        <p:nvSpPr>
          <p:cNvPr id="5" name="日期版面配置區 4">
            <a:extLst>
              <a:ext uri="{FF2B5EF4-FFF2-40B4-BE49-F238E27FC236}">
                <a16:creationId xmlns:a16="http://schemas.microsoft.com/office/drawing/2014/main" id="{52B5B52A-BCD8-120C-EF8B-F678F9FAB7F9}"/>
              </a:ext>
            </a:extLst>
          </p:cNvPr>
          <p:cNvSpPr>
            <a:spLocks noGrp="1"/>
          </p:cNvSpPr>
          <p:nvPr>
            <p:ph type="dt" sz="half" idx="20"/>
          </p:nvPr>
        </p:nvSpPr>
        <p:spPr/>
        <p:txBody>
          <a:bodyPr/>
          <a:lstStyle/>
          <a:p>
            <a:r>
              <a:rPr lang="en-US" altLang="zh-TW"/>
              <a:t>20XX </a:t>
            </a:r>
            <a:r>
              <a:rPr lang="zh-TW" altLang="en-US"/>
              <a:t>年</a:t>
            </a:r>
            <a:endParaRPr lang="zh-tw"/>
          </a:p>
        </p:txBody>
      </p:sp>
      <p:sp>
        <p:nvSpPr>
          <p:cNvPr id="10" name="頁尾版面配置區 9">
            <a:extLst>
              <a:ext uri="{FF2B5EF4-FFF2-40B4-BE49-F238E27FC236}">
                <a16:creationId xmlns:a16="http://schemas.microsoft.com/office/drawing/2014/main" id="{B0110F33-6D01-DF1B-D39C-F9F9094E2FD3}"/>
              </a:ext>
            </a:extLst>
          </p:cNvPr>
          <p:cNvSpPr>
            <a:spLocks noGrp="1"/>
          </p:cNvSpPr>
          <p:nvPr>
            <p:ph type="ftr" sz="quarter" idx="21"/>
          </p:nvPr>
        </p:nvSpPr>
        <p:spPr/>
        <p:txBody>
          <a:bodyPr/>
          <a:lstStyle/>
          <a:p>
            <a:r>
              <a:rPr lang="zh-TW" altLang="en-US"/>
              <a:t>超啟發演算法</a:t>
            </a:r>
            <a:endParaRPr lang="zh-tw" dirty="0"/>
          </a:p>
        </p:txBody>
      </p:sp>
      <p:sp>
        <p:nvSpPr>
          <p:cNvPr id="12" name="投影片編號版面配置區 11">
            <a:extLst>
              <a:ext uri="{FF2B5EF4-FFF2-40B4-BE49-F238E27FC236}">
                <a16:creationId xmlns:a16="http://schemas.microsoft.com/office/drawing/2014/main" id="{823BCE66-B6E4-E392-8539-1F9F3E9EA993}"/>
              </a:ext>
            </a:extLst>
          </p:cNvPr>
          <p:cNvSpPr>
            <a:spLocks noGrp="1"/>
          </p:cNvSpPr>
          <p:nvPr>
            <p:ph type="sldNum" sz="quarter" idx="2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兩項內容">
    <p:bg>
      <p:bgPr>
        <a:solidFill>
          <a:schemeClr val="accent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CF3B5C-31C4-46BA-9FAD-72DF917A84DA}"/>
              </a:ext>
            </a:extLst>
          </p:cNvPr>
          <p:cNvSpPr>
            <a:spLocks noGrp="1"/>
          </p:cNvSpPr>
          <p:nvPr>
            <p:ph type="title"/>
          </p:nvPr>
        </p:nvSpPr>
        <p:spPr>
          <a:xfrm>
            <a:off x="2933700" y="892177"/>
            <a:ext cx="8421688" cy="1325563"/>
          </a:xfrm>
          <a:prstGeom prst="rect">
            <a:avLst/>
          </a:prstGeom>
        </p:spPr>
        <p:txBody>
          <a:bodyPr rtlCol="0">
            <a:normAutofit/>
          </a:bodyPr>
          <a:lstStyle>
            <a:lvl1pPr>
              <a:defRPr lang="en-US" sz="2800" kern="1200"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rtl="0"/>
            <a:r>
              <a:rPr lang="zh-TW" altLang="en-US" noProof="0"/>
              <a:t>按一下以編輯母片標題樣式</a:t>
            </a:r>
          </a:p>
        </p:txBody>
      </p:sp>
      <p:sp>
        <p:nvSpPr>
          <p:cNvPr id="3" name="文字版面配置區 2">
            <a:extLst>
              <a:ext uri="{FF2B5EF4-FFF2-40B4-BE49-F238E27FC236}">
                <a16:creationId xmlns:a16="http://schemas.microsoft.com/office/drawing/2014/main" id="{B659CD1F-9DFB-4048-9B9B-2BD7D4EC6400}"/>
              </a:ext>
            </a:extLst>
          </p:cNvPr>
          <p:cNvSpPr>
            <a:spLocks noGrp="1"/>
          </p:cNvSpPr>
          <p:nvPr>
            <p:ph type="body" idx="1"/>
          </p:nvPr>
        </p:nvSpPr>
        <p:spPr>
          <a:xfrm>
            <a:off x="2933700" y="2776936"/>
            <a:ext cx="3924300"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4" name="內容版面配置區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rtlCol="0">
            <a:normAutofit/>
          </a:bodyPr>
          <a:lstStyle>
            <a:lvl1pPr marL="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2pPr>
            <a:lvl3pPr marL="9144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3pPr>
            <a:lvl4pPr marL="13716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4pPr>
            <a:lvl5pPr marL="18288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5" name="文字版面配置區 4">
            <a:extLst>
              <a:ext uri="{FF2B5EF4-FFF2-40B4-BE49-F238E27FC236}">
                <a16:creationId xmlns:a16="http://schemas.microsoft.com/office/drawing/2014/main" id="{B374FC39-67F6-42EA-BCD1-F69AE2F0F22D}"/>
              </a:ext>
            </a:extLst>
          </p:cNvPr>
          <p:cNvSpPr>
            <a:spLocks noGrp="1"/>
          </p:cNvSpPr>
          <p:nvPr>
            <p:ph type="body" sz="quarter" idx="3"/>
          </p:nvPr>
        </p:nvSpPr>
        <p:spPr>
          <a:xfrm>
            <a:off x="7410173" y="2776936"/>
            <a:ext cx="3943627"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zh-TW" altLang="en-US" noProof="0"/>
              <a:t>按一下以編輯母片文字樣式</a:t>
            </a:r>
          </a:p>
        </p:txBody>
      </p:sp>
      <p:sp>
        <p:nvSpPr>
          <p:cNvPr id="6" name="內容版面配置區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rtlCol="0">
            <a:normAutofit/>
          </a:bodyPr>
          <a:lstStyle>
            <a:lvl1pPr marL="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2pPr>
            <a:lvl3pPr marL="9144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3pPr>
            <a:lvl4pPr marL="13716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4pPr>
            <a:lvl5pPr marL="18288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pic>
        <p:nvPicPr>
          <p:cNvPr id="11" name="圖形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
        <p:nvSpPr>
          <p:cNvPr id="10" name="日期版面配置區 9">
            <a:extLst>
              <a:ext uri="{FF2B5EF4-FFF2-40B4-BE49-F238E27FC236}">
                <a16:creationId xmlns:a16="http://schemas.microsoft.com/office/drawing/2014/main" id="{65DEEF26-6079-C756-A691-8E599880117D}"/>
              </a:ext>
            </a:extLst>
          </p:cNvPr>
          <p:cNvSpPr>
            <a:spLocks noGrp="1"/>
          </p:cNvSpPr>
          <p:nvPr>
            <p:ph type="dt" sz="half" idx="10"/>
          </p:nvPr>
        </p:nvSpPr>
        <p:spPr/>
        <p:txBody>
          <a:bodyPr/>
          <a:lstStyle/>
          <a:p>
            <a:r>
              <a:rPr lang="en-US" altLang="zh-TW"/>
              <a:t>20XX </a:t>
            </a:r>
            <a:r>
              <a:rPr lang="zh-TW" altLang="en-US"/>
              <a:t>年</a:t>
            </a:r>
            <a:endParaRPr lang="zh-tw"/>
          </a:p>
        </p:txBody>
      </p:sp>
      <p:sp>
        <p:nvSpPr>
          <p:cNvPr id="12" name="頁尾版面配置區 11">
            <a:extLst>
              <a:ext uri="{FF2B5EF4-FFF2-40B4-BE49-F238E27FC236}">
                <a16:creationId xmlns:a16="http://schemas.microsoft.com/office/drawing/2014/main" id="{4F0422CE-C9AD-9B34-2DA7-E192F09FA85B}"/>
              </a:ext>
            </a:extLst>
          </p:cNvPr>
          <p:cNvSpPr>
            <a:spLocks noGrp="1"/>
          </p:cNvSpPr>
          <p:nvPr>
            <p:ph type="ftr" sz="quarter" idx="11"/>
          </p:nvPr>
        </p:nvSpPr>
        <p:spPr/>
        <p:txBody>
          <a:bodyPr/>
          <a:lstStyle/>
          <a:p>
            <a:r>
              <a:rPr lang="zh-TW" altLang="en-US"/>
              <a:t>超啟發演算法</a:t>
            </a:r>
            <a:endParaRPr lang="zh-tw" dirty="0"/>
          </a:p>
        </p:txBody>
      </p:sp>
      <p:sp>
        <p:nvSpPr>
          <p:cNvPr id="13" name="投影片編號版面配置區 12">
            <a:extLst>
              <a:ext uri="{FF2B5EF4-FFF2-40B4-BE49-F238E27FC236}">
                <a16:creationId xmlns:a16="http://schemas.microsoft.com/office/drawing/2014/main" id="{C2645229-2F79-867B-91B1-7834ADAB8CA2}"/>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內容">
    <p:spTree>
      <p:nvGrpSpPr>
        <p:cNvPr id="1" name=""/>
        <p:cNvGrpSpPr/>
        <p:nvPr/>
      </p:nvGrpSpPr>
      <p:grpSpPr>
        <a:xfrm>
          <a:off x="0" y="0"/>
          <a:ext cx="0" cy="0"/>
          <a:chOff x="0" y="0"/>
          <a:chExt cx="0" cy="0"/>
        </a:xfrm>
      </p:grpSpPr>
      <p:pic>
        <p:nvPicPr>
          <p:cNvPr id="14" name="圖形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標題 1">
            <a:extLst>
              <a:ext uri="{FF2B5EF4-FFF2-40B4-BE49-F238E27FC236}">
                <a16:creationId xmlns:a16="http://schemas.microsoft.com/office/drawing/2014/main" id="{1E1C8C6D-0530-475B-A7F7-0E00C33ACFEB}"/>
              </a:ext>
            </a:extLst>
          </p:cNvPr>
          <p:cNvSpPr>
            <a:spLocks noGrp="1"/>
          </p:cNvSpPr>
          <p:nvPr>
            <p:ph type="title"/>
          </p:nvPr>
        </p:nvSpPr>
        <p:spPr>
          <a:xfrm>
            <a:off x="5920169" y="1152771"/>
            <a:ext cx="5431971" cy="846301"/>
          </a:xfrm>
          <a:prstGeom prst="rect">
            <a:avLst/>
          </a:prstGeom>
        </p:spPr>
        <p:txBody>
          <a:bodyPr rtlCol="0" anchor="t">
            <a:normAutofit/>
          </a:bodyPr>
          <a:lstStyle>
            <a:lvl1pPr>
              <a:defRPr lang="en-US" sz="2800" kern="1200" cap="all"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rtl="0"/>
            <a:r>
              <a:rPr lang="zh-TW" altLang="en-US" noProof="0"/>
              <a:t>按一下以編輯母片標題樣式</a:t>
            </a:r>
          </a:p>
        </p:txBody>
      </p:sp>
      <p:sp>
        <p:nvSpPr>
          <p:cNvPr id="20" name="文字版面配置區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lvl="0" rtl="0"/>
            <a:r>
              <a:rPr lang="zh-TW" altLang="en-US" noProof="0"/>
              <a:t>按一下以新增副標題</a:t>
            </a:r>
          </a:p>
        </p:txBody>
      </p:sp>
      <p:sp>
        <p:nvSpPr>
          <p:cNvPr id="25" name="文字版面配置區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按一下以新增文字</a:t>
            </a:r>
          </a:p>
        </p:txBody>
      </p:sp>
      <p:sp>
        <p:nvSpPr>
          <p:cNvPr id="26" name="文字版面配置區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lvl="0" rtl="0"/>
            <a:r>
              <a:rPr lang="zh-TW" altLang="en-US" noProof="0"/>
              <a:t>按一下以新增副標題</a:t>
            </a:r>
          </a:p>
        </p:txBody>
      </p:sp>
      <p:sp>
        <p:nvSpPr>
          <p:cNvPr id="27" name="文字版面配置區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按一下以新增文字</a:t>
            </a:r>
          </a:p>
        </p:txBody>
      </p:sp>
      <p:sp>
        <p:nvSpPr>
          <p:cNvPr id="28" name="文字版面配置區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lvl="0" rtl="0"/>
            <a:r>
              <a:rPr lang="zh-TW" altLang="en-US" noProof="0"/>
              <a:t>按一下以新增副標題</a:t>
            </a:r>
          </a:p>
        </p:txBody>
      </p:sp>
      <p:sp>
        <p:nvSpPr>
          <p:cNvPr id="29" name="文字版面配置區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按一下以新增文字</a:t>
            </a:r>
          </a:p>
        </p:txBody>
      </p:sp>
      <p:sp>
        <p:nvSpPr>
          <p:cNvPr id="2" name="日期版面配置區 1">
            <a:extLst>
              <a:ext uri="{FF2B5EF4-FFF2-40B4-BE49-F238E27FC236}">
                <a16:creationId xmlns:a16="http://schemas.microsoft.com/office/drawing/2014/main" id="{B28887BB-2A33-F1FA-B517-2C8A99CB8958}"/>
              </a:ext>
            </a:extLst>
          </p:cNvPr>
          <p:cNvSpPr>
            <a:spLocks noGrp="1"/>
          </p:cNvSpPr>
          <p:nvPr>
            <p:ph type="dt" sz="half" idx="27"/>
          </p:nvPr>
        </p:nvSpPr>
        <p:spPr/>
        <p:txBody>
          <a:bodyPr/>
          <a:lstStyle/>
          <a:p>
            <a:r>
              <a:rPr lang="en-US" altLang="zh-TW"/>
              <a:t>20XX </a:t>
            </a:r>
            <a:r>
              <a:rPr lang="zh-TW" altLang="en-US"/>
              <a:t>年</a:t>
            </a:r>
            <a:endParaRPr lang="zh-tw"/>
          </a:p>
        </p:txBody>
      </p:sp>
      <p:sp>
        <p:nvSpPr>
          <p:cNvPr id="3" name="頁尾版面配置區 2">
            <a:extLst>
              <a:ext uri="{FF2B5EF4-FFF2-40B4-BE49-F238E27FC236}">
                <a16:creationId xmlns:a16="http://schemas.microsoft.com/office/drawing/2014/main" id="{39C3C6CE-9857-4A66-8AE5-8FE5F4B68A6A}"/>
              </a:ext>
            </a:extLst>
          </p:cNvPr>
          <p:cNvSpPr>
            <a:spLocks noGrp="1"/>
          </p:cNvSpPr>
          <p:nvPr>
            <p:ph type="ftr" sz="quarter" idx="28"/>
          </p:nvPr>
        </p:nvSpPr>
        <p:spPr/>
        <p:txBody>
          <a:bodyPr/>
          <a:lstStyle/>
          <a:p>
            <a:r>
              <a:rPr lang="zh-TW" altLang="en-US"/>
              <a:t>超啟發演算法</a:t>
            </a:r>
            <a:endParaRPr lang="zh-tw" dirty="0"/>
          </a:p>
        </p:txBody>
      </p:sp>
      <p:sp>
        <p:nvSpPr>
          <p:cNvPr id="4" name="投影片編號版面配置區 3">
            <a:extLst>
              <a:ext uri="{FF2B5EF4-FFF2-40B4-BE49-F238E27FC236}">
                <a16:creationId xmlns:a16="http://schemas.microsoft.com/office/drawing/2014/main" id="{862468EE-A7D3-E3E0-3690-7E3C94C2C06E}"/>
              </a:ext>
            </a:extLst>
          </p:cNvPr>
          <p:cNvSpPr>
            <a:spLocks noGrp="1"/>
          </p:cNvSpPr>
          <p:nvPr>
            <p:ph type="sldNum" sz="quarter" idx="29"/>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時間表 2">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solidFill>
                <a:schemeClr val="tx1">
                  <a:lumMod val="75000"/>
                  <a:lumOff val="25000"/>
                </a:schemeClr>
              </a:solidFill>
              <a:latin typeface="Microsoft JhengHei UI" panose="020B0604030504040204" pitchFamily="34" charset="-120"/>
              <a:ea typeface="Microsoft JhengHei UI" panose="020B0604030504040204" pitchFamily="34" charset="-120"/>
            </a:endParaRPr>
          </a:p>
        </p:txBody>
      </p:sp>
      <p:sp>
        <p:nvSpPr>
          <p:cNvPr id="2" name="標題 1">
            <a:extLst>
              <a:ext uri="{FF2B5EF4-FFF2-40B4-BE49-F238E27FC236}">
                <a16:creationId xmlns:a16="http://schemas.microsoft.com/office/drawing/2014/main" id="{A1F8C642-49FB-4E16-A3A0-B2ACBEABFFD6}"/>
              </a:ext>
            </a:extLst>
          </p:cNvPr>
          <p:cNvSpPr>
            <a:spLocks noGrp="1"/>
          </p:cNvSpPr>
          <p:nvPr>
            <p:ph type="title"/>
          </p:nvPr>
        </p:nvSpPr>
        <p:spPr>
          <a:xfrm>
            <a:off x="838200" y="365125"/>
            <a:ext cx="10515600" cy="1325563"/>
          </a:xfrm>
          <a:prstGeom prst="rect">
            <a:avLst/>
          </a:prstGeom>
        </p:spPr>
        <p:txBody>
          <a:bodyPr rtlCol="0">
            <a:normAutofit/>
          </a:bodyPr>
          <a:lstStyle>
            <a:lvl1pPr algn="l">
              <a:defRPr lang="en-US" sz="2800" kern="1200"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rtl="0"/>
            <a:r>
              <a:rPr lang="zh-TW" altLang="en-US" noProof="0"/>
              <a:t>按一下以編輯母片標題樣式</a:t>
            </a:r>
          </a:p>
        </p:txBody>
      </p:sp>
      <p:sp>
        <p:nvSpPr>
          <p:cNvPr id="6" name="文字版面配置區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年份</a:t>
            </a:r>
            <a:endParaRPr lang="zh-TW" altLang="en-ZA" noProof="0"/>
          </a:p>
        </p:txBody>
      </p:sp>
      <p:sp>
        <p:nvSpPr>
          <p:cNvPr id="7" name="文字版面配置區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8" name="文字版面配置區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9" name="文字版面配置區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10" name="文字版面配置區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11" name="文字版面配置區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年份</a:t>
            </a:r>
            <a:endParaRPr lang="zh-TW" altLang="en-ZA" noProof="0"/>
          </a:p>
        </p:txBody>
      </p:sp>
      <p:sp>
        <p:nvSpPr>
          <p:cNvPr id="12" name="文字版面配置區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13" name="文字版面配置區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14" name="文字版面配置區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15" name="文字版面配置區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16" name="文字版面配置區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17" name="文字版面配置區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18" name="文字版面配置區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19" name="文字版面配置區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20" name="文字版面配置區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21" name="文字版面配置區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22" name="文字版面配置區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23" name="文字版面配置區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24" name="文字版面配置區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25" name="文字版面配置區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26" name="文字版面配置區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27" name="文字版面配置區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28" name="文字版面配置區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29" name="文字版面配置區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30" name="文字版面配置區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31" name="文字版面配置區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32" name="矩形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ZA" noProof="0">
              <a:solidFill>
                <a:schemeClr val="tx1">
                  <a:lumMod val="75000"/>
                  <a:lumOff val="25000"/>
                </a:schemeClr>
              </a:solidFill>
              <a:latin typeface="Microsoft JhengHei UI" panose="020B0604030504040204" pitchFamily="34" charset="-120"/>
              <a:ea typeface="Microsoft JhengHei UI" panose="020B0604030504040204" pitchFamily="34" charset="-120"/>
            </a:endParaRPr>
          </a:p>
        </p:txBody>
      </p:sp>
      <p:sp>
        <p:nvSpPr>
          <p:cNvPr id="3" name="日期版面配置區 2">
            <a:extLst>
              <a:ext uri="{FF2B5EF4-FFF2-40B4-BE49-F238E27FC236}">
                <a16:creationId xmlns:a16="http://schemas.microsoft.com/office/drawing/2014/main" id="{ABB90FA7-44E8-19A9-D909-5F4B42B2A1BC}"/>
              </a:ext>
            </a:extLst>
          </p:cNvPr>
          <p:cNvSpPr>
            <a:spLocks noGrp="1"/>
          </p:cNvSpPr>
          <p:nvPr>
            <p:ph type="dt" sz="half" idx="59"/>
          </p:nvPr>
        </p:nvSpPr>
        <p:spPr/>
        <p:txBody>
          <a:bodyPr/>
          <a:lstStyle/>
          <a:p>
            <a:r>
              <a:rPr lang="en-US" altLang="zh-TW"/>
              <a:t>20XX </a:t>
            </a:r>
            <a:r>
              <a:rPr lang="zh-TW" altLang="en-US"/>
              <a:t>年</a:t>
            </a:r>
            <a:endParaRPr lang="zh-tw"/>
          </a:p>
        </p:txBody>
      </p:sp>
      <p:sp>
        <p:nvSpPr>
          <p:cNvPr id="5" name="頁尾版面配置區 4">
            <a:extLst>
              <a:ext uri="{FF2B5EF4-FFF2-40B4-BE49-F238E27FC236}">
                <a16:creationId xmlns:a16="http://schemas.microsoft.com/office/drawing/2014/main" id="{C7E9E1F3-F6D9-591A-4033-C62B14C5CFB2}"/>
              </a:ext>
            </a:extLst>
          </p:cNvPr>
          <p:cNvSpPr>
            <a:spLocks noGrp="1"/>
          </p:cNvSpPr>
          <p:nvPr>
            <p:ph type="ftr" sz="quarter" idx="60"/>
          </p:nvPr>
        </p:nvSpPr>
        <p:spPr/>
        <p:txBody>
          <a:bodyPr/>
          <a:lstStyle/>
          <a:p>
            <a:r>
              <a:rPr lang="zh-TW" altLang="en-US"/>
              <a:t>超啟發演算法</a:t>
            </a:r>
            <a:endParaRPr lang="zh-tw" dirty="0"/>
          </a:p>
        </p:txBody>
      </p:sp>
      <p:sp>
        <p:nvSpPr>
          <p:cNvPr id="33" name="投影片編號版面配置區 32">
            <a:extLst>
              <a:ext uri="{FF2B5EF4-FFF2-40B4-BE49-F238E27FC236}">
                <a16:creationId xmlns:a16="http://schemas.microsoft.com/office/drawing/2014/main" id="{D051A76F-544B-7F53-ADE4-49F993804C04}"/>
              </a:ext>
            </a:extLst>
          </p:cNvPr>
          <p:cNvSpPr>
            <a:spLocks noGrp="1"/>
          </p:cNvSpPr>
          <p:nvPr>
            <p:ph type="sldNum" sz="quarter" idx="61"/>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預留位置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rtlCol="0"/>
          <a:lstStyle>
            <a:lvl1pPr>
              <a:defRPr>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 </a:t>
            </a:r>
            <a:r>
              <a:rPr lang="en-US" altLang="zh-TW" noProof="0"/>
              <a:t>SmartArt </a:t>
            </a:r>
            <a:r>
              <a:rPr lang="zh-TW" altLang="en-US" noProof="0"/>
              <a:t>圖形</a:t>
            </a:r>
          </a:p>
        </p:txBody>
      </p:sp>
      <p:sp>
        <p:nvSpPr>
          <p:cNvPr id="2" name="標題 1">
            <a:extLst>
              <a:ext uri="{FF2B5EF4-FFF2-40B4-BE49-F238E27FC236}">
                <a16:creationId xmlns:a16="http://schemas.microsoft.com/office/drawing/2014/main" id="{EE5C4E19-B78B-4E39-B661-7E6A2E6C5002}"/>
              </a:ext>
            </a:extLst>
          </p:cNvPr>
          <p:cNvSpPr>
            <a:spLocks noGrp="1"/>
          </p:cNvSpPr>
          <p:nvPr>
            <p:ph type="title"/>
          </p:nvPr>
        </p:nvSpPr>
        <p:spPr>
          <a:xfrm>
            <a:off x="838200" y="365125"/>
            <a:ext cx="10515600" cy="1325563"/>
          </a:xfrm>
          <a:prstGeom prst="rect">
            <a:avLst/>
          </a:prstGeom>
        </p:spPr>
        <p:txBody>
          <a:bodyPr rtlCol="0">
            <a:normAutofit/>
          </a:bodyPr>
          <a:lstStyle>
            <a:lvl1pPr algn="ctr">
              <a:defRPr lang="en-US" sz="2800" kern="1200"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rtl="0"/>
            <a:r>
              <a:rPr lang="zh-TW" altLang="en-US" noProof="0"/>
              <a:t>按一下以編輯母片標題樣式</a:t>
            </a:r>
          </a:p>
        </p:txBody>
      </p:sp>
      <p:cxnSp>
        <p:nvCxnSpPr>
          <p:cNvPr id="10" name="直線接點​​(S)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S)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 name="日期版面配置區 5">
            <a:extLst>
              <a:ext uri="{FF2B5EF4-FFF2-40B4-BE49-F238E27FC236}">
                <a16:creationId xmlns:a16="http://schemas.microsoft.com/office/drawing/2014/main" id="{CF963B69-C01B-5429-7AEF-638730AD5D96}"/>
              </a:ext>
            </a:extLst>
          </p:cNvPr>
          <p:cNvSpPr>
            <a:spLocks noGrp="1"/>
          </p:cNvSpPr>
          <p:nvPr>
            <p:ph type="dt" sz="half" idx="16"/>
          </p:nvPr>
        </p:nvSpPr>
        <p:spPr/>
        <p:txBody>
          <a:bodyPr/>
          <a:lstStyle/>
          <a:p>
            <a:r>
              <a:rPr lang="en-US" altLang="zh-TW"/>
              <a:t>20XX </a:t>
            </a:r>
            <a:r>
              <a:rPr lang="zh-TW" altLang="en-US"/>
              <a:t>年</a:t>
            </a:r>
            <a:endParaRPr lang="zh-tw"/>
          </a:p>
        </p:txBody>
      </p:sp>
      <p:sp>
        <p:nvSpPr>
          <p:cNvPr id="8" name="頁尾版面配置區 7">
            <a:extLst>
              <a:ext uri="{FF2B5EF4-FFF2-40B4-BE49-F238E27FC236}">
                <a16:creationId xmlns:a16="http://schemas.microsoft.com/office/drawing/2014/main" id="{77AF0EF2-42DD-54C8-1617-EA0AC89D2E4B}"/>
              </a:ext>
            </a:extLst>
          </p:cNvPr>
          <p:cNvSpPr>
            <a:spLocks noGrp="1"/>
          </p:cNvSpPr>
          <p:nvPr>
            <p:ph type="ftr" sz="quarter" idx="17"/>
          </p:nvPr>
        </p:nvSpPr>
        <p:spPr/>
        <p:txBody>
          <a:bodyPr/>
          <a:lstStyle/>
          <a:p>
            <a:r>
              <a:rPr lang="zh-TW" altLang="en-US"/>
              <a:t>超啟發演算法</a:t>
            </a:r>
            <a:endParaRPr lang="zh-tw" dirty="0"/>
          </a:p>
        </p:txBody>
      </p:sp>
      <p:sp>
        <p:nvSpPr>
          <p:cNvPr id="9" name="投影片編號版面配置區 8">
            <a:extLst>
              <a:ext uri="{FF2B5EF4-FFF2-40B4-BE49-F238E27FC236}">
                <a16:creationId xmlns:a16="http://schemas.microsoft.com/office/drawing/2014/main" id="{387CFFDD-7A7E-EDEB-4F4D-BEBC67E3E0E2}"/>
              </a:ext>
            </a:extLst>
          </p:cNvPr>
          <p:cNvSpPr>
            <a:spLocks noGrp="1"/>
          </p:cNvSpPr>
          <p:nvPr>
            <p:ph type="sldNum" sz="quarter" idx="18"/>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團隊投影片 4 人員">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CF3B5C-31C4-46BA-9FAD-72DF917A84DA}"/>
              </a:ext>
            </a:extLst>
          </p:cNvPr>
          <p:cNvSpPr>
            <a:spLocks noGrp="1"/>
          </p:cNvSpPr>
          <p:nvPr>
            <p:ph type="title"/>
          </p:nvPr>
        </p:nvSpPr>
        <p:spPr>
          <a:xfrm>
            <a:off x="1885156" y="892177"/>
            <a:ext cx="8421688" cy="1325563"/>
          </a:xfrm>
          <a:prstGeom prst="rect">
            <a:avLst/>
          </a:prstGeom>
        </p:spPr>
        <p:txBody>
          <a:bodyPr rtlCol="0">
            <a:normAutofit/>
          </a:bodyPr>
          <a:lstStyle>
            <a:lvl1pPr algn="ctr">
              <a:defRPr lang="en-US" sz="2800" kern="1200"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rtl="0"/>
            <a:r>
              <a:rPr lang="zh-TW" altLang="en-US" noProof="0"/>
              <a:t>按一下以編輯母片標題樣式</a:t>
            </a:r>
          </a:p>
        </p:txBody>
      </p:sp>
      <p:sp>
        <p:nvSpPr>
          <p:cNvPr id="11" name="圖片版面配置區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7" name="圖片版面配置區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8" name="圖片版面配置區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rtlCol="0">
            <a:normAutofit/>
          </a:bodyPr>
          <a:lstStyle>
            <a:lvl1pPr marL="0" indent="0">
              <a:buNone/>
              <a:defRPr sz="1400">
                <a:latin typeface="Microsoft JhengHei UI" panose="020B0604030504040204" pitchFamily="34" charset="-120"/>
                <a:ea typeface="Microsoft JhengHei UI" panose="020B0604030504040204" pitchFamily="34" charset="-120"/>
              </a:defRPr>
            </a:lvl1pPr>
            <a:lvl2pPr marL="457200" indent="0" algn="l">
              <a:lnSpc>
                <a:spcPct val="100000"/>
              </a:lnSpc>
              <a:buNone/>
              <a:defRPr sz="1400">
                <a:solidFill>
                  <a:schemeClr val="tx1">
                    <a:lumMod val="75000"/>
                    <a:lumOff val="25000"/>
                  </a:schemeClr>
                </a:solidFill>
              </a:defRPr>
            </a:lvl2pPr>
          </a:lstStyle>
          <a:p>
            <a:pPr lvl="0" rtl="0"/>
            <a:r>
              <a:rPr lang="zh-TW" altLang="en-US" noProof="0"/>
              <a:t>按一下圖示以新增圖片</a:t>
            </a:r>
          </a:p>
        </p:txBody>
      </p:sp>
      <p:sp>
        <p:nvSpPr>
          <p:cNvPr id="19" name="圖片版面配置區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3" name="文字版面配置區 2">
            <a:extLst>
              <a:ext uri="{FF2B5EF4-FFF2-40B4-BE49-F238E27FC236}">
                <a16:creationId xmlns:a16="http://schemas.microsoft.com/office/drawing/2014/main" id="{B659CD1F-9DFB-4048-9B9B-2BD7D4EC6400}"/>
              </a:ext>
            </a:extLst>
          </p:cNvPr>
          <p:cNvSpPr>
            <a:spLocks noGrp="1"/>
          </p:cNvSpPr>
          <p:nvPr>
            <p:ph type="body" idx="1"/>
          </p:nvPr>
        </p:nvSpPr>
        <p:spPr>
          <a:xfrm>
            <a:off x="1343248" y="5084524"/>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23" name="文字版面配置區 2">
            <a:extLst>
              <a:ext uri="{FF2B5EF4-FFF2-40B4-BE49-F238E27FC236}">
                <a16:creationId xmlns:a16="http://schemas.microsoft.com/office/drawing/2014/main" id="{572D0301-10F1-41B4-BEF8-C53FA4D66214}"/>
              </a:ext>
            </a:extLst>
          </p:cNvPr>
          <p:cNvSpPr>
            <a:spLocks noGrp="1"/>
          </p:cNvSpPr>
          <p:nvPr>
            <p:ph type="body" idx="18"/>
          </p:nvPr>
        </p:nvSpPr>
        <p:spPr>
          <a:xfrm>
            <a:off x="3692980" y="5099206"/>
            <a:ext cx="2135755"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24" name="文字版面配置區 2">
            <a:extLst>
              <a:ext uri="{FF2B5EF4-FFF2-40B4-BE49-F238E27FC236}">
                <a16:creationId xmlns:a16="http://schemas.microsoft.com/office/drawing/2014/main" id="{E767B9DE-7410-43CC-90CF-52D67EF03D48}"/>
              </a:ext>
            </a:extLst>
          </p:cNvPr>
          <p:cNvSpPr>
            <a:spLocks noGrp="1"/>
          </p:cNvSpPr>
          <p:nvPr>
            <p:ph type="body" idx="19"/>
          </p:nvPr>
        </p:nvSpPr>
        <p:spPr>
          <a:xfrm>
            <a:off x="6183644" y="5099206"/>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25" name="文字版面配置區 2">
            <a:extLst>
              <a:ext uri="{FF2B5EF4-FFF2-40B4-BE49-F238E27FC236}">
                <a16:creationId xmlns:a16="http://schemas.microsoft.com/office/drawing/2014/main" id="{E13DFE1F-4534-4828-990E-B052F51FC65C}"/>
              </a:ext>
            </a:extLst>
          </p:cNvPr>
          <p:cNvSpPr>
            <a:spLocks noGrp="1"/>
          </p:cNvSpPr>
          <p:nvPr>
            <p:ph type="body" idx="20"/>
          </p:nvPr>
        </p:nvSpPr>
        <p:spPr>
          <a:xfrm>
            <a:off x="8603525" y="5084524"/>
            <a:ext cx="2123742"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26" name="文字版面配置區 2">
            <a:extLst>
              <a:ext uri="{FF2B5EF4-FFF2-40B4-BE49-F238E27FC236}">
                <a16:creationId xmlns:a16="http://schemas.microsoft.com/office/drawing/2014/main" id="{A02C0876-23F7-41FA-9AC9-721097D1A3CD}"/>
              </a:ext>
            </a:extLst>
          </p:cNvPr>
          <p:cNvSpPr>
            <a:spLocks noGrp="1"/>
          </p:cNvSpPr>
          <p:nvPr>
            <p:ph type="body" idx="2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27" name="文字版面配置區 2">
            <a:extLst>
              <a:ext uri="{FF2B5EF4-FFF2-40B4-BE49-F238E27FC236}">
                <a16:creationId xmlns:a16="http://schemas.microsoft.com/office/drawing/2014/main" id="{7ADEB263-F204-4A78-A5E0-7361EFE0B921}"/>
              </a:ext>
            </a:extLst>
          </p:cNvPr>
          <p:cNvSpPr>
            <a:spLocks noGrp="1"/>
          </p:cNvSpPr>
          <p:nvPr>
            <p:ph type="body" idx="22"/>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28" name="文字版面配置區 2">
            <a:extLst>
              <a:ext uri="{FF2B5EF4-FFF2-40B4-BE49-F238E27FC236}">
                <a16:creationId xmlns:a16="http://schemas.microsoft.com/office/drawing/2014/main" id="{103678F5-B025-46E2-BD45-E77861487165}"/>
              </a:ext>
            </a:extLst>
          </p:cNvPr>
          <p:cNvSpPr>
            <a:spLocks noGrp="1"/>
          </p:cNvSpPr>
          <p:nvPr>
            <p:ph type="body" idx="23"/>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29" name="文字版面配置區 2">
            <a:extLst>
              <a:ext uri="{FF2B5EF4-FFF2-40B4-BE49-F238E27FC236}">
                <a16:creationId xmlns:a16="http://schemas.microsoft.com/office/drawing/2014/main" id="{7E3F385B-4DD9-4F3C-A02B-179B9FA61292}"/>
              </a:ext>
            </a:extLst>
          </p:cNvPr>
          <p:cNvSpPr>
            <a:spLocks noGrp="1"/>
          </p:cNvSpPr>
          <p:nvPr>
            <p:ph type="body" idx="24"/>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cxnSp>
        <p:nvCxnSpPr>
          <p:cNvPr id="10" name="直線接點​​(S)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S)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 name="日期版面配置區 3">
            <a:extLst>
              <a:ext uri="{FF2B5EF4-FFF2-40B4-BE49-F238E27FC236}">
                <a16:creationId xmlns:a16="http://schemas.microsoft.com/office/drawing/2014/main" id="{438AB24E-66AA-ACC6-3FB2-289365771B2E}"/>
              </a:ext>
            </a:extLst>
          </p:cNvPr>
          <p:cNvSpPr>
            <a:spLocks noGrp="1"/>
          </p:cNvSpPr>
          <p:nvPr>
            <p:ph type="dt" sz="half" idx="25"/>
          </p:nvPr>
        </p:nvSpPr>
        <p:spPr/>
        <p:txBody>
          <a:bodyPr/>
          <a:lstStyle/>
          <a:p>
            <a:r>
              <a:rPr lang="en-US" altLang="zh-TW"/>
              <a:t>20XX </a:t>
            </a:r>
            <a:r>
              <a:rPr lang="zh-TW" altLang="en-US"/>
              <a:t>年</a:t>
            </a:r>
            <a:endParaRPr lang="zh-tw"/>
          </a:p>
        </p:txBody>
      </p:sp>
      <p:sp>
        <p:nvSpPr>
          <p:cNvPr id="5" name="頁尾版面配置區 4">
            <a:extLst>
              <a:ext uri="{FF2B5EF4-FFF2-40B4-BE49-F238E27FC236}">
                <a16:creationId xmlns:a16="http://schemas.microsoft.com/office/drawing/2014/main" id="{FF0E0E06-D568-C33C-4C70-8A30728A038F}"/>
              </a:ext>
            </a:extLst>
          </p:cNvPr>
          <p:cNvSpPr>
            <a:spLocks noGrp="1"/>
          </p:cNvSpPr>
          <p:nvPr>
            <p:ph type="ftr" sz="quarter" idx="26"/>
          </p:nvPr>
        </p:nvSpPr>
        <p:spPr/>
        <p:txBody>
          <a:bodyPr/>
          <a:lstStyle/>
          <a:p>
            <a:r>
              <a:rPr lang="zh-TW" altLang="en-US"/>
              <a:t>超啟發演算法</a:t>
            </a:r>
            <a:endParaRPr lang="zh-tw" dirty="0"/>
          </a:p>
        </p:txBody>
      </p:sp>
      <p:sp>
        <p:nvSpPr>
          <p:cNvPr id="6" name="投影片編號版面配置區 5">
            <a:extLst>
              <a:ext uri="{FF2B5EF4-FFF2-40B4-BE49-F238E27FC236}">
                <a16:creationId xmlns:a16="http://schemas.microsoft.com/office/drawing/2014/main" id="{1D59E2C2-2541-30BA-AF28-FDF5C37F703C}"/>
              </a:ext>
            </a:extLst>
          </p:cNvPr>
          <p:cNvSpPr>
            <a:spLocks noGrp="1"/>
          </p:cNvSpPr>
          <p:nvPr>
            <p:ph type="sldNum" sz="quarter" idx="27"/>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團隊投影片 8 人員">
    <p:bg>
      <p:bgPr>
        <a:solidFill>
          <a:schemeClr val="accent2"/>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CF3B5C-31C4-46BA-9FAD-72DF917A84DA}"/>
              </a:ext>
            </a:extLst>
          </p:cNvPr>
          <p:cNvSpPr>
            <a:spLocks noGrp="1"/>
          </p:cNvSpPr>
          <p:nvPr>
            <p:ph type="title"/>
          </p:nvPr>
        </p:nvSpPr>
        <p:spPr>
          <a:xfrm>
            <a:off x="1885156" y="892177"/>
            <a:ext cx="8421688" cy="1325563"/>
          </a:xfrm>
          <a:prstGeom prst="rect">
            <a:avLst/>
          </a:prstGeom>
        </p:spPr>
        <p:txBody>
          <a:bodyPr rtlCol="0">
            <a:normAutofit/>
          </a:bodyPr>
          <a:lstStyle>
            <a:lvl1pPr algn="ctr">
              <a:defRPr lang="en-US" sz="2800" kern="1200" spc="150" baseline="0" dirty="0">
                <a:solidFill>
                  <a:schemeClr val="bg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rtl="0"/>
            <a:r>
              <a:rPr lang="zh-TW" altLang="en-US" noProof="0"/>
              <a:t>按一下以編輯母片標題樣式</a:t>
            </a:r>
          </a:p>
        </p:txBody>
      </p:sp>
      <p:sp>
        <p:nvSpPr>
          <p:cNvPr id="11" name="圖片版面配置區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7" name="圖片版面配置區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8" name="圖片版面配置區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rtlCol="0">
            <a:noAutofit/>
          </a:bodyPr>
          <a:lstStyle>
            <a:lvl1pPr marL="0" indent="0" algn="l">
              <a:buNone/>
              <a:defRPr sz="900">
                <a:solidFill>
                  <a:schemeClr val="bg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nSpc>
                <a:spcPct val="100000"/>
              </a:lnSpc>
              <a:buNone/>
              <a:defRPr sz="900">
                <a:solidFill>
                  <a:schemeClr val="bg1">
                    <a:lumMod val="75000"/>
                    <a:lumOff val="25000"/>
                  </a:schemeClr>
                </a:solidFill>
              </a:defRPr>
            </a:lvl2pPr>
          </a:lstStyle>
          <a:p>
            <a:pPr lvl="0" rtl="0"/>
            <a:r>
              <a:rPr lang="zh-TW" altLang="en-US" noProof="0"/>
              <a:t>按一下圖示以新增圖片</a:t>
            </a:r>
          </a:p>
        </p:txBody>
      </p:sp>
      <p:sp>
        <p:nvSpPr>
          <p:cNvPr id="19" name="圖片版面配置區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3" name="文字版面配置區 2">
            <a:extLst>
              <a:ext uri="{FF2B5EF4-FFF2-40B4-BE49-F238E27FC236}">
                <a16:creationId xmlns:a16="http://schemas.microsoft.com/office/drawing/2014/main" id="{B659CD1F-9DFB-4048-9B9B-2BD7D4EC6400}"/>
              </a:ext>
            </a:extLst>
          </p:cNvPr>
          <p:cNvSpPr>
            <a:spLocks noGrp="1"/>
          </p:cNvSpPr>
          <p:nvPr>
            <p:ph type="body" idx="1"/>
          </p:nvPr>
        </p:nvSpPr>
        <p:spPr>
          <a:xfrm>
            <a:off x="1500168"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26" name="文字版面配置區 2">
            <a:extLst>
              <a:ext uri="{FF2B5EF4-FFF2-40B4-BE49-F238E27FC236}">
                <a16:creationId xmlns:a16="http://schemas.microsoft.com/office/drawing/2014/main" id="{A02C0876-23F7-41FA-9AC9-721097D1A3CD}"/>
              </a:ext>
            </a:extLst>
          </p:cNvPr>
          <p:cNvSpPr>
            <a:spLocks noGrp="1"/>
          </p:cNvSpPr>
          <p:nvPr>
            <p:ph type="body" idx="2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23" name="文字版面配置區 2">
            <a:extLst>
              <a:ext uri="{FF2B5EF4-FFF2-40B4-BE49-F238E27FC236}">
                <a16:creationId xmlns:a16="http://schemas.microsoft.com/office/drawing/2014/main" id="{572D0301-10F1-41B4-BEF8-C53FA4D66214}"/>
              </a:ext>
            </a:extLst>
          </p:cNvPr>
          <p:cNvSpPr>
            <a:spLocks noGrp="1"/>
          </p:cNvSpPr>
          <p:nvPr>
            <p:ph type="body" idx="18"/>
          </p:nvPr>
        </p:nvSpPr>
        <p:spPr>
          <a:xfrm>
            <a:off x="3849262"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27" name="文字版面配置區 2">
            <a:extLst>
              <a:ext uri="{FF2B5EF4-FFF2-40B4-BE49-F238E27FC236}">
                <a16:creationId xmlns:a16="http://schemas.microsoft.com/office/drawing/2014/main" id="{7ADEB263-F204-4A78-A5E0-7361EFE0B921}"/>
              </a:ext>
            </a:extLst>
          </p:cNvPr>
          <p:cNvSpPr>
            <a:spLocks noGrp="1"/>
          </p:cNvSpPr>
          <p:nvPr>
            <p:ph type="body" idx="22"/>
          </p:nvPr>
        </p:nvSpPr>
        <p:spPr>
          <a:xfrm>
            <a:off x="3739214"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24" name="文字版面配置區 2">
            <a:extLst>
              <a:ext uri="{FF2B5EF4-FFF2-40B4-BE49-F238E27FC236}">
                <a16:creationId xmlns:a16="http://schemas.microsoft.com/office/drawing/2014/main" id="{E767B9DE-7410-43CC-90CF-52D67EF03D48}"/>
              </a:ext>
            </a:extLst>
          </p:cNvPr>
          <p:cNvSpPr>
            <a:spLocks noGrp="1"/>
          </p:cNvSpPr>
          <p:nvPr>
            <p:ph type="body" idx="19"/>
          </p:nvPr>
        </p:nvSpPr>
        <p:spPr>
          <a:xfrm>
            <a:off x="6339926"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28" name="文字版面配置區 2">
            <a:extLst>
              <a:ext uri="{FF2B5EF4-FFF2-40B4-BE49-F238E27FC236}">
                <a16:creationId xmlns:a16="http://schemas.microsoft.com/office/drawing/2014/main" id="{103678F5-B025-46E2-BD45-E77861487165}"/>
              </a:ext>
            </a:extLst>
          </p:cNvPr>
          <p:cNvSpPr>
            <a:spLocks noGrp="1"/>
          </p:cNvSpPr>
          <p:nvPr>
            <p:ph type="body" idx="23"/>
          </p:nvPr>
        </p:nvSpPr>
        <p:spPr>
          <a:xfrm>
            <a:off x="6217963"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25" name="文字版面配置區 2">
            <a:extLst>
              <a:ext uri="{FF2B5EF4-FFF2-40B4-BE49-F238E27FC236}">
                <a16:creationId xmlns:a16="http://schemas.microsoft.com/office/drawing/2014/main" id="{E13DFE1F-4534-4828-990E-B052F51FC65C}"/>
              </a:ext>
            </a:extLst>
          </p:cNvPr>
          <p:cNvSpPr>
            <a:spLocks noGrp="1"/>
          </p:cNvSpPr>
          <p:nvPr>
            <p:ph type="body" idx="20"/>
          </p:nvPr>
        </p:nvSpPr>
        <p:spPr>
          <a:xfrm>
            <a:off x="8759806"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29" name="文字版面配置區 2">
            <a:extLst>
              <a:ext uri="{FF2B5EF4-FFF2-40B4-BE49-F238E27FC236}">
                <a16:creationId xmlns:a16="http://schemas.microsoft.com/office/drawing/2014/main" id="{7E3F385B-4DD9-4F3C-A02B-179B9FA61292}"/>
              </a:ext>
            </a:extLst>
          </p:cNvPr>
          <p:cNvSpPr>
            <a:spLocks noGrp="1"/>
          </p:cNvSpPr>
          <p:nvPr>
            <p:ph type="body" idx="24"/>
          </p:nvPr>
        </p:nvSpPr>
        <p:spPr>
          <a:xfrm>
            <a:off x="8634432"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55" name="圖片版面配置區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56" name="圖片版面配置區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57" name="圖片版面配置區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rtlCol="0">
            <a:normAutofit/>
          </a:bodyPr>
          <a:lstStyle>
            <a:lvl1pPr marL="0" indent="0">
              <a:buNone/>
              <a:defRPr sz="900">
                <a:solidFill>
                  <a:schemeClr val="bg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nSpc>
                <a:spcPct val="100000"/>
              </a:lnSpc>
              <a:buNone/>
              <a:defRPr sz="900">
                <a:solidFill>
                  <a:schemeClr val="bg1">
                    <a:lumMod val="75000"/>
                    <a:lumOff val="25000"/>
                  </a:schemeClr>
                </a:solidFill>
              </a:defRPr>
            </a:lvl2pPr>
          </a:lstStyle>
          <a:p>
            <a:pPr lvl="0" rtl="0"/>
            <a:r>
              <a:rPr lang="zh-TW" altLang="en-US" noProof="0"/>
              <a:t>按一下圖示以新增圖片</a:t>
            </a:r>
          </a:p>
        </p:txBody>
      </p:sp>
      <p:sp>
        <p:nvSpPr>
          <p:cNvPr id="58" name="圖片版面配置區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54" name="文字版面配置區 2">
            <a:extLst>
              <a:ext uri="{FF2B5EF4-FFF2-40B4-BE49-F238E27FC236}">
                <a16:creationId xmlns:a16="http://schemas.microsoft.com/office/drawing/2014/main" id="{22930C5B-603C-494E-A467-8B394D01D406}"/>
              </a:ext>
            </a:extLst>
          </p:cNvPr>
          <p:cNvSpPr>
            <a:spLocks noGrp="1"/>
          </p:cNvSpPr>
          <p:nvPr>
            <p:ph type="body" idx="25"/>
          </p:nvPr>
        </p:nvSpPr>
        <p:spPr>
          <a:xfrm>
            <a:off x="1500168"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62" name="文字版面配置區 2">
            <a:extLst>
              <a:ext uri="{FF2B5EF4-FFF2-40B4-BE49-F238E27FC236}">
                <a16:creationId xmlns:a16="http://schemas.microsoft.com/office/drawing/2014/main" id="{540C455F-A23B-493F-B95E-AB485D91DA6A}"/>
              </a:ext>
            </a:extLst>
          </p:cNvPr>
          <p:cNvSpPr>
            <a:spLocks noGrp="1"/>
          </p:cNvSpPr>
          <p:nvPr>
            <p:ph type="body" idx="33"/>
          </p:nvPr>
        </p:nvSpPr>
        <p:spPr>
          <a:xfrm>
            <a:off x="1390120"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59" name="文字版面配置區 2">
            <a:extLst>
              <a:ext uri="{FF2B5EF4-FFF2-40B4-BE49-F238E27FC236}">
                <a16:creationId xmlns:a16="http://schemas.microsoft.com/office/drawing/2014/main" id="{6D1C374C-DAF7-40EF-B279-4EC7A2AFE6A2}"/>
              </a:ext>
            </a:extLst>
          </p:cNvPr>
          <p:cNvSpPr>
            <a:spLocks noGrp="1"/>
          </p:cNvSpPr>
          <p:nvPr>
            <p:ph type="body" idx="30"/>
          </p:nvPr>
        </p:nvSpPr>
        <p:spPr>
          <a:xfrm>
            <a:off x="3849262"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63" name="文字版面配置區 2">
            <a:extLst>
              <a:ext uri="{FF2B5EF4-FFF2-40B4-BE49-F238E27FC236}">
                <a16:creationId xmlns:a16="http://schemas.microsoft.com/office/drawing/2014/main" id="{421FF438-E4E8-4643-BCB3-4A1C12429042}"/>
              </a:ext>
            </a:extLst>
          </p:cNvPr>
          <p:cNvSpPr>
            <a:spLocks noGrp="1"/>
          </p:cNvSpPr>
          <p:nvPr>
            <p:ph type="body" idx="34"/>
          </p:nvPr>
        </p:nvSpPr>
        <p:spPr>
          <a:xfrm>
            <a:off x="3739214"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60" name="文字版面配置區 2">
            <a:extLst>
              <a:ext uri="{FF2B5EF4-FFF2-40B4-BE49-F238E27FC236}">
                <a16:creationId xmlns:a16="http://schemas.microsoft.com/office/drawing/2014/main" id="{D4FEDD19-A7BA-45BB-93A0-F1E896C9F26D}"/>
              </a:ext>
            </a:extLst>
          </p:cNvPr>
          <p:cNvSpPr>
            <a:spLocks noGrp="1"/>
          </p:cNvSpPr>
          <p:nvPr>
            <p:ph type="body" idx="31"/>
          </p:nvPr>
        </p:nvSpPr>
        <p:spPr>
          <a:xfrm>
            <a:off x="6339926"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64" name="文字版面配置區 2">
            <a:extLst>
              <a:ext uri="{FF2B5EF4-FFF2-40B4-BE49-F238E27FC236}">
                <a16:creationId xmlns:a16="http://schemas.microsoft.com/office/drawing/2014/main" id="{A12F0175-7AEE-46B1-9590-D4A427680DC7}"/>
              </a:ext>
            </a:extLst>
          </p:cNvPr>
          <p:cNvSpPr>
            <a:spLocks noGrp="1"/>
          </p:cNvSpPr>
          <p:nvPr>
            <p:ph type="body" idx="35"/>
          </p:nvPr>
        </p:nvSpPr>
        <p:spPr>
          <a:xfrm>
            <a:off x="6229878"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61" name="文字版面配置區 2">
            <a:extLst>
              <a:ext uri="{FF2B5EF4-FFF2-40B4-BE49-F238E27FC236}">
                <a16:creationId xmlns:a16="http://schemas.microsoft.com/office/drawing/2014/main" id="{5026D39F-46AB-4680-9A52-F367344A3531}"/>
              </a:ext>
            </a:extLst>
          </p:cNvPr>
          <p:cNvSpPr>
            <a:spLocks noGrp="1"/>
          </p:cNvSpPr>
          <p:nvPr>
            <p:ph type="body" idx="32"/>
          </p:nvPr>
        </p:nvSpPr>
        <p:spPr>
          <a:xfrm>
            <a:off x="8759806"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65" name="文字版面配置區 2">
            <a:extLst>
              <a:ext uri="{FF2B5EF4-FFF2-40B4-BE49-F238E27FC236}">
                <a16:creationId xmlns:a16="http://schemas.microsoft.com/office/drawing/2014/main" id="{04E11FE2-6320-4E8C-A5B3-8104AF329ADA}"/>
              </a:ext>
            </a:extLst>
          </p:cNvPr>
          <p:cNvSpPr>
            <a:spLocks noGrp="1"/>
          </p:cNvSpPr>
          <p:nvPr>
            <p:ph type="body" idx="36"/>
          </p:nvPr>
        </p:nvSpPr>
        <p:spPr>
          <a:xfrm>
            <a:off x="8634432"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pic>
        <p:nvPicPr>
          <p:cNvPr id="13" name="圖形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圖形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
        <p:nvSpPr>
          <p:cNvPr id="4" name="日期版面配置區 3">
            <a:extLst>
              <a:ext uri="{FF2B5EF4-FFF2-40B4-BE49-F238E27FC236}">
                <a16:creationId xmlns:a16="http://schemas.microsoft.com/office/drawing/2014/main" id="{D4E4BB20-46FC-4B92-53DC-4FE0AF21FDBD}"/>
              </a:ext>
            </a:extLst>
          </p:cNvPr>
          <p:cNvSpPr>
            <a:spLocks noGrp="1"/>
          </p:cNvSpPr>
          <p:nvPr>
            <p:ph type="dt" sz="half" idx="37"/>
          </p:nvPr>
        </p:nvSpPr>
        <p:spPr/>
        <p:txBody>
          <a:bodyPr/>
          <a:lstStyle/>
          <a:p>
            <a:r>
              <a:rPr lang="en-US" altLang="zh-TW"/>
              <a:t>20XX </a:t>
            </a:r>
            <a:r>
              <a:rPr lang="zh-TW" altLang="en-US"/>
              <a:t>年</a:t>
            </a:r>
            <a:endParaRPr lang="zh-tw"/>
          </a:p>
        </p:txBody>
      </p:sp>
      <p:sp>
        <p:nvSpPr>
          <p:cNvPr id="5" name="頁尾版面配置區 4">
            <a:extLst>
              <a:ext uri="{FF2B5EF4-FFF2-40B4-BE49-F238E27FC236}">
                <a16:creationId xmlns:a16="http://schemas.microsoft.com/office/drawing/2014/main" id="{433823E4-2833-4FA1-3952-26870ECF0EB7}"/>
              </a:ext>
            </a:extLst>
          </p:cNvPr>
          <p:cNvSpPr>
            <a:spLocks noGrp="1"/>
          </p:cNvSpPr>
          <p:nvPr>
            <p:ph type="ftr" sz="quarter" idx="38"/>
          </p:nvPr>
        </p:nvSpPr>
        <p:spPr/>
        <p:txBody>
          <a:bodyPr/>
          <a:lstStyle/>
          <a:p>
            <a:r>
              <a:rPr lang="zh-TW" altLang="en-US"/>
              <a:t>超啟發演算法</a:t>
            </a:r>
            <a:endParaRPr lang="zh-tw" dirty="0"/>
          </a:p>
        </p:txBody>
      </p:sp>
      <p:sp>
        <p:nvSpPr>
          <p:cNvPr id="6" name="投影片編號版面配置區 5">
            <a:extLst>
              <a:ext uri="{FF2B5EF4-FFF2-40B4-BE49-F238E27FC236}">
                <a16:creationId xmlns:a16="http://schemas.microsoft.com/office/drawing/2014/main" id="{1E3B8E9F-4F83-6C7C-EBB4-9DAE80056F74}"/>
              </a:ext>
            </a:extLst>
          </p:cNvPr>
          <p:cNvSpPr>
            <a:spLocks noGrp="1"/>
          </p:cNvSpPr>
          <p:nvPr>
            <p:ph type="sldNum" sz="quarter" idx="39"/>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內容">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CF3B5C-31C4-46BA-9FAD-72DF917A84DA}"/>
              </a:ext>
            </a:extLst>
          </p:cNvPr>
          <p:cNvSpPr>
            <a:spLocks noGrp="1"/>
          </p:cNvSpPr>
          <p:nvPr>
            <p:ph type="title"/>
          </p:nvPr>
        </p:nvSpPr>
        <p:spPr>
          <a:xfrm>
            <a:off x="1885156" y="892177"/>
            <a:ext cx="8421688" cy="1325563"/>
          </a:xfrm>
          <a:prstGeom prst="rect">
            <a:avLst/>
          </a:prstGeom>
        </p:spPr>
        <p:txBody>
          <a:bodyPr rtlCol="0">
            <a:normAutofit/>
          </a:bodyPr>
          <a:lstStyle>
            <a:lvl1pPr algn="ctr">
              <a:defRPr lang="en-US" sz="2800" kern="1200"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rtl="0"/>
            <a:r>
              <a:rPr lang="zh-TW" altLang="en-US" noProof="0"/>
              <a:t>按一下以編輯母片標題樣式</a:t>
            </a:r>
          </a:p>
        </p:txBody>
      </p:sp>
      <p:sp>
        <p:nvSpPr>
          <p:cNvPr id="11" name="內容版面配置區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rtlCol="0">
            <a:noAutofit/>
          </a:bodyPr>
          <a:lstStyle>
            <a:lvl1pPr marL="0" indent="0" algn="ctr">
              <a:buNone/>
              <a:defRPr sz="1400">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zh-TW" altLang="en-US" noProof="0"/>
              <a:t>按一下以新增內容</a:t>
            </a:r>
          </a:p>
        </p:txBody>
      </p:sp>
      <p:sp>
        <p:nvSpPr>
          <p:cNvPr id="3" name="文字版面配置區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TW" noProof="0"/>
              <a:t>#</a:t>
            </a:r>
          </a:p>
        </p:txBody>
      </p:sp>
      <p:sp>
        <p:nvSpPr>
          <p:cNvPr id="17" name="文字版面配置區 2">
            <a:extLst>
              <a:ext uri="{FF2B5EF4-FFF2-40B4-BE49-F238E27FC236}">
                <a16:creationId xmlns:a16="http://schemas.microsoft.com/office/drawing/2014/main" id="{E43D2F47-FAF2-42C2-967D-251DD4B940D7}"/>
              </a:ext>
            </a:extLst>
          </p:cNvPr>
          <p:cNvSpPr>
            <a:spLocks noGrp="1"/>
          </p:cNvSpPr>
          <p:nvPr>
            <p:ph type="body" idx="17"/>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4" name="內容版面配置區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zh-TW" altLang="en-US" noProof="0"/>
              <a:t>按一下以編輯母片文字樣式</a:t>
            </a:r>
          </a:p>
        </p:txBody>
      </p:sp>
      <p:sp>
        <p:nvSpPr>
          <p:cNvPr id="24" name="內容版面配置區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rtlCol="0">
            <a:noAutofit/>
          </a:bodyPr>
          <a:lstStyle>
            <a:lvl1pPr marL="0" indent="0" algn="ctr">
              <a:buNone/>
              <a:defRPr sz="1400">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zh-TW" altLang="en-US" noProof="0"/>
              <a:t>按一下以新增內容</a:t>
            </a:r>
          </a:p>
        </p:txBody>
      </p:sp>
      <p:sp>
        <p:nvSpPr>
          <p:cNvPr id="5" name="文字版面配置區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TW" noProof="0"/>
              <a:t>#</a:t>
            </a:r>
          </a:p>
        </p:txBody>
      </p:sp>
      <p:sp>
        <p:nvSpPr>
          <p:cNvPr id="18" name="文字版面配置區 4">
            <a:extLst>
              <a:ext uri="{FF2B5EF4-FFF2-40B4-BE49-F238E27FC236}">
                <a16:creationId xmlns:a16="http://schemas.microsoft.com/office/drawing/2014/main" id="{3322C250-87FC-4F14-A42C-FFDA120D0D64}"/>
              </a:ext>
            </a:extLst>
          </p:cNvPr>
          <p:cNvSpPr>
            <a:spLocks noGrp="1"/>
          </p:cNvSpPr>
          <p:nvPr>
            <p:ph type="body" sz="quarter" idx="18"/>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zh-TW" altLang="en-US" noProof="0"/>
              <a:t>按一下以編輯母片文字樣式</a:t>
            </a:r>
          </a:p>
        </p:txBody>
      </p:sp>
      <p:sp>
        <p:nvSpPr>
          <p:cNvPr id="6" name="內容版面配置區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zh-TW" altLang="en-US" noProof="0"/>
              <a:t>按一下以編輯母片文字樣式</a:t>
            </a:r>
          </a:p>
        </p:txBody>
      </p:sp>
      <p:sp>
        <p:nvSpPr>
          <p:cNvPr id="25" name="內容版面配置區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rtlCol="0">
            <a:noAutofit/>
          </a:bodyPr>
          <a:lstStyle>
            <a:lvl1pPr marL="0" indent="0" algn="ctr">
              <a:buNone/>
              <a:defRPr sz="1400">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zh-TW" altLang="en-US" noProof="0"/>
              <a:t>按一下以新增內容</a:t>
            </a:r>
          </a:p>
        </p:txBody>
      </p:sp>
      <p:sp>
        <p:nvSpPr>
          <p:cNvPr id="21" name="文字版面配置區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TW" noProof="0"/>
              <a:t>#</a:t>
            </a:r>
          </a:p>
        </p:txBody>
      </p:sp>
      <p:sp>
        <p:nvSpPr>
          <p:cNvPr id="19" name="文字版面配置區 2">
            <a:extLst>
              <a:ext uri="{FF2B5EF4-FFF2-40B4-BE49-F238E27FC236}">
                <a16:creationId xmlns:a16="http://schemas.microsoft.com/office/drawing/2014/main" id="{D3C675D6-83FA-4036-B516-098EDCAF2506}"/>
              </a:ext>
            </a:extLst>
          </p:cNvPr>
          <p:cNvSpPr>
            <a:spLocks noGrp="1"/>
          </p:cNvSpPr>
          <p:nvPr>
            <p:ph type="body" idx="19"/>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22" name="內容版面配置區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zh-TW" altLang="en-US" noProof="0"/>
              <a:t>按一下以編輯母片文字樣式</a:t>
            </a:r>
          </a:p>
        </p:txBody>
      </p:sp>
      <p:sp>
        <p:nvSpPr>
          <p:cNvPr id="26" name="內容版面配置區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rtlCol="0">
            <a:noAutofit/>
          </a:bodyPr>
          <a:lstStyle>
            <a:lvl1pPr marL="0" indent="0" algn="ctr">
              <a:buNone/>
              <a:defRPr sz="1400">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zh-TW" altLang="en-US" noProof="0"/>
              <a:t>按一下以新增內容</a:t>
            </a:r>
          </a:p>
        </p:txBody>
      </p:sp>
      <p:sp>
        <p:nvSpPr>
          <p:cNvPr id="14" name="文字版面配置區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TW" noProof="0"/>
              <a:t>#</a:t>
            </a:r>
          </a:p>
        </p:txBody>
      </p:sp>
      <p:sp>
        <p:nvSpPr>
          <p:cNvPr id="23" name="文字版面配置區 2">
            <a:extLst>
              <a:ext uri="{FF2B5EF4-FFF2-40B4-BE49-F238E27FC236}">
                <a16:creationId xmlns:a16="http://schemas.microsoft.com/office/drawing/2014/main" id="{B6439AAC-8A96-4015-8A87-ED8DF7027B60}"/>
              </a:ext>
            </a:extLst>
          </p:cNvPr>
          <p:cNvSpPr>
            <a:spLocks noGrp="1"/>
          </p:cNvSpPr>
          <p:nvPr>
            <p:ph type="body" idx="20"/>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cxnSp>
        <p:nvCxnSpPr>
          <p:cNvPr id="16" name="直線接點​​(S)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S)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內容版面配置區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zh-TW" altLang="en-US" noProof="0"/>
              <a:t>按一下以編輯母片文字樣式</a:t>
            </a:r>
          </a:p>
        </p:txBody>
      </p:sp>
      <p:sp>
        <p:nvSpPr>
          <p:cNvPr id="10" name="日期版面配置區 9">
            <a:extLst>
              <a:ext uri="{FF2B5EF4-FFF2-40B4-BE49-F238E27FC236}">
                <a16:creationId xmlns:a16="http://schemas.microsoft.com/office/drawing/2014/main" id="{C7D8D587-9CF7-27D1-06A9-3FC5C48F94CC}"/>
              </a:ext>
            </a:extLst>
          </p:cNvPr>
          <p:cNvSpPr>
            <a:spLocks noGrp="1"/>
          </p:cNvSpPr>
          <p:nvPr>
            <p:ph type="dt" sz="half" idx="25"/>
          </p:nvPr>
        </p:nvSpPr>
        <p:spPr/>
        <p:txBody>
          <a:bodyPr/>
          <a:lstStyle/>
          <a:p>
            <a:r>
              <a:rPr lang="en-US" altLang="zh-TW"/>
              <a:t>20XX </a:t>
            </a:r>
            <a:r>
              <a:rPr lang="zh-TW" altLang="en-US"/>
              <a:t>年</a:t>
            </a:r>
            <a:endParaRPr lang="zh-tw"/>
          </a:p>
        </p:txBody>
      </p:sp>
      <p:sp>
        <p:nvSpPr>
          <p:cNvPr id="12" name="頁尾版面配置區 11">
            <a:extLst>
              <a:ext uri="{FF2B5EF4-FFF2-40B4-BE49-F238E27FC236}">
                <a16:creationId xmlns:a16="http://schemas.microsoft.com/office/drawing/2014/main" id="{35B7393E-8094-5FDA-794F-B97009079D31}"/>
              </a:ext>
            </a:extLst>
          </p:cNvPr>
          <p:cNvSpPr>
            <a:spLocks noGrp="1"/>
          </p:cNvSpPr>
          <p:nvPr>
            <p:ph type="ftr" sz="quarter" idx="26"/>
          </p:nvPr>
        </p:nvSpPr>
        <p:spPr/>
        <p:txBody>
          <a:bodyPr/>
          <a:lstStyle/>
          <a:p>
            <a:r>
              <a:rPr lang="zh-TW" altLang="en-US"/>
              <a:t>超啟發演算法</a:t>
            </a:r>
            <a:endParaRPr lang="zh-tw" dirty="0"/>
          </a:p>
        </p:txBody>
      </p:sp>
      <p:sp>
        <p:nvSpPr>
          <p:cNvPr id="13" name="投影片編號版面配置區 12">
            <a:extLst>
              <a:ext uri="{FF2B5EF4-FFF2-40B4-BE49-F238E27FC236}">
                <a16:creationId xmlns:a16="http://schemas.microsoft.com/office/drawing/2014/main" id="{201ED9D9-0A24-D81A-B0E7-6946D9526AFE}"/>
              </a:ext>
            </a:extLst>
          </p:cNvPr>
          <p:cNvSpPr>
            <a:spLocks noGrp="1"/>
          </p:cNvSpPr>
          <p:nvPr>
            <p:ph type="sldNum" sz="quarter" idx="27"/>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摘要">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A3821F-4537-4AE7-8829-C2E3AE60F6E1}"/>
              </a:ext>
            </a:extLst>
          </p:cNvPr>
          <p:cNvSpPr>
            <a:spLocks noGrp="1"/>
          </p:cNvSpPr>
          <p:nvPr>
            <p:ph type="title"/>
          </p:nvPr>
        </p:nvSpPr>
        <p:spPr>
          <a:xfrm>
            <a:off x="5476875" y="1671639"/>
            <a:ext cx="5111750" cy="1204912"/>
          </a:xfrm>
          <a:prstGeom prst="rect">
            <a:avLst/>
          </a:prstGeom>
        </p:spPr>
        <p:txBody>
          <a:bodyPr rtlCol="0" anchor="b">
            <a:normAutofit/>
          </a:bodyPr>
          <a:lstStyle>
            <a:lvl1pPr>
              <a:defRPr lang="en-US" sz="2800" kern="1200" cap="all"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rtl="0"/>
            <a:r>
              <a:rPr lang="zh-TW" altLang="en-US" noProof="0"/>
              <a:t>按一下以編輯母片標題樣式</a:t>
            </a:r>
          </a:p>
        </p:txBody>
      </p:sp>
      <p:sp>
        <p:nvSpPr>
          <p:cNvPr id="3" name="文字版面配置區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rtlCol="0" anchor="b">
            <a:normAutofit/>
          </a:bodyPr>
          <a:lstStyle>
            <a:lvl1pPr marL="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TW" altLang="en-US" noProof="0"/>
              <a:t>按一下以編輯母片文字樣式</a:t>
            </a:r>
          </a:p>
        </p:txBody>
      </p:sp>
      <p:cxnSp>
        <p:nvCxnSpPr>
          <p:cNvPr id="23" name="直線接點​​(S)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S)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 name="日期版面配置區 3">
            <a:extLst>
              <a:ext uri="{FF2B5EF4-FFF2-40B4-BE49-F238E27FC236}">
                <a16:creationId xmlns:a16="http://schemas.microsoft.com/office/drawing/2014/main" id="{C80EB454-D908-420D-A0B1-3D5C736C969C}"/>
              </a:ext>
            </a:extLst>
          </p:cNvPr>
          <p:cNvSpPr>
            <a:spLocks noGrp="1"/>
          </p:cNvSpPr>
          <p:nvPr>
            <p:ph type="dt" sz="half" idx="10"/>
          </p:nvPr>
        </p:nvSpPr>
        <p:spPr/>
        <p:txBody>
          <a:bodyPr/>
          <a:lstStyle/>
          <a:p>
            <a:r>
              <a:rPr lang="en-US" altLang="zh-TW"/>
              <a:t>20XX </a:t>
            </a:r>
            <a:r>
              <a:rPr lang="zh-TW" altLang="en-US"/>
              <a:t>年</a:t>
            </a:r>
            <a:endParaRPr lang="zh-tw"/>
          </a:p>
        </p:txBody>
      </p:sp>
      <p:sp>
        <p:nvSpPr>
          <p:cNvPr id="5" name="頁尾版面配置區 4">
            <a:extLst>
              <a:ext uri="{FF2B5EF4-FFF2-40B4-BE49-F238E27FC236}">
                <a16:creationId xmlns:a16="http://schemas.microsoft.com/office/drawing/2014/main" id="{8EA31D82-69B3-ED06-58B4-D68B517AC057}"/>
              </a:ext>
            </a:extLst>
          </p:cNvPr>
          <p:cNvSpPr>
            <a:spLocks noGrp="1"/>
          </p:cNvSpPr>
          <p:nvPr>
            <p:ph type="ftr" sz="quarter" idx="11"/>
          </p:nvPr>
        </p:nvSpPr>
        <p:spPr/>
        <p:txBody>
          <a:bodyPr/>
          <a:lstStyle/>
          <a:p>
            <a:r>
              <a:rPr lang="zh-TW" altLang="en-US"/>
              <a:t>超啟發演算法</a:t>
            </a:r>
            <a:endParaRPr lang="zh-tw" dirty="0"/>
          </a:p>
        </p:txBody>
      </p:sp>
      <p:sp>
        <p:nvSpPr>
          <p:cNvPr id="6" name="投影片編號版面配置區 5">
            <a:extLst>
              <a:ext uri="{FF2B5EF4-FFF2-40B4-BE49-F238E27FC236}">
                <a16:creationId xmlns:a16="http://schemas.microsoft.com/office/drawing/2014/main" id="{28C35D70-97ED-D724-F488-2A42BCEB420D}"/>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結語">
    <p:bg>
      <p:bgPr>
        <a:solidFill>
          <a:schemeClr val="accent2"/>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5B3628-62D7-4A6D-A79F-34DE91DBA31E}"/>
              </a:ext>
            </a:extLst>
          </p:cNvPr>
          <p:cNvSpPr>
            <a:spLocks noGrp="1"/>
          </p:cNvSpPr>
          <p:nvPr>
            <p:ph type="ctrTitle"/>
          </p:nvPr>
        </p:nvSpPr>
        <p:spPr>
          <a:xfrm>
            <a:off x="4267200" y="1615736"/>
            <a:ext cx="4179570" cy="1524735"/>
          </a:xfrm>
          <a:prstGeom prst="rect">
            <a:avLst/>
          </a:prstGeom>
        </p:spPr>
        <p:txBody>
          <a:bodyPr rtlCol="0" anchor="b">
            <a:noAutofit/>
          </a:bodyPr>
          <a:lstStyle>
            <a:lvl1pPr algn="l">
              <a:defRPr sz="3200" spc="1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副標題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004161"/>
          </a:xfrm>
        </p:spPr>
        <p:txBody>
          <a:bodyPr rtlCol="0">
            <a:normAutofit/>
          </a:bodyPr>
          <a:lstStyle>
            <a:lvl1pPr marL="0" indent="0" algn="l">
              <a:lnSpc>
                <a:spcPct val="15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TW" altLang="en-US" noProof="0"/>
              <a:t>按一下以編輯母片副標題樣式</a:t>
            </a:r>
          </a:p>
        </p:txBody>
      </p:sp>
      <p:pic>
        <p:nvPicPr>
          <p:cNvPr id="6" name="圖形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4" name="日期版面配置區 3">
            <a:extLst>
              <a:ext uri="{FF2B5EF4-FFF2-40B4-BE49-F238E27FC236}">
                <a16:creationId xmlns:a16="http://schemas.microsoft.com/office/drawing/2014/main" id="{64A66FF7-C6F0-045E-E9F0-E3FA6516EF37}"/>
              </a:ext>
            </a:extLst>
          </p:cNvPr>
          <p:cNvSpPr>
            <a:spLocks noGrp="1"/>
          </p:cNvSpPr>
          <p:nvPr>
            <p:ph type="dt" sz="half" idx="10"/>
          </p:nvPr>
        </p:nvSpPr>
        <p:spPr/>
        <p:txBody>
          <a:bodyPr/>
          <a:lstStyle/>
          <a:p>
            <a:r>
              <a:rPr lang="en-US" altLang="zh-TW"/>
              <a:t>20XX </a:t>
            </a:r>
            <a:r>
              <a:rPr lang="zh-TW" altLang="en-US"/>
              <a:t>年</a:t>
            </a:r>
            <a:endParaRPr lang="zh-tw"/>
          </a:p>
        </p:txBody>
      </p:sp>
      <p:sp>
        <p:nvSpPr>
          <p:cNvPr id="5" name="頁尾版面配置區 4">
            <a:extLst>
              <a:ext uri="{FF2B5EF4-FFF2-40B4-BE49-F238E27FC236}">
                <a16:creationId xmlns:a16="http://schemas.microsoft.com/office/drawing/2014/main" id="{584E2895-EECD-0D35-44D8-69F3F28DB1DA}"/>
              </a:ext>
            </a:extLst>
          </p:cNvPr>
          <p:cNvSpPr>
            <a:spLocks noGrp="1"/>
          </p:cNvSpPr>
          <p:nvPr>
            <p:ph type="ftr" sz="quarter" idx="11"/>
          </p:nvPr>
        </p:nvSpPr>
        <p:spPr/>
        <p:txBody>
          <a:bodyPr/>
          <a:lstStyle/>
          <a:p>
            <a:r>
              <a:rPr lang="zh-TW" altLang="en-US"/>
              <a:t>超啟發演算法</a:t>
            </a:r>
            <a:endParaRPr lang="zh-tw" dirty="0"/>
          </a:p>
        </p:txBody>
      </p:sp>
      <p:sp>
        <p:nvSpPr>
          <p:cNvPr id="7" name="投影片編號版面配置區 6">
            <a:extLst>
              <a:ext uri="{FF2B5EF4-FFF2-40B4-BE49-F238E27FC236}">
                <a16:creationId xmlns:a16="http://schemas.microsoft.com/office/drawing/2014/main" id="{95C3D665-2E76-9987-18D0-46B9B20410CB}"/>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議程">
    <p:bg>
      <p:bgPr>
        <a:solidFill>
          <a:schemeClr val="bg1"/>
        </a:solidFill>
        <a:effectLst/>
      </p:bgPr>
    </p:bg>
    <p:spTree>
      <p:nvGrpSpPr>
        <p:cNvPr id="1" name=""/>
        <p:cNvGrpSpPr/>
        <p:nvPr/>
      </p:nvGrpSpPr>
      <p:grpSpPr>
        <a:xfrm>
          <a:off x="0" y="0"/>
          <a:ext cx="0" cy="0"/>
          <a:chOff x="0" y="0"/>
          <a:chExt cx="0" cy="0"/>
        </a:xfrm>
      </p:grpSpPr>
      <p:pic>
        <p:nvPicPr>
          <p:cNvPr id="8" name="圖形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3" name="內容版面配置區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rtlCol="0">
            <a:normAutofit/>
          </a:bodyPr>
          <a:lstStyle>
            <a:lvl1pPr marL="0" indent="0">
              <a:lnSpc>
                <a:spcPct val="120000"/>
              </a:lnSpc>
              <a:spcBef>
                <a:spcPts val="1000"/>
              </a:spcBef>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nSpc>
                <a:spcPct val="120000"/>
              </a:lnSpc>
              <a:spcBef>
                <a:spcPts val="1000"/>
              </a:spcBef>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2pPr>
            <a:lvl3pPr marL="914400" indent="0">
              <a:lnSpc>
                <a:spcPct val="120000"/>
              </a:lnSpc>
              <a:spcBef>
                <a:spcPts val="1000"/>
              </a:spcBef>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3pPr>
            <a:lvl4pPr marL="1371600" indent="0">
              <a:lnSpc>
                <a:spcPct val="120000"/>
              </a:lnSpc>
              <a:spcBef>
                <a:spcPts val="1000"/>
              </a:spcBef>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4pPr>
            <a:lvl5pPr marL="1828800" indent="0">
              <a:lnSpc>
                <a:spcPct val="120000"/>
              </a:lnSpc>
              <a:spcBef>
                <a:spcPts val="1000"/>
              </a:spcBef>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13" name="標題 12">
            <a:extLst>
              <a:ext uri="{FF2B5EF4-FFF2-40B4-BE49-F238E27FC236}">
                <a16:creationId xmlns:a16="http://schemas.microsoft.com/office/drawing/2014/main" id="{1571D16A-D736-CEA3-27F3-6CA143B8B161}"/>
              </a:ext>
            </a:extLst>
          </p:cNvPr>
          <p:cNvSpPr>
            <a:spLocks noGrp="1"/>
          </p:cNvSpPr>
          <p:nvPr>
            <p:ph type="title"/>
          </p:nvPr>
        </p:nvSpPr>
        <p:spPr>
          <a:xfrm>
            <a:off x="838200" y="365125"/>
            <a:ext cx="10515600" cy="1325563"/>
          </a:xfrm>
          <a:prstGeom prst="rect">
            <a:avLst/>
          </a:prstGeom>
        </p:spPr>
        <p:txBody>
          <a:bodyPr/>
          <a:lstStyle/>
          <a:p>
            <a:r>
              <a:rPr lang="zh-TW" altLang="en-US"/>
              <a:t>按一下以編輯母片標題樣式</a:t>
            </a:r>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時間表">
    <p:spTree>
      <p:nvGrpSpPr>
        <p:cNvPr id="1" name=""/>
        <p:cNvGrpSpPr/>
        <p:nvPr/>
      </p:nvGrpSpPr>
      <p:grpSpPr>
        <a:xfrm>
          <a:off x="0" y="0"/>
          <a:ext cx="0" cy="0"/>
          <a:chOff x="0" y="0"/>
          <a:chExt cx="0" cy="0"/>
        </a:xfrm>
      </p:grpSpPr>
      <p:sp>
        <p:nvSpPr>
          <p:cNvPr id="12" name="圖形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
        <p:nvSpPr>
          <p:cNvPr id="2" name="標題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a:prstGeom prst="rect">
            <a:avLst/>
          </a:prstGeom>
        </p:spPr>
        <p:txBody>
          <a:bodyPr rtlCol="0">
            <a:normAutofit/>
          </a:bodyPr>
          <a:lstStyle>
            <a:lvl1pPr>
              <a:defRPr lang="en-US" sz="2800" kern="1200" cap="all"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rtl="0"/>
            <a:r>
              <a:rPr lang="zh-TW" altLang="en-US" noProof="0"/>
              <a:t>按一下以編輯標題</a:t>
            </a:r>
          </a:p>
        </p:txBody>
      </p:sp>
      <p:sp>
        <p:nvSpPr>
          <p:cNvPr id="16" name="文字版面配置區 15">
            <a:extLst>
              <a:ext uri="{FF2B5EF4-FFF2-40B4-BE49-F238E27FC236}">
                <a16:creationId xmlns:a16="http://schemas.microsoft.com/office/drawing/2014/main" id="{3BABF6CA-407C-4BF0-8234-1321A676E756}"/>
              </a:ext>
            </a:extLst>
          </p:cNvPr>
          <p:cNvSpPr>
            <a:spLocks noGrp="1"/>
          </p:cNvSpPr>
          <p:nvPr>
            <p:ph type="body" sz="quarter" idx="13"/>
          </p:nvPr>
        </p:nvSpPr>
        <p:spPr>
          <a:xfrm>
            <a:off x="148318" y="1481138"/>
            <a:ext cx="2141764" cy="514350"/>
          </a:xfrm>
        </p:spPr>
        <p:txBody>
          <a:bodyPr rtlCol="0" anchor="ctr">
            <a:noAutofit/>
          </a:bodyPr>
          <a:lstStyle>
            <a:lvl1pPr marL="0" indent="0" algn="r">
              <a:buNone/>
              <a:defRPr sz="1600" cap="all" spc="1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按一下以編輯母片文字樣式</a:t>
            </a:r>
          </a:p>
        </p:txBody>
      </p:sp>
      <p:sp>
        <p:nvSpPr>
          <p:cNvPr id="17" name="文字版面配置區 15">
            <a:extLst>
              <a:ext uri="{FF2B5EF4-FFF2-40B4-BE49-F238E27FC236}">
                <a16:creationId xmlns:a16="http://schemas.microsoft.com/office/drawing/2014/main" id="{76D8129B-5B68-421C-968C-3663C86EFC7C}"/>
              </a:ext>
            </a:extLst>
          </p:cNvPr>
          <p:cNvSpPr>
            <a:spLocks noGrp="1"/>
          </p:cNvSpPr>
          <p:nvPr>
            <p:ph type="body" sz="quarter" idx="14"/>
          </p:nvPr>
        </p:nvSpPr>
        <p:spPr>
          <a:xfrm>
            <a:off x="714375" y="2557463"/>
            <a:ext cx="2141764" cy="514350"/>
          </a:xfrm>
        </p:spPr>
        <p:txBody>
          <a:bodyPr rtlCol="0" anchor="ctr">
            <a:noAutofit/>
          </a:bodyPr>
          <a:lstStyle>
            <a:lvl1pPr marL="0" indent="0" algn="r">
              <a:buNone/>
              <a:defRPr sz="1600" cap="all" spc="1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按一下以編輯母片文字樣式</a:t>
            </a:r>
          </a:p>
        </p:txBody>
      </p:sp>
      <p:sp>
        <p:nvSpPr>
          <p:cNvPr id="18" name="文字版面配置區 15">
            <a:extLst>
              <a:ext uri="{FF2B5EF4-FFF2-40B4-BE49-F238E27FC236}">
                <a16:creationId xmlns:a16="http://schemas.microsoft.com/office/drawing/2014/main" id="{6C741DCA-8EBD-44F5-9D38-E938A628ADCD}"/>
              </a:ext>
            </a:extLst>
          </p:cNvPr>
          <p:cNvSpPr>
            <a:spLocks noGrp="1"/>
          </p:cNvSpPr>
          <p:nvPr>
            <p:ph type="body" sz="quarter" idx="15"/>
          </p:nvPr>
        </p:nvSpPr>
        <p:spPr>
          <a:xfrm>
            <a:off x="1320800" y="3633788"/>
            <a:ext cx="2141764" cy="514350"/>
          </a:xfrm>
        </p:spPr>
        <p:txBody>
          <a:bodyPr rtlCol="0" anchor="ctr">
            <a:noAutofit/>
          </a:bodyPr>
          <a:lstStyle>
            <a:lvl1pPr marL="0" indent="0" algn="r">
              <a:buNone/>
              <a:defRPr sz="1600" cap="all" spc="1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按一下以編輯母片文字樣式</a:t>
            </a:r>
          </a:p>
        </p:txBody>
      </p:sp>
      <p:sp>
        <p:nvSpPr>
          <p:cNvPr id="19" name="文字版面配置區 15">
            <a:extLst>
              <a:ext uri="{FF2B5EF4-FFF2-40B4-BE49-F238E27FC236}">
                <a16:creationId xmlns:a16="http://schemas.microsoft.com/office/drawing/2014/main" id="{5C43C6B1-A1BD-4A90-8B4B-F361C1BEDD26}"/>
              </a:ext>
            </a:extLst>
          </p:cNvPr>
          <p:cNvSpPr>
            <a:spLocks noGrp="1"/>
          </p:cNvSpPr>
          <p:nvPr>
            <p:ph type="body" sz="quarter" idx="16"/>
          </p:nvPr>
        </p:nvSpPr>
        <p:spPr>
          <a:xfrm>
            <a:off x="1905000" y="4710114"/>
            <a:ext cx="2141764" cy="514350"/>
          </a:xfrm>
        </p:spPr>
        <p:txBody>
          <a:bodyPr rtlCol="0" anchor="ctr">
            <a:noAutofit/>
          </a:bodyPr>
          <a:lstStyle>
            <a:lvl1pPr marL="0" indent="0" algn="r">
              <a:buNone/>
              <a:defRPr sz="1600" cap="all" spc="1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按一下以編輯母片文字樣式</a:t>
            </a:r>
          </a:p>
        </p:txBody>
      </p:sp>
      <p:sp>
        <p:nvSpPr>
          <p:cNvPr id="34" name="文字版面配置區 15">
            <a:extLst>
              <a:ext uri="{FF2B5EF4-FFF2-40B4-BE49-F238E27FC236}">
                <a16:creationId xmlns:a16="http://schemas.microsoft.com/office/drawing/2014/main" id="{0C66E1BD-33F0-4B94-BF94-CD4698F85C3D}"/>
              </a:ext>
            </a:extLst>
          </p:cNvPr>
          <p:cNvSpPr>
            <a:spLocks noGrp="1"/>
          </p:cNvSpPr>
          <p:nvPr>
            <p:ph type="body" sz="quarter" idx="17"/>
          </p:nvPr>
        </p:nvSpPr>
        <p:spPr>
          <a:xfrm>
            <a:off x="4401535" y="1594478"/>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按一下以編輯母片文字樣式</a:t>
            </a:r>
          </a:p>
        </p:txBody>
      </p:sp>
      <p:sp>
        <p:nvSpPr>
          <p:cNvPr id="35" name="文字版面配置區 15">
            <a:extLst>
              <a:ext uri="{FF2B5EF4-FFF2-40B4-BE49-F238E27FC236}">
                <a16:creationId xmlns:a16="http://schemas.microsoft.com/office/drawing/2014/main" id="{2D4661B1-6559-407A-9AEC-A46A0570AE8F}"/>
              </a:ext>
            </a:extLst>
          </p:cNvPr>
          <p:cNvSpPr>
            <a:spLocks noGrp="1"/>
          </p:cNvSpPr>
          <p:nvPr>
            <p:ph type="body" sz="quarter" idx="18"/>
          </p:nvPr>
        </p:nvSpPr>
        <p:spPr>
          <a:xfrm>
            <a:off x="4986028" y="268256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按一下以編輯母片文字樣式</a:t>
            </a:r>
          </a:p>
        </p:txBody>
      </p:sp>
      <p:sp>
        <p:nvSpPr>
          <p:cNvPr id="36" name="文字版面配置區 15">
            <a:extLst>
              <a:ext uri="{FF2B5EF4-FFF2-40B4-BE49-F238E27FC236}">
                <a16:creationId xmlns:a16="http://schemas.microsoft.com/office/drawing/2014/main" id="{DCC983F7-6A25-42C0-811C-EA32138C5B80}"/>
              </a:ext>
            </a:extLst>
          </p:cNvPr>
          <p:cNvSpPr>
            <a:spLocks noGrp="1"/>
          </p:cNvSpPr>
          <p:nvPr>
            <p:ph type="body" sz="quarter" idx="19"/>
          </p:nvPr>
        </p:nvSpPr>
        <p:spPr>
          <a:xfrm>
            <a:off x="5576937" y="375539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按一下以編輯母片文字樣式</a:t>
            </a:r>
          </a:p>
        </p:txBody>
      </p:sp>
      <p:sp>
        <p:nvSpPr>
          <p:cNvPr id="37" name="文字版面配置區 15">
            <a:extLst>
              <a:ext uri="{FF2B5EF4-FFF2-40B4-BE49-F238E27FC236}">
                <a16:creationId xmlns:a16="http://schemas.microsoft.com/office/drawing/2014/main" id="{E83DA0EB-27DD-416A-8DA5-4AFDC8587E5C}"/>
              </a:ext>
            </a:extLst>
          </p:cNvPr>
          <p:cNvSpPr>
            <a:spLocks noGrp="1"/>
          </p:cNvSpPr>
          <p:nvPr>
            <p:ph type="body" sz="quarter" idx="20"/>
          </p:nvPr>
        </p:nvSpPr>
        <p:spPr>
          <a:xfrm>
            <a:off x="6175279" y="4824430"/>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按一下以編輯母片文字樣式</a:t>
            </a:r>
          </a:p>
        </p:txBody>
      </p:sp>
      <p:cxnSp>
        <p:nvCxnSpPr>
          <p:cNvPr id="3" name="直線接點​​(S)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直線接點​​(S)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直線接點​​(S)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直線接點​​(S)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日期版面配置區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latin typeface="Microsoft JhengHei UI" panose="020B0604030504040204" pitchFamily="34" charset="-120"/>
                <a:ea typeface="Microsoft JhengHei UI" panose="020B0604030504040204" pitchFamily="34" charset="-120"/>
              </a:defRPr>
            </a:lvl1pPr>
          </a:lstStyle>
          <a:p>
            <a:r>
              <a:rPr lang="en-US" altLang="zh-TW" noProof="0"/>
              <a:t>20XX </a:t>
            </a:r>
            <a:r>
              <a:rPr lang="zh-TW" altLang="en-US" noProof="0"/>
              <a:t>年</a:t>
            </a:r>
          </a:p>
        </p:txBody>
      </p:sp>
      <p:sp>
        <p:nvSpPr>
          <p:cNvPr id="7" name="投影片編號版面配置區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atin typeface="Microsoft JhengHei UI" panose="020B0604030504040204" pitchFamily="34" charset="-120"/>
                <a:ea typeface="Microsoft JhengHei UI" panose="020B0604030504040204" pitchFamily="34" charset="-120"/>
              </a:defRPr>
            </a:lvl1pPr>
          </a:lstStyle>
          <a:p>
            <a:fld id="{B5CEABB6-07DC-46E8-9B57-56EC44A396E5}" type="slidenum">
              <a:rPr lang="en-US" altLang="zh-TW" noProof="0" smtClean="0"/>
              <a:pPr/>
              <a:t>‹#›</a:t>
            </a:fld>
            <a:endParaRPr lang="zh-TW" altLang="en-US"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內容 3 欄位">
    <p:bg>
      <p:bgPr>
        <a:solidFill>
          <a:schemeClr val="accent2"/>
        </a:solidFill>
        <a:effectLst/>
      </p:bgPr>
    </p:bg>
    <p:spTree>
      <p:nvGrpSpPr>
        <p:cNvPr id="1" name=""/>
        <p:cNvGrpSpPr/>
        <p:nvPr/>
      </p:nvGrpSpPr>
      <p:grpSpPr>
        <a:xfrm>
          <a:off x="0" y="0"/>
          <a:ext cx="0" cy="0"/>
          <a:chOff x="0" y="0"/>
          <a:chExt cx="0" cy="0"/>
        </a:xfrm>
      </p:grpSpPr>
      <p:sp>
        <p:nvSpPr>
          <p:cNvPr id="14" name="標題 1">
            <a:extLst>
              <a:ext uri="{FF2B5EF4-FFF2-40B4-BE49-F238E27FC236}">
                <a16:creationId xmlns:a16="http://schemas.microsoft.com/office/drawing/2014/main" id="{42ACEF30-0520-40B3-A1F1-F3D2530563D6}"/>
              </a:ext>
            </a:extLst>
          </p:cNvPr>
          <p:cNvSpPr>
            <a:spLocks noGrp="1"/>
          </p:cNvSpPr>
          <p:nvPr>
            <p:ph type="title"/>
          </p:nvPr>
        </p:nvSpPr>
        <p:spPr>
          <a:xfrm>
            <a:off x="1885156" y="892177"/>
            <a:ext cx="8421688" cy="1325563"/>
          </a:xfrm>
          <a:prstGeom prst="rect">
            <a:avLst/>
          </a:prstGeom>
        </p:spPr>
        <p:txBody>
          <a:bodyPr rtlCol="0">
            <a:normAutofit/>
          </a:bodyPr>
          <a:lstStyle>
            <a:lvl1pPr algn="ctr">
              <a:defRPr lang="en-US" sz="2800" kern="1200"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rtl="0"/>
            <a:r>
              <a:rPr lang="zh-TW" altLang="en-US" noProof="0"/>
              <a:t>按一下以編輯母片標題樣式</a:t>
            </a:r>
          </a:p>
        </p:txBody>
      </p:sp>
      <p:sp>
        <p:nvSpPr>
          <p:cNvPr id="15" name="文字版面配置區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lvl="0" rtl="0"/>
            <a:r>
              <a:rPr lang="zh-TW" altLang="en-US" noProof="0"/>
              <a:t>按一下以新增副標題</a:t>
            </a:r>
          </a:p>
        </p:txBody>
      </p:sp>
      <p:sp>
        <p:nvSpPr>
          <p:cNvPr id="17" name="文字版面配置區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按一下以新增文字</a:t>
            </a:r>
          </a:p>
        </p:txBody>
      </p:sp>
      <p:sp>
        <p:nvSpPr>
          <p:cNvPr id="31" name="文字版面配置區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zh-TW" altLang="en-US" noProof="0"/>
              <a:t>按一下以新增副標題</a:t>
            </a:r>
          </a:p>
        </p:txBody>
      </p:sp>
      <p:sp>
        <p:nvSpPr>
          <p:cNvPr id="32" name="文字版面配置區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按一下以新增文字</a:t>
            </a:r>
          </a:p>
        </p:txBody>
      </p:sp>
      <p:sp>
        <p:nvSpPr>
          <p:cNvPr id="33" name="文字版面配置區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zh-TW" altLang="en-US" noProof="0"/>
              <a:t>按一下以新增副標題</a:t>
            </a:r>
          </a:p>
        </p:txBody>
      </p:sp>
      <p:sp>
        <p:nvSpPr>
          <p:cNvPr id="34" name="文字版面配置區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按一下以新增文字</a:t>
            </a:r>
          </a:p>
        </p:txBody>
      </p:sp>
      <p:sp>
        <p:nvSpPr>
          <p:cNvPr id="12" name="文字版面配置區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zh-TW" altLang="en-US" noProof="0"/>
              <a:t>按一下以新增副標題</a:t>
            </a:r>
          </a:p>
        </p:txBody>
      </p:sp>
      <p:sp>
        <p:nvSpPr>
          <p:cNvPr id="13" name="文字版面配置區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按一下以新增文字</a:t>
            </a:r>
          </a:p>
        </p:txBody>
      </p:sp>
      <p:sp>
        <p:nvSpPr>
          <p:cNvPr id="3" name="日期版面配置區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en-US" altLang="zh-TW" noProof="0"/>
              <a:t>20XX </a:t>
            </a:r>
            <a:r>
              <a:rPr lang="zh-TW" altLang="en-US" noProof="0"/>
              <a:t>年</a:t>
            </a:r>
          </a:p>
        </p:txBody>
      </p:sp>
      <p:sp>
        <p:nvSpPr>
          <p:cNvPr id="5" name="投影片編號版面配置區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B5CEABB6-07DC-46E8-9B57-56EC44A396E5}" type="slidenum">
              <a:rPr lang="en-US" altLang="zh-TW" noProof="0" smtClean="0"/>
              <a:pPr/>
              <a:t>‹#›</a:t>
            </a:fld>
            <a:endParaRPr lang="zh-TW" altLang="en-US" noProof="0"/>
          </a:p>
        </p:txBody>
      </p:sp>
      <p:cxnSp>
        <p:nvCxnSpPr>
          <p:cNvPr id="2" name="直線接點​​(S)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線接點​​(S)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圖形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圖形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內容 2 欄位">
    <p:bg>
      <p:bgPr>
        <a:solidFill>
          <a:schemeClr val="bg1"/>
        </a:solidFill>
        <a:effectLst/>
      </p:bgPr>
    </p:bg>
    <p:spTree>
      <p:nvGrpSpPr>
        <p:cNvPr id="1" name=""/>
        <p:cNvGrpSpPr/>
        <p:nvPr/>
      </p:nvGrpSpPr>
      <p:grpSpPr>
        <a:xfrm>
          <a:off x="0" y="0"/>
          <a:ext cx="0" cy="0"/>
          <a:chOff x="0" y="0"/>
          <a:chExt cx="0" cy="0"/>
        </a:xfrm>
      </p:grpSpPr>
      <p:sp>
        <p:nvSpPr>
          <p:cNvPr id="14" name="標題 1">
            <a:extLst>
              <a:ext uri="{FF2B5EF4-FFF2-40B4-BE49-F238E27FC236}">
                <a16:creationId xmlns:a16="http://schemas.microsoft.com/office/drawing/2014/main" id="{42ACEF30-0520-40B3-A1F1-F3D2530563D6}"/>
              </a:ext>
            </a:extLst>
          </p:cNvPr>
          <p:cNvSpPr>
            <a:spLocks noGrp="1"/>
          </p:cNvSpPr>
          <p:nvPr>
            <p:ph type="title"/>
          </p:nvPr>
        </p:nvSpPr>
        <p:spPr>
          <a:xfrm>
            <a:off x="1508760" y="4156405"/>
            <a:ext cx="3139440" cy="1325563"/>
          </a:xfrm>
          <a:prstGeom prst="rect">
            <a:avLst/>
          </a:prstGeom>
        </p:spPr>
        <p:txBody>
          <a:bodyPr rtlCol="0" anchor="b">
            <a:normAutofit/>
          </a:bodyPr>
          <a:lstStyle>
            <a:lvl1pPr algn="l">
              <a:defRPr lang="en-US" sz="2800" kern="1200"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rtl="0"/>
            <a:r>
              <a:rPr lang="zh-TW" altLang="en-US" noProof="0"/>
              <a:t>按一下以編輯母片標題樣式</a:t>
            </a:r>
          </a:p>
        </p:txBody>
      </p:sp>
      <p:sp>
        <p:nvSpPr>
          <p:cNvPr id="15" name="文字版面配置區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lvl="0" rtl="0"/>
            <a:r>
              <a:rPr lang="zh-TW" altLang="en-US" noProof="0"/>
              <a:t>按一下以新增副標題</a:t>
            </a:r>
          </a:p>
        </p:txBody>
      </p:sp>
      <p:sp>
        <p:nvSpPr>
          <p:cNvPr id="17" name="文字版面配置區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按一下以新增文字</a:t>
            </a:r>
          </a:p>
        </p:txBody>
      </p:sp>
      <p:sp>
        <p:nvSpPr>
          <p:cNvPr id="16" name="文字版面配置區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lvl="0" rtl="0"/>
            <a:r>
              <a:rPr lang="zh-TW" altLang="en-US" noProof="0"/>
              <a:t>按一下以新增副標題</a:t>
            </a:r>
          </a:p>
        </p:txBody>
      </p:sp>
      <p:sp>
        <p:nvSpPr>
          <p:cNvPr id="18" name="文字版面配置區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按一下以新增文字</a:t>
            </a:r>
          </a:p>
        </p:txBody>
      </p:sp>
      <p:sp>
        <p:nvSpPr>
          <p:cNvPr id="19" name="文字版面配置區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lvl="0" rtl="0"/>
            <a:r>
              <a:rPr lang="zh-TW" altLang="en-US" noProof="0"/>
              <a:t>按一下以新增副標題</a:t>
            </a:r>
          </a:p>
        </p:txBody>
      </p:sp>
      <p:sp>
        <p:nvSpPr>
          <p:cNvPr id="20" name="文字版面配置區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按一下以新增文字</a:t>
            </a:r>
          </a:p>
        </p:txBody>
      </p:sp>
      <p:sp>
        <p:nvSpPr>
          <p:cNvPr id="23" name="文字版面配置區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lvl="0" rtl="0"/>
            <a:r>
              <a:rPr lang="zh-TW" altLang="en-US" noProof="0"/>
              <a:t>按一下以新增副標題</a:t>
            </a:r>
          </a:p>
        </p:txBody>
      </p:sp>
      <p:sp>
        <p:nvSpPr>
          <p:cNvPr id="24" name="文字版面配置區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按一下以新增文字</a:t>
            </a:r>
          </a:p>
        </p:txBody>
      </p:sp>
      <p:pic>
        <p:nvPicPr>
          <p:cNvPr id="2" name="圖形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
        <p:nvSpPr>
          <p:cNvPr id="6" name="日期版面配置區 5">
            <a:extLst>
              <a:ext uri="{FF2B5EF4-FFF2-40B4-BE49-F238E27FC236}">
                <a16:creationId xmlns:a16="http://schemas.microsoft.com/office/drawing/2014/main" id="{608FBA66-2BA8-F039-42AF-A91DE5222E26}"/>
              </a:ext>
            </a:extLst>
          </p:cNvPr>
          <p:cNvSpPr>
            <a:spLocks noGrp="1"/>
          </p:cNvSpPr>
          <p:nvPr>
            <p:ph type="dt" sz="half" idx="29"/>
          </p:nvPr>
        </p:nvSpPr>
        <p:spPr/>
        <p:txBody>
          <a:bodyPr/>
          <a:lstStyle/>
          <a:p>
            <a:r>
              <a:rPr lang="en-US" altLang="zh-TW"/>
              <a:t>20XX </a:t>
            </a:r>
            <a:r>
              <a:rPr lang="zh-TW" altLang="en-US"/>
              <a:t>年</a:t>
            </a:r>
            <a:endParaRPr lang="zh-tw"/>
          </a:p>
        </p:txBody>
      </p:sp>
      <p:sp>
        <p:nvSpPr>
          <p:cNvPr id="7" name="頁尾版面配置區 6">
            <a:extLst>
              <a:ext uri="{FF2B5EF4-FFF2-40B4-BE49-F238E27FC236}">
                <a16:creationId xmlns:a16="http://schemas.microsoft.com/office/drawing/2014/main" id="{BBA43777-73F5-1BFE-24BB-4C6920BD5116}"/>
              </a:ext>
            </a:extLst>
          </p:cNvPr>
          <p:cNvSpPr>
            <a:spLocks noGrp="1"/>
          </p:cNvSpPr>
          <p:nvPr>
            <p:ph type="ftr" sz="quarter" idx="30"/>
          </p:nvPr>
        </p:nvSpPr>
        <p:spPr/>
        <p:txBody>
          <a:bodyPr/>
          <a:lstStyle/>
          <a:p>
            <a:r>
              <a:rPr lang="zh-TW" altLang="en-US"/>
              <a:t>超啟發演算法</a:t>
            </a:r>
            <a:endParaRPr lang="zh-tw" dirty="0"/>
          </a:p>
        </p:txBody>
      </p:sp>
      <p:sp>
        <p:nvSpPr>
          <p:cNvPr id="8" name="投影片編號版面配置區 7">
            <a:extLst>
              <a:ext uri="{FF2B5EF4-FFF2-40B4-BE49-F238E27FC236}">
                <a16:creationId xmlns:a16="http://schemas.microsoft.com/office/drawing/2014/main" id="{4D7A61BC-3C0E-E767-797C-74D873E8A4E0}"/>
              </a:ext>
            </a:extLst>
          </p:cNvPr>
          <p:cNvSpPr>
            <a:spLocks noGrp="1"/>
          </p:cNvSpPr>
          <p:nvPr>
            <p:ph type="sldNum" sz="quarter" idx="31"/>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簡介">
    <p:bg>
      <p:bgPr>
        <a:solidFill>
          <a:schemeClr val="accent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A3821F-4537-4AE7-8829-C2E3AE60F6E1}"/>
              </a:ext>
            </a:extLst>
          </p:cNvPr>
          <p:cNvSpPr>
            <a:spLocks noGrp="1"/>
          </p:cNvSpPr>
          <p:nvPr>
            <p:ph type="title"/>
          </p:nvPr>
        </p:nvSpPr>
        <p:spPr>
          <a:xfrm>
            <a:off x="1362075" y="1671639"/>
            <a:ext cx="5111750" cy="1204912"/>
          </a:xfrm>
          <a:prstGeom prst="rect">
            <a:avLst/>
          </a:prstGeom>
        </p:spPr>
        <p:txBody>
          <a:bodyPr rtlCol="0" anchor="b">
            <a:normAutofit/>
          </a:bodyPr>
          <a:lstStyle>
            <a:lvl1pPr>
              <a:defRPr lang="en-US" sz="2800" kern="1200"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rtl="0"/>
            <a:r>
              <a:rPr lang="zh-TW" altLang="en-US" noProof="0"/>
              <a:t>按一下以編輯母片標題樣式</a:t>
            </a:r>
          </a:p>
        </p:txBody>
      </p:sp>
      <p:sp>
        <p:nvSpPr>
          <p:cNvPr id="3" name="文字版面配置區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rtlCol="0">
            <a:normAutofit/>
          </a:bodyPr>
          <a:lstStyle>
            <a:lvl1pPr marL="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TW" altLang="en-US" noProof="0"/>
              <a:t>按一下以編輯母片文字樣式</a:t>
            </a:r>
          </a:p>
        </p:txBody>
      </p:sp>
      <p:cxnSp>
        <p:nvCxnSpPr>
          <p:cNvPr id="14" name="直線接點​​(S)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S)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 name="日期版面配置區 3">
            <a:extLst>
              <a:ext uri="{FF2B5EF4-FFF2-40B4-BE49-F238E27FC236}">
                <a16:creationId xmlns:a16="http://schemas.microsoft.com/office/drawing/2014/main" id="{C0843D4A-99D4-5EF8-59F6-5CBB4E4AF18D}"/>
              </a:ext>
            </a:extLst>
          </p:cNvPr>
          <p:cNvSpPr>
            <a:spLocks noGrp="1"/>
          </p:cNvSpPr>
          <p:nvPr>
            <p:ph type="dt" sz="half" idx="10"/>
          </p:nvPr>
        </p:nvSpPr>
        <p:spPr/>
        <p:txBody>
          <a:bodyPr/>
          <a:lstStyle/>
          <a:p>
            <a:r>
              <a:rPr lang="en-US" altLang="zh-TW"/>
              <a:t>20XX </a:t>
            </a:r>
            <a:r>
              <a:rPr lang="zh-TW" altLang="en-US"/>
              <a:t>年</a:t>
            </a:r>
            <a:endParaRPr lang="zh-tw"/>
          </a:p>
        </p:txBody>
      </p:sp>
      <p:sp>
        <p:nvSpPr>
          <p:cNvPr id="5" name="頁尾版面配置區 4">
            <a:extLst>
              <a:ext uri="{FF2B5EF4-FFF2-40B4-BE49-F238E27FC236}">
                <a16:creationId xmlns:a16="http://schemas.microsoft.com/office/drawing/2014/main" id="{76BD48A6-405C-1657-66C1-F1A30D96F40A}"/>
              </a:ext>
            </a:extLst>
          </p:cNvPr>
          <p:cNvSpPr>
            <a:spLocks noGrp="1"/>
          </p:cNvSpPr>
          <p:nvPr>
            <p:ph type="ftr" sz="quarter" idx="11"/>
          </p:nvPr>
        </p:nvSpPr>
        <p:spPr/>
        <p:txBody>
          <a:bodyPr/>
          <a:lstStyle/>
          <a:p>
            <a:r>
              <a:rPr lang="zh-TW" altLang="en-US"/>
              <a:t>超啟發演算法</a:t>
            </a:r>
            <a:endParaRPr lang="zh-tw" dirty="0"/>
          </a:p>
        </p:txBody>
      </p:sp>
      <p:sp>
        <p:nvSpPr>
          <p:cNvPr id="6" name="投影片編號版面配置區 5">
            <a:extLst>
              <a:ext uri="{FF2B5EF4-FFF2-40B4-BE49-F238E27FC236}">
                <a16:creationId xmlns:a16="http://schemas.microsoft.com/office/drawing/2014/main" id="{2B44686B-83A8-A8FE-63F7-EFB7DF543234}"/>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分節符號">
    <p:bg>
      <p:bgPr>
        <a:solidFill>
          <a:schemeClr val="accent2"/>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5B3628-62D7-4A6D-A79F-34DE91DBA31E}"/>
              </a:ext>
            </a:extLst>
          </p:cNvPr>
          <p:cNvSpPr>
            <a:spLocks noGrp="1"/>
          </p:cNvSpPr>
          <p:nvPr>
            <p:ph type="ctrTitle"/>
          </p:nvPr>
        </p:nvSpPr>
        <p:spPr>
          <a:xfrm>
            <a:off x="6991350" y="2571235"/>
            <a:ext cx="4179570" cy="1715531"/>
          </a:xfrm>
          <a:prstGeom prst="rect">
            <a:avLst/>
          </a:prstGeom>
        </p:spPr>
        <p:txBody>
          <a:bodyPr rtlCol="0" anchor="ctr">
            <a:noAutofit/>
          </a:bodyPr>
          <a:lstStyle>
            <a:lvl1pPr algn="l">
              <a:defRPr sz="3600" spc="1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pic>
        <p:nvPicPr>
          <p:cNvPr id="5" name="圖形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引述">
    <p:spTree>
      <p:nvGrpSpPr>
        <p:cNvPr id="1" name=""/>
        <p:cNvGrpSpPr/>
        <p:nvPr/>
      </p:nvGrpSpPr>
      <p:grpSpPr>
        <a:xfrm>
          <a:off x="0" y="0"/>
          <a:ext cx="0" cy="0"/>
          <a:chOff x="0" y="0"/>
          <a:chExt cx="0" cy="0"/>
        </a:xfrm>
      </p:grpSpPr>
      <p:pic>
        <p:nvPicPr>
          <p:cNvPr id="7" name="圖形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標題 1">
            <a:extLst>
              <a:ext uri="{FF2B5EF4-FFF2-40B4-BE49-F238E27FC236}">
                <a16:creationId xmlns:a16="http://schemas.microsoft.com/office/drawing/2014/main" id="{C2FF67A8-55FA-435D-A18C-96D63D22B53E}"/>
              </a:ext>
            </a:extLst>
          </p:cNvPr>
          <p:cNvSpPr>
            <a:spLocks noGrp="1"/>
          </p:cNvSpPr>
          <p:nvPr>
            <p:ph type="title"/>
          </p:nvPr>
        </p:nvSpPr>
        <p:spPr>
          <a:xfrm>
            <a:off x="5920169" y="1152771"/>
            <a:ext cx="5431971" cy="846301"/>
          </a:xfrm>
          <a:prstGeom prst="rect">
            <a:avLst/>
          </a:prstGeom>
        </p:spPr>
        <p:txBody>
          <a:bodyPr rtlCol="0" anchor="t">
            <a:normAutofit/>
          </a:bodyPr>
          <a:lstStyle>
            <a:lvl1pPr>
              <a:defRPr lang="en-US" sz="2800" kern="1200" cap="all"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rtl="0"/>
            <a:r>
              <a:rPr lang="zh-TW" altLang="en-US" noProof="0"/>
              <a:t>按一下以編輯母片標題樣式</a:t>
            </a:r>
          </a:p>
        </p:txBody>
      </p:sp>
      <p:cxnSp>
        <p:nvCxnSpPr>
          <p:cNvPr id="9" name="直線接點​​(S)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文字版面配置區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lvl="0" rtl="0"/>
            <a:r>
              <a:rPr lang="zh-TW" altLang="en-US" noProof="0"/>
              <a:t>按一下以新增副標題</a:t>
            </a:r>
          </a:p>
        </p:txBody>
      </p:sp>
      <p:sp>
        <p:nvSpPr>
          <p:cNvPr id="12" name="文字版面配置區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按一下以新增文字</a:t>
            </a:r>
          </a:p>
        </p:txBody>
      </p:sp>
      <p:sp>
        <p:nvSpPr>
          <p:cNvPr id="13" name="文字版面配置區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lvl="0" rtl="0"/>
            <a:r>
              <a:rPr lang="zh-TW" altLang="en-US" noProof="0"/>
              <a:t>按一下以新增副標題</a:t>
            </a:r>
          </a:p>
        </p:txBody>
      </p:sp>
      <p:sp>
        <p:nvSpPr>
          <p:cNvPr id="14" name="文字版面配置區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按一下以新增文字</a:t>
            </a:r>
          </a:p>
        </p:txBody>
      </p:sp>
      <p:sp>
        <p:nvSpPr>
          <p:cNvPr id="15" name="文字版面配置區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lvl="0" rtl="0"/>
            <a:r>
              <a:rPr lang="zh-TW" altLang="en-US" noProof="0"/>
              <a:t>按一下以新增副標題</a:t>
            </a:r>
          </a:p>
        </p:txBody>
      </p:sp>
      <p:sp>
        <p:nvSpPr>
          <p:cNvPr id="16" name="文字版面配置區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按一下以新增文字</a:t>
            </a:r>
          </a:p>
        </p:txBody>
      </p:sp>
      <p:sp>
        <p:nvSpPr>
          <p:cNvPr id="3" name="日期版面配置區 2">
            <a:extLst>
              <a:ext uri="{FF2B5EF4-FFF2-40B4-BE49-F238E27FC236}">
                <a16:creationId xmlns:a16="http://schemas.microsoft.com/office/drawing/2014/main" id="{8117AEEE-D32E-08F7-A3A4-5BF02F2A9E23}"/>
              </a:ext>
            </a:extLst>
          </p:cNvPr>
          <p:cNvSpPr>
            <a:spLocks noGrp="1"/>
          </p:cNvSpPr>
          <p:nvPr>
            <p:ph type="dt" sz="half" idx="27"/>
          </p:nvPr>
        </p:nvSpPr>
        <p:spPr/>
        <p:txBody>
          <a:bodyPr/>
          <a:lstStyle/>
          <a:p>
            <a:r>
              <a:rPr lang="en-US" altLang="zh-TW"/>
              <a:t>20XX </a:t>
            </a:r>
            <a:r>
              <a:rPr lang="zh-TW" altLang="en-US"/>
              <a:t>年</a:t>
            </a:r>
            <a:endParaRPr lang="zh-tw"/>
          </a:p>
        </p:txBody>
      </p:sp>
      <p:sp>
        <p:nvSpPr>
          <p:cNvPr id="4" name="頁尾版面配置區 3">
            <a:extLst>
              <a:ext uri="{FF2B5EF4-FFF2-40B4-BE49-F238E27FC236}">
                <a16:creationId xmlns:a16="http://schemas.microsoft.com/office/drawing/2014/main" id="{43A11478-4F6B-3C2D-01CF-6E4F3E80025F}"/>
              </a:ext>
            </a:extLst>
          </p:cNvPr>
          <p:cNvSpPr>
            <a:spLocks noGrp="1"/>
          </p:cNvSpPr>
          <p:nvPr>
            <p:ph type="ftr" sz="quarter" idx="28"/>
          </p:nvPr>
        </p:nvSpPr>
        <p:spPr/>
        <p:txBody>
          <a:bodyPr/>
          <a:lstStyle/>
          <a:p>
            <a:r>
              <a:rPr lang="zh-TW" altLang="en-US"/>
              <a:t>超啟發演算法</a:t>
            </a:r>
            <a:endParaRPr lang="zh-tw" dirty="0"/>
          </a:p>
        </p:txBody>
      </p:sp>
      <p:sp>
        <p:nvSpPr>
          <p:cNvPr id="5" name="投影片編號版面配置區 4">
            <a:extLst>
              <a:ext uri="{FF2B5EF4-FFF2-40B4-BE49-F238E27FC236}">
                <a16:creationId xmlns:a16="http://schemas.microsoft.com/office/drawing/2014/main" id="{BF505257-199B-2703-ED61-4C9D495C9E88}"/>
              </a:ext>
            </a:extLst>
          </p:cNvPr>
          <p:cNvSpPr>
            <a:spLocks noGrp="1"/>
          </p:cNvSpPr>
          <p:nvPr>
            <p:ph type="sldNum" sz="quarter" idx="29"/>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三個內容">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CF3B5C-31C4-46BA-9FAD-72DF917A84DA}"/>
              </a:ext>
            </a:extLst>
          </p:cNvPr>
          <p:cNvSpPr>
            <a:spLocks noGrp="1"/>
          </p:cNvSpPr>
          <p:nvPr>
            <p:ph type="title"/>
          </p:nvPr>
        </p:nvSpPr>
        <p:spPr>
          <a:xfrm>
            <a:off x="1885156" y="892177"/>
            <a:ext cx="8421688" cy="1325563"/>
          </a:xfrm>
          <a:prstGeom prst="rect">
            <a:avLst/>
          </a:prstGeom>
        </p:spPr>
        <p:txBody>
          <a:bodyPr rtlCol="0">
            <a:normAutofit/>
          </a:bodyPr>
          <a:lstStyle>
            <a:lvl1pPr algn="ctr">
              <a:defRPr lang="en-US" sz="2800" kern="1200" cap="all"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rtl="0"/>
            <a:r>
              <a:rPr lang="zh-TW" altLang="en-US" noProof="0"/>
              <a:t>按一下以編輯母片標題樣式</a:t>
            </a:r>
          </a:p>
        </p:txBody>
      </p:sp>
      <p:sp>
        <p:nvSpPr>
          <p:cNvPr id="3" name="文字版面配置區 2">
            <a:extLst>
              <a:ext uri="{FF2B5EF4-FFF2-40B4-BE49-F238E27FC236}">
                <a16:creationId xmlns:a16="http://schemas.microsoft.com/office/drawing/2014/main" id="{B659CD1F-9DFB-4048-9B9B-2BD7D4EC6400}"/>
              </a:ext>
            </a:extLst>
          </p:cNvPr>
          <p:cNvSpPr>
            <a:spLocks noGrp="1"/>
          </p:cNvSpPr>
          <p:nvPr>
            <p:ph type="body" idx="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4" name="內容版面配置區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2pPr>
            <a:lvl3pPr marL="9144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3pPr>
            <a:lvl4pPr marL="13716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4pPr>
            <a:lvl5pPr marL="18288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5" name="文字版面配置區 4">
            <a:extLst>
              <a:ext uri="{FF2B5EF4-FFF2-40B4-BE49-F238E27FC236}">
                <a16:creationId xmlns:a16="http://schemas.microsoft.com/office/drawing/2014/main" id="{B374FC39-67F6-42EA-BCD1-F69AE2F0F22D}"/>
              </a:ext>
            </a:extLst>
          </p:cNvPr>
          <p:cNvSpPr>
            <a:spLocks noGrp="1"/>
          </p:cNvSpPr>
          <p:nvPr>
            <p:ph type="body" sz="quarter" idx="3"/>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zh-TW" altLang="en-US" noProof="0"/>
              <a:t>按一下以編輯母片文字樣式</a:t>
            </a:r>
          </a:p>
        </p:txBody>
      </p:sp>
      <p:sp>
        <p:nvSpPr>
          <p:cNvPr id="6" name="內容版面配置區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rtlCol="0">
            <a:normAutofit/>
          </a:bodyPr>
          <a:lstStyle>
            <a:lvl1pPr marL="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2pPr>
            <a:lvl3pPr marL="9144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3pPr>
            <a:lvl4pPr marL="13716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4pPr>
            <a:lvl5pPr marL="18288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21" name="文字版面配置區 2">
            <a:extLst>
              <a:ext uri="{FF2B5EF4-FFF2-40B4-BE49-F238E27FC236}">
                <a16:creationId xmlns:a16="http://schemas.microsoft.com/office/drawing/2014/main" id="{1F60A771-8BBC-4565-AB09-402DA7CB2780}"/>
              </a:ext>
            </a:extLst>
          </p:cNvPr>
          <p:cNvSpPr>
            <a:spLocks noGrp="1"/>
          </p:cNvSpPr>
          <p:nvPr>
            <p:ph type="body" idx="13"/>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22" name="內容版面配置區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2pPr>
            <a:lvl3pPr marL="9144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3pPr>
            <a:lvl4pPr marL="13716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4pPr>
            <a:lvl5pPr marL="18288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cxnSp>
        <p:nvCxnSpPr>
          <p:cNvPr id="16" name="直線接點​​(S)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S)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日期版面配置區 9">
            <a:extLst>
              <a:ext uri="{FF2B5EF4-FFF2-40B4-BE49-F238E27FC236}">
                <a16:creationId xmlns:a16="http://schemas.microsoft.com/office/drawing/2014/main" id="{C7DEF334-A601-4B4E-6551-161F27826D4C}"/>
              </a:ext>
            </a:extLst>
          </p:cNvPr>
          <p:cNvSpPr>
            <a:spLocks noGrp="1"/>
          </p:cNvSpPr>
          <p:nvPr>
            <p:ph type="dt" sz="half" idx="15"/>
          </p:nvPr>
        </p:nvSpPr>
        <p:spPr/>
        <p:txBody>
          <a:bodyPr/>
          <a:lstStyle/>
          <a:p>
            <a:r>
              <a:rPr lang="en-US" altLang="zh-TW"/>
              <a:t>20XX </a:t>
            </a:r>
            <a:r>
              <a:rPr lang="zh-TW" altLang="en-US"/>
              <a:t>年</a:t>
            </a:r>
            <a:endParaRPr lang="zh-tw"/>
          </a:p>
        </p:txBody>
      </p:sp>
      <p:sp>
        <p:nvSpPr>
          <p:cNvPr id="11" name="頁尾版面配置區 10">
            <a:extLst>
              <a:ext uri="{FF2B5EF4-FFF2-40B4-BE49-F238E27FC236}">
                <a16:creationId xmlns:a16="http://schemas.microsoft.com/office/drawing/2014/main" id="{46F806D6-3571-EF6B-540E-8AC7724F2165}"/>
              </a:ext>
            </a:extLst>
          </p:cNvPr>
          <p:cNvSpPr>
            <a:spLocks noGrp="1"/>
          </p:cNvSpPr>
          <p:nvPr>
            <p:ph type="ftr" sz="quarter" idx="16"/>
          </p:nvPr>
        </p:nvSpPr>
        <p:spPr/>
        <p:txBody>
          <a:bodyPr/>
          <a:lstStyle/>
          <a:p>
            <a:r>
              <a:rPr lang="zh-TW" altLang="en-US"/>
              <a:t>超啟發演算法</a:t>
            </a:r>
            <a:endParaRPr lang="zh-tw" dirty="0"/>
          </a:p>
        </p:txBody>
      </p:sp>
      <p:sp>
        <p:nvSpPr>
          <p:cNvPr id="12" name="投影片編號版面配置區 11">
            <a:extLst>
              <a:ext uri="{FF2B5EF4-FFF2-40B4-BE49-F238E27FC236}">
                <a16:creationId xmlns:a16="http://schemas.microsoft.com/office/drawing/2014/main" id="{240FEB8F-35F6-BD9D-E594-B00C6E588EA2}"/>
              </a:ext>
            </a:extLst>
          </p:cNvPr>
          <p:cNvSpPr>
            <a:spLocks noGrp="1"/>
          </p:cNvSpPr>
          <p:nvPr>
            <p:ph type="sldNum" sz="quarter" idx="17"/>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tw" dirty="0"/>
              <a:t>按一下以編輯母片文字樣式</a:t>
            </a:r>
          </a:p>
          <a:p>
            <a:pPr lvl="1" rtl="0"/>
            <a:r>
              <a:rPr lang="zh-tw" dirty="0"/>
              <a:t>第二層</a:t>
            </a:r>
          </a:p>
          <a:p>
            <a:pPr lvl="2" rtl="0"/>
            <a:r>
              <a:rPr lang="zh-tw" dirty="0"/>
              <a:t>第三層</a:t>
            </a:r>
          </a:p>
          <a:p>
            <a:pPr lvl="3" rtl="0"/>
            <a:r>
              <a:rPr lang="zh-tw" dirty="0"/>
              <a:t>第四層</a:t>
            </a:r>
          </a:p>
          <a:p>
            <a:pPr lvl="4" rtl="0"/>
            <a:r>
              <a:rPr lang="zh-tw" dirty="0"/>
              <a:t>第五層</a:t>
            </a:r>
          </a:p>
        </p:txBody>
      </p:sp>
      <p:sp>
        <p:nvSpPr>
          <p:cNvPr id="4" name="日期版面配置區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latin typeface="Microsoft JhengHei UI" panose="020B0604030504040204" pitchFamily="34" charset="-120"/>
                <a:ea typeface="Microsoft JhengHei UI" panose="020B0604030504040204" pitchFamily="34" charset="-120"/>
              </a:defRPr>
            </a:lvl1pPr>
          </a:lstStyle>
          <a:p>
            <a:r>
              <a:rPr lang="en-US" altLang="zh-TW"/>
              <a:t>20XX </a:t>
            </a:r>
            <a:r>
              <a:rPr lang="zh-TW" altLang="en-US"/>
              <a:t>年</a:t>
            </a:r>
            <a:endParaRPr lang="zh-tw"/>
          </a:p>
        </p:txBody>
      </p:sp>
      <p:sp>
        <p:nvSpPr>
          <p:cNvPr id="5" name="頁尾版面配置區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latin typeface="Microsoft JhengHei UI" panose="020B0604030504040204" pitchFamily="34" charset="-120"/>
                <a:ea typeface="Microsoft JhengHei UI" panose="020B0604030504040204" pitchFamily="34" charset="-120"/>
              </a:defRPr>
            </a:lvl1pPr>
          </a:lstStyle>
          <a:p>
            <a:r>
              <a:rPr lang="zh-TW" altLang="en-US" dirty="0"/>
              <a:t>超啟發演算法</a:t>
            </a:r>
            <a:endParaRPr lang="zh-tw" dirty="0"/>
          </a:p>
        </p:txBody>
      </p:sp>
      <p:sp>
        <p:nvSpPr>
          <p:cNvPr id="6" name="投影片編號版面配置區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latin typeface="Microsoft JhengHei UI" panose="020B0604030504040204" pitchFamily="34" charset="-120"/>
                <a:ea typeface="Microsoft JhengHei UI" panose="020B0604030504040204" pitchFamily="34" charset="-120"/>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ftr="0" dt="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511172176" TargetMode="External"/><Relationship Id="rId2" Type="http://schemas.openxmlformats.org/officeDocument/2006/relationships/notesSlide" Target="../notesSlides/notesSlide14.xml"/><Relationship Id="rId1" Type="http://schemas.openxmlformats.org/officeDocument/2006/relationships/slideLayout" Target="../slideLayouts/slideLayout19.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doi.org/10.3390/a16090451"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6815C6-3AD0-46E6-A74A-1967BD91AF50}"/>
              </a:ext>
            </a:extLst>
          </p:cNvPr>
          <p:cNvSpPr>
            <a:spLocks noGrp="1"/>
          </p:cNvSpPr>
          <p:nvPr>
            <p:ph type="ctrTitle"/>
          </p:nvPr>
        </p:nvSpPr>
        <p:spPr/>
        <p:txBody>
          <a:bodyPr rtlCol="0"/>
          <a:lstStyle/>
          <a:p>
            <a:pPr rtl="0"/>
            <a:r>
              <a:rPr lang="zh-TW" altLang="en-US">
                <a:latin typeface="標楷體" panose="03000509000000000000" pitchFamily="65" charset="-120"/>
                <a:ea typeface="標楷體" panose="03000509000000000000" pitchFamily="65" charset="-120"/>
              </a:rPr>
              <a:t>超啟發式演算法</a:t>
            </a:r>
            <a:endParaRPr lang="zh-TW" altLang="en-US" dirty="0">
              <a:latin typeface="標楷體" panose="03000509000000000000" pitchFamily="65" charset="-120"/>
              <a:ea typeface="標楷體" panose="03000509000000000000" pitchFamily="65" charset="-120"/>
            </a:endParaRPr>
          </a:p>
        </p:txBody>
      </p:sp>
      <p:sp>
        <p:nvSpPr>
          <p:cNvPr id="3" name="副標題 2">
            <a:extLst>
              <a:ext uri="{FF2B5EF4-FFF2-40B4-BE49-F238E27FC236}">
                <a16:creationId xmlns:a16="http://schemas.microsoft.com/office/drawing/2014/main" id="{1901B20D-4C28-4DA3-ABBD-718C22A5E58B}"/>
              </a:ext>
            </a:extLst>
          </p:cNvPr>
          <p:cNvSpPr>
            <a:spLocks noGrp="1"/>
          </p:cNvSpPr>
          <p:nvPr>
            <p:ph type="subTitle" idx="1"/>
          </p:nvPr>
        </p:nvSpPr>
        <p:spPr/>
        <p:txBody>
          <a:bodyPr rtlCol="0"/>
          <a:lstStyle/>
          <a:p>
            <a:pPr rtl="0"/>
            <a:r>
              <a:rPr lang="zh-TW" altLang="en-US">
                <a:latin typeface="標楷體" panose="03000509000000000000" pitchFamily="65" charset="-120"/>
                <a:ea typeface="標楷體" panose="03000509000000000000" pitchFamily="65" charset="-120"/>
              </a:rPr>
              <a:t>軟創三乙 </a:t>
            </a:r>
            <a:r>
              <a:rPr lang="en-US" altLang="zh-TW">
                <a:latin typeface="標楷體" panose="03000509000000000000" pitchFamily="65" charset="-120"/>
                <a:ea typeface="標楷體" panose="03000509000000000000" pitchFamily="65" charset="-120"/>
              </a:rPr>
              <a:t>511172176</a:t>
            </a:r>
            <a:r>
              <a:rPr lang="zh-TW" altLang="en-US">
                <a:latin typeface="標楷體" panose="03000509000000000000" pitchFamily="65" charset="-120"/>
                <a:ea typeface="標楷體" panose="03000509000000000000" pitchFamily="65" charset="-120"/>
              </a:rPr>
              <a:t> 李則霖</a:t>
            </a:r>
            <a:endParaRPr lang="en-US" altLang="zh-TW"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7E1C88-627C-4655-A4FB-0BB02EDB078A}"/>
              </a:ext>
            </a:extLst>
          </p:cNvPr>
          <p:cNvSpPr>
            <a:spLocks noGrp="1"/>
          </p:cNvSpPr>
          <p:nvPr>
            <p:ph type="title"/>
          </p:nvPr>
        </p:nvSpPr>
        <p:spPr>
          <a:xfrm>
            <a:off x="588010" y="-386080"/>
            <a:ext cx="6229350" cy="1204912"/>
          </a:xfrm>
        </p:spPr>
        <p:txBody>
          <a:bodyPr rtlCol="0"/>
          <a:lstStyle/>
          <a:p>
            <a:pPr rtl="0"/>
            <a:r>
              <a:rPr lang="zh-TW" altLang="en-US" b="1" dirty="0">
                <a:latin typeface="標楷體" panose="03000509000000000000" pitchFamily="65" charset="-120"/>
                <a:ea typeface="標楷體" panose="03000509000000000000" pitchFamily="65" charset="-120"/>
              </a:rPr>
              <a:t>實驗產出</a:t>
            </a:r>
          </a:p>
        </p:txBody>
      </p:sp>
      <p:sp>
        <p:nvSpPr>
          <p:cNvPr id="3" name="內容版面配置區 2">
            <a:extLst>
              <a:ext uri="{FF2B5EF4-FFF2-40B4-BE49-F238E27FC236}">
                <a16:creationId xmlns:a16="http://schemas.microsoft.com/office/drawing/2014/main" id="{033634FE-ADF0-4BC3-A0A9-447EA9DD096B}"/>
              </a:ext>
            </a:extLst>
          </p:cNvPr>
          <p:cNvSpPr>
            <a:spLocks noGrp="1"/>
          </p:cNvSpPr>
          <p:nvPr>
            <p:ph type="body" idx="1"/>
          </p:nvPr>
        </p:nvSpPr>
        <p:spPr>
          <a:xfrm>
            <a:off x="588011" y="1391329"/>
            <a:ext cx="10858922" cy="5182191"/>
          </a:xfrm>
        </p:spPr>
        <p:txBody>
          <a:bodyPr vert="horz" lIns="91440" tIns="45720" rIns="91440" bIns="45720" rtlCol="0" anchor="t">
            <a:noAutofit/>
          </a:bodyPr>
          <a:lstStyle/>
          <a:p>
            <a:pPr algn="l">
              <a:buFont typeface="+mj-lt"/>
              <a:buAutoNum type="arabicPeriod"/>
            </a:pPr>
            <a:r>
              <a:rPr lang="zh-TW" altLang="en-US" sz="2000" b="1"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性能比較</a:t>
            </a:r>
            <a:r>
              <a:rPr lang="zh-TW" altLang="en-US"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p>
          <a:p>
            <a:pPr lvl="1" algn="l"/>
            <a:r>
              <a:rPr lang="en-US" altLang="zh-TW" b="0" i="0" dirty="0" err="1">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HyperDE</a:t>
            </a:r>
            <a:r>
              <a:rPr lang="zh-TW" altLang="en-US"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算法在多個基準函數上進行了測試，並與其他優化算法（如</a:t>
            </a:r>
            <a:r>
              <a:rPr lang="en-US" altLang="zh-TW"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SHADE</a:t>
            </a:r>
            <a:r>
              <a:rPr lang="zh-TW" altLang="en-US"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r>
              <a:rPr lang="en-US" altLang="zh-TW"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LSHADE</a:t>
            </a:r>
            <a:r>
              <a:rPr lang="zh-TW" altLang="en-US"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r>
              <a:rPr lang="en-US" altLang="zh-TW"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DE</a:t>
            </a:r>
            <a:r>
              <a:rPr lang="zh-TW" altLang="en-US"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等）進行了比較。</a:t>
            </a:r>
          </a:p>
          <a:p>
            <a:pPr lvl="1" algn="l"/>
            <a:r>
              <a:rPr lang="zh-TW" altLang="en-US"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根據</a:t>
            </a:r>
            <a:r>
              <a:rPr lang="en-US" altLang="zh-TW"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Friedman</a:t>
            </a:r>
            <a:r>
              <a:rPr lang="zh-TW" altLang="en-US"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排名，</a:t>
            </a:r>
            <a:r>
              <a:rPr lang="en-US" altLang="zh-TW" b="0" i="0" dirty="0" err="1">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HyperDE</a:t>
            </a:r>
            <a:r>
              <a:rPr lang="zh-TW" altLang="en-US"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的排名為</a:t>
            </a:r>
            <a:r>
              <a:rPr lang="en-US" altLang="zh-TW"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1.875</a:t>
            </a:r>
            <a:r>
              <a:rPr lang="zh-TW" altLang="en-US"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，顯示其在所有評估的算法中表現最佳。其他算法的排名依次為：</a:t>
            </a:r>
          </a:p>
          <a:p>
            <a:pPr marL="1143000" lvl="2" indent="-228600" algn="l">
              <a:buFont typeface="+mj-lt"/>
              <a:buAutoNum type="arabicPeriod"/>
            </a:pPr>
            <a:r>
              <a:rPr lang="en-US" altLang="zh-TW"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SHADE: 2.680</a:t>
            </a:r>
          </a:p>
          <a:p>
            <a:pPr marL="1143000" lvl="2" indent="-228600" algn="l">
              <a:buFont typeface="+mj-lt"/>
              <a:buAutoNum type="arabicPeriod"/>
            </a:pPr>
            <a:r>
              <a:rPr lang="en-US" altLang="zh-TW"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LSHADE: 3.097</a:t>
            </a:r>
          </a:p>
          <a:p>
            <a:pPr marL="1143000" lvl="2" indent="-228600" algn="l">
              <a:buFont typeface="+mj-lt"/>
              <a:buAutoNum type="arabicPeriod"/>
            </a:pPr>
            <a:r>
              <a:rPr lang="en-US" altLang="zh-TW"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Slime Mold Algorithm (SMA): 4.222</a:t>
            </a:r>
          </a:p>
          <a:p>
            <a:pPr marL="1143000" lvl="2" indent="-228600" algn="l">
              <a:buFont typeface="+mj-lt"/>
              <a:buAutoNum type="arabicPeriod"/>
            </a:pPr>
            <a:r>
              <a:rPr lang="en-US" altLang="zh-TW" sz="2000" b="0" i="0" dirty="0" err="1">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HyperBES</a:t>
            </a:r>
            <a:r>
              <a:rPr lang="en-US" altLang="zh-TW"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 4.916</a:t>
            </a:r>
          </a:p>
          <a:p>
            <a:pPr marL="1143000" lvl="2" indent="-228600" algn="l">
              <a:buFont typeface="+mj-lt"/>
              <a:buAutoNum type="arabicPeriod"/>
            </a:pPr>
            <a:r>
              <a:rPr lang="en-US" altLang="zh-TW"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Differential Evolution (DE): 5.458</a:t>
            </a:r>
          </a:p>
          <a:p>
            <a:pPr algn="l">
              <a:buFont typeface="+mj-lt"/>
              <a:buAutoNum type="arabicPeriod"/>
            </a:pPr>
            <a:r>
              <a:rPr lang="zh-TW" altLang="en-US" sz="2000" b="1"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統計顯著性</a:t>
            </a:r>
            <a:r>
              <a:rPr lang="zh-TW" altLang="en-US"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p>
          <a:p>
            <a:pPr lvl="1" algn="l"/>
            <a:r>
              <a:rPr lang="zh-TW" altLang="en-US"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使用</a:t>
            </a:r>
            <a:r>
              <a:rPr lang="en-US" altLang="zh-TW"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Wilcoxon</a:t>
            </a:r>
            <a:r>
              <a:rPr lang="zh-TW" altLang="en-US"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簽名秩檢驗來評估</a:t>
            </a:r>
            <a:r>
              <a:rPr lang="en-US" altLang="zh-TW" b="0" i="0" dirty="0" err="1">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HyperDE</a:t>
            </a:r>
            <a:r>
              <a:rPr lang="zh-TW" altLang="en-US"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與其他算法之間的統計顯著性。結果顯示：</a:t>
            </a:r>
          </a:p>
          <a:p>
            <a:pPr marL="1143000" lvl="2" indent="-228600" algn="l">
              <a:buFont typeface="+mj-lt"/>
              <a:buAutoNum type="arabicPeriod"/>
            </a:pPr>
            <a:r>
              <a:rPr lang="zh-TW" altLang="en-US"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在</a:t>
            </a:r>
            <a:r>
              <a:rPr lang="en-US" altLang="zh-TW"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F1</a:t>
            </a:r>
            <a:r>
              <a:rPr lang="zh-TW" altLang="en-US"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F2</a:t>
            </a:r>
            <a:r>
              <a:rPr lang="zh-TW" altLang="en-US"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F4</a:t>
            </a:r>
            <a:r>
              <a:rPr lang="zh-TW" altLang="en-US"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F6</a:t>
            </a:r>
            <a:r>
              <a:rPr lang="zh-TW" altLang="en-US"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和</a:t>
            </a:r>
            <a:r>
              <a:rPr lang="en-US" altLang="zh-TW"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F7</a:t>
            </a:r>
            <a:r>
              <a:rPr lang="zh-TW" altLang="en-US"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上，</a:t>
            </a:r>
            <a:r>
              <a:rPr lang="en-US" altLang="zh-TW" sz="2000" b="0" i="0" dirty="0" err="1">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HyperDE</a:t>
            </a:r>
            <a:r>
              <a:rPr lang="zh-TW" altLang="en-US"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與其他算法之間存在顯著差異，</a:t>
            </a:r>
            <a:r>
              <a:rPr lang="en-US" altLang="zh-TW"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p</a:t>
            </a:r>
            <a:r>
              <a:rPr lang="zh-TW" altLang="en-US"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值非常低（例如</a:t>
            </a:r>
            <a:r>
              <a:rPr lang="en-US" altLang="zh-TW"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F1</a:t>
            </a:r>
            <a:r>
              <a:rPr lang="zh-TW" altLang="en-US"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的</a:t>
            </a:r>
            <a:r>
              <a:rPr lang="en-US" altLang="zh-TW"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p</a:t>
            </a:r>
            <a:r>
              <a:rPr lang="zh-TW" altLang="en-US"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值約為</a:t>
            </a:r>
            <a:r>
              <a:rPr lang="en-US" altLang="zh-TW"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1.63 × 10⁻¹¹</a:t>
            </a:r>
            <a:r>
              <a:rPr lang="zh-TW" altLang="en-US"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p>
          <a:p>
            <a:pPr marL="1143000" lvl="2" indent="-228600" algn="l">
              <a:buFont typeface="+mj-lt"/>
              <a:buAutoNum type="arabicPeriod"/>
            </a:pPr>
            <a:r>
              <a:rPr lang="zh-TW" altLang="en-US"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在</a:t>
            </a:r>
            <a:r>
              <a:rPr lang="en-US" altLang="zh-TW"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F3</a:t>
            </a:r>
            <a:r>
              <a:rPr lang="zh-TW" altLang="en-US"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上，</a:t>
            </a:r>
            <a:r>
              <a:rPr lang="en-US" altLang="zh-TW" sz="2000" b="0" i="0" dirty="0" err="1">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HyperDE</a:t>
            </a:r>
            <a:r>
              <a:rPr lang="zh-TW" altLang="en-US"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與</a:t>
            </a:r>
            <a:r>
              <a:rPr lang="en-US" altLang="zh-TW"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SHADE/LSHADE</a:t>
            </a:r>
            <a:r>
              <a:rPr lang="zh-TW" altLang="en-US"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之間沒有顯著差異（</a:t>
            </a:r>
            <a:r>
              <a:rPr lang="en-US" altLang="zh-TW"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p</a:t>
            </a:r>
            <a:r>
              <a:rPr lang="zh-TW" altLang="en-US"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值為</a:t>
            </a:r>
            <a:r>
              <a:rPr lang="en-US" altLang="zh-TW"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0.16</a:t>
            </a:r>
            <a:r>
              <a:rPr lang="zh-TW" altLang="en-US"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），但</a:t>
            </a:r>
            <a:r>
              <a:rPr lang="en-US" altLang="zh-TW"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DE</a:t>
            </a:r>
            <a:r>
              <a:rPr lang="zh-TW" altLang="en-US"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的表現明顯不如</a:t>
            </a:r>
            <a:r>
              <a:rPr lang="en-US" altLang="zh-TW" sz="2000" b="0" i="0" dirty="0" err="1">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HyperDE</a:t>
            </a:r>
            <a:r>
              <a:rPr lang="zh-TW" altLang="en-US"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p>
        </p:txBody>
      </p:sp>
      <p:sp>
        <p:nvSpPr>
          <p:cNvPr id="6" name="投影片編號版面配置區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US" altLang="zh-TW" smtClean="0"/>
              <a:pPr rtl="0"/>
              <a:t>10</a:t>
            </a:fld>
            <a:endParaRPr lang="zh-TW" altLang="en-US" dirty="0"/>
          </a:p>
        </p:txBody>
      </p:sp>
    </p:spTree>
    <p:extLst>
      <p:ext uri="{BB962C8B-B14F-4D97-AF65-F5344CB8AC3E}">
        <p14:creationId xmlns:p14="http://schemas.microsoft.com/office/powerpoint/2010/main" val="2780873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7E1C88-627C-4655-A4FB-0BB02EDB078A}"/>
              </a:ext>
            </a:extLst>
          </p:cNvPr>
          <p:cNvSpPr>
            <a:spLocks noGrp="1"/>
          </p:cNvSpPr>
          <p:nvPr>
            <p:ph type="title"/>
          </p:nvPr>
        </p:nvSpPr>
        <p:spPr>
          <a:xfrm>
            <a:off x="588010" y="-386080"/>
            <a:ext cx="6229350" cy="1204912"/>
          </a:xfrm>
        </p:spPr>
        <p:txBody>
          <a:bodyPr rtlCol="0"/>
          <a:lstStyle/>
          <a:p>
            <a:pPr rtl="0"/>
            <a:r>
              <a:rPr lang="zh-TW" altLang="en-US" b="1" dirty="0">
                <a:latin typeface="標楷體" panose="03000509000000000000" pitchFamily="65" charset="-120"/>
                <a:ea typeface="標楷體" panose="03000509000000000000" pitchFamily="65" charset="-120"/>
              </a:rPr>
              <a:t>實驗產出</a:t>
            </a:r>
          </a:p>
        </p:txBody>
      </p:sp>
      <p:sp>
        <p:nvSpPr>
          <p:cNvPr id="3" name="內容版面配置區 2">
            <a:extLst>
              <a:ext uri="{FF2B5EF4-FFF2-40B4-BE49-F238E27FC236}">
                <a16:creationId xmlns:a16="http://schemas.microsoft.com/office/drawing/2014/main" id="{033634FE-ADF0-4BC3-A0A9-447EA9DD096B}"/>
              </a:ext>
            </a:extLst>
          </p:cNvPr>
          <p:cNvSpPr>
            <a:spLocks noGrp="1"/>
          </p:cNvSpPr>
          <p:nvPr>
            <p:ph type="body" idx="1"/>
          </p:nvPr>
        </p:nvSpPr>
        <p:spPr>
          <a:xfrm>
            <a:off x="588011" y="1391329"/>
            <a:ext cx="10858922" cy="5182191"/>
          </a:xfrm>
        </p:spPr>
        <p:txBody>
          <a:bodyPr vert="horz" lIns="91440" tIns="45720" rIns="91440" bIns="45720" rtlCol="0" anchor="t">
            <a:noAutofit/>
          </a:bodyPr>
          <a:lstStyle/>
          <a:p>
            <a:pPr algn="l"/>
            <a:r>
              <a:rPr lang="en-US" altLang="zh-TW" sz="2000" b="1"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3.</a:t>
            </a:r>
            <a:r>
              <a:rPr lang="zh-TW" altLang="en-US" sz="2000" b="1"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收斂性能</a:t>
            </a:r>
            <a:r>
              <a:rPr lang="zh-TW" altLang="en-US"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p>
          <a:p>
            <a:pPr lvl="1" algn="l"/>
            <a:r>
              <a:rPr lang="en-US" altLang="zh-TW" b="0" i="0" dirty="0" err="1">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HyperDE</a:t>
            </a:r>
            <a:r>
              <a:rPr lang="zh-TW" altLang="en-US"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在大多數基準函數上顯示出良好的收斂性能，通常能夠更快地找到更優的解。</a:t>
            </a:r>
          </a:p>
          <a:p>
            <a:pPr algn="l"/>
            <a:r>
              <a:rPr lang="en-US" altLang="zh-TW" sz="20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4.</a:t>
            </a:r>
            <a:r>
              <a:rPr lang="zh-TW" altLang="en-US" sz="2000" b="1"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執行時間</a:t>
            </a:r>
            <a:r>
              <a:rPr lang="zh-TW" altLang="en-US"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p>
          <a:p>
            <a:pPr lvl="1" algn="l"/>
            <a:r>
              <a:rPr lang="zh-TW" altLang="en-US"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雖然</a:t>
            </a:r>
            <a:r>
              <a:rPr lang="en-US" altLang="zh-TW" b="0" i="0" dirty="0" err="1">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HyperDE</a:t>
            </a:r>
            <a:r>
              <a:rPr lang="zh-TW" altLang="en-US"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的性能優越，但其執行時間比一些簡單的算法（如</a:t>
            </a:r>
            <a:r>
              <a:rPr lang="en-US" altLang="zh-TW"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SHADE</a:t>
            </a:r>
            <a:r>
              <a:rPr lang="zh-TW" altLang="en-US"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和</a:t>
            </a:r>
            <a:r>
              <a:rPr lang="en-US" altLang="zh-TW"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LSHADE</a:t>
            </a:r>
            <a:r>
              <a:rPr lang="zh-TW" altLang="en-US"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）慢</a:t>
            </a:r>
            <a:r>
              <a:rPr lang="en-US" altLang="zh-TW"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60-80%</a:t>
            </a:r>
            <a:r>
              <a:rPr lang="zh-TW" altLang="en-US"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。這是因為</a:t>
            </a:r>
            <a:r>
              <a:rPr lang="en-US" altLang="zh-TW" b="0" i="0" dirty="0" err="1">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HyperDE</a:t>
            </a:r>
            <a:r>
              <a:rPr lang="zh-TW" altLang="en-US"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需要進行額外的計算和操作。</a:t>
            </a:r>
          </a:p>
          <a:p>
            <a:pPr algn="l"/>
            <a:r>
              <a:rPr lang="en-US" altLang="zh-TW" sz="2000" b="1"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5.</a:t>
            </a:r>
            <a:r>
              <a:rPr lang="zh-TW" altLang="en-US" sz="2000" b="1"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基準函數的表現</a:t>
            </a:r>
            <a:r>
              <a:rPr lang="zh-TW" altLang="en-US"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p>
          <a:p>
            <a:pPr lvl="1" algn="l"/>
            <a:r>
              <a:rPr lang="zh-TW" altLang="en-US"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在</a:t>
            </a:r>
            <a:r>
              <a:rPr lang="en-US" altLang="zh-TW"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12</a:t>
            </a:r>
            <a:r>
              <a:rPr lang="zh-TW" altLang="en-US"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個基準函數上進行的實驗顯示，</a:t>
            </a:r>
            <a:r>
              <a:rPr lang="en-US" altLang="zh-TW" b="0" i="0" dirty="0" err="1">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HyperDE</a:t>
            </a:r>
            <a:r>
              <a:rPr lang="zh-TW" altLang="en-US"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在大多數情況下都能提供優於其他算法的解，特別是在</a:t>
            </a:r>
            <a:r>
              <a:rPr lang="en-US" altLang="zh-TW"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F1</a:t>
            </a:r>
            <a:r>
              <a:rPr lang="zh-TW" altLang="en-US"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r>
              <a:rPr lang="en-US" altLang="zh-TW"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F2</a:t>
            </a:r>
            <a:r>
              <a:rPr lang="zh-TW" altLang="en-US"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r>
              <a:rPr lang="en-US" altLang="zh-TW"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F4</a:t>
            </a:r>
            <a:r>
              <a:rPr lang="zh-TW" altLang="en-US"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r>
              <a:rPr lang="en-US" altLang="zh-TW"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F6</a:t>
            </a:r>
            <a:r>
              <a:rPr lang="zh-TW" altLang="en-US"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和</a:t>
            </a:r>
            <a:r>
              <a:rPr lang="en-US" altLang="zh-TW"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F7</a:t>
            </a:r>
            <a:r>
              <a:rPr lang="zh-TW" altLang="en-US"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等函數上。</a:t>
            </a:r>
          </a:p>
        </p:txBody>
      </p:sp>
      <p:sp>
        <p:nvSpPr>
          <p:cNvPr id="6" name="投影片編號版面配置區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US" altLang="zh-TW" smtClean="0"/>
              <a:pPr rtl="0"/>
              <a:t>11</a:t>
            </a:fld>
            <a:endParaRPr lang="zh-TW" altLang="en-US" dirty="0"/>
          </a:p>
        </p:txBody>
      </p:sp>
    </p:spTree>
    <p:extLst>
      <p:ext uri="{BB962C8B-B14F-4D97-AF65-F5344CB8AC3E}">
        <p14:creationId xmlns:p14="http://schemas.microsoft.com/office/powerpoint/2010/main" val="2069357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7E1C88-627C-4655-A4FB-0BB02EDB078A}"/>
              </a:ext>
            </a:extLst>
          </p:cNvPr>
          <p:cNvSpPr>
            <a:spLocks noGrp="1"/>
          </p:cNvSpPr>
          <p:nvPr>
            <p:ph type="title"/>
          </p:nvPr>
        </p:nvSpPr>
        <p:spPr>
          <a:xfrm>
            <a:off x="588010" y="-386080"/>
            <a:ext cx="6229350" cy="1204912"/>
          </a:xfrm>
        </p:spPr>
        <p:txBody>
          <a:bodyPr rtlCol="0"/>
          <a:lstStyle/>
          <a:p>
            <a:pPr rtl="0"/>
            <a:r>
              <a:rPr lang="zh-TW" altLang="en-US" b="1" dirty="0">
                <a:latin typeface="標楷體" panose="03000509000000000000" pitchFamily="65" charset="-120"/>
                <a:ea typeface="標楷體" panose="03000509000000000000" pitchFamily="65" charset="-120"/>
              </a:rPr>
              <a:t>實驗結論</a:t>
            </a:r>
          </a:p>
        </p:txBody>
      </p:sp>
      <p:sp>
        <p:nvSpPr>
          <p:cNvPr id="3" name="內容版面配置區 2">
            <a:extLst>
              <a:ext uri="{FF2B5EF4-FFF2-40B4-BE49-F238E27FC236}">
                <a16:creationId xmlns:a16="http://schemas.microsoft.com/office/drawing/2014/main" id="{033634FE-ADF0-4BC3-A0A9-447EA9DD096B}"/>
              </a:ext>
            </a:extLst>
          </p:cNvPr>
          <p:cNvSpPr>
            <a:spLocks noGrp="1"/>
          </p:cNvSpPr>
          <p:nvPr>
            <p:ph type="body" idx="1"/>
          </p:nvPr>
        </p:nvSpPr>
        <p:spPr>
          <a:xfrm>
            <a:off x="588011" y="1391329"/>
            <a:ext cx="10858922" cy="5182191"/>
          </a:xfrm>
        </p:spPr>
        <p:txBody>
          <a:bodyPr vert="horz" lIns="91440" tIns="45720" rIns="91440" bIns="45720" rtlCol="0" anchor="t">
            <a:noAutofit/>
          </a:bodyPr>
          <a:lstStyle/>
          <a:p>
            <a:pPr algn="l">
              <a:buFont typeface="+mj-lt"/>
              <a:buAutoNum type="arabicPeriod"/>
            </a:pPr>
            <a:r>
              <a:rPr lang="zh-TW" altLang="en-US" sz="2000" b="1"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提出的算法</a:t>
            </a:r>
            <a:r>
              <a:rPr lang="zh-TW" altLang="en-US"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p>
          <a:p>
            <a:pPr lvl="1" algn="l"/>
            <a:r>
              <a:rPr lang="zh-TW" altLang="en-US"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本文提出了一種基於差分</a:t>
            </a:r>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演</a:t>
            </a:r>
            <a:r>
              <a:rPr lang="zh-TW" altLang="en-US"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化（</a:t>
            </a:r>
            <a:r>
              <a:rPr lang="en-US" altLang="zh-TW"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DE</a:t>
            </a:r>
            <a:r>
              <a:rPr lang="zh-TW" altLang="en-US"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）算法的自適應超啟發式方法</a:t>
            </a:r>
            <a:r>
              <a:rPr lang="en-US" altLang="zh-TW" b="0" i="0" dirty="0" err="1">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HyperDE</a:t>
            </a:r>
            <a:r>
              <a:rPr lang="zh-TW" altLang="en-US"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，並與其他類似方法進行了比較。</a:t>
            </a:r>
          </a:p>
          <a:p>
            <a:pPr algn="l">
              <a:buFont typeface="+mj-lt"/>
              <a:buAutoNum type="arabicPeriod"/>
            </a:pPr>
            <a:r>
              <a:rPr lang="zh-TW" altLang="en-US" sz="2000" b="1"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性能優越性</a:t>
            </a:r>
            <a:r>
              <a:rPr lang="zh-TW" altLang="en-US"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p>
          <a:p>
            <a:pPr lvl="1" algn="l"/>
            <a:r>
              <a:rPr lang="en-US" altLang="zh-TW" b="0" i="0" dirty="0" err="1">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HyperDE</a:t>
            </a:r>
            <a:r>
              <a:rPr lang="zh-TW" altLang="en-US"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在</a:t>
            </a:r>
            <a:r>
              <a:rPr lang="en-US" altLang="zh-TW"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CEC</a:t>
            </a:r>
            <a:r>
              <a:rPr lang="zh-TW" altLang="en-US"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競賽的基準測試中表現出色，獲得了最佳的相對誤差和</a:t>
            </a:r>
            <a:r>
              <a:rPr lang="en-US" altLang="zh-TW"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Friedman</a:t>
            </a:r>
            <a:r>
              <a:rPr lang="zh-TW" altLang="en-US"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排名，顯示出其在全局優化中的優越性。</a:t>
            </a:r>
          </a:p>
          <a:p>
            <a:pPr algn="l">
              <a:buFont typeface="+mj-lt"/>
              <a:buAutoNum type="arabicPeriod"/>
            </a:pPr>
            <a:r>
              <a:rPr lang="zh-TW" altLang="en-US" sz="2000" b="1"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低超參數需求</a:t>
            </a:r>
            <a:r>
              <a:rPr lang="zh-TW" altLang="en-US"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p>
          <a:p>
            <a:pPr lvl="1" algn="l"/>
            <a:r>
              <a:rPr lang="zh-TW" altLang="en-US"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所提出的方法具有較低的超參數需求，無需進行額外的調整，這使得其在多種問題上的適用性更強。</a:t>
            </a:r>
          </a:p>
          <a:p>
            <a:pPr algn="l">
              <a:buFont typeface="+mj-lt"/>
              <a:buAutoNum type="arabicPeriod"/>
            </a:pPr>
            <a:r>
              <a:rPr lang="zh-TW" altLang="en-US" sz="2000" b="1"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未來的研究方向</a:t>
            </a:r>
            <a:r>
              <a:rPr lang="zh-TW" altLang="en-US"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p>
          <a:p>
            <a:pPr lvl="1" algn="l"/>
            <a:r>
              <a:rPr lang="zh-TW" altLang="en-US"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研究計劃進一步提高算法的效率，探索其內在的並行性，並將該技術擴展到其他高效的啟發式算法中。</a:t>
            </a:r>
          </a:p>
          <a:p>
            <a:pPr algn="l">
              <a:buFont typeface="+mj-lt"/>
              <a:buAutoNum type="arabicPeriod"/>
            </a:pPr>
            <a:r>
              <a:rPr lang="zh-TW" altLang="en-US" sz="2000" b="1"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總結</a:t>
            </a:r>
            <a:r>
              <a:rPr lang="zh-TW" altLang="en-US"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p>
          <a:p>
            <a:pPr lvl="1" algn="l"/>
            <a:r>
              <a:rPr lang="en-US" altLang="zh-TW" b="0" i="0" dirty="0" err="1">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HyperDE</a:t>
            </a:r>
            <a:r>
              <a:rPr lang="zh-TW" altLang="en-US"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及其變體（</a:t>
            </a:r>
            <a:r>
              <a:rPr lang="en-US" altLang="zh-TW" b="0" i="0" dirty="0" err="1">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HyperSSA</a:t>
            </a:r>
            <a:r>
              <a:rPr lang="zh-TW" altLang="en-US"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和</a:t>
            </a:r>
            <a:r>
              <a:rPr lang="en-US" altLang="zh-TW" b="0" i="0" dirty="0" err="1">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HyperBES</a:t>
            </a:r>
            <a:r>
              <a:rPr lang="zh-TW" altLang="en-US"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）顯示出相對於其對應算法的顯著改進，為未來的優化研究提供了新的思路和方法。</a:t>
            </a:r>
          </a:p>
        </p:txBody>
      </p:sp>
      <p:sp>
        <p:nvSpPr>
          <p:cNvPr id="6" name="投影片編號版面配置區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US" altLang="zh-TW" smtClean="0"/>
              <a:pPr rtl="0"/>
              <a:t>12</a:t>
            </a:fld>
            <a:endParaRPr lang="zh-TW" altLang="en-US" dirty="0"/>
          </a:p>
        </p:txBody>
      </p:sp>
    </p:spTree>
    <p:extLst>
      <p:ext uri="{BB962C8B-B14F-4D97-AF65-F5344CB8AC3E}">
        <p14:creationId xmlns:p14="http://schemas.microsoft.com/office/powerpoint/2010/main" val="1927818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4E0A63-A388-49B1-A04E-27CE9BD622EF}"/>
              </a:ext>
            </a:extLst>
          </p:cNvPr>
          <p:cNvSpPr>
            <a:spLocks noGrp="1"/>
          </p:cNvSpPr>
          <p:nvPr>
            <p:ph type="title"/>
          </p:nvPr>
        </p:nvSpPr>
        <p:spPr>
          <a:xfrm>
            <a:off x="477510" y="513415"/>
            <a:ext cx="5431971" cy="846301"/>
          </a:xfrm>
        </p:spPr>
        <p:txBody>
          <a:bodyPr rtlCol="0"/>
          <a:lstStyle/>
          <a:p>
            <a:pPr rtl="0"/>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論文規劃</a:t>
            </a:r>
          </a:p>
        </p:txBody>
      </p:sp>
      <p:sp>
        <p:nvSpPr>
          <p:cNvPr id="4" name="投影片編號版面配置區 3">
            <a:extLst>
              <a:ext uri="{FF2B5EF4-FFF2-40B4-BE49-F238E27FC236}">
                <a16:creationId xmlns:a16="http://schemas.microsoft.com/office/drawing/2014/main" id="{79ED4A67-3A46-4F54-A12A-EAE1B53E6457}"/>
              </a:ext>
            </a:extLst>
          </p:cNvPr>
          <p:cNvSpPr>
            <a:spLocks noGrp="1"/>
          </p:cNvSpPr>
          <p:nvPr>
            <p:ph type="sldNum" sz="quarter" idx="29"/>
          </p:nvPr>
        </p:nvSpPr>
        <p:spPr>
          <a:xfrm>
            <a:off x="10700656" y="6356350"/>
            <a:ext cx="653143" cy="365125"/>
          </a:xfrm>
        </p:spPr>
        <p:txBody>
          <a:bodyPr rtlCol="0"/>
          <a:lstStyle/>
          <a:p>
            <a:pPr rtl="0"/>
            <a:fld id="{19B51A1E-902D-48AF-9020-955120F399B6}" type="slidenum">
              <a:rPr lang="en-ZA" altLang="zh-TW" smtClean="0"/>
              <a:pPr rtl="0"/>
              <a:t>13</a:t>
            </a:fld>
            <a:endParaRPr lang="zh-TW" altLang="en-ZA" dirty="0"/>
          </a:p>
        </p:txBody>
      </p:sp>
      <p:sp>
        <p:nvSpPr>
          <p:cNvPr id="7" name="文字方塊 6">
            <a:extLst>
              <a:ext uri="{FF2B5EF4-FFF2-40B4-BE49-F238E27FC236}">
                <a16:creationId xmlns:a16="http://schemas.microsoft.com/office/drawing/2014/main" id="{26D7DE5C-DEE9-49F9-B476-3C53BBEEE438}"/>
              </a:ext>
            </a:extLst>
          </p:cNvPr>
          <p:cNvSpPr txBox="1"/>
          <p:nvPr/>
        </p:nvSpPr>
        <p:spPr>
          <a:xfrm>
            <a:off x="634633" y="1289602"/>
            <a:ext cx="6094602" cy="1686103"/>
          </a:xfrm>
          <a:prstGeom prst="rect">
            <a:avLst/>
          </a:prstGeom>
          <a:noFill/>
        </p:spPr>
        <p:txBody>
          <a:bodyPr wrap="square">
            <a:spAutoFit/>
          </a:bodyPr>
          <a:lstStyle/>
          <a:p>
            <a:pPr marL="457200" lvl="0" indent="-457200">
              <a:lnSpc>
                <a:spcPct val="115000"/>
              </a:lnSpc>
              <a:spcAft>
                <a:spcPts val="800"/>
              </a:spcAft>
              <a:buSzPct val="100000"/>
              <a:buFont typeface="+mj-lt"/>
              <a:buAutoNum type="arabicPeriod"/>
              <a:tabLst>
                <a:tab pos="457200" algn="l"/>
              </a:tabLst>
            </a:pPr>
            <a:r>
              <a:rPr lang="zh-TW" altLang="en-US" sz="2000" spc="150" dirty="0">
                <a:solidFill>
                  <a:schemeClr val="tx1">
                    <a:lumMod val="75000"/>
                    <a:lumOff val="25000"/>
                  </a:schemeClr>
                </a:solidFill>
                <a:latin typeface="標楷體" panose="03000509000000000000" pitchFamily="65" charset="-120"/>
                <a:ea typeface="標楷體" panose="03000509000000000000" pitchFamily="65" charset="-120"/>
                <a:cs typeface="Times New Roman" panose="02020603050405020304" pitchFamily="18" charset="0"/>
              </a:rPr>
              <a:t>先了解</a:t>
            </a:r>
            <a:r>
              <a:rPr lang="en-US" altLang="zh-TW" sz="2000" spc="150" dirty="0">
                <a:solidFill>
                  <a:schemeClr val="tx1">
                    <a:lumMod val="75000"/>
                    <a:lumOff val="25000"/>
                  </a:schemeClr>
                </a:solidFill>
                <a:latin typeface="標楷體" panose="03000509000000000000" pitchFamily="65" charset="-120"/>
                <a:ea typeface="標楷體" panose="03000509000000000000" pitchFamily="65" charset="-120"/>
                <a:cs typeface="Times New Roman" panose="02020603050405020304" pitchFamily="18" charset="0"/>
              </a:rPr>
              <a:t>IEEE</a:t>
            </a:r>
            <a:r>
              <a:rPr lang="zh-TW" altLang="en-US" sz="2000" spc="150" dirty="0">
                <a:solidFill>
                  <a:schemeClr val="tx1">
                    <a:lumMod val="75000"/>
                    <a:lumOff val="25000"/>
                  </a:schemeClr>
                </a:solidFill>
                <a:latin typeface="標楷體" panose="03000509000000000000" pitchFamily="65" charset="-120"/>
                <a:ea typeface="標楷體" panose="03000509000000000000" pitchFamily="65" charset="-120"/>
                <a:cs typeface="Times New Roman" panose="02020603050405020304" pitchFamily="18" charset="0"/>
              </a:rPr>
              <a:t>論文格式規範。</a:t>
            </a:r>
            <a:endParaRPr lang="en-US" altLang="zh-TW" sz="2000" spc="150" dirty="0">
              <a:solidFill>
                <a:schemeClr val="tx1">
                  <a:lumMod val="75000"/>
                  <a:lumOff val="25000"/>
                </a:schemeClr>
              </a:solidFill>
              <a:latin typeface="標楷體" panose="03000509000000000000" pitchFamily="65" charset="-120"/>
              <a:ea typeface="標楷體" panose="03000509000000000000" pitchFamily="65" charset="-120"/>
              <a:cs typeface="Times New Roman" panose="02020603050405020304" pitchFamily="18" charset="0"/>
            </a:endParaRPr>
          </a:p>
          <a:p>
            <a:pPr marL="457200" lvl="0" indent="-457200">
              <a:lnSpc>
                <a:spcPct val="115000"/>
              </a:lnSpc>
              <a:spcAft>
                <a:spcPts val="800"/>
              </a:spcAft>
              <a:buSzPct val="100000"/>
              <a:buFont typeface="+mj-lt"/>
              <a:buAutoNum type="arabicPeriod"/>
              <a:tabLst>
                <a:tab pos="457200" algn="l"/>
              </a:tabLst>
            </a:pPr>
            <a:r>
              <a:rPr lang="zh-TW" altLang="en-US" sz="2000" spc="150" dirty="0">
                <a:solidFill>
                  <a:schemeClr val="tx1">
                    <a:lumMod val="75000"/>
                    <a:lumOff val="25000"/>
                  </a:schemeClr>
                </a:solidFill>
                <a:latin typeface="標楷體" panose="03000509000000000000" pitchFamily="65" charset="-120"/>
                <a:ea typeface="標楷體" panose="03000509000000000000" pitchFamily="65" charset="-120"/>
                <a:cs typeface="Times New Roman" panose="02020603050405020304" pitchFamily="18" charset="0"/>
              </a:rPr>
              <a:t>嘗試利用生成式</a:t>
            </a:r>
            <a:r>
              <a:rPr lang="en-US" altLang="zh-TW" sz="2000" spc="150" dirty="0">
                <a:solidFill>
                  <a:schemeClr val="tx1">
                    <a:lumMod val="75000"/>
                    <a:lumOff val="25000"/>
                  </a:schemeClr>
                </a:solidFill>
                <a:latin typeface="標楷體" panose="03000509000000000000" pitchFamily="65" charset="-120"/>
                <a:ea typeface="標楷體" panose="03000509000000000000" pitchFamily="65" charset="-120"/>
                <a:cs typeface="Times New Roman" panose="02020603050405020304" pitchFamily="18" charset="0"/>
              </a:rPr>
              <a:t>AI</a:t>
            </a:r>
            <a:r>
              <a:rPr lang="zh-TW" altLang="en-US" sz="2000" spc="150" dirty="0">
                <a:solidFill>
                  <a:schemeClr val="tx1">
                    <a:lumMod val="75000"/>
                    <a:lumOff val="25000"/>
                  </a:schemeClr>
                </a:solidFill>
                <a:latin typeface="標楷體" panose="03000509000000000000" pitchFamily="65" charset="-120"/>
                <a:ea typeface="標楷體" panose="03000509000000000000" pitchFamily="65" charset="-120"/>
                <a:cs typeface="Times New Roman" panose="02020603050405020304" pitchFamily="18" charset="0"/>
              </a:rPr>
              <a:t>產出更好的解決方案。</a:t>
            </a:r>
            <a:endParaRPr lang="en-US" altLang="zh-TW" sz="2000" spc="150" dirty="0">
              <a:solidFill>
                <a:schemeClr val="tx1">
                  <a:lumMod val="75000"/>
                  <a:lumOff val="25000"/>
                </a:schemeClr>
              </a:solidFill>
              <a:latin typeface="標楷體" panose="03000509000000000000" pitchFamily="65" charset="-120"/>
              <a:ea typeface="標楷體" panose="03000509000000000000" pitchFamily="65" charset="-120"/>
              <a:cs typeface="Times New Roman" panose="02020603050405020304" pitchFamily="18" charset="0"/>
            </a:endParaRPr>
          </a:p>
          <a:p>
            <a:pPr marL="457200" lvl="0" indent="-457200">
              <a:lnSpc>
                <a:spcPct val="115000"/>
              </a:lnSpc>
              <a:spcAft>
                <a:spcPts val="800"/>
              </a:spcAft>
              <a:buSzPct val="100000"/>
              <a:buFont typeface="+mj-lt"/>
              <a:buAutoNum type="arabicPeriod"/>
              <a:tabLst>
                <a:tab pos="457200" algn="l"/>
              </a:tabLst>
            </a:pPr>
            <a:r>
              <a:rPr lang="zh-TW" altLang="en-US" sz="2000" spc="150" dirty="0">
                <a:solidFill>
                  <a:schemeClr val="tx1">
                    <a:lumMod val="75000"/>
                    <a:lumOff val="25000"/>
                  </a:schemeClr>
                </a:solidFill>
                <a:latin typeface="標楷體" panose="03000509000000000000" pitchFamily="65" charset="-120"/>
                <a:ea typeface="標楷體" panose="03000509000000000000" pitchFamily="65" charset="-120"/>
                <a:cs typeface="Times New Roman" panose="02020603050405020304" pitchFamily="18" charset="0"/>
              </a:rPr>
              <a:t>嘗試利用生成式</a:t>
            </a:r>
            <a:r>
              <a:rPr lang="en-US" altLang="zh-TW" sz="2000" spc="150" dirty="0">
                <a:solidFill>
                  <a:schemeClr val="tx1">
                    <a:lumMod val="75000"/>
                    <a:lumOff val="25000"/>
                  </a:schemeClr>
                </a:solidFill>
                <a:latin typeface="標楷體" panose="03000509000000000000" pitchFamily="65" charset="-120"/>
                <a:ea typeface="標楷體" panose="03000509000000000000" pitchFamily="65" charset="-120"/>
                <a:cs typeface="Times New Roman" panose="02020603050405020304" pitchFamily="18" charset="0"/>
              </a:rPr>
              <a:t>AI</a:t>
            </a:r>
            <a:r>
              <a:rPr lang="zh-TW" altLang="en-US" sz="2000" spc="150" dirty="0">
                <a:solidFill>
                  <a:schemeClr val="tx1">
                    <a:lumMod val="75000"/>
                    <a:lumOff val="25000"/>
                  </a:schemeClr>
                </a:solidFill>
                <a:latin typeface="標楷體" panose="03000509000000000000" pitchFamily="65" charset="-120"/>
                <a:ea typeface="標楷體" panose="03000509000000000000" pitchFamily="65" charset="-120"/>
                <a:cs typeface="Times New Roman" panose="02020603050405020304" pitchFamily="18" charset="0"/>
              </a:rPr>
              <a:t>產出符合規範的</a:t>
            </a:r>
            <a:r>
              <a:rPr lang="en-US" altLang="zh-TW" sz="2000" spc="150" dirty="0">
                <a:solidFill>
                  <a:schemeClr val="tx1">
                    <a:lumMod val="75000"/>
                    <a:lumOff val="25000"/>
                  </a:schemeClr>
                </a:solidFill>
                <a:latin typeface="標楷體" panose="03000509000000000000" pitchFamily="65" charset="-120"/>
                <a:ea typeface="標楷體" panose="03000509000000000000" pitchFamily="65" charset="-120"/>
                <a:cs typeface="Times New Roman" panose="02020603050405020304" pitchFamily="18" charset="0"/>
              </a:rPr>
              <a:t>TEX</a:t>
            </a:r>
            <a:r>
              <a:rPr lang="zh-TW" altLang="en-US" sz="2000" spc="150" dirty="0">
                <a:solidFill>
                  <a:schemeClr val="tx1">
                    <a:lumMod val="75000"/>
                    <a:lumOff val="25000"/>
                  </a:schemeClr>
                </a:solidFill>
                <a:latin typeface="標楷體" panose="03000509000000000000" pitchFamily="65" charset="-120"/>
                <a:ea typeface="標楷體" panose="03000509000000000000" pitchFamily="65" charset="-120"/>
                <a:cs typeface="Times New Roman" panose="02020603050405020304" pitchFamily="18" charset="0"/>
              </a:rPr>
              <a:t>程式碼產出論文。</a:t>
            </a:r>
            <a:endParaRPr lang="en-US" altLang="zh-TW" sz="2000" spc="150" dirty="0">
              <a:solidFill>
                <a:schemeClr val="tx1">
                  <a:lumMod val="75000"/>
                  <a:lumOff val="25000"/>
                </a:schemeClr>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3" name="頁尾版面配置區 2">
            <a:extLst>
              <a:ext uri="{FF2B5EF4-FFF2-40B4-BE49-F238E27FC236}">
                <a16:creationId xmlns:a16="http://schemas.microsoft.com/office/drawing/2014/main" id="{57E94D67-5DD1-1B1E-DD4D-70053E050729}"/>
              </a:ext>
            </a:extLst>
          </p:cNvPr>
          <p:cNvSpPr txBox="1">
            <a:spLocks/>
          </p:cNvSpPr>
          <p:nvPr/>
        </p:nvSpPr>
        <p:spPr>
          <a:xfrm>
            <a:off x="6928394" y="5403368"/>
            <a:ext cx="3243942" cy="249382"/>
          </a:xfrm>
          <a:prstGeom prst="rect">
            <a:avLst/>
          </a:prstGeom>
        </p:spPr>
        <p:txBody>
          <a:bodyPr rtlCol="0"/>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900" dirty="0">
                <a:solidFill>
                  <a:schemeClr val="tx1">
                    <a:tint val="75000"/>
                  </a:schemeClr>
                </a:solidFill>
                <a:latin typeface="Microsoft JhengHei UI" panose="020B0604030504040204" pitchFamily="34" charset="-120"/>
                <a:ea typeface="Microsoft JhengHei UI" panose="020B0604030504040204" pitchFamily="34" charset="-120"/>
              </a:rPr>
              <a:t>圖片來源</a:t>
            </a:r>
            <a:r>
              <a:rPr lang="en-US" altLang="zh-TW" sz="900" dirty="0">
                <a:solidFill>
                  <a:schemeClr val="tx1">
                    <a:tint val="75000"/>
                  </a:schemeClr>
                </a:solidFill>
                <a:latin typeface="Microsoft JhengHei UI" panose="020B0604030504040204" pitchFamily="34" charset="-120"/>
                <a:ea typeface="Microsoft JhengHei UI" panose="020B0604030504040204" pitchFamily="34" charset="-120"/>
              </a:rPr>
              <a:t>:</a:t>
            </a:r>
            <a:r>
              <a:rPr lang="zh-TW" altLang="en-US" sz="900" dirty="0">
                <a:solidFill>
                  <a:schemeClr val="tx1">
                    <a:tint val="75000"/>
                  </a:schemeClr>
                </a:solidFill>
                <a:latin typeface="Microsoft JhengHei UI" panose="020B0604030504040204" pitchFamily="34" charset="-120"/>
                <a:ea typeface="Microsoft JhengHei UI" panose="020B0604030504040204" pitchFamily="34" charset="-120"/>
              </a:rPr>
              <a:t>網路抓取</a:t>
            </a:r>
            <a:endParaRPr lang="en-US" altLang="zh-TW" sz="900" dirty="0">
              <a:solidFill>
                <a:schemeClr val="tx1">
                  <a:tint val="75000"/>
                </a:schemeClr>
              </a:solidFill>
              <a:latin typeface="Microsoft JhengHei UI" panose="020B0604030504040204" pitchFamily="34" charset="-120"/>
              <a:ea typeface="Microsoft JhengHei UI" panose="020B0604030504040204" pitchFamily="34" charset="-120"/>
            </a:endParaRPr>
          </a:p>
        </p:txBody>
      </p:sp>
      <p:pic>
        <p:nvPicPr>
          <p:cNvPr id="2050" name="Picture 2" descr="IEEE-xplore logo - IEEE Media Advertising Center">
            <a:extLst>
              <a:ext uri="{FF2B5EF4-FFF2-40B4-BE49-F238E27FC236}">
                <a16:creationId xmlns:a16="http://schemas.microsoft.com/office/drawing/2014/main" id="{D3E7EC6A-9F9C-6A56-11C9-B19B5ADA0A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1934" y="3137727"/>
            <a:ext cx="7844143" cy="256963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019C46B-080B-F9CD-1F2E-CE714DDEB8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8906" y="5477154"/>
            <a:ext cx="1510575" cy="867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393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rtlCol="0"/>
          <a:lstStyle/>
          <a:p>
            <a:pPr rtl="0"/>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報告結束，感謝聆聽。</a:t>
            </a:r>
          </a:p>
        </p:txBody>
      </p:sp>
      <p:sp>
        <p:nvSpPr>
          <p:cNvPr id="3" name="內容版面配置區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rtlCol="0">
            <a:normAutofit/>
          </a:bodyPr>
          <a:lstStyle/>
          <a:p>
            <a:pPr rtl="0"/>
            <a:r>
              <a:rPr lang="en-US" altLang="zh-TW" dirty="0">
                <a:latin typeface="Times New Roman" panose="02020603050405020304" pitchFamily="18" charset="0"/>
                <a:ea typeface="標楷體" panose="03000509000000000000" pitchFamily="65" charset="-120"/>
                <a:cs typeface="Times New Roman" panose="02020603050405020304" pitchFamily="18" charset="0"/>
              </a:rPr>
              <a:t>TSE,LIN LE</a:t>
            </a:r>
          </a:p>
          <a:p>
            <a:pPr rtl="0"/>
            <a:r>
              <a:rPr lang="en-US" altLang="zh-TW" dirty="0">
                <a:latin typeface="Times New Roman" panose="02020603050405020304" pitchFamily="18" charset="0"/>
                <a:ea typeface="標楷體" panose="03000509000000000000" pitchFamily="65" charset="-120"/>
                <a:cs typeface="Times New Roman" panose="02020603050405020304" pitchFamily="18" charset="0"/>
              </a:rPr>
              <a:t>511172176@m365.fju.edu.com</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p>
            <a:pPr rtl="0"/>
            <a:r>
              <a:rPr lang="en-US" altLang="zh-TW" dirty="0">
                <a:latin typeface="Times New Roman" panose="02020603050405020304" pitchFamily="18" charset="0"/>
                <a:ea typeface="標楷體" panose="03000509000000000000" pitchFamily="65" charset="-120"/>
                <a:cs typeface="Times New Roman" panose="02020603050405020304" pitchFamily="18" charset="0"/>
                <a:hlinkClick r:id="rId3"/>
              </a:rPr>
              <a:t>511172176 (</a:t>
            </a:r>
            <a:r>
              <a:rPr lang="zh-TW" altLang="en-US" dirty="0">
                <a:latin typeface="Times New Roman" panose="02020603050405020304" pitchFamily="18" charset="0"/>
                <a:ea typeface="標楷體" panose="03000509000000000000" pitchFamily="65" charset="-120"/>
                <a:cs typeface="Times New Roman" panose="02020603050405020304" pitchFamily="18" charset="0"/>
                <a:hlinkClick r:id="rId3"/>
              </a:rPr>
              <a:t>李則霖 </a:t>
            </a:r>
            <a:r>
              <a:rPr lang="en-US" altLang="zh-TW" dirty="0">
                <a:latin typeface="Times New Roman" panose="02020603050405020304" pitchFamily="18" charset="0"/>
                <a:ea typeface="標楷體" panose="03000509000000000000" pitchFamily="65" charset="-120"/>
                <a:cs typeface="Times New Roman" panose="02020603050405020304" pitchFamily="18" charset="0"/>
                <a:hlinkClick r:id="rId3"/>
              </a:rPr>
              <a:t>LI, TSE-LIN) · GitHub</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投影片編號版面配置區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rtlCol="0"/>
          <a:lstStyle/>
          <a:p>
            <a:pPr rtl="0"/>
            <a:fld id="{B5CEABB6-07DC-46E8-9B57-56EC44A396E5}" type="slidenum">
              <a:rPr lang="en-US" altLang="zh-TW" smtClean="0"/>
              <a:pPr rtl="0"/>
              <a:t>14</a:t>
            </a:fld>
            <a:endParaRPr lang="zh-TW" altLang="en-US"/>
          </a:p>
        </p:txBody>
      </p:sp>
      <p:pic>
        <p:nvPicPr>
          <p:cNvPr id="5" name="圖片 4" descr="一張含有 樣式, 圖形, 平面設計, 螢幕擷取畫面 的圖片&#10;&#10;自動產生的描述">
            <a:extLst>
              <a:ext uri="{FF2B5EF4-FFF2-40B4-BE49-F238E27FC236}">
                <a16:creationId xmlns:a16="http://schemas.microsoft.com/office/drawing/2014/main" id="{E81B2F97-FEE7-743B-A50C-34DF0D617AFD}"/>
              </a:ext>
            </a:extLst>
          </p:cNvPr>
          <p:cNvPicPr>
            <a:picLocks noChangeAspect="1"/>
          </p:cNvPicPr>
          <p:nvPr/>
        </p:nvPicPr>
        <p:blipFill>
          <a:blip r:embed="rId4"/>
          <a:stretch>
            <a:fillRect/>
          </a:stretch>
        </p:blipFill>
        <p:spPr>
          <a:xfrm>
            <a:off x="7893368" y="3520440"/>
            <a:ext cx="944244" cy="944244"/>
          </a:xfrm>
          <a:prstGeom prst="rect">
            <a:avLst/>
          </a:prstGeom>
        </p:spPr>
      </p:pic>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rtlCol="0"/>
          <a:lstStyle/>
          <a:p>
            <a:pPr rtl="0"/>
            <a:r>
              <a:rPr lang="zh-TW" altLang="en-US" b="1" dirty="0">
                <a:latin typeface="標楷體" panose="03000509000000000000" pitchFamily="65" charset="-120"/>
                <a:ea typeface="標楷體" panose="03000509000000000000" pitchFamily="65" charset="-120"/>
              </a:rPr>
              <a:t>簡述</a:t>
            </a:r>
          </a:p>
        </p:txBody>
      </p:sp>
      <p:sp>
        <p:nvSpPr>
          <p:cNvPr id="3" name="副標題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rtlCol="0">
            <a:noAutofit/>
          </a:bodyPr>
          <a:lstStyle/>
          <a:p>
            <a:r>
              <a:rPr lang="zh-TW" altLang="en-US" sz="1800" dirty="0">
                <a:latin typeface="標楷體" panose="03000509000000000000" pitchFamily="65" charset="-120"/>
                <a:ea typeface="標楷體" panose="03000509000000000000" pitchFamily="65" charset="-120"/>
              </a:rPr>
              <a:t>利用在超啟發式演算法課程所學，瞭解超啟發演算法的演算概念。利用現有的</a:t>
            </a:r>
            <a:r>
              <a:rPr lang="zh-TW" altLang="en-US" sz="1800" cap="none" noProof="1">
                <a:latin typeface="Times New Roman" panose="02020603050405020304" pitchFamily="18" charset="0"/>
                <a:ea typeface="標楷體" panose="03000509000000000000" pitchFamily="65" charset="-120"/>
                <a:cs typeface="Times New Roman" panose="02020603050405020304" pitchFamily="18" charset="0"/>
              </a:rPr>
              <a:t>學術文章</a:t>
            </a:r>
            <a:r>
              <a:rPr lang="zh-TW" altLang="en-US" sz="1800" dirty="0">
                <a:latin typeface="標楷體" panose="03000509000000000000" pitchFamily="65" charset="-120"/>
                <a:ea typeface="標楷體" panose="03000509000000000000" pitchFamily="65" charset="-120"/>
              </a:rPr>
              <a:t>了解現有超啟發演算在全域搜尋上的解決方案，並且</a:t>
            </a:r>
            <a:r>
              <a:rPr lang="zh-TW" altLang="en-US" sz="1800" cap="none" noProof="1">
                <a:latin typeface="Times New Roman" panose="02020603050405020304" pitchFamily="18" charset="0"/>
                <a:ea typeface="標楷體" panose="03000509000000000000" pitchFamily="65" charset="-120"/>
                <a:cs typeface="Times New Roman" panose="02020603050405020304" pitchFamily="18" charset="0"/>
              </a:rPr>
              <a:t>嘗試使用生成式</a:t>
            </a:r>
            <a:r>
              <a:rPr lang="en-US" altLang="zh-TW" sz="1800" cap="none" noProof="1">
                <a:latin typeface="Times New Roman" panose="02020603050405020304" pitchFamily="18" charset="0"/>
                <a:ea typeface="標楷體" panose="03000509000000000000" pitchFamily="65" charset="-120"/>
                <a:cs typeface="Times New Roman" panose="02020603050405020304" pitchFamily="18" charset="0"/>
              </a:rPr>
              <a:t>AI</a:t>
            </a:r>
            <a:r>
              <a:rPr lang="zh-TW" altLang="en-US" sz="1800" cap="none" noProof="1">
                <a:latin typeface="Times New Roman" panose="02020603050405020304" pitchFamily="18" charset="0"/>
                <a:ea typeface="標楷體" panose="03000509000000000000" pitchFamily="65" charset="-120"/>
                <a:cs typeface="Times New Roman" panose="02020603050405020304" pitchFamily="18" charset="0"/>
              </a:rPr>
              <a:t>工具</a:t>
            </a:r>
            <a:r>
              <a:rPr lang="zh-TW" altLang="en-US" sz="1800" noProof="1">
                <a:latin typeface="Times New Roman" panose="02020603050405020304" pitchFamily="18" charset="0"/>
                <a:ea typeface="標楷體" panose="03000509000000000000" pitchFamily="65" charset="-120"/>
                <a:cs typeface="Times New Roman" panose="02020603050405020304" pitchFamily="18" charset="0"/>
              </a:rPr>
              <a:t>理解論文中</a:t>
            </a:r>
            <a:r>
              <a:rPr lang="zh-TW" altLang="en-US" sz="1800" cap="none" noProof="1">
                <a:latin typeface="Times New Roman" panose="02020603050405020304" pitchFamily="18" charset="0"/>
                <a:ea typeface="標楷體" panose="03000509000000000000" pitchFamily="65" charset="-120"/>
                <a:cs typeface="Times New Roman" panose="02020603050405020304" pitchFamily="18" charset="0"/>
              </a:rPr>
              <a:t>解決方案的執行方法。</a:t>
            </a:r>
          </a:p>
        </p:txBody>
      </p:sp>
      <p:sp>
        <p:nvSpPr>
          <p:cNvPr id="4" name="投影片編號版面配置區 3">
            <a:extLst>
              <a:ext uri="{FF2B5EF4-FFF2-40B4-BE49-F238E27FC236}">
                <a16:creationId xmlns:a16="http://schemas.microsoft.com/office/drawing/2014/main" id="{328F602C-7F98-4C02-99D4-ED65E00D66A4}"/>
              </a:ext>
            </a:extLst>
          </p:cNvPr>
          <p:cNvSpPr>
            <a:spLocks noGrp="1"/>
          </p:cNvSpPr>
          <p:nvPr>
            <p:ph type="sldNum" sz="quarter" idx="4294967295"/>
          </p:nvPr>
        </p:nvSpPr>
        <p:spPr>
          <a:xfrm>
            <a:off x="5536305" y="6356350"/>
            <a:ext cx="987552" cy="365125"/>
          </a:xfrm>
        </p:spPr>
        <p:txBody>
          <a:bodyPr rtlCol="0"/>
          <a:lstStyle/>
          <a:p>
            <a:pPr rtl="0"/>
            <a:fld id="{19B51A1E-902D-48AF-9020-955120F399B6}" type="slidenum">
              <a:rPr lang="en-ZA" altLang="zh-TW" smtClean="0"/>
              <a:pPr/>
              <a:t>2</a:t>
            </a:fld>
            <a:endParaRPr lang="zh-TW" altLang="en-ZA"/>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pPr rtl="0"/>
            <a:r>
              <a:rPr lang="en-US" altLang="zh-TW" sz="2000" dirty="0">
                <a:latin typeface="Times New Roman" panose="02020603050405020304" pitchFamily="18" charset="0"/>
                <a:cs typeface="Times New Roman" panose="02020603050405020304" pitchFamily="18" charset="0"/>
              </a:rPr>
              <a:t>1.</a:t>
            </a:r>
          </a:p>
        </p:txBody>
      </p:sp>
      <p:sp>
        <p:nvSpPr>
          <p:cNvPr id="4" name="文字版面配置區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rtlCol="0"/>
          <a:lstStyle/>
          <a:p>
            <a:pPr rtl="0"/>
            <a:r>
              <a:rPr lang="en-US" altLang="zh-TW" sz="2000" dirty="0">
                <a:latin typeface="Times New Roman" panose="02020603050405020304" pitchFamily="18" charset="0"/>
                <a:cs typeface="Times New Roman" panose="02020603050405020304" pitchFamily="18" charset="0"/>
              </a:rPr>
              <a:t>2.</a:t>
            </a:r>
          </a:p>
        </p:txBody>
      </p:sp>
      <p:sp>
        <p:nvSpPr>
          <p:cNvPr id="5" name="文字版面配置區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rtlCol="0"/>
          <a:lstStyle/>
          <a:p>
            <a:pPr rtl="0"/>
            <a:r>
              <a:rPr lang="en-US" altLang="zh-TW" sz="2000" dirty="0">
                <a:latin typeface="Times New Roman" panose="02020603050405020304" pitchFamily="18" charset="0"/>
                <a:cs typeface="Times New Roman" panose="02020603050405020304" pitchFamily="18" charset="0"/>
              </a:rPr>
              <a:t>3.</a:t>
            </a:r>
          </a:p>
        </p:txBody>
      </p:sp>
      <p:sp>
        <p:nvSpPr>
          <p:cNvPr id="6" name="文字版面配置區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rtlCol="0"/>
          <a:lstStyle/>
          <a:p>
            <a:pPr rtl="0"/>
            <a:r>
              <a:rPr lang="en-US" altLang="zh-TW" sz="2000" dirty="0">
                <a:latin typeface="Times New Roman" panose="02020603050405020304" pitchFamily="18" charset="0"/>
                <a:cs typeface="Times New Roman" panose="02020603050405020304" pitchFamily="18" charset="0"/>
              </a:rPr>
              <a:t>4.</a:t>
            </a:r>
            <a:endParaRPr lang="zh-TW" altLang="en-US" sz="2000" dirty="0">
              <a:latin typeface="Times New Roman" panose="02020603050405020304" pitchFamily="18" charset="0"/>
              <a:cs typeface="Times New Roman" panose="02020603050405020304" pitchFamily="18" charset="0"/>
            </a:endParaRPr>
          </a:p>
        </p:txBody>
      </p:sp>
      <p:sp>
        <p:nvSpPr>
          <p:cNvPr id="7" name="文字版面配置區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rtlCol="0">
            <a:normAutofit/>
          </a:bodyPr>
          <a:lstStyle/>
          <a:p>
            <a:pPr rtl="0"/>
            <a:r>
              <a:rPr lang="en-US" altLang="zh-TW" sz="2000" b="1" i="0" dirty="0" err="1">
                <a:effectLst/>
                <a:latin typeface="Times New Roman" panose="02020603050405020304" pitchFamily="18" charset="0"/>
                <a:ea typeface="標楷體" panose="03000509000000000000" pitchFamily="65" charset="-120"/>
                <a:cs typeface="Times New Roman" panose="02020603050405020304" pitchFamily="18" charset="0"/>
              </a:rPr>
              <a:t>HyperDE</a:t>
            </a:r>
            <a:r>
              <a:rPr lang="zh-TW" altLang="en-US" sz="2000" b="1" dirty="0">
                <a:latin typeface="Times New Roman" panose="02020603050405020304" pitchFamily="18" charset="0"/>
                <a:ea typeface="標楷體" panose="03000509000000000000" pitchFamily="65" charset="-120"/>
                <a:cs typeface="Times New Roman" panose="02020603050405020304" pitchFamily="18" charset="0"/>
              </a:rPr>
              <a:t>超啟發式演算法</a:t>
            </a:r>
          </a:p>
        </p:txBody>
      </p:sp>
      <p:sp>
        <p:nvSpPr>
          <p:cNvPr id="8" name="文字版面配置區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rtlCol="0">
            <a:normAutofit/>
          </a:bodyPr>
          <a:lstStyle/>
          <a:p>
            <a:pPr rtl="0"/>
            <a:r>
              <a:rPr lang="zh-TW" altLang="en-US" sz="2000" b="1" dirty="0">
                <a:latin typeface="標楷體" panose="03000509000000000000" pitchFamily="65" charset="-120"/>
                <a:ea typeface="標楷體" panose="03000509000000000000" pitchFamily="65" charset="-120"/>
              </a:rPr>
              <a:t>演算機制</a:t>
            </a:r>
          </a:p>
        </p:txBody>
      </p:sp>
      <p:sp>
        <p:nvSpPr>
          <p:cNvPr id="9" name="文字版面配置區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rtlCol="0">
            <a:normAutofit/>
          </a:bodyPr>
          <a:lstStyle/>
          <a:p>
            <a:pPr rtl="0"/>
            <a:r>
              <a:rPr lang="zh-TW" altLang="en-US" sz="2000" b="1" dirty="0">
                <a:latin typeface="標楷體" panose="03000509000000000000" pitchFamily="65" charset="-120"/>
                <a:ea typeface="標楷體" panose="03000509000000000000" pitchFamily="65" charset="-120"/>
              </a:rPr>
              <a:t>實驗方法與產出</a:t>
            </a:r>
          </a:p>
        </p:txBody>
      </p:sp>
      <p:sp>
        <p:nvSpPr>
          <p:cNvPr id="10" name="文字版面配置區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rtlCol="0">
            <a:normAutofit/>
          </a:bodyPr>
          <a:lstStyle/>
          <a:p>
            <a:pPr rtl="0"/>
            <a:r>
              <a:rPr lang="zh-TW" altLang="en-US" sz="2000" b="1" dirty="0">
                <a:latin typeface="標楷體" panose="03000509000000000000" pitchFamily="65" charset="-120"/>
                <a:ea typeface="標楷體" panose="03000509000000000000" pitchFamily="65" charset="-120"/>
              </a:rPr>
              <a:t>論文規劃</a:t>
            </a:r>
          </a:p>
        </p:txBody>
      </p:sp>
      <p:sp>
        <p:nvSpPr>
          <p:cNvPr id="13" name="投影片編號版面配置區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rtlCol="0"/>
          <a:lstStyle/>
          <a:p>
            <a:pPr rtl="0"/>
            <a:fld id="{B5CEABB6-07DC-46E8-9B57-56EC44A396E5}" type="slidenum">
              <a:rPr lang="en-US" altLang="zh-TW" smtClean="0"/>
              <a:pPr/>
              <a:t>3</a:t>
            </a:fld>
            <a:endParaRPr lang="zh-TW" altLang="en-US"/>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031FE9-9059-4FE8-B4AC-9771F23A1B89}"/>
              </a:ext>
            </a:extLst>
          </p:cNvPr>
          <p:cNvSpPr>
            <a:spLocks noGrp="1"/>
          </p:cNvSpPr>
          <p:nvPr>
            <p:ph type="title"/>
          </p:nvPr>
        </p:nvSpPr>
        <p:spPr>
          <a:xfrm>
            <a:off x="1966433" y="11291"/>
            <a:ext cx="8421688" cy="1325563"/>
          </a:xfrm>
        </p:spPr>
        <p:txBody>
          <a:bodyPr rtlCol="0"/>
          <a:lstStyle/>
          <a:p>
            <a:pPr rtl="0"/>
            <a:r>
              <a:rPr lang="zh-TW" altLang="en-US"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超差分演化演算法</a:t>
            </a:r>
            <a:br>
              <a:rPr lang="en-US" altLang="zh-TW"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br>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 </a:t>
            </a:r>
            <a:r>
              <a:rPr lang="en-US" altLang="zh-TW" b="0" i="0" cap="none"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Hyper Differential Evolution </a:t>
            </a:r>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p>
        </p:txBody>
      </p:sp>
      <p:sp>
        <p:nvSpPr>
          <p:cNvPr id="82" name="投影片編號版面配置區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rtlCol="0"/>
          <a:lstStyle/>
          <a:p>
            <a:pPr rtl="0"/>
            <a:fld id="{B5CEABB6-07DC-46E8-9B57-56EC44A396E5}" type="slidenum">
              <a:rPr lang="en-US" altLang="zh-TW" smtClean="0"/>
              <a:pPr rtl="0"/>
              <a:t>4</a:t>
            </a:fld>
            <a:endParaRPr lang="zh-TW" altLang="en-US"/>
          </a:p>
        </p:txBody>
      </p:sp>
      <p:pic>
        <p:nvPicPr>
          <p:cNvPr id="5" name="Picture 2" descr="Algorithms | Free Full-Text | HyperDE: An Adaptive Hyper-Heuristic for  Global Optimization">
            <a:extLst>
              <a:ext uri="{FF2B5EF4-FFF2-40B4-BE49-F238E27FC236}">
                <a16:creationId xmlns:a16="http://schemas.microsoft.com/office/drawing/2014/main" id="{68E18A8E-F906-16D1-A2D1-1E4B724CB3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3670" y="1339627"/>
            <a:ext cx="6927215" cy="4181519"/>
          </a:xfrm>
          <a:prstGeom prst="rect">
            <a:avLst/>
          </a:prstGeom>
          <a:noFill/>
          <a:extLst>
            <a:ext uri="{909E8E84-426E-40DD-AFC4-6F175D3DCCD1}">
              <a14:hiddenFill xmlns:a14="http://schemas.microsoft.com/office/drawing/2010/main">
                <a:solidFill>
                  <a:srgbClr val="FFFFFF"/>
                </a:solidFill>
              </a14:hiddenFill>
            </a:ext>
          </a:extLst>
        </p:spPr>
      </p:pic>
      <p:sp>
        <p:nvSpPr>
          <p:cNvPr id="9" name="文字方塊 8">
            <a:extLst>
              <a:ext uri="{FF2B5EF4-FFF2-40B4-BE49-F238E27FC236}">
                <a16:creationId xmlns:a16="http://schemas.microsoft.com/office/drawing/2014/main" id="{8CD50E2C-2E88-BA5F-A10B-FD8D14424D34}"/>
              </a:ext>
            </a:extLst>
          </p:cNvPr>
          <p:cNvSpPr txBox="1"/>
          <p:nvPr/>
        </p:nvSpPr>
        <p:spPr>
          <a:xfrm>
            <a:off x="3124198" y="5521146"/>
            <a:ext cx="6106160" cy="923330"/>
          </a:xfrm>
          <a:prstGeom prst="rect">
            <a:avLst/>
          </a:prstGeom>
          <a:noFill/>
        </p:spPr>
        <p:txBody>
          <a:bodyPr wrap="square">
            <a:spAutoFit/>
          </a:bodyPr>
          <a:lstStyle/>
          <a:p>
            <a:r>
              <a:rPr lang="en-US" altLang="zh-TW" dirty="0" err="1"/>
              <a:t>Manescu</a:t>
            </a:r>
            <a:r>
              <a:rPr lang="en-US" altLang="zh-TW" dirty="0"/>
              <a:t>, A.-R., &amp; </a:t>
            </a:r>
            <a:r>
              <a:rPr lang="en-US" altLang="zh-TW" dirty="0" err="1"/>
              <a:t>Dumitrescu</a:t>
            </a:r>
            <a:r>
              <a:rPr lang="en-US" altLang="zh-TW" dirty="0"/>
              <a:t>, B. (2023). </a:t>
            </a:r>
            <a:r>
              <a:rPr lang="en-US" altLang="zh-TW" dirty="0" err="1"/>
              <a:t>HyperDE</a:t>
            </a:r>
            <a:r>
              <a:rPr lang="en-US" altLang="zh-TW" dirty="0"/>
              <a:t>: An adaptive hyper-heuristic for global optimization. </a:t>
            </a:r>
            <a:r>
              <a:rPr lang="en-US" altLang="zh-TW" i="1" dirty="0"/>
              <a:t>Algorithms, 16</a:t>
            </a:r>
            <a:r>
              <a:rPr lang="en-US" altLang="zh-TW" dirty="0"/>
              <a:t>(9), 451.</a:t>
            </a:r>
            <a:r>
              <a:rPr lang="en-US" altLang="zh-TW" b="0" i="0" u="none" strike="noStrike" dirty="0">
                <a:solidFill>
                  <a:srgbClr val="1677FF"/>
                </a:solidFill>
                <a:effectLst/>
                <a:latin typeface="-apple-system"/>
              </a:rPr>
              <a:t> </a:t>
            </a:r>
            <a:r>
              <a:rPr lang="en-US" altLang="zh-TW" b="1" i="0" u="sng" dirty="0">
                <a:solidFill>
                  <a:srgbClr val="4F5671"/>
                </a:solidFill>
                <a:effectLst/>
                <a:latin typeface="Arial" panose="020B0604020202020204" pitchFamily="34" charset="0"/>
                <a:hlinkClick r:id="rId4"/>
              </a:rPr>
              <a:t>https://doi.org/10.3390/a16090451</a:t>
            </a:r>
            <a:endParaRPr lang="zh-TW" altLang="en-US" dirty="0"/>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7E1C88-627C-4655-A4FB-0BB02EDB078A}"/>
              </a:ext>
            </a:extLst>
          </p:cNvPr>
          <p:cNvSpPr>
            <a:spLocks noGrp="1"/>
          </p:cNvSpPr>
          <p:nvPr>
            <p:ph type="title"/>
          </p:nvPr>
        </p:nvSpPr>
        <p:spPr>
          <a:xfrm>
            <a:off x="588011" y="-386080"/>
            <a:ext cx="5111750" cy="1204912"/>
          </a:xfrm>
        </p:spPr>
        <p:txBody>
          <a:bodyPr rtlCol="0"/>
          <a:lstStyle/>
          <a:p>
            <a:pPr rtl="0"/>
            <a:r>
              <a:rPr lang="zh-TW" altLang="en-US" b="1" dirty="0">
                <a:latin typeface="標楷體" panose="03000509000000000000" pitchFamily="65" charset="-120"/>
                <a:ea typeface="標楷體" panose="03000509000000000000" pitchFamily="65" charset="-120"/>
              </a:rPr>
              <a:t>演算機制</a:t>
            </a:r>
          </a:p>
        </p:txBody>
      </p:sp>
      <p:sp>
        <p:nvSpPr>
          <p:cNvPr id="3" name="內容版面配置區 2">
            <a:extLst>
              <a:ext uri="{FF2B5EF4-FFF2-40B4-BE49-F238E27FC236}">
                <a16:creationId xmlns:a16="http://schemas.microsoft.com/office/drawing/2014/main" id="{033634FE-ADF0-4BC3-A0A9-447EA9DD096B}"/>
              </a:ext>
            </a:extLst>
          </p:cNvPr>
          <p:cNvSpPr>
            <a:spLocks noGrp="1"/>
          </p:cNvSpPr>
          <p:nvPr>
            <p:ph type="body" idx="1"/>
          </p:nvPr>
        </p:nvSpPr>
        <p:spPr>
          <a:xfrm>
            <a:off x="588011" y="1056049"/>
            <a:ext cx="10968989" cy="4898201"/>
          </a:xfrm>
        </p:spPr>
        <p:txBody>
          <a:bodyPr vert="horz" lIns="91440" tIns="45720" rIns="91440" bIns="45720" rtlCol="0" anchor="t">
            <a:noAutofit/>
          </a:bodyPr>
          <a:lstStyle/>
          <a:p>
            <a:pPr algn="l"/>
            <a:r>
              <a:rPr lang="en-US" altLang="zh-TW" sz="2000" b="0" i="0" dirty="0" err="1">
                <a:effectLst/>
                <a:latin typeface="Times New Roman" panose="02020603050405020304" pitchFamily="18" charset="0"/>
                <a:ea typeface="標楷體" panose="03000509000000000000" pitchFamily="65" charset="-120"/>
                <a:cs typeface="Times New Roman" panose="02020603050405020304" pitchFamily="18" charset="0"/>
              </a:rPr>
              <a:t>HyperDE</a:t>
            </a:r>
            <a:r>
              <a:rPr lang="zh-TW" altLang="en-US" sz="2000" b="0" i="0" dirty="0">
                <a:effectLst/>
                <a:latin typeface="Times New Roman" panose="02020603050405020304" pitchFamily="18" charset="0"/>
                <a:ea typeface="標楷體" panose="03000509000000000000" pitchFamily="65" charset="-120"/>
                <a:cs typeface="Times New Roman" panose="02020603050405020304" pitchFamily="18" charset="0"/>
              </a:rPr>
              <a:t>的演算法機制主要包括以下幾個關鍵組件和步驟，這些組件共同作用以實現超參數調整和優化性能的提升：</a:t>
            </a:r>
            <a:endParaRPr lang="en-US" altLang="zh-TW" sz="2000" b="0" i="0" dirty="0">
              <a:effectLst/>
              <a:latin typeface="Times New Roman" panose="02020603050405020304" pitchFamily="18" charset="0"/>
              <a:ea typeface="標楷體" panose="03000509000000000000" pitchFamily="65" charset="-120"/>
              <a:cs typeface="Times New Roman" panose="02020603050405020304" pitchFamily="18" charset="0"/>
            </a:endParaRPr>
          </a:p>
          <a:p>
            <a:pPr algn="l"/>
            <a:endParaRPr lang="zh-TW" altLang="en-US" sz="2000" b="0" i="0" dirty="0">
              <a:effectLst/>
              <a:latin typeface="Times New Roman" panose="02020603050405020304" pitchFamily="18" charset="0"/>
              <a:ea typeface="標楷體" panose="03000509000000000000" pitchFamily="65" charset="-120"/>
              <a:cs typeface="Times New Roman" panose="02020603050405020304" pitchFamily="18" charset="0"/>
            </a:endParaRPr>
          </a:p>
          <a:p>
            <a:pPr algn="l"/>
            <a:r>
              <a:rPr lang="en-US" altLang="zh-TW" sz="2000" b="1" i="0" dirty="0">
                <a:effectLst/>
                <a:latin typeface="Times New Roman" panose="02020603050405020304" pitchFamily="18" charset="0"/>
                <a:ea typeface="標楷體" panose="03000509000000000000" pitchFamily="65" charset="-120"/>
                <a:cs typeface="Times New Roman" panose="02020603050405020304" pitchFamily="18" charset="0"/>
              </a:rPr>
              <a:t>1. </a:t>
            </a:r>
            <a:r>
              <a:rPr lang="zh-TW" altLang="en-US" sz="2000" b="1" i="0" dirty="0">
                <a:effectLst/>
                <a:latin typeface="Times New Roman" panose="02020603050405020304" pitchFamily="18" charset="0"/>
                <a:ea typeface="標楷體" panose="03000509000000000000" pitchFamily="65" charset="-120"/>
                <a:cs typeface="Times New Roman" panose="02020603050405020304" pitchFamily="18" charset="0"/>
              </a:rPr>
              <a:t>多層結構</a:t>
            </a:r>
          </a:p>
          <a:p>
            <a:pPr lvl="1"/>
            <a:r>
              <a:rPr lang="en-US" altLang="zh-TW" spc="50" dirty="0" err="1">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HyperDE</a:t>
            </a:r>
            <a:r>
              <a:rPr lang="zh-TW" altLang="en-US"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採用兩層結構：</a:t>
            </a:r>
          </a:p>
          <a:p>
            <a:pPr lvl="1">
              <a:buFont typeface="Arial" panose="020B0604020202020204" pitchFamily="34" charset="0"/>
              <a:buChar char="•"/>
            </a:pPr>
            <a:r>
              <a:rPr lang="zh-TW" altLang="en-US" b="1"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高層算法：</a:t>
            </a:r>
            <a:r>
              <a:rPr lang="zh-TW" altLang="en-US"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使用穩態遺傳算法（</a:t>
            </a:r>
            <a:r>
              <a:rPr lang="en-US" altLang="zh-TW"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GA</a:t>
            </a:r>
            <a:r>
              <a:rPr lang="zh-TW" altLang="en-US"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）作為高層算法，負責管理和調整低層的</a:t>
            </a:r>
            <a:r>
              <a:rPr lang="en-US" altLang="zh-TW"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DE</a:t>
            </a:r>
            <a:r>
              <a:rPr lang="zh-TW" altLang="en-US"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實例的超參數。</a:t>
            </a:r>
          </a:p>
          <a:p>
            <a:pPr lvl="1">
              <a:buFont typeface="Arial" panose="020B0604020202020204" pitchFamily="34" charset="0"/>
              <a:buChar char="•"/>
            </a:pPr>
            <a:r>
              <a:rPr lang="zh-TW" altLang="en-US" b="1"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低層算法：</a:t>
            </a:r>
            <a:r>
              <a:rPr lang="zh-TW" altLang="en-US"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多個</a:t>
            </a:r>
            <a:r>
              <a:rPr lang="en-US" altLang="zh-TW"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DE</a:t>
            </a:r>
            <a:r>
              <a:rPr lang="zh-TW" altLang="en-US"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實例作為低層算法，每個實例使用不同的超參數進行優化。</a:t>
            </a:r>
          </a:p>
          <a:p>
            <a:pPr algn="l"/>
            <a:r>
              <a:rPr lang="en-US" altLang="zh-TW" sz="2000" b="1" i="0" dirty="0">
                <a:effectLst/>
                <a:latin typeface="Times New Roman" panose="02020603050405020304" pitchFamily="18" charset="0"/>
                <a:ea typeface="標楷體" panose="03000509000000000000" pitchFamily="65" charset="-120"/>
                <a:cs typeface="Times New Roman" panose="02020603050405020304" pitchFamily="18" charset="0"/>
              </a:rPr>
              <a:t>2. </a:t>
            </a:r>
            <a:r>
              <a:rPr lang="zh-TW" altLang="en-US" sz="2000" b="1" i="0" dirty="0">
                <a:effectLst/>
                <a:latin typeface="Times New Roman" panose="02020603050405020304" pitchFamily="18" charset="0"/>
                <a:ea typeface="標楷體" panose="03000509000000000000" pitchFamily="65" charset="-120"/>
                <a:cs typeface="Times New Roman" panose="02020603050405020304" pitchFamily="18" charset="0"/>
              </a:rPr>
              <a:t>超參數的定義</a:t>
            </a:r>
          </a:p>
          <a:p>
            <a:pPr lvl="1"/>
            <a:r>
              <a:rPr lang="en-US" altLang="zh-TW" spc="50" dirty="0" err="1">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HyperDE</a:t>
            </a:r>
            <a:r>
              <a:rPr lang="zh-TW" altLang="en-US"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的主要超參數包括：</a:t>
            </a:r>
          </a:p>
          <a:p>
            <a:pPr lvl="1">
              <a:buFont typeface="Arial" panose="020B0604020202020204" pitchFamily="34" charset="0"/>
              <a:buChar char="•"/>
            </a:pPr>
            <a:r>
              <a:rPr lang="en-US" altLang="zh-TW" b="1"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F</a:t>
            </a:r>
            <a:r>
              <a:rPr lang="zh-TW" altLang="en-US" b="1"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權重因子，範圍在</a:t>
            </a:r>
            <a:r>
              <a:rPr lang="en-US" altLang="zh-TW"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[0, 1]</a:t>
            </a:r>
            <a:r>
              <a:rPr lang="zh-TW" altLang="en-US"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之間，影響變異步驟的強度。</a:t>
            </a:r>
          </a:p>
          <a:p>
            <a:pPr lvl="1">
              <a:buFont typeface="Arial" panose="020B0604020202020204" pitchFamily="34" charset="0"/>
              <a:buChar char="•"/>
            </a:pPr>
            <a:r>
              <a:rPr lang="en-US" altLang="zh-TW" b="1"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CR</a:t>
            </a:r>
            <a:r>
              <a:rPr lang="zh-TW" altLang="en-US" b="1"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交叉率，範圍在</a:t>
            </a:r>
            <a:r>
              <a:rPr lang="en-US" altLang="zh-TW"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[0, 1]</a:t>
            </a:r>
            <a:r>
              <a:rPr lang="zh-TW" altLang="en-US"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之間，決定了父代和子代之間的基因交換概率。</a:t>
            </a:r>
          </a:p>
          <a:p>
            <a:pPr lvl="1">
              <a:buFont typeface="Arial" panose="020B0604020202020204" pitchFamily="34" charset="0"/>
              <a:buChar char="•"/>
            </a:pPr>
            <a:r>
              <a:rPr lang="en-US" altLang="zh-TW" b="1"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S</a:t>
            </a:r>
            <a:r>
              <a:rPr lang="zh-TW" altLang="en-US" b="1"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變異策略索引，通常是一個整數，指示使用的變異策略類型。</a:t>
            </a:r>
          </a:p>
        </p:txBody>
      </p:sp>
      <p:sp>
        <p:nvSpPr>
          <p:cNvPr id="6" name="投影片編號版面配置區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US" altLang="zh-TW" smtClean="0"/>
              <a:pPr rtl="0"/>
              <a:t>5</a:t>
            </a:fld>
            <a:endParaRPr lang="zh-TW" altLang="en-US" dirty="0"/>
          </a:p>
        </p:txBody>
      </p:sp>
    </p:spTree>
    <p:extLst>
      <p:ext uri="{BB962C8B-B14F-4D97-AF65-F5344CB8AC3E}">
        <p14:creationId xmlns:p14="http://schemas.microsoft.com/office/powerpoint/2010/main" val="134637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7E1C88-627C-4655-A4FB-0BB02EDB078A}"/>
              </a:ext>
            </a:extLst>
          </p:cNvPr>
          <p:cNvSpPr>
            <a:spLocks noGrp="1"/>
          </p:cNvSpPr>
          <p:nvPr>
            <p:ph type="title"/>
          </p:nvPr>
        </p:nvSpPr>
        <p:spPr>
          <a:xfrm>
            <a:off x="588011" y="-386080"/>
            <a:ext cx="5111750" cy="1204912"/>
          </a:xfrm>
        </p:spPr>
        <p:txBody>
          <a:bodyPr rtlCol="0"/>
          <a:lstStyle/>
          <a:p>
            <a:pPr rtl="0"/>
            <a:r>
              <a:rPr lang="zh-TW" altLang="en-US" b="1" dirty="0">
                <a:latin typeface="標楷體" panose="03000509000000000000" pitchFamily="65" charset="-120"/>
                <a:ea typeface="標楷體" panose="03000509000000000000" pitchFamily="65" charset="-120"/>
              </a:rPr>
              <a:t>演算機制</a:t>
            </a:r>
          </a:p>
        </p:txBody>
      </p:sp>
      <p:sp>
        <p:nvSpPr>
          <p:cNvPr id="3" name="內容版面配置區 2">
            <a:extLst>
              <a:ext uri="{FF2B5EF4-FFF2-40B4-BE49-F238E27FC236}">
                <a16:creationId xmlns:a16="http://schemas.microsoft.com/office/drawing/2014/main" id="{033634FE-ADF0-4BC3-A0A9-447EA9DD096B}"/>
              </a:ext>
            </a:extLst>
          </p:cNvPr>
          <p:cNvSpPr>
            <a:spLocks noGrp="1"/>
          </p:cNvSpPr>
          <p:nvPr>
            <p:ph type="body" idx="1"/>
          </p:nvPr>
        </p:nvSpPr>
        <p:spPr>
          <a:xfrm>
            <a:off x="588011" y="1391329"/>
            <a:ext cx="10968989" cy="4898201"/>
          </a:xfrm>
        </p:spPr>
        <p:txBody>
          <a:bodyPr vert="horz" lIns="91440" tIns="45720" rIns="91440" bIns="45720" rtlCol="0" anchor="t">
            <a:noAutofit/>
          </a:bodyPr>
          <a:lstStyle/>
          <a:p>
            <a:pPr algn="l"/>
            <a:r>
              <a:rPr lang="en-US" altLang="zh-TW" sz="2000" b="1" i="0" dirty="0">
                <a:effectLst/>
                <a:latin typeface="Times New Roman" panose="02020603050405020304" pitchFamily="18" charset="0"/>
                <a:ea typeface="標楷體" panose="03000509000000000000" pitchFamily="65" charset="-120"/>
                <a:cs typeface="Times New Roman" panose="02020603050405020304" pitchFamily="18" charset="0"/>
              </a:rPr>
              <a:t>3. </a:t>
            </a:r>
            <a:r>
              <a:rPr lang="zh-TW" altLang="en-US" sz="2000" b="1" i="0" dirty="0">
                <a:effectLst/>
                <a:latin typeface="Times New Roman" panose="02020603050405020304" pitchFamily="18" charset="0"/>
                <a:ea typeface="標楷體" panose="03000509000000000000" pitchFamily="65" charset="-120"/>
                <a:cs typeface="Times New Roman" panose="02020603050405020304" pitchFamily="18" charset="0"/>
              </a:rPr>
              <a:t>初始化</a:t>
            </a:r>
          </a:p>
          <a:p>
            <a:pPr lvl="1">
              <a:buFont typeface="Arial" panose="020B0604020202020204" pitchFamily="34" charset="0"/>
              <a:buChar char="•"/>
            </a:pPr>
            <a:r>
              <a:rPr lang="zh-TW" altLang="en-US" b="1"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群體初始化：</a:t>
            </a:r>
            <a:r>
              <a:rPr lang="zh-TW" altLang="en-US"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在演算法開始時，隨機生成一組</a:t>
            </a:r>
            <a:r>
              <a:rPr lang="en-US" altLang="zh-TW"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DE</a:t>
            </a:r>
            <a:r>
              <a:rPr lang="zh-TW" altLang="en-US"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實例，每個實例都有一組隨機選擇的超參數（</a:t>
            </a:r>
            <a:r>
              <a:rPr lang="en-US" altLang="zh-TW"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F, CR, S</a:t>
            </a:r>
            <a:r>
              <a:rPr lang="zh-TW" altLang="en-US"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a:t>
            </a:r>
          </a:p>
          <a:p>
            <a:pPr lvl="1">
              <a:buFont typeface="Arial" panose="020B0604020202020204" pitchFamily="34" charset="0"/>
              <a:buChar char="•"/>
            </a:pPr>
            <a:r>
              <a:rPr lang="zh-TW" altLang="en-US" b="1"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適應度評估：</a:t>
            </a:r>
            <a:r>
              <a:rPr lang="zh-TW" altLang="en-US"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每個</a:t>
            </a:r>
            <a:r>
              <a:rPr lang="en-US" altLang="zh-TW"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DE</a:t>
            </a:r>
            <a:r>
              <a:rPr lang="zh-TW" altLang="en-US"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實例在給定的優化問題上進行評估，計算其適應度值。</a:t>
            </a:r>
          </a:p>
          <a:p>
            <a:pPr algn="l"/>
            <a:r>
              <a:rPr lang="en-US" altLang="zh-TW" sz="2000" b="1" i="0" dirty="0">
                <a:effectLst/>
                <a:latin typeface="Times New Roman" panose="02020603050405020304" pitchFamily="18" charset="0"/>
                <a:ea typeface="標楷體" panose="03000509000000000000" pitchFamily="65" charset="-120"/>
                <a:cs typeface="Times New Roman" panose="02020603050405020304" pitchFamily="18" charset="0"/>
              </a:rPr>
              <a:t>6. </a:t>
            </a:r>
            <a:r>
              <a:rPr lang="zh-TW" altLang="en-US" sz="2000" b="1" i="0" dirty="0">
                <a:effectLst/>
                <a:latin typeface="Times New Roman" panose="02020603050405020304" pitchFamily="18" charset="0"/>
                <a:ea typeface="標楷體" panose="03000509000000000000" pitchFamily="65" charset="-120"/>
                <a:cs typeface="Times New Roman" panose="02020603050405020304" pitchFamily="18" charset="0"/>
              </a:rPr>
              <a:t>終止條件</a:t>
            </a:r>
            <a:endParaRPr lang="en-US" altLang="zh-TW" sz="2000" b="1" i="0" dirty="0">
              <a:effectLst/>
              <a:latin typeface="Times New Roman" panose="02020603050405020304" pitchFamily="18" charset="0"/>
              <a:ea typeface="標楷體" panose="03000509000000000000" pitchFamily="65" charset="-120"/>
              <a:cs typeface="Times New Roman" panose="02020603050405020304" pitchFamily="18" charset="0"/>
            </a:endParaRPr>
          </a:p>
          <a:p>
            <a:pPr algn="l"/>
            <a:r>
              <a:rPr lang="en-US" altLang="zh-TW" sz="2000" b="1"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演算法在達到預定的迭代次數或當適應度值不再顯著改善時終止，並返回最佳解。</a:t>
            </a:r>
          </a:p>
          <a:p>
            <a:pPr algn="l"/>
            <a:r>
              <a:rPr lang="en-US" altLang="zh-TW" sz="2000" b="1" i="0" dirty="0">
                <a:effectLst/>
                <a:latin typeface="Times New Roman" panose="02020603050405020304" pitchFamily="18" charset="0"/>
                <a:ea typeface="標楷體" panose="03000509000000000000" pitchFamily="65" charset="-120"/>
                <a:cs typeface="Times New Roman" panose="02020603050405020304" pitchFamily="18" charset="0"/>
              </a:rPr>
              <a:t>7. </a:t>
            </a:r>
            <a:r>
              <a:rPr lang="zh-TW" altLang="en-US" sz="2000" b="1" i="0" dirty="0">
                <a:effectLst/>
                <a:latin typeface="Times New Roman" panose="02020603050405020304" pitchFamily="18" charset="0"/>
                <a:ea typeface="標楷體" panose="03000509000000000000" pitchFamily="65" charset="-120"/>
                <a:cs typeface="Times New Roman" panose="02020603050405020304" pitchFamily="18" charset="0"/>
              </a:rPr>
              <a:t>性能評估</a:t>
            </a:r>
          </a:p>
          <a:p>
            <a:pPr algn="l"/>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在演算法結束後，</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HyperDE</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會對其性能進行評估，通常會與其他優化算法進行比較，以驗證其有效性和優越性 。</a:t>
            </a:r>
          </a:p>
        </p:txBody>
      </p:sp>
      <p:sp>
        <p:nvSpPr>
          <p:cNvPr id="6" name="投影片編號版面配置區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US" altLang="zh-TW" smtClean="0"/>
              <a:pPr rtl="0"/>
              <a:t>6</a:t>
            </a:fld>
            <a:endParaRPr lang="zh-TW" altLang="en-US" dirty="0"/>
          </a:p>
        </p:txBody>
      </p:sp>
    </p:spTree>
    <p:extLst>
      <p:ext uri="{BB962C8B-B14F-4D97-AF65-F5344CB8AC3E}">
        <p14:creationId xmlns:p14="http://schemas.microsoft.com/office/powerpoint/2010/main" val="4207737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7E1C88-627C-4655-A4FB-0BB02EDB078A}"/>
              </a:ext>
            </a:extLst>
          </p:cNvPr>
          <p:cNvSpPr>
            <a:spLocks noGrp="1"/>
          </p:cNvSpPr>
          <p:nvPr>
            <p:ph type="title"/>
          </p:nvPr>
        </p:nvSpPr>
        <p:spPr>
          <a:xfrm>
            <a:off x="588011" y="-386080"/>
            <a:ext cx="5111750" cy="1204912"/>
          </a:xfrm>
        </p:spPr>
        <p:txBody>
          <a:bodyPr rtlCol="0"/>
          <a:lstStyle/>
          <a:p>
            <a:pPr rtl="0"/>
            <a:r>
              <a:rPr lang="zh-TW" altLang="en-US" b="1" dirty="0">
                <a:latin typeface="標楷體" panose="03000509000000000000" pitchFamily="65" charset="-120"/>
                <a:ea typeface="標楷體" panose="03000509000000000000" pitchFamily="65" charset="-120"/>
              </a:rPr>
              <a:t>演算運作</a:t>
            </a:r>
          </a:p>
        </p:txBody>
      </p:sp>
      <p:sp>
        <p:nvSpPr>
          <p:cNvPr id="3" name="內容版面配置區 2">
            <a:extLst>
              <a:ext uri="{FF2B5EF4-FFF2-40B4-BE49-F238E27FC236}">
                <a16:creationId xmlns:a16="http://schemas.microsoft.com/office/drawing/2014/main" id="{033634FE-ADF0-4BC3-A0A9-447EA9DD096B}"/>
              </a:ext>
            </a:extLst>
          </p:cNvPr>
          <p:cNvSpPr>
            <a:spLocks noGrp="1"/>
          </p:cNvSpPr>
          <p:nvPr>
            <p:ph type="body" idx="1"/>
          </p:nvPr>
        </p:nvSpPr>
        <p:spPr>
          <a:xfrm>
            <a:off x="588011" y="1208449"/>
            <a:ext cx="10968989" cy="4898201"/>
          </a:xfrm>
        </p:spPr>
        <p:txBody>
          <a:bodyPr vert="horz" lIns="91440" tIns="45720" rIns="91440" bIns="45720" rtlCol="0" anchor="t">
            <a:noAutofit/>
          </a:bodyPr>
          <a:lstStyle/>
          <a:p>
            <a:pPr algn="l">
              <a:buFont typeface="+mj-lt"/>
              <a:buAutoNum type="arabicPeriod"/>
            </a:pPr>
            <a:r>
              <a:rPr lang="zh-TW" altLang="en-US" sz="2000" b="1"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初始化</a:t>
            </a:r>
            <a:r>
              <a:rPr lang="zh-TW" altLang="en-US"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p>
          <a:p>
            <a:pPr lvl="1" algn="l"/>
            <a:r>
              <a:rPr lang="zh-TW" altLang="en-US"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設定超參數範圍（</a:t>
            </a:r>
            <a:r>
              <a:rPr lang="en-US" altLang="zh-TW"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F, CR, S</a:t>
            </a:r>
            <a:r>
              <a:rPr lang="zh-TW" altLang="en-US"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a:t>
            </a:r>
          </a:p>
          <a:p>
            <a:pPr lvl="1" algn="l"/>
            <a:r>
              <a:rPr lang="zh-TW" altLang="en-US"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初始化一個種群，包含多個</a:t>
            </a:r>
            <a:r>
              <a:rPr lang="en-US" altLang="zh-TW"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DE</a:t>
            </a:r>
            <a:r>
              <a:rPr lang="zh-TW" altLang="en-US"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實例，每個實例具有不同的超參數組合。</a:t>
            </a:r>
          </a:p>
          <a:p>
            <a:pPr algn="l">
              <a:buFont typeface="+mj-lt"/>
              <a:buAutoNum type="arabicPeriod"/>
            </a:pPr>
            <a:r>
              <a:rPr lang="zh-TW" altLang="en-US" sz="2000" b="1"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主迴圈</a:t>
            </a:r>
            <a:r>
              <a:rPr lang="zh-TW" altLang="en-US"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p>
          <a:p>
            <a:pPr lvl="1" algn="l"/>
            <a:r>
              <a:rPr lang="zh-TW" altLang="en-US"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對於每一代：</a:t>
            </a:r>
          </a:p>
          <a:p>
            <a:pPr lvl="2" algn="l"/>
            <a:r>
              <a:rPr lang="zh-TW" altLang="en-US" sz="2000"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對於每個</a:t>
            </a:r>
            <a:r>
              <a:rPr lang="en-US" altLang="zh-TW" sz="2000"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DE</a:t>
            </a:r>
            <a:r>
              <a:rPr lang="zh-TW" altLang="en-US" sz="2000"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實例：</a:t>
            </a:r>
          </a:p>
          <a:p>
            <a:pPr marL="1657350" lvl="3" indent="-285750" algn="l">
              <a:buFont typeface="Arial" panose="020B0604020202020204" pitchFamily="34" charset="0"/>
              <a:buChar char="•"/>
            </a:pPr>
            <a:r>
              <a:rPr lang="zh-TW" altLang="en-US" sz="2000"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生成候選解。</a:t>
            </a:r>
          </a:p>
          <a:p>
            <a:pPr marL="1657350" lvl="3" indent="-285750" algn="l">
              <a:buFont typeface="Arial" panose="020B0604020202020204" pitchFamily="34" charset="0"/>
              <a:buChar char="•"/>
            </a:pPr>
            <a:r>
              <a:rPr lang="zh-TW" altLang="en-US" sz="2000"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計算候選解的適應度。</a:t>
            </a:r>
          </a:p>
          <a:p>
            <a:pPr marL="1657350" lvl="3" indent="-285750" algn="l">
              <a:buFont typeface="Arial" panose="020B0604020202020204" pitchFamily="34" charset="0"/>
              <a:buChar char="•"/>
            </a:pPr>
            <a:r>
              <a:rPr lang="zh-TW" altLang="en-US" sz="2000"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根據適應度選擇最好的解。</a:t>
            </a:r>
          </a:p>
          <a:p>
            <a:pPr marL="1657350" lvl="3" indent="-285750" algn="l">
              <a:buFont typeface="Arial" panose="020B0604020202020204" pitchFamily="34" charset="0"/>
              <a:buChar char="•"/>
            </a:pPr>
            <a:r>
              <a:rPr lang="zh-TW" altLang="en-US" sz="2000"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更新超參數（</a:t>
            </a:r>
            <a:r>
              <a:rPr lang="en-US" altLang="zh-TW" sz="2000"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F, CR, S</a:t>
            </a:r>
            <a:r>
              <a:rPr lang="zh-TW" altLang="en-US" sz="2000"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）以改進搜索性能。</a:t>
            </a:r>
          </a:p>
          <a:p>
            <a:pPr algn="l">
              <a:buFont typeface="+mj-lt"/>
              <a:buAutoNum type="arabicPeriod"/>
            </a:pPr>
            <a:r>
              <a:rPr lang="zh-TW" altLang="en-US" sz="2000" b="1"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選擇最佳解</a:t>
            </a:r>
            <a:r>
              <a:rPr lang="zh-TW" altLang="en-US"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p>
          <a:p>
            <a:pPr lvl="1" algn="l"/>
            <a:r>
              <a:rPr lang="zh-TW" altLang="en-US"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在所有</a:t>
            </a:r>
            <a:r>
              <a:rPr lang="en-US" altLang="zh-TW"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DE</a:t>
            </a:r>
            <a:r>
              <a:rPr lang="zh-TW" altLang="en-US"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實例中選擇適應度最好的解作為當前代的最佳解。</a:t>
            </a:r>
          </a:p>
          <a:p>
            <a:pPr algn="l">
              <a:buFont typeface="+mj-lt"/>
              <a:buAutoNum type="arabicPeriod"/>
            </a:pPr>
            <a:r>
              <a:rPr lang="zh-TW" altLang="en-US" sz="2000" b="1"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終止條件</a:t>
            </a:r>
            <a:r>
              <a:rPr lang="zh-TW" altLang="en-US"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p>
          <a:p>
            <a:pPr lvl="1" algn="l"/>
            <a:r>
              <a:rPr lang="zh-TW" altLang="en-US" spc="5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檢查是否滿足終止條件（如達到最大代數或適應度不再改善）。</a:t>
            </a:r>
          </a:p>
        </p:txBody>
      </p:sp>
      <p:sp>
        <p:nvSpPr>
          <p:cNvPr id="6" name="投影片編號版面配置區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US" altLang="zh-TW" smtClean="0"/>
              <a:pPr rtl="0"/>
              <a:t>7</a:t>
            </a:fld>
            <a:endParaRPr lang="zh-TW" altLang="en-US" dirty="0"/>
          </a:p>
        </p:txBody>
      </p:sp>
    </p:spTree>
    <p:extLst>
      <p:ext uri="{BB962C8B-B14F-4D97-AF65-F5344CB8AC3E}">
        <p14:creationId xmlns:p14="http://schemas.microsoft.com/office/powerpoint/2010/main" val="1645159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7E1C88-627C-4655-A4FB-0BB02EDB078A}"/>
              </a:ext>
            </a:extLst>
          </p:cNvPr>
          <p:cNvSpPr>
            <a:spLocks noGrp="1"/>
          </p:cNvSpPr>
          <p:nvPr>
            <p:ph type="title"/>
          </p:nvPr>
        </p:nvSpPr>
        <p:spPr>
          <a:xfrm>
            <a:off x="588010" y="-386080"/>
            <a:ext cx="6229350" cy="1204912"/>
          </a:xfrm>
        </p:spPr>
        <p:txBody>
          <a:bodyPr rtlCol="0"/>
          <a:lstStyle/>
          <a:p>
            <a:pPr rtl="0"/>
            <a:r>
              <a:rPr lang="zh-TW" altLang="en-US" b="1" dirty="0">
                <a:latin typeface="標楷體" panose="03000509000000000000" pitchFamily="65" charset="-120"/>
                <a:ea typeface="標楷體" panose="03000509000000000000" pitchFamily="65" charset="-120"/>
              </a:rPr>
              <a:t>實驗方法</a:t>
            </a:r>
          </a:p>
        </p:txBody>
      </p:sp>
      <p:sp>
        <p:nvSpPr>
          <p:cNvPr id="3" name="內容版面配置區 2">
            <a:extLst>
              <a:ext uri="{FF2B5EF4-FFF2-40B4-BE49-F238E27FC236}">
                <a16:creationId xmlns:a16="http://schemas.microsoft.com/office/drawing/2014/main" id="{033634FE-ADF0-4BC3-A0A9-447EA9DD096B}"/>
              </a:ext>
            </a:extLst>
          </p:cNvPr>
          <p:cNvSpPr>
            <a:spLocks noGrp="1"/>
          </p:cNvSpPr>
          <p:nvPr>
            <p:ph type="body" idx="1"/>
          </p:nvPr>
        </p:nvSpPr>
        <p:spPr>
          <a:xfrm>
            <a:off x="588011" y="1391329"/>
            <a:ext cx="10858922" cy="5182191"/>
          </a:xfrm>
        </p:spPr>
        <p:txBody>
          <a:bodyPr vert="horz" lIns="91440" tIns="45720" rIns="91440" bIns="45720" rtlCol="0" anchor="t">
            <a:noAutofit/>
          </a:bodyPr>
          <a:lstStyle/>
          <a:p>
            <a:pPr algn="l"/>
            <a:r>
              <a:rPr lang="zh-TW" altLang="en-US"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在</a:t>
            </a:r>
            <a:r>
              <a:rPr lang="en-US" altLang="zh-TW" sz="2000" b="0" i="0" dirty="0" err="1">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HyperDE</a:t>
            </a:r>
            <a:r>
              <a:rPr lang="zh-TW" altLang="en-US"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演算法的研究中，實驗方法主要包括以下幾個步驟：</a:t>
            </a:r>
            <a:endParaRPr lang="en-US" altLang="zh-TW"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p>
            <a:pPr algn="l"/>
            <a:endParaRPr lang="zh-TW" altLang="en-US"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p>
            <a:pPr algn="l"/>
            <a:r>
              <a:rPr lang="en-US" altLang="zh-TW" sz="2000" b="1"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1. </a:t>
            </a:r>
            <a:r>
              <a:rPr lang="zh-TW" altLang="en-US" sz="2000" b="1"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基準函數選擇</a:t>
            </a:r>
          </a:p>
          <a:p>
            <a:pPr algn="l"/>
            <a:r>
              <a:rPr lang="en-US" altLang="zh-TW"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研究中使用了</a:t>
            </a:r>
            <a:r>
              <a:rPr lang="en-US" altLang="zh-TW"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12</a:t>
            </a:r>
            <a:r>
              <a:rPr lang="zh-TW" altLang="en-US"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個基準函數，這些函數來自</a:t>
            </a:r>
            <a:r>
              <a:rPr lang="en-US" altLang="zh-TW"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CEC 2022</a:t>
            </a:r>
            <a:r>
              <a:rPr lang="zh-TW" altLang="en-US"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競賽，這些基準函數的選擇目的在評估演算法在不同類型的優化問題上的性能。</a:t>
            </a:r>
          </a:p>
          <a:p>
            <a:pPr algn="l"/>
            <a:r>
              <a:rPr lang="en-US" altLang="zh-TW" sz="2000" b="1"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 </a:t>
            </a:r>
            <a:r>
              <a:rPr lang="zh-TW" altLang="en-US" sz="2000" b="1"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演算法設置</a:t>
            </a:r>
          </a:p>
          <a:p>
            <a:pPr algn="l"/>
            <a:r>
              <a:rPr lang="en-US" altLang="zh-TW"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b="0" i="0" dirty="0" err="1">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HyperDE</a:t>
            </a:r>
            <a:r>
              <a:rPr lang="zh-TW" altLang="en-US"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演算法的設置包括初始化超參數（</a:t>
            </a:r>
            <a:r>
              <a:rPr lang="en-US" altLang="zh-TW"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F, CR, S</a:t>
            </a:r>
            <a:r>
              <a:rPr lang="zh-TW" altLang="en-US"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）和解的初始種群。這些超參數的範圍分別為：</a:t>
            </a:r>
          </a:p>
          <a:p>
            <a:pPr marL="1657350" lvl="3" indent="-285750">
              <a:buFont typeface="Arial" panose="020B0604020202020204" pitchFamily="34" charset="0"/>
              <a:buChar char="•"/>
            </a:pPr>
            <a:r>
              <a:rPr lang="en-US" altLang="zh-TW"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F ∈ [0, 1]</a:t>
            </a:r>
            <a:r>
              <a:rPr lang="zh-TW" altLang="en-US"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（權重因子）</a:t>
            </a:r>
          </a:p>
          <a:p>
            <a:pPr marL="1657350" lvl="3" indent="-285750">
              <a:buFont typeface="Arial" panose="020B0604020202020204" pitchFamily="34" charset="0"/>
              <a:buChar char="•"/>
            </a:pPr>
            <a:r>
              <a:rPr lang="en-US" altLang="zh-TW"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CR ∈ [0, 1]</a:t>
            </a:r>
            <a:r>
              <a:rPr lang="zh-TW" altLang="en-US"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（交叉率）</a:t>
            </a:r>
            <a:endParaRPr lang="en-US" altLang="zh-TW"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1657350" lvl="3" indent="-285750">
              <a:buFont typeface="Arial" panose="020B0604020202020204" pitchFamily="34" charset="0"/>
              <a:buChar char="•"/>
            </a:pPr>
            <a:r>
              <a:rPr lang="en-US" altLang="zh-TW"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S ∈ [0, 5]</a:t>
            </a:r>
            <a:r>
              <a:rPr lang="zh-TW" altLang="en-US"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（整數，變異策略的索引）。</a:t>
            </a:r>
          </a:p>
          <a:p>
            <a:pPr marL="1657350" lvl="3" indent="-285750">
              <a:buFont typeface="Arial" panose="020B0604020202020204" pitchFamily="34" charset="0"/>
              <a:buChar char="•"/>
            </a:pPr>
            <a:endParaRPr lang="zh-TW" altLang="en-US"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投影片編號版面配置區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US" altLang="zh-TW" smtClean="0"/>
              <a:pPr rtl="0"/>
              <a:t>8</a:t>
            </a:fld>
            <a:endParaRPr lang="zh-TW" altLang="en-US" dirty="0"/>
          </a:p>
        </p:txBody>
      </p:sp>
    </p:spTree>
    <p:extLst>
      <p:ext uri="{BB962C8B-B14F-4D97-AF65-F5344CB8AC3E}">
        <p14:creationId xmlns:p14="http://schemas.microsoft.com/office/powerpoint/2010/main" val="1747912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7E1C88-627C-4655-A4FB-0BB02EDB078A}"/>
              </a:ext>
            </a:extLst>
          </p:cNvPr>
          <p:cNvSpPr>
            <a:spLocks noGrp="1"/>
          </p:cNvSpPr>
          <p:nvPr>
            <p:ph type="title"/>
          </p:nvPr>
        </p:nvSpPr>
        <p:spPr>
          <a:xfrm>
            <a:off x="588010" y="-386080"/>
            <a:ext cx="6229350" cy="1204912"/>
          </a:xfrm>
        </p:spPr>
        <p:txBody>
          <a:bodyPr rtlCol="0"/>
          <a:lstStyle/>
          <a:p>
            <a:pPr rtl="0"/>
            <a:r>
              <a:rPr lang="zh-TW" altLang="en-US" b="1" dirty="0">
                <a:latin typeface="標楷體" panose="03000509000000000000" pitchFamily="65" charset="-120"/>
                <a:ea typeface="標楷體" panose="03000509000000000000" pitchFamily="65" charset="-120"/>
              </a:rPr>
              <a:t>實驗方法</a:t>
            </a:r>
          </a:p>
        </p:txBody>
      </p:sp>
      <p:sp>
        <p:nvSpPr>
          <p:cNvPr id="3" name="內容版面配置區 2">
            <a:extLst>
              <a:ext uri="{FF2B5EF4-FFF2-40B4-BE49-F238E27FC236}">
                <a16:creationId xmlns:a16="http://schemas.microsoft.com/office/drawing/2014/main" id="{033634FE-ADF0-4BC3-A0A9-447EA9DD096B}"/>
              </a:ext>
            </a:extLst>
          </p:cNvPr>
          <p:cNvSpPr>
            <a:spLocks noGrp="1"/>
          </p:cNvSpPr>
          <p:nvPr>
            <p:ph type="body" idx="1"/>
          </p:nvPr>
        </p:nvSpPr>
        <p:spPr>
          <a:xfrm>
            <a:off x="588011" y="1391329"/>
            <a:ext cx="10858922" cy="5182191"/>
          </a:xfrm>
        </p:spPr>
        <p:txBody>
          <a:bodyPr vert="horz" lIns="91440" tIns="45720" rIns="91440" bIns="45720" rtlCol="0" anchor="t">
            <a:noAutofit/>
          </a:bodyPr>
          <a:lstStyle/>
          <a:p>
            <a:pPr algn="l"/>
            <a:r>
              <a:rPr lang="en-US" altLang="zh-TW" sz="2000" b="1"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3. </a:t>
            </a:r>
            <a:r>
              <a:rPr lang="zh-TW" altLang="en-US" sz="2000" b="1"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實驗設計</a:t>
            </a:r>
          </a:p>
          <a:p>
            <a:pPr marL="742950" lvl="1" indent="-285750">
              <a:buFont typeface="Arial" panose="020B0604020202020204" pitchFamily="34" charset="0"/>
              <a:buChar char="•"/>
            </a:pPr>
            <a:r>
              <a:rPr lang="zh-TW" altLang="en-US"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演算法的性能評估是通過多次獨立運行來進行的，每個基準函數的測試都重複進行</a:t>
            </a:r>
            <a:r>
              <a:rPr lang="en-US" altLang="zh-TW"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60</a:t>
            </a:r>
            <a:r>
              <a:rPr lang="zh-TW" altLang="en-US"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次，以獲得穩定的平均結果。</a:t>
            </a:r>
          </a:p>
          <a:p>
            <a:pPr marL="742950" lvl="1" indent="-285750">
              <a:buFont typeface="Arial" panose="020B0604020202020204" pitchFamily="34" charset="0"/>
              <a:buChar char="•"/>
            </a:pPr>
            <a:r>
              <a:rPr lang="zh-TW" altLang="en-US"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每次運行中，</a:t>
            </a:r>
            <a:r>
              <a:rPr lang="en-US" altLang="zh-TW" b="0" i="0" dirty="0" err="1">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HyperDE</a:t>
            </a:r>
            <a:r>
              <a:rPr lang="zh-TW" altLang="en-US"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會生成一組解，並使用固定的超參數進行搜索，以獲得穩定的平均結果。</a:t>
            </a:r>
          </a:p>
          <a:p>
            <a:pPr algn="l"/>
            <a:r>
              <a:rPr lang="en-US" altLang="zh-TW" sz="2000" b="1"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4. </a:t>
            </a:r>
            <a:r>
              <a:rPr lang="zh-TW" altLang="en-US" sz="2000" b="1"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性能評估</a:t>
            </a:r>
          </a:p>
          <a:p>
            <a:pPr lvl="1"/>
            <a:r>
              <a:rPr lang="zh-TW" altLang="en-US"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演算法的性能通過以下指標進行評估：</a:t>
            </a:r>
          </a:p>
          <a:p>
            <a:pPr marL="1200150" lvl="2" indent="-285750">
              <a:buFont typeface="Arial" panose="020B0604020202020204" pitchFamily="34" charset="0"/>
              <a:buChar char="•"/>
            </a:pPr>
            <a:r>
              <a:rPr lang="zh-TW" altLang="en-US" sz="2000" b="1"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平均性能</a:t>
            </a:r>
            <a:r>
              <a:rPr lang="zh-TW" altLang="en-US"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：計算每個基準函數的平均最小值。</a:t>
            </a:r>
          </a:p>
          <a:p>
            <a:pPr marL="1200150" lvl="2" indent="-285750">
              <a:buFont typeface="Arial" panose="020B0604020202020204" pitchFamily="34" charset="0"/>
              <a:buChar char="•"/>
            </a:pPr>
            <a:r>
              <a:rPr lang="en-US" altLang="zh-TW" sz="2000" b="1"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Friedman</a:t>
            </a:r>
            <a:r>
              <a:rPr lang="zh-TW" altLang="en-US" sz="2000" b="1"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排名</a:t>
            </a:r>
            <a:r>
              <a:rPr lang="zh-TW" altLang="en-US"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：對所有參與的演算法進行排名，以比較其相對性能。</a:t>
            </a:r>
          </a:p>
          <a:p>
            <a:pPr marL="1200150" lvl="2" indent="-285750">
              <a:buFont typeface="Arial" panose="020B0604020202020204" pitchFamily="34" charset="0"/>
              <a:buChar char="•"/>
            </a:pPr>
            <a:r>
              <a:rPr lang="zh-TW" altLang="en-US" sz="2000" b="1"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收斂速度</a:t>
            </a:r>
            <a:r>
              <a:rPr lang="zh-TW" altLang="en-US" sz="2000"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：通過繪製收斂曲線來分析不同演算法在解空間中的表現。</a:t>
            </a:r>
          </a:p>
          <a:p>
            <a:pPr algn="l"/>
            <a:r>
              <a:rPr lang="en-US" altLang="zh-TW" sz="2000" b="1"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5. </a:t>
            </a:r>
            <a:r>
              <a:rPr lang="zh-TW" altLang="en-US" sz="2000" b="1"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結果分析</a:t>
            </a:r>
          </a:p>
          <a:p>
            <a:pPr lvl="1">
              <a:buFont typeface="Arial" panose="020B0604020202020204" pitchFamily="34" charset="0"/>
              <a:buChar char="•"/>
            </a:pPr>
            <a:r>
              <a:rPr lang="zh-TW" altLang="en-US"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實驗結果包括</a:t>
            </a:r>
            <a:r>
              <a:rPr lang="en-US" altLang="zh-TW" b="0" i="0" dirty="0" err="1">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HyperDE</a:t>
            </a:r>
            <a:r>
              <a:rPr lang="zh-TW" altLang="en-US"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與其他算法（如</a:t>
            </a:r>
            <a:r>
              <a:rPr lang="en-US" altLang="zh-TW"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SHADE</a:t>
            </a:r>
            <a:r>
              <a:rPr lang="zh-TW" altLang="en-US"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r>
              <a:rPr lang="en-US" altLang="zh-TW"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LSHADE</a:t>
            </a:r>
            <a:r>
              <a:rPr lang="zh-TW" altLang="en-US"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等）的比較，並分析其在不同基準函數上的表現差異。</a:t>
            </a:r>
          </a:p>
          <a:p>
            <a:pPr lvl="1">
              <a:buFont typeface="Arial" panose="020B0604020202020204" pitchFamily="34" charset="0"/>
              <a:buChar char="•"/>
            </a:pPr>
            <a:r>
              <a:rPr lang="zh-TW" altLang="en-US" b="0" i="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研究還考慮了執行時間，並對比了不同算法在相同條件下的效率。</a:t>
            </a:r>
          </a:p>
        </p:txBody>
      </p:sp>
      <p:sp>
        <p:nvSpPr>
          <p:cNvPr id="6" name="投影片編號版面配置區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US" altLang="zh-TW" smtClean="0"/>
              <a:pPr rtl="0"/>
              <a:t>9</a:t>
            </a:fld>
            <a:endParaRPr lang="zh-TW" altLang="en-US" dirty="0"/>
          </a:p>
        </p:txBody>
      </p:sp>
    </p:spTree>
    <p:extLst>
      <p:ext uri="{BB962C8B-B14F-4D97-AF65-F5344CB8AC3E}">
        <p14:creationId xmlns:p14="http://schemas.microsoft.com/office/powerpoint/2010/main" val="2639509125"/>
      </p:ext>
    </p:extLst>
  </p:cSld>
  <p:clrMapOvr>
    <a:masterClrMapping/>
  </p:clrMapOvr>
</p:sld>
</file>

<file path=ppt/theme/theme1.xml><?xml version="1.0" encoding="utf-8"?>
<a:theme xmlns:a="http://schemas.openxmlformats.org/drawingml/2006/main" name="單線">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329031_TF56180624_Win32" id="{FF42D6A8-C9B4-496D-B11F-ADA16BA451AA}" vid="{9DBC45E5-2219-4F50-A449-CEC004729C96}"/>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F97B18F-50BC-4F30-8373-93489E845F83}">
  <ds:schemaRefs>
    <ds:schemaRef ds:uri="http://purl.org/dc/terms/"/>
    <ds:schemaRef ds:uri="http://schemas.microsoft.com/office/infopath/2007/PartnerControls"/>
    <ds:schemaRef ds:uri="http://purl.org/dc/dcmitype/"/>
    <ds:schemaRef ds:uri="http://schemas.microsoft.com/office/2006/documentManagement/types"/>
    <ds:schemaRef ds:uri="http://purl.org/dc/elements/1.1/"/>
    <ds:schemaRef ds:uri="http://www.w3.org/XML/1998/namespace"/>
    <ds:schemaRef ds:uri="230e9df3-be65-4c73-a93b-d1236ebd677e"/>
    <ds:schemaRef ds:uri="16c05727-aa75-4e4a-9b5f-8a80a1165891"/>
    <ds:schemaRef ds:uri="http://schemas.openxmlformats.org/package/2006/metadata/core-properties"/>
    <ds:schemaRef ds:uri="71af3243-3dd4-4a8d-8c0d-dd76da1f02a5"/>
    <ds:schemaRef ds:uri="http://schemas.microsoft.com/sharepoint/v3"/>
    <ds:schemaRef ds:uri="http://schemas.microsoft.com/office/2006/metadata/properties"/>
  </ds:schemaRefs>
</ds:datastoreItem>
</file>

<file path=customXml/itemProps3.xml><?xml version="1.0" encoding="utf-8"?>
<ds:datastoreItem xmlns:ds="http://schemas.openxmlformats.org/officeDocument/2006/customXml" ds:itemID="{42BC90D6-94CF-42F7-AAC4-9CF6824C54D5}">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令人眼睛為之一亮的極簡風銷售宣傳</Template>
  <TotalTime>2011</TotalTime>
  <Words>1455</Words>
  <Application>Microsoft Office PowerPoint</Application>
  <PresentationFormat>寬螢幕</PresentationFormat>
  <Paragraphs>138</Paragraphs>
  <Slides>14</Slides>
  <Notes>14</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14</vt:i4>
      </vt:variant>
    </vt:vector>
  </HeadingPairs>
  <TitlesOfParts>
    <vt:vector size="20" baseType="lpstr">
      <vt:lpstr>-apple-system</vt:lpstr>
      <vt:lpstr>Microsoft JhengHei UI</vt:lpstr>
      <vt:lpstr>標楷體</vt:lpstr>
      <vt:lpstr>Arial</vt:lpstr>
      <vt:lpstr>Times New Roman</vt:lpstr>
      <vt:lpstr>單線</vt:lpstr>
      <vt:lpstr>超啟發式演算法</vt:lpstr>
      <vt:lpstr>簡述</vt:lpstr>
      <vt:lpstr>PowerPoint 簡報</vt:lpstr>
      <vt:lpstr>超差分演化演算法 （ Hyper Differential Evolution ）</vt:lpstr>
      <vt:lpstr>演算機制</vt:lpstr>
      <vt:lpstr>演算機制</vt:lpstr>
      <vt:lpstr>演算運作</vt:lpstr>
      <vt:lpstr>實驗方法</vt:lpstr>
      <vt:lpstr>實驗方法</vt:lpstr>
      <vt:lpstr>實驗產出</vt:lpstr>
      <vt:lpstr>實驗產出</vt:lpstr>
      <vt:lpstr>實驗結論</vt:lpstr>
      <vt:lpstr>論文規劃</vt:lpstr>
      <vt:lpstr>報告結束，感謝聆聽。</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李則霖</cp:lastModifiedBy>
  <cp:revision>82</cp:revision>
  <dcterms:created xsi:type="dcterms:W3CDTF">2024-09-25T08:42:40Z</dcterms:created>
  <dcterms:modified xsi:type="dcterms:W3CDTF">2024-10-14T15:33:46Z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