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3"/>
  </p:notesMasterIdLst>
  <p:handoutMasterIdLst>
    <p:handoutMasterId r:id="rId34"/>
  </p:handoutMasterIdLst>
  <p:sldIdLst>
    <p:sldId id="257" r:id="rId5"/>
    <p:sldId id="389" r:id="rId6"/>
    <p:sldId id="393" r:id="rId7"/>
    <p:sldId id="394" r:id="rId8"/>
    <p:sldId id="395" r:id="rId9"/>
    <p:sldId id="424" r:id="rId10"/>
    <p:sldId id="401" r:id="rId11"/>
    <p:sldId id="402" r:id="rId12"/>
    <p:sldId id="412" r:id="rId13"/>
    <p:sldId id="413" r:id="rId14"/>
    <p:sldId id="423" r:id="rId15"/>
    <p:sldId id="398" r:id="rId16"/>
    <p:sldId id="425" r:id="rId17"/>
    <p:sldId id="406" r:id="rId18"/>
    <p:sldId id="414" r:id="rId19"/>
    <p:sldId id="419" r:id="rId20"/>
    <p:sldId id="420" r:id="rId21"/>
    <p:sldId id="421" r:id="rId22"/>
    <p:sldId id="422" r:id="rId23"/>
    <p:sldId id="417" r:id="rId24"/>
    <p:sldId id="418" r:id="rId25"/>
    <p:sldId id="415" r:id="rId26"/>
    <p:sldId id="416" r:id="rId27"/>
    <p:sldId id="405" r:id="rId28"/>
    <p:sldId id="399" r:id="rId29"/>
    <p:sldId id="410" r:id="rId30"/>
    <p:sldId id="400" r:id="rId31"/>
    <p:sldId id="391" r:id="rId3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6E6E6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BE45E-E2F5-4ABC-8242-EB3F580AE3C0}" v="164" dt="2024-03-03T10:38:48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4F6DA-85DB-4411-AED6-E452ADF09F14}" type="datetime1">
              <a:rPr lang="zh-TW" altLang="en-US" smtClean="0"/>
              <a:t>2024/6/7</a:t>
            </a:fld>
            <a:endParaRPr 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D53B7D-63ED-4E9B-9909-E9EB4707C8F9}" type="datetime1">
              <a:rPr lang="zh-TW" altLang="en-US" smtClean="0"/>
              <a:t>2024/6/7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zh-TW" smtClean="0"/>
              <a:t>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612E94-B0B6-43D5-A621-B51D6C6EBB5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AEB23E8-5BF5-4E01-985C-D1A77C8D263D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F3A-499C-A092-60FF-F505AD5F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3E709C5-FF8E-31C9-6BED-A459FFDF2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A292BB0-98FC-DD77-854F-92E4C51D6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2E737-4F89-ED8E-1B9A-44AE16DC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59C6F-8D18-C7F7-4DD9-A8AB80941B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1088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61E2-1B02-1B84-21A9-A306E306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01847A56-8F11-A943-7EE1-AE7BA751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F6ED68-7BCF-642C-C26C-F72FF2B5E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466EE1-1639-20A7-82DA-8C6978A01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12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8C1075-2CE0-A969-1CB0-763D6F5822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8010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8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14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8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15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159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16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8084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17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74140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18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6886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19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243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20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0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300B3E-02BD-4611-A177-4A1ADBE2EB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21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28634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22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0794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3933-9296-A4D8-F671-9719F643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A3CB442-3730-C4B8-BD28-0698F3684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C07DD5-6D3E-F551-2A34-D488A2CE3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2E87-7AC0-C0EA-0B29-0393E1D8E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23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42A3A-7A8C-8C96-1D81-E79FA59A68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57069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128DB-23F9-5A52-AB9C-4A3E41613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52514AD-7106-5F99-23D0-9EE626958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5CD9CF-BE75-3A04-FC4A-CC4D99166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4C7A85-DA40-BF8B-1E0A-B415AFC03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24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D5BD85-C03F-5FE9-C535-F4BADB6EF6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074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35CB-9DDF-7628-DB39-B7826DED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444F69F-63FB-9105-C88E-4713BFE58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A455A23-D147-6F00-186A-590900B6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F03E01-4237-439A-8919-5AF069FE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25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AE26EF-1021-BD20-5CBF-630AC297158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14675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21697-E190-B8F9-DA21-D9EC5BBA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BC9127C-A23A-9992-834E-24EE189AD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9B67DD-F9DF-41FA-26B2-F77E83602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DAB8D6-2F84-74A9-9D2B-73C90FF83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26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451A0-2234-E4B8-6322-9871183FCE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0980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FE2D-65EF-9AD0-A23F-07EE351F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ED4BC03-E8CC-81B5-0884-3DCE47240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48CC77-2B49-6AD9-62B9-3E476499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5A1C7-5E93-FFFC-9305-13BC791A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27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5705A-1117-E3ED-B3F4-3BAC1410409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77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9E5F-5EDD-F9CF-399C-FE20EB7F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212BDC5-317E-1902-59DC-4B53B1220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9913AA-4B3E-EFAD-0CA7-63E44064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F642F-5D67-7864-50FA-5B0D3612B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4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3FB9CB-9772-F2A5-55BC-DDB17A5FBA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5531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DDB6-AD14-E331-6E54-1A3BD79F0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FA5F9A9-0AAE-7C9B-535C-86E79F597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84E6F8B-2389-B2A5-6EB5-B54957703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CF46FB-DC46-BAA4-374A-C5173E0E1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5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10BFA5-0A5F-D14F-2C6B-F5A772F4871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8262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DC41-2481-5C41-0F43-56D94646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6F32B0-5A7C-1ABB-AAF1-4FDF2F515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A374BBC-8ABE-96DD-E7A2-0D53CF0F5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9CC8D-47E0-4DEB-928E-E9AB57465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6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D62A6-DCC8-BCD1-3604-017D08EA4C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0045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DC41-2481-5C41-0F43-56D94646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6F32B0-5A7C-1ABB-AAF1-4FDF2F515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A374BBC-8ABE-96DD-E7A2-0D53CF0F5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9CC8D-47E0-4DEB-928E-E9AB57465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7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AD62A6-DCC8-BCD1-3604-017D08EA4C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78241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F3A-499C-A092-60FF-F505AD5F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3E709C5-FF8E-31C9-6BED-A459FFDF2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A292BB0-98FC-DD77-854F-92E4C51D6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2E737-4F89-ED8E-1B9A-44AE16DC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8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59C6F-8D18-C7F7-4DD9-A8AB80941B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62607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F3A-499C-A092-60FF-F505AD5F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3E709C5-FF8E-31C9-6BED-A459FFDF2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A292BB0-98FC-DD77-854F-92E4C51D6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2E737-4F89-ED8E-1B9A-44AE16DC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59C6F-8D18-C7F7-4DD9-A8AB80941B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4804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F3A-499C-A092-60FF-F505AD5F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33E709C5-FF8E-31C9-6BED-A459FFDF2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A292BB0-98FC-DD77-854F-92E4C51D6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2E737-4F89-ED8E-1B9A-44AE16DC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altLang="zh-TW" smtClean="0"/>
              <a:t>10</a:t>
            </a:fld>
            <a:endParaRPr 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D59C6F-8D18-C7F7-4DD9-A8AB80941B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F57A19D-1ED6-40E9-979C-9EE97A905C4A}" type="datetime1">
              <a:rPr lang="zh-TW" altLang="en-US" smtClean="0"/>
              <a:t>2024/6/7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696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TW" sz="4800"/>
              <a:t>3DFloat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手繪多邊形：圖案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1" name="橢圓​​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手繪多邊形：圖案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/>
            </a:p>
          </p:txBody>
        </p:sp>
        <p:sp>
          <p:nvSpPr>
            <p:cNvPr id="36" name="手繪多邊形：圖案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​​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38" name="橢圓​​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19" name="手繪多邊形：圖形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5" name="橢圓​​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7" name="內容版面配置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22" name="文字版面配置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 altLang="en-US"/>
              <a:t>按一下以編輯母片文字樣式</a:t>
            </a:r>
          </a:p>
        </p:txBody>
      </p:sp>
      <p:sp>
        <p:nvSpPr>
          <p:cNvPr id="23" name="內容版面配置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18" name="文字版面配置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/>
              <a:t>按一下以編輯</a:t>
            </a:r>
          </a:p>
        </p:txBody>
      </p:sp>
      <p:sp>
        <p:nvSpPr>
          <p:cNvPr id="21" name="內容版面配置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8" name="橢圓​​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1" name="副標題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圖片版面配置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42" name="圖片版面配置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手繪多邊形：圖案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45" name="橢圓​​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46" name="手繪多邊形：圖案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手繪多邊形：圖案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1" name="橢圓​​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7" name="橢圓​​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9" name="手繪多邊形：圖形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0" name="橢圓​​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25" name="橢圓​​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手繪多邊形：圖案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/>
            </a:p>
          </p:txBody>
        </p:sp>
        <p:sp>
          <p:nvSpPr>
            <p:cNvPr id="36" name="手繪多邊形：圖案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37" name="橢圓​​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38" name="橢圓​​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橢圓​​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手繪多邊形：圖案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21" name="橢圓​​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手繪多邊形：圖案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2" name="橢圓​​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zh-TW"/>
              <a:t>按一下以新增標題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zh-TW" sz="1600"/>
              <a:t>按一下以新增文字</a:t>
            </a:r>
          </a:p>
        </p:txBody>
      </p:sp>
      <p:sp>
        <p:nvSpPr>
          <p:cNvPr id="17" name="圖片版面配置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5" name="圖片版面配置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6" name="橢圓​​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手繪多邊形：圖案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2" name="橢圓​​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8" name="圖片版面配置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9" name="圖片版面配置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0" name="圖片版面配置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1" name="內容版面配置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分節符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16" name="副標題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zh-TW" altLang="en-US">
                <a:solidFill>
                  <a:schemeClr val="tx1">
                    <a:alpha val="60000"/>
                  </a:schemeClr>
                </a:solidFill>
              </a:rPr>
              <a:t>按一下以編輯母片子標題樣式</a:t>
            </a:r>
            <a:endParaRPr lang="zh-TW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圖表表格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手繪多邊形：圖案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  <p:sp>
          <p:nvSpPr>
            <p:cNvPr id="14" name="橢圓​​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5" name="橢圓​​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6" name="手繪多邊形：圖案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手繪多邊形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0" name="手繪多邊形​​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11" name="手繪多邊形​​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12" name="橢圓​​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/>
          </a:p>
        </p:txBody>
      </p:sp>
      <p:sp>
        <p:nvSpPr>
          <p:cNvPr id="34" name="橢圓​​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40" name="標題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zh-TW"/>
              <a:t>小組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手繪多邊形：圖案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3" name="手繪多邊形：圖案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zh-TW">
                <a:solidFill>
                  <a:schemeClr val="tx1"/>
                </a:solidFill>
              </a:endParaRPr>
            </a:p>
          </p:txBody>
        </p:sp>
        <p:sp>
          <p:nvSpPr>
            <p:cNvPr id="54" name="橢圓​​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  <p:sp>
          <p:nvSpPr>
            <p:cNvPr id="55" name="橢圓​​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zh-TW"/>
            </a:p>
          </p:txBody>
        </p:sp>
      </p:grpSp>
      <p:sp>
        <p:nvSpPr>
          <p:cNvPr id="56" name="圖片版面配置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7" name="圖片版面配置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58" name="圖片版面配置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59" name="圖片版面配置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63" name="文字版面配置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1" name="文字版面配置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5" name="文字版面配置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4" name="文字版面配置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7" name="文字版面配置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6" name="文字版面配置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69" name="文字版面配置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zh-TW"/>
              <a:t>姓名</a:t>
            </a:r>
          </a:p>
        </p:txBody>
      </p:sp>
      <p:sp>
        <p:nvSpPr>
          <p:cNvPr id="68" name="文字版面配置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zh-TW"/>
              <a:t>職稱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內容 2 欄位 (比較投影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​​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TW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zh-TW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zh-TW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20XX 年 2 月 2 日星期二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/>
              <a:t>範例頁尾文字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TW"/>
              <a:t>20XX 年 2 月 2 日星期二</a:t>
            </a:r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zh-TW"/>
              <a:t>範例頁尾文字</a:t>
            </a:r>
            <a:endParaRPr 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ge7HCEp_lmA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ame/minesweeper-spoiled-by-ai" TargetMode="External"/><Relationship Id="rId5" Type="http://schemas.openxmlformats.org/officeDocument/2006/relationships/hyperlink" Target="https://github.com/ThirdGoddess/trap" TargetMode="External"/><Relationship Id="rId4" Type="http://schemas.openxmlformats.org/officeDocument/2006/relationships/hyperlink" Target="https://github.com/T-vK/ESP32-BLE-Mou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6855" y="681431"/>
            <a:ext cx="3850640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US" altLang="zh-TW" dirty="0"/>
              <a:t>Android</a:t>
            </a:r>
            <a:r>
              <a:rPr lang="zh-TW" altLang="en-US" dirty="0"/>
              <a:t>專題</a:t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	–</a:t>
            </a:r>
            <a:r>
              <a:rPr lang="zh-TW" altLang="en-US" dirty="0"/>
              <a:t> 踩地雷</a:t>
            </a:r>
            <a:endParaRPr lang="zh-TW" dirty="0"/>
          </a:p>
        </p:txBody>
      </p:sp>
      <p:pic>
        <p:nvPicPr>
          <p:cNvPr id="14" name="圖片版面配置區 13" descr="資料點數位背景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508062334 </a:t>
            </a:r>
            <a:r>
              <a:rPr lang="zh-TW" altLang="en-US" dirty="0"/>
              <a:t>軟創三乙 陳彥志</a:t>
            </a:r>
            <a:endParaRPr lang="en-US" altLang="zh-TW" dirty="0"/>
          </a:p>
          <a:p>
            <a:pPr rtl="0"/>
            <a:r>
              <a:rPr lang="en-US" altLang="zh-TW" dirty="0"/>
              <a:t>511172176</a:t>
            </a:r>
            <a:r>
              <a:rPr lang="zh-TW" altLang="en-US" dirty="0"/>
              <a:t> 軟創二乙 李則霖</a:t>
            </a:r>
            <a:endParaRPr lang="en-US" altLang="zh-TW" dirty="0"/>
          </a:p>
        </p:txBody>
      </p:sp>
      <p:pic>
        <p:nvPicPr>
          <p:cNvPr id="5" name="圖片 4" descr="一張含有 樣式, 圖形, 黑與白, 平面設計 的圖片&#10;&#10;自動產生的描述">
            <a:extLst>
              <a:ext uri="{FF2B5EF4-FFF2-40B4-BE49-F238E27FC236}">
                <a16:creationId xmlns:a16="http://schemas.microsoft.com/office/drawing/2014/main" id="{F312E191-461D-F8ED-147B-B5FE352BF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49" y="885469"/>
            <a:ext cx="5087061" cy="508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84B15-E0AA-1CF8-CE17-1AD485A4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158E7E15-8741-5078-7B4E-67E64DA64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CF20646-679C-946A-314C-22A9E86AB95C}"/>
              </a:ext>
            </a:extLst>
          </p:cNvPr>
          <p:cNvSpPr txBox="1"/>
          <p:nvPr/>
        </p:nvSpPr>
        <p:spPr>
          <a:xfrm>
            <a:off x="762000" y="802888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4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8BD0A0-37EC-DECD-4272-762F8341C316}"/>
              </a:ext>
            </a:extLst>
          </p:cNvPr>
          <p:cNvSpPr txBox="1"/>
          <p:nvPr/>
        </p:nvSpPr>
        <p:spPr>
          <a:xfrm>
            <a:off x="762000" y="2507005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設置旗子及問號</a:t>
            </a:r>
            <a:endParaRPr lang="en-US" altLang="zh-TW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916BD9-521A-99E9-0E6B-D45A26F7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71DDFE-0503-D09B-3F12-A29E01A5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9207DCBF-F1FC-3728-A4FB-E9F8F9045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160" y="228600"/>
            <a:ext cx="333632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84B15-E0AA-1CF8-CE17-1AD485A4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158E7E15-8741-5078-7B4E-67E64DA64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CF20646-679C-946A-314C-22A9E86AB95C}"/>
              </a:ext>
            </a:extLst>
          </p:cNvPr>
          <p:cNvSpPr txBox="1"/>
          <p:nvPr/>
        </p:nvSpPr>
        <p:spPr>
          <a:xfrm>
            <a:off x="762000" y="802888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5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8BD0A0-37EC-DECD-4272-762F8341C316}"/>
              </a:ext>
            </a:extLst>
          </p:cNvPr>
          <p:cNvSpPr txBox="1"/>
          <p:nvPr/>
        </p:nvSpPr>
        <p:spPr>
          <a:xfrm>
            <a:off x="762000" y="2507005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遊戲勝利畫面</a:t>
            </a:r>
            <a:endParaRPr lang="en-US" altLang="zh-TW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916BD9-521A-99E9-0E6B-D45A26F7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71DDFE-0503-D09B-3F12-A29E01A5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1FDA0937-D6A9-61DA-DA80-78713708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794" y="152399"/>
            <a:ext cx="3336324" cy="66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6A38-096B-8EC0-28C9-0467238A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0BD9253D-F5F9-4673-A62B-ABBD4DA59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EB8C01ED-7BA8-85FF-A24F-3FC3EB1C3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三</a:t>
            </a:r>
            <a:r>
              <a:rPr lang="en-US" altLang="zh-TW" dirty="0"/>
              <a:t>.</a:t>
            </a:r>
            <a:r>
              <a:rPr lang="zh-TW" altLang="en-US" dirty="0"/>
              <a:t>程式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627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-109465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dirty="0" err="1">
                <a:latin typeface="+mn-lt"/>
                <a:ea typeface="Microsoft JhengHei UI"/>
              </a:rPr>
              <a:t>流程圖</a:t>
            </a:r>
            <a:endParaRPr lang="en-US" altLang="zh-TW" sz="6400" kern="1200" dirty="0" err="1">
              <a:solidFill>
                <a:schemeClr val="tx1"/>
              </a:solidFill>
              <a:latin typeface="+mn-lt"/>
              <a:ea typeface="Microsoft JhengHei UI"/>
            </a:endParaRPr>
          </a:p>
        </p:txBody>
      </p:sp>
      <p:pic>
        <p:nvPicPr>
          <p:cNvPr id="4" name="圖片 3" descr="一張含有 圖表, 文字, 工程製圖, 方案 的圖片&#10;&#10;自動產生的描述">
            <a:extLst>
              <a:ext uri="{FF2B5EF4-FFF2-40B4-BE49-F238E27FC236}">
                <a16:creationId xmlns:a16="http://schemas.microsoft.com/office/drawing/2014/main" id="{505ED378-D783-E73A-8BF2-EA68AFBD0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00" y="164276"/>
            <a:ext cx="4430198" cy="65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-109465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dirty="0">
                <a:latin typeface="+mn-lt"/>
              </a:rPr>
              <a:t>main</a:t>
            </a:r>
            <a:endParaRPr lang="zh-TW" sz="6400" kern="1200" dirty="0">
              <a:solidFill>
                <a:schemeClr val="tx1"/>
              </a:solidFill>
              <a:latin typeface="+mn-lt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81000" y="2964205"/>
            <a:ext cx="359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主程式及其他相關程式放置處</a:t>
            </a: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AB08F8B-4091-7714-B4BC-6725E4421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16" y="2050544"/>
            <a:ext cx="4277267" cy="359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4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BoxDialog.kt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70840" y="1786916"/>
            <a:ext cx="8173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</a:rPr>
              <a:t>顯示遊戲勝利、遊戲花費時間、再來一局視窗。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onCreate</a:t>
            </a:r>
            <a:r>
              <a:rPr lang="zh-TW" altLang="en-US" sz="2000" dirty="0"/>
              <a:t>：初始化對話框，設定內容視圖，配置對話框行為。</a:t>
            </a:r>
            <a:endParaRPr lang="en-US" altLang="zh-TW" sz="2000" dirty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9405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MainActivity</a:t>
            </a:r>
            <a:r>
              <a:rPr lang="en-US" altLang="zh-TW" dirty="0" err="1">
                <a:latin typeface="+mn-lt"/>
              </a:rPr>
              <a:t>.kt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70840" y="1786916"/>
            <a:ext cx="114960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</a:rPr>
              <a:t>主程式，負責初始化遊戲介面、處理遊戲邏輯、以及更新遊戲狀態。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onCreate</a:t>
            </a:r>
            <a:r>
              <a:rPr lang="zh-TW" altLang="en-US" sz="2000" dirty="0"/>
              <a:t>：應用程式啟動時被調用，用於設定活動的佈局、初始化</a:t>
            </a:r>
            <a:r>
              <a:rPr lang="en-US" altLang="zh-TW" sz="2000" dirty="0"/>
              <a:t>UI</a:t>
            </a:r>
            <a:r>
              <a:rPr lang="zh-TW" altLang="en-US" sz="2000" dirty="0"/>
              <a:t>控制項、配置狀態列樣式，以及設定重置遊戲的點擊事件監聽器。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initView</a:t>
            </a:r>
            <a:r>
              <a:rPr lang="zh-TW" altLang="en-US" sz="2000" dirty="0"/>
              <a:t>：初始化遊戲介面，定義遊戲開始、結束、使用旗幟、取消旗幟、和獲勝時的邏輯。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dip2px</a:t>
            </a:r>
            <a:r>
              <a:rPr lang="zh-TW" altLang="en-US" sz="2000" dirty="0"/>
              <a:t>：用於將</a:t>
            </a:r>
            <a:r>
              <a:rPr lang="en-US" altLang="zh-TW" sz="2000" dirty="0" err="1"/>
              <a:t>dp</a:t>
            </a:r>
            <a:r>
              <a:rPr lang="zh-TW" altLang="en-US" sz="2000" dirty="0"/>
              <a:t>單位轉換為</a:t>
            </a:r>
            <a:r>
              <a:rPr lang="en-US" altLang="zh-TW" sz="2000" dirty="0" err="1"/>
              <a:t>px</a:t>
            </a:r>
            <a:r>
              <a:rPr lang="zh-TW" altLang="en-US" sz="2000" dirty="0"/>
              <a:t>單位，以適應不同螢幕密度。</a:t>
            </a:r>
          </a:p>
        </p:txBody>
      </p:sp>
    </p:spTree>
    <p:extLst>
      <p:ext uri="{BB962C8B-B14F-4D97-AF65-F5344CB8AC3E}">
        <p14:creationId xmlns:p14="http://schemas.microsoft.com/office/powerpoint/2010/main" val="334890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MinefieldUtil.kt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70840" y="1786916"/>
            <a:ext cx="115976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</a:rPr>
              <a:t>踩地雷遊戲的工具類，用於管理管理遊戲的地圖狀態、追蹤玩家的操作、處理遊戲的開始和重置邏輯。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establish</a:t>
            </a:r>
            <a:r>
              <a:rPr lang="zh-TW" altLang="en-US" sz="2000" dirty="0"/>
              <a:t>：初始化遊戲地圖，根據玩家首次點擊的位置佈置地雷，確保玩家第一次點擊不會踩到地雷。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createTrapsNumber</a:t>
            </a:r>
            <a:r>
              <a:rPr lang="zh-TW" altLang="en-US" sz="2000" dirty="0"/>
              <a:t>：計算並更新每個格子周圍地雷的數量。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createSpecialCoordinates</a:t>
            </a:r>
            <a:r>
              <a:rPr lang="zh-TW" altLang="en-US" sz="2000" dirty="0"/>
              <a:t>：創建一個特殊坐標列表，這些坐標是根據玩家第一次點擊的位置確定的，確保這些區域不會佈置地雷。</a:t>
            </a:r>
            <a:endParaRPr lang="en-US" altLang="zh-TW" sz="2000" dirty="0"/>
          </a:p>
          <a:p>
            <a:endParaRPr lang="zh-TW" altLang="en-US" sz="2000" dirty="0">
              <a:solidFill>
                <a:srgbClr val="FFFF00"/>
              </a:solidFill>
            </a:endParaRPr>
          </a:p>
          <a:p>
            <a:r>
              <a:rPr lang="en-US" altLang="zh-TW" sz="2000" dirty="0">
                <a:solidFill>
                  <a:srgbClr val="FFFF00"/>
                </a:solidFill>
              </a:rPr>
              <a:t>fun reset</a:t>
            </a:r>
            <a:r>
              <a:rPr lang="zh-TW" altLang="en-US" sz="2000" dirty="0"/>
              <a:t>：重置遊戲的狀態，包括地圖資料和玩家操作記錄，準備開始新的遊戲。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31194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600" dirty="0" err="1">
                <a:latin typeface="+mn-lt"/>
              </a:rPr>
              <a:t>RcAdapter.kt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401320" y="1347740"/>
            <a:ext cx="11313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</a:rPr>
              <a:t>管理如何將資料展示在每個格子內，以及回應使用者的點擊事件。顯示遊戲格子、處理使用者互動、遊戲狀態更新。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onCreateViewHolder</a:t>
            </a:r>
            <a:r>
              <a:rPr lang="zh-TW" altLang="en-US" sz="2000" dirty="0"/>
              <a:t>：持有中每</a:t>
            </a:r>
            <a:r>
              <a:rPr lang="en-US" altLang="zh-TW" sz="2000" dirty="0"/>
              <a:t>View</a:t>
            </a:r>
            <a:r>
              <a:rPr lang="zh-TW" altLang="en-US" sz="2000" dirty="0"/>
              <a:t>個小格子的信息。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getItemCount</a:t>
            </a:r>
            <a:r>
              <a:rPr lang="zh-TW" altLang="en-US" sz="2000" dirty="0"/>
              <a:t>：渲染多少個格子的</a:t>
            </a:r>
            <a:r>
              <a:rPr lang="en-US" altLang="zh-TW" sz="2000" dirty="0"/>
              <a:t>View</a:t>
            </a:r>
            <a:r>
              <a:rPr lang="zh-TW" altLang="en-US" sz="2000" dirty="0"/>
              <a:t>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onBindViewHolder</a:t>
            </a:r>
            <a:r>
              <a:rPr lang="zh-TW" altLang="en-US" sz="2000" dirty="0"/>
              <a:t>：根據遊戲的狀態配置每個格子的顯示，設定背景、文字，並處理點擊事件。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exploitation</a:t>
            </a:r>
            <a:r>
              <a:rPr lang="zh-TW" altLang="en-US" sz="2000" dirty="0"/>
              <a:t>：遞迴方法，當使用者點擊到數字</a:t>
            </a:r>
            <a:r>
              <a:rPr lang="en-US" altLang="zh-TW" sz="2000" dirty="0"/>
              <a:t>0</a:t>
            </a:r>
            <a:r>
              <a:rPr lang="zh-TW" altLang="en-US" sz="2000" dirty="0"/>
              <a:t>的格子時，自動打開周圍的空白區域，直到周圍有數字的格子為止。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setDataCallBack</a:t>
            </a:r>
            <a:r>
              <a:rPr lang="zh-TW" altLang="en-US" sz="2000" dirty="0"/>
              <a:t>：設定回調函數，用於遊戲狀態的更新，遊戲開始、結束。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interface </a:t>
            </a:r>
            <a:r>
              <a:rPr lang="en-US" altLang="zh-TW" sz="2000" dirty="0" err="1">
                <a:solidFill>
                  <a:srgbClr val="FFFF00"/>
                </a:solidFill>
              </a:rPr>
              <a:t>DataCallBack</a:t>
            </a:r>
            <a:r>
              <a:rPr lang="zh-TW" altLang="en-US" sz="2000" dirty="0"/>
              <a:t>：定義了回調方法 </a:t>
            </a:r>
            <a:r>
              <a:rPr lang="en-US" altLang="zh-TW" sz="2000" dirty="0" err="1"/>
              <a:t>gameStart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gameOver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gameWins</a:t>
            </a:r>
            <a:r>
              <a:rPr lang="en-US" altLang="zh-TW" sz="2000" dirty="0"/>
              <a:t> 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cancelFlag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useFlag</a:t>
            </a:r>
            <a:r>
              <a:rPr lang="zh-TW" altLang="en-US" sz="2000" dirty="0"/>
              <a:t>，用於在外部處理遊戲狀態的改變，顯示遊戲勝利、結束遊戲、使用旗子、取消使用旗子。</a:t>
            </a:r>
          </a:p>
        </p:txBody>
      </p:sp>
    </p:spTree>
    <p:extLst>
      <p:ext uri="{BB962C8B-B14F-4D97-AF65-F5344CB8AC3E}">
        <p14:creationId xmlns:p14="http://schemas.microsoft.com/office/powerpoint/2010/main" val="427541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600" dirty="0" err="1">
                <a:latin typeface="+mn-lt"/>
              </a:rPr>
              <a:t>StatusBarUtil.kt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70840" y="1786916"/>
            <a:ext cx="115468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FF00"/>
                </a:solidFill>
              </a:rPr>
              <a:t>工具方法，用於改變狀態列的顏色、透明度、文字顏色以及圖示顏色。</a:t>
            </a:r>
            <a:endParaRPr lang="en-US" altLang="zh-TW" sz="2000" dirty="0">
              <a:solidFill>
                <a:srgbClr val="FFFF00"/>
              </a:solidFill>
            </a:endParaRP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immersive</a:t>
            </a:r>
            <a:r>
              <a:rPr lang="zh-TW" altLang="en-US" sz="2000" dirty="0"/>
              <a:t>：設定狀態欄，指定顏色和透明度。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darkMode</a:t>
            </a:r>
            <a:r>
              <a:rPr lang="zh-TW" altLang="en-US" sz="2000" dirty="0"/>
              <a:t>：根據傳入的值來設定狀態列文字和圖示的顏色模式，</a:t>
            </a:r>
            <a:r>
              <a:rPr lang="en-US" altLang="zh-TW" sz="2000" dirty="0"/>
              <a:t>true </a:t>
            </a:r>
            <a:r>
              <a:rPr lang="zh-TW" altLang="en-US" sz="2000" dirty="0"/>
              <a:t>為深色文字和圖示。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setPadding</a:t>
            </a:r>
            <a:r>
              <a:rPr lang="zh-TW" altLang="en-US" sz="2000" dirty="0">
                <a:solidFill>
                  <a:srgbClr val="FFFF00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&amp;</a:t>
            </a:r>
            <a:r>
              <a:rPr lang="zh-TW" altLang="en-US" sz="2000" dirty="0">
                <a:solidFill>
                  <a:srgbClr val="FFFF00"/>
                </a:solidFill>
              </a:rPr>
              <a:t> </a:t>
            </a:r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setPaddingSmart</a:t>
            </a:r>
            <a:r>
              <a:rPr lang="zh-TW" altLang="en-US" sz="2000" dirty="0"/>
              <a:t>：調整</a:t>
            </a:r>
            <a:r>
              <a:rPr lang="en-US" altLang="zh-TW" sz="2000" dirty="0"/>
              <a:t>View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paddingTop</a:t>
            </a:r>
            <a:r>
              <a:rPr lang="zh-TW" altLang="en-US" sz="2000" dirty="0"/>
              <a:t>使內容不被狀態列遮擋。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setHeightAndPadding</a:t>
            </a:r>
            <a:r>
              <a:rPr lang="zh-TW" altLang="en-US" sz="2000" dirty="0"/>
              <a:t>：同時調整</a:t>
            </a:r>
            <a:r>
              <a:rPr lang="en-US" altLang="zh-TW" sz="2000" dirty="0"/>
              <a:t>View</a:t>
            </a:r>
            <a:r>
              <a:rPr lang="zh-TW" altLang="en-US" sz="2000" dirty="0"/>
              <a:t>的高度和</a:t>
            </a:r>
            <a:r>
              <a:rPr lang="en-US" altLang="zh-TW" sz="2000" dirty="0" err="1"/>
              <a:t>paddingTop</a:t>
            </a:r>
            <a:r>
              <a:rPr lang="zh-TW" altLang="en-US" sz="2000" dirty="0"/>
              <a:t>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setMargin</a:t>
            </a:r>
            <a:r>
              <a:rPr lang="en-US" altLang="zh-TW" sz="2000" dirty="0">
                <a:solidFill>
                  <a:srgbClr val="FFFF00"/>
                </a:solidFill>
              </a:rPr>
              <a:t> </a:t>
            </a:r>
            <a:r>
              <a:rPr lang="zh-TW" altLang="en-US" sz="2000" dirty="0"/>
              <a:t>：調整</a:t>
            </a:r>
            <a:r>
              <a:rPr lang="en-US" altLang="zh-TW" sz="2000" dirty="0"/>
              <a:t>View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marginTop</a:t>
            </a:r>
            <a:r>
              <a:rPr lang="zh-TW" altLang="en-US" sz="2000" dirty="0"/>
              <a:t>防止內容被狀態列遮蔽。</a:t>
            </a:r>
          </a:p>
          <a:p>
            <a:endParaRPr lang="zh-TW" altLang="en-US" sz="2000" dirty="0"/>
          </a:p>
          <a:p>
            <a:r>
              <a:rPr lang="en-US" altLang="zh-TW" sz="2000" dirty="0">
                <a:solidFill>
                  <a:srgbClr val="FFFF00"/>
                </a:solidFill>
              </a:rPr>
              <a:t>fun </a:t>
            </a:r>
            <a:r>
              <a:rPr lang="en-US" altLang="zh-TW" sz="2000" dirty="0" err="1">
                <a:solidFill>
                  <a:srgbClr val="FFFF00"/>
                </a:solidFill>
              </a:rPr>
              <a:t>setTranslucentView</a:t>
            </a:r>
            <a:r>
              <a:rPr lang="en-US" altLang="zh-TW" sz="2000" dirty="0">
                <a:solidFill>
                  <a:srgbClr val="FFFF00"/>
                </a:solidFill>
              </a:rPr>
              <a:t> </a:t>
            </a:r>
            <a:r>
              <a:rPr lang="zh-TW" altLang="en-US" sz="2000" dirty="0"/>
              <a:t>：在容器中新增與狀態列同高的透明視圖，可用於建立自訂的沉浸式效果。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3091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zh-TW" altLang="en-US" dirty="0"/>
              <a:t>目錄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rtlCol="0"/>
          <a:lstStyle/>
          <a:p>
            <a:pPr rtl="0"/>
            <a:r>
              <a:rPr lang="zh-TW" altLang="en-US" sz="2400" dirty="0"/>
              <a:t>一</a:t>
            </a:r>
            <a:r>
              <a:rPr lang="en-US" altLang="zh-TW" sz="2400" dirty="0"/>
              <a:t>.</a:t>
            </a:r>
            <a:r>
              <a:rPr lang="zh-TW" altLang="en-US" sz="2400" dirty="0"/>
              <a:t>起源</a:t>
            </a:r>
            <a:endParaRPr lang="zh-TW" sz="2400" dirty="0"/>
          </a:p>
          <a:p>
            <a:pPr rtl="0"/>
            <a:r>
              <a:rPr lang="zh-TW" altLang="en-US" sz="2400" dirty="0"/>
              <a:t>二</a:t>
            </a:r>
            <a:r>
              <a:rPr lang="en-US" altLang="zh-TW" sz="2400" dirty="0"/>
              <a:t>.</a:t>
            </a:r>
            <a:r>
              <a:rPr lang="zh-TW" altLang="en-US" sz="2400" dirty="0"/>
              <a:t>畫面</a:t>
            </a:r>
            <a:endParaRPr lang="zh-TW" sz="2400" dirty="0"/>
          </a:p>
          <a:p>
            <a:pPr rtl="0"/>
            <a:r>
              <a:rPr lang="zh-TW" altLang="en-US" sz="2400" dirty="0"/>
              <a:t>三</a:t>
            </a:r>
            <a:r>
              <a:rPr lang="en-US" altLang="zh-TW" sz="2400" dirty="0"/>
              <a:t>.</a:t>
            </a:r>
            <a:r>
              <a:rPr lang="zh-TW" altLang="en-US" sz="2400" dirty="0"/>
              <a:t>程式</a:t>
            </a:r>
            <a:endParaRPr lang="zh-TW" sz="2400" dirty="0"/>
          </a:p>
          <a:p>
            <a:pPr rtl="0"/>
            <a:r>
              <a:rPr lang="zh-TW" altLang="en-US" sz="2400" dirty="0"/>
              <a:t>四</a:t>
            </a:r>
            <a:r>
              <a:rPr lang="en-US" altLang="zh-TW" sz="2400" dirty="0"/>
              <a:t>.</a:t>
            </a:r>
            <a:r>
              <a:rPr lang="zh-TW" altLang="en-US" sz="2400" dirty="0"/>
              <a:t>延伸</a:t>
            </a:r>
            <a:endParaRPr lang="zh-TW" sz="2400" dirty="0"/>
          </a:p>
          <a:p>
            <a:pPr rtl="0"/>
            <a:r>
              <a:rPr lang="zh-TW" sz="2400" dirty="0"/>
              <a:t>五</a:t>
            </a:r>
            <a:r>
              <a:rPr lang="en-US" altLang="zh-TW" sz="2400" dirty="0"/>
              <a:t>.</a:t>
            </a:r>
            <a:r>
              <a:rPr lang="zh-TW" altLang="en-US" sz="2400" dirty="0"/>
              <a:t>總結</a:t>
            </a:r>
            <a:endParaRPr lang="zh-TW" sz="2400" dirty="0"/>
          </a:p>
        </p:txBody>
      </p:sp>
      <p:pic>
        <p:nvPicPr>
          <p:cNvPr id="8" name="圖片版面配置區 7" descr="數位資料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圖片版面配置區 9" descr="資料點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圖片版面配置區 11" descr="資料背景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-109465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dirty="0">
                <a:latin typeface="+mn-lt"/>
              </a:rPr>
              <a:t>l</a:t>
            </a:r>
            <a:r>
              <a:rPr lang="en-US" altLang="zh-TW" sz="6400" kern="1200" dirty="0">
                <a:solidFill>
                  <a:schemeClr val="tx1"/>
                </a:solidFill>
                <a:latin typeface="+mn-lt"/>
                <a:cs typeface="+mj-cs"/>
              </a:rPr>
              <a:t>ayout</a:t>
            </a:r>
            <a:endParaRPr lang="zh-TW" sz="6400" kern="1200" dirty="0">
              <a:solidFill>
                <a:schemeClr val="tx1"/>
              </a:solidFill>
              <a:latin typeface="+mn-lt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81000" y="2964205"/>
            <a:ext cx="3594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圖形介面設置檔案放置處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C6F21-33A6-647C-52C8-5C6E45977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662" y="2249246"/>
            <a:ext cx="4893029" cy="21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600" dirty="0">
                <a:latin typeface="+mn-lt"/>
              </a:rPr>
              <a:t>a</a:t>
            </a:r>
            <a:r>
              <a:rPr lang="en-US" altLang="zh-TW" sz="6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ctivity</a:t>
            </a:r>
            <a:r>
              <a:rPr lang="en-US" altLang="zh-TW" sz="6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_win.xml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370840" y="1786916"/>
            <a:ext cx="81737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zh-TW" altLang="en-US" sz="2000" dirty="0"/>
              <a:t>：整個布局的容器，方向設置為垂直，背景設定為白色。</a:t>
            </a:r>
          </a:p>
          <a:p>
            <a:endParaRPr lang="zh-TW" altLang="en-US" sz="2000" dirty="0"/>
          </a:p>
          <a:p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en-US" altLang="zh-TW" sz="2000" dirty="0">
                <a:solidFill>
                  <a:srgbClr val="FFFF00"/>
                </a:solidFill>
              </a:rPr>
              <a:t> (</a:t>
            </a:r>
            <a:r>
              <a:rPr lang="en-US" altLang="zh-TW" sz="2000" dirty="0" err="1">
                <a:solidFill>
                  <a:srgbClr val="FFFF00"/>
                </a:solidFill>
              </a:rPr>
              <a:t>titleBar</a:t>
            </a:r>
            <a:r>
              <a:rPr lang="en-US" altLang="zh-TW" sz="2000" dirty="0">
                <a:solidFill>
                  <a:srgbClr val="FFFF00"/>
                </a:solidFill>
              </a:rPr>
              <a:t>)</a:t>
            </a:r>
            <a:r>
              <a:rPr lang="zh-TW" altLang="en-US" sz="2000" dirty="0"/>
              <a:t>：頂部的標題欄區域，包含旗子數量圖標和時間。</a:t>
            </a:r>
          </a:p>
          <a:p>
            <a:endParaRPr lang="zh-TW" altLang="en-US" sz="2000" dirty="0"/>
          </a:p>
          <a:p>
            <a:r>
              <a:rPr lang="en-US" altLang="zh-TW" sz="2000" dirty="0" err="1">
                <a:solidFill>
                  <a:srgbClr val="FFFF00"/>
                </a:solidFill>
              </a:rPr>
              <a:t>ImageView</a:t>
            </a:r>
            <a:r>
              <a:rPr lang="zh-TW" altLang="en-US" sz="2000" dirty="0"/>
              <a:t>：展示旗子圖標，圖標來自</a:t>
            </a:r>
            <a:r>
              <a:rPr lang="en-US" altLang="zh-TW" sz="2000" dirty="0"/>
              <a:t>@mipmap/icon_explain_flag</a:t>
            </a:r>
            <a:r>
              <a:rPr lang="zh-TW" altLang="en-US" sz="2000" dirty="0"/>
              <a:t>。</a:t>
            </a:r>
          </a:p>
          <a:p>
            <a:endParaRPr lang="zh-TW" altLang="en-US" sz="2000" dirty="0"/>
          </a:p>
          <a:p>
            <a:r>
              <a:rPr lang="en-US" altLang="zh-TW" sz="2000" dirty="0" err="1">
                <a:solidFill>
                  <a:srgbClr val="FFFF00"/>
                </a:solidFill>
              </a:rPr>
              <a:t>TextView</a:t>
            </a:r>
            <a:r>
              <a:rPr lang="en-US" altLang="zh-TW" sz="2000" dirty="0">
                <a:solidFill>
                  <a:srgbClr val="FFFF00"/>
                </a:solidFill>
              </a:rPr>
              <a:t> (</a:t>
            </a:r>
            <a:r>
              <a:rPr lang="en-US" altLang="zh-TW" sz="2000" dirty="0" err="1">
                <a:solidFill>
                  <a:srgbClr val="FFFF00"/>
                </a:solidFill>
              </a:rPr>
              <a:t>flagNum</a:t>
            </a:r>
            <a:r>
              <a:rPr lang="en-US" altLang="zh-TW" sz="2000" dirty="0">
                <a:solidFill>
                  <a:srgbClr val="FFFF00"/>
                </a:solidFill>
              </a:rPr>
              <a:t>)</a:t>
            </a:r>
            <a:r>
              <a:rPr lang="zh-TW" altLang="en-US" sz="2000" dirty="0"/>
              <a:t>：顯示旗子的數量，初始化為</a:t>
            </a:r>
            <a:r>
              <a:rPr lang="en-US" altLang="zh-TW" sz="2000" dirty="0"/>
              <a:t>"--"</a:t>
            </a:r>
            <a:r>
              <a:rPr lang="zh-TW" altLang="en-US" sz="2000" dirty="0"/>
              <a:t>。</a:t>
            </a:r>
          </a:p>
          <a:p>
            <a:endParaRPr lang="zh-TW" altLang="en-US" sz="2000" dirty="0"/>
          </a:p>
          <a:p>
            <a:r>
              <a:rPr lang="en-US" altLang="zh-TW" sz="2000" dirty="0" err="1">
                <a:solidFill>
                  <a:srgbClr val="FFFF00"/>
                </a:solidFill>
              </a:rPr>
              <a:t>TextView</a:t>
            </a:r>
            <a:r>
              <a:rPr lang="en-US" altLang="zh-TW" sz="2000" dirty="0">
                <a:solidFill>
                  <a:srgbClr val="FFFF00"/>
                </a:solidFill>
              </a:rPr>
              <a:t> (time)</a:t>
            </a:r>
            <a:r>
              <a:rPr lang="zh-TW" altLang="en-US" sz="2000" dirty="0"/>
              <a:t>：標題欄中心顯示時間，初始化為</a:t>
            </a:r>
            <a:r>
              <a:rPr lang="en-US" altLang="zh-TW" sz="2000" dirty="0"/>
              <a:t>"00:00"</a:t>
            </a:r>
            <a:r>
              <a:rPr lang="zh-TW" altLang="en-US" sz="2000" dirty="0"/>
              <a:t>。</a:t>
            </a:r>
          </a:p>
          <a:p>
            <a:endParaRPr lang="zh-TW" altLang="en-US" sz="2000" dirty="0">
              <a:solidFill>
                <a:srgbClr val="FFFF00"/>
              </a:solidFill>
            </a:endParaRPr>
          </a:p>
          <a:p>
            <a:r>
              <a:rPr lang="zh-TW" altLang="en-US" sz="2000" dirty="0">
                <a:solidFill>
                  <a:srgbClr val="FFFF00"/>
                </a:solidFill>
              </a:rPr>
              <a:t>分隔線</a:t>
            </a:r>
            <a:r>
              <a:rPr lang="en-US" altLang="zh-TW" sz="2000" dirty="0">
                <a:solidFill>
                  <a:srgbClr val="FFFF00"/>
                </a:solidFill>
              </a:rPr>
              <a:t>View</a:t>
            </a:r>
            <a:r>
              <a:rPr lang="zh-TW" altLang="en-US" sz="2000" dirty="0"/>
              <a:t>：在標題欄下方，區分標題欄和內容區。</a:t>
            </a:r>
          </a:p>
          <a:p>
            <a:endParaRPr lang="zh-TW" altLang="en-US" sz="2000" dirty="0"/>
          </a:p>
          <a:p>
            <a:r>
              <a:rPr lang="zh-TW" altLang="en-US" sz="2000" dirty="0">
                <a:solidFill>
                  <a:srgbClr val="FFFF00"/>
                </a:solidFill>
              </a:rPr>
              <a:t>內容區</a:t>
            </a:r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zh-TW" altLang="en-US" sz="2000" dirty="0"/>
              <a:t>：左右設置</a:t>
            </a:r>
            <a:r>
              <a:rPr lang="en-US" altLang="zh-TW" sz="2000" dirty="0"/>
              <a:t>22dp</a:t>
            </a:r>
            <a:r>
              <a:rPr lang="zh-TW" altLang="en-US" sz="2000" dirty="0"/>
              <a:t>的外邊距，允許動態調整大小。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0FE1C5-ECB8-6A63-83B5-0BCDC0491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074" y="1164811"/>
            <a:ext cx="266737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600" dirty="0">
                <a:latin typeface="+mn-lt"/>
              </a:rPr>
              <a:t>dialog</a:t>
            </a:r>
            <a:r>
              <a:rPr lang="en-US" altLang="zh-TW" sz="6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_win.xml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279400" y="1979956"/>
            <a:ext cx="82448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zh-TW" altLang="en-US" sz="2000" dirty="0"/>
              <a:t>：最外層的容器，以垂直方式排列其中的子視圖。</a:t>
            </a:r>
          </a:p>
          <a:p>
            <a:endParaRPr lang="zh-TW" altLang="en-US" sz="2000" dirty="0"/>
          </a:p>
          <a:p>
            <a:r>
              <a:rPr lang="zh-TW" altLang="en-US" sz="2000" dirty="0">
                <a:solidFill>
                  <a:srgbClr val="FFFF00"/>
                </a:solidFill>
              </a:rPr>
              <a:t>子</a:t>
            </a:r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zh-TW" altLang="en-US" sz="2000" dirty="0"/>
              <a:t>：顯示格子底圖，使用</a:t>
            </a:r>
            <a:r>
              <a:rPr lang="en-US" altLang="zh-TW" sz="2000" dirty="0"/>
              <a:t>@drawable/dialog_bg</a:t>
            </a:r>
            <a:r>
              <a:rPr lang="zh-TW" altLang="en-US" sz="2000" dirty="0"/>
              <a:t>。以垂直方式排列，包括遊戲勝利的文字和一條分隔線。</a:t>
            </a:r>
          </a:p>
          <a:p>
            <a:endParaRPr lang="zh-TW" altLang="en-US" sz="2000" dirty="0"/>
          </a:p>
          <a:p>
            <a:r>
              <a:rPr lang="zh-TW" altLang="en-US" sz="2000" dirty="0"/>
              <a:t>分隔線：左右邊距為</a:t>
            </a:r>
            <a:r>
              <a:rPr lang="en-US" altLang="zh-TW" sz="2000" dirty="0"/>
              <a:t>22dp</a:t>
            </a:r>
            <a:r>
              <a:rPr lang="zh-TW" altLang="en-US" sz="2000" dirty="0"/>
              <a:t>，分隔按鈕。</a:t>
            </a:r>
            <a:endParaRPr lang="en-US" altLang="zh-TW" sz="2000" dirty="0"/>
          </a:p>
          <a:p>
            <a:endParaRPr lang="en-US" altLang="zh-TW" sz="2000" dirty="0">
              <a:solidFill>
                <a:srgbClr val="FFFF00"/>
              </a:solidFill>
            </a:endParaRPr>
          </a:p>
          <a:p>
            <a:r>
              <a:rPr lang="en-US" altLang="zh-TW" sz="2000" dirty="0">
                <a:solidFill>
                  <a:srgbClr val="FFFF00"/>
                </a:solidFill>
              </a:rPr>
              <a:t>Consume</a:t>
            </a:r>
            <a:r>
              <a:rPr lang="zh-TW" altLang="en-US" sz="2000" dirty="0"/>
              <a:t>：顯示遊戲所用時間。</a:t>
            </a:r>
          </a:p>
          <a:p>
            <a:endParaRPr lang="zh-TW" altLang="en-US" sz="2000" dirty="0"/>
          </a:p>
          <a:p>
            <a:r>
              <a:rPr lang="zh-TW" altLang="en-US" sz="2000" dirty="0"/>
              <a:t>再來一局按鈕：顯示再來一局的文字，重新開始遊戲的按鈕。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F6531A-95F8-9AC4-5370-2582BA24D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493" y="1195340"/>
            <a:ext cx="261021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1397-58BC-7A51-EAC6-F127E1BD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2312503-088E-F1C0-816A-59B51B7459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D0946A5E-8CDF-BA89-6DF0-933D84B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-1638494"/>
            <a:ext cx="6832600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6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item</a:t>
            </a:r>
            <a:r>
              <a:rPr lang="en-US" altLang="zh-TW" sz="6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_lattice.xml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F04D-6D4C-7AC0-6B82-C0EF6F6D65ED}"/>
              </a:ext>
            </a:extLst>
          </p:cNvPr>
          <p:cNvSpPr txBox="1"/>
          <p:nvPr/>
        </p:nvSpPr>
        <p:spPr>
          <a:xfrm>
            <a:off x="132533" y="1654836"/>
            <a:ext cx="80361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solidFill>
                  <a:srgbClr val="FFFF00"/>
                </a:solidFill>
              </a:rPr>
              <a:t>LinearLayout</a:t>
            </a:r>
            <a:r>
              <a:rPr lang="zh-TW" altLang="en-US" sz="2000" dirty="0"/>
              <a:t>：創建一個寬高</a:t>
            </a:r>
            <a:r>
              <a:rPr lang="en-US" altLang="zh-TW" sz="2000" dirty="0"/>
              <a:t>38dp</a:t>
            </a:r>
            <a:r>
              <a:rPr lang="zh-TW" altLang="en-US" sz="2000" dirty="0"/>
              <a:t>的方形容器。</a:t>
            </a:r>
          </a:p>
          <a:p>
            <a:endParaRPr lang="zh-TW" altLang="en-US" sz="2000" dirty="0"/>
          </a:p>
          <a:p>
            <a:r>
              <a:rPr lang="en-US" altLang="zh-TW" sz="2000" dirty="0" err="1">
                <a:solidFill>
                  <a:srgbClr val="FFFF00"/>
                </a:solidFill>
              </a:rPr>
              <a:t>TextView</a:t>
            </a:r>
            <a:r>
              <a:rPr lang="en-US" altLang="zh-TW" sz="2000" dirty="0">
                <a:solidFill>
                  <a:srgbClr val="FFFF00"/>
                </a:solidFill>
              </a:rPr>
              <a:t> (</a:t>
            </a:r>
            <a:r>
              <a:rPr lang="en-US" altLang="zh-TW" sz="2000" dirty="0" err="1">
                <a:solidFill>
                  <a:srgbClr val="FFFF00"/>
                </a:solidFill>
              </a:rPr>
              <a:t>itemText</a:t>
            </a:r>
            <a:r>
              <a:rPr lang="en-US" altLang="zh-TW" sz="2000" dirty="0">
                <a:solidFill>
                  <a:srgbClr val="FFFF00"/>
                </a:solidFill>
              </a:rPr>
              <a:t>)</a:t>
            </a:r>
            <a:r>
              <a:rPr lang="zh-TW" altLang="en-US" sz="2000" dirty="0"/>
              <a:t>：未踩地雷格子，圖案來源</a:t>
            </a:r>
            <a:r>
              <a:rPr lang="en-US" altLang="zh-TW" sz="2000" dirty="0"/>
              <a:t>@mipmap/icon_lattice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9EA1D0-D110-2DB2-AE6A-74BB6B382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066" y="1195340"/>
            <a:ext cx="261021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3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03F89-AE78-44C9-E0D8-54F3370A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B7797352-4049-8D61-79EB-B14D5D3EE6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6" name="標題 14">
            <a:extLst>
              <a:ext uri="{FF2B5EF4-FFF2-40B4-BE49-F238E27FC236}">
                <a16:creationId xmlns:a16="http://schemas.microsoft.com/office/drawing/2014/main" id="{4082E768-C285-CFF3-4409-E2CBBFF67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-36313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dirty="0">
                <a:latin typeface="+mn-lt"/>
              </a:rPr>
              <a:t>m</a:t>
            </a:r>
            <a:r>
              <a:rPr lang="en-US" altLang="zh-TW" sz="64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ipmap-</a:t>
            </a:r>
            <a:r>
              <a:rPr lang="en-US" altLang="zh-TW" sz="64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xxhdpi</a:t>
            </a:r>
            <a:endParaRPr lang="zh-TW" sz="64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1AB493-BEA4-07E9-CA75-8EF672B2CC90}"/>
              </a:ext>
            </a:extLst>
          </p:cNvPr>
          <p:cNvSpPr txBox="1"/>
          <p:nvPr/>
        </p:nvSpPr>
        <p:spPr>
          <a:xfrm>
            <a:off x="381000" y="2964205"/>
            <a:ext cx="359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格子、地雷、旗子圖標檔案放置處</a:t>
            </a:r>
            <a:endParaRPr lang="en-US" altLang="zh-TW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45583AB-21F5-91E9-C056-8185D1307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32" y="500774"/>
            <a:ext cx="4865587" cy="58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0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897C5-9B76-BB4B-40DD-4B452F8D9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CB8A95C9-7B6F-8CE9-A760-017F87684D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1487E19A-1093-FAAC-E6E3-513A739D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四</a:t>
            </a:r>
            <a:r>
              <a:rPr lang="en-US" altLang="zh-TW" dirty="0"/>
              <a:t>.</a:t>
            </a:r>
            <a:r>
              <a:rPr lang="zh-TW" altLang="en-US" dirty="0"/>
              <a:t>延伸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01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9DEF-9528-D44A-FA2E-7EC0D1AC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DC1BDFE5-577B-CB7F-D4B7-036EF793BB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6" name="標題 14">
            <a:extLst>
              <a:ext uri="{FF2B5EF4-FFF2-40B4-BE49-F238E27FC236}">
                <a16:creationId xmlns:a16="http://schemas.microsoft.com/office/drawing/2014/main" id="{9558EC9F-11F0-C4F6-0360-947DECBB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-1094654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延伸應用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265C70-653C-461A-16FB-1A652CB9FA5F}"/>
              </a:ext>
            </a:extLst>
          </p:cNvPr>
          <p:cNvSpPr txBox="1"/>
          <p:nvPr/>
        </p:nvSpPr>
        <p:spPr>
          <a:xfrm>
            <a:off x="381000" y="2964205"/>
            <a:ext cx="3594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希望利用此專案延伸再參考地雷破壞者專案，製作出能自己解地雷的</a:t>
            </a:r>
            <a:r>
              <a:rPr lang="en-US" altLang="zh-TW" sz="2000" dirty="0"/>
              <a:t>APP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pic>
        <p:nvPicPr>
          <p:cNvPr id="5" name="線上媒體 4" title="「Minesweeper spoiled by AI」のビギナーモード(8×8・地雷10個)をプレイ">
            <a:hlinkClick r:id="" action="ppaction://media"/>
            <a:extLst>
              <a:ext uri="{FF2B5EF4-FFF2-40B4-BE49-F238E27FC236}">
                <a16:creationId xmlns:a16="http://schemas.microsoft.com/office/drawing/2014/main" id="{DEEFB6F7-AB07-4D69-5AE8-53DC1CC2C1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86504" y="810285"/>
            <a:ext cx="7624496" cy="543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5993D-1454-48DE-83D5-02F752E3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5CA3A399-5351-E217-7B9D-F5C084DA3D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AB1644E2-511D-00B4-1EFB-E999F19E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五</a:t>
            </a:r>
            <a:r>
              <a:rPr lang="en-US" altLang="zh-TW" dirty="0"/>
              <a:t>.</a:t>
            </a:r>
            <a:r>
              <a:rPr lang="zh-TW" altLang="en-US" dirty="0"/>
              <a:t>總結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822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00" y="5270499"/>
            <a:ext cx="5437187" cy="1091797"/>
          </a:xfrm>
        </p:spPr>
        <p:txBody>
          <a:bodyPr rtlCol="0"/>
          <a:lstStyle/>
          <a:p>
            <a:pPr rtl="0"/>
            <a:r>
              <a:rPr lang="zh-TW" sz="6000" dirty="0"/>
              <a:t>感謝</a:t>
            </a:r>
            <a:r>
              <a:rPr lang="zh-TW" altLang="en-US" sz="6000" dirty="0"/>
              <a:t>大家的聆聽</a:t>
            </a:r>
            <a:endParaRPr lang="zh-TW" sz="6000" dirty="0"/>
          </a:p>
        </p:txBody>
      </p:sp>
      <p:pic>
        <p:nvPicPr>
          <p:cNvPr id="27" name="圖片版面配置區 26" descr="資料點數位背景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圖片版面配置區 32" descr="資料點數位背景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2" name="標題 21">
            <a:extLst>
              <a:ext uri="{FF2B5EF4-FFF2-40B4-BE49-F238E27FC236}">
                <a16:creationId xmlns:a16="http://schemas.microsoft.com/office/drawing/2014/main" id="{7E805C3D-ADB1-CD42-550A-3988A51550C8}"/>
              </a:ext>
            </a:extLst>
          </p:cNvPr>
          <p:cNvSpPr txBox="1">
            <a:spLocks/>
          </p:cNvSpPr>
          <p:nvPr/>
        </p:nvSpPr>
        <p:spPr>
          <a:xfrm>
            <a:off x="550863" y="-1800225"/>
            <a:ext cx="5437187" cy="298623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參考來源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364836-C720-FCB1-B44E-980207E38251}"/>
              </a:ext>
            </a:extLst>
          </p:cNvPr>
          <p:cNvSpPr txBox="1"/>
          <p:nvPr/>
        </p:nvSpPr>
        <p:spPr>
          <a:xfrm>
            <a:off x="368300" y="1383861"/>
            <a:ext cx="6007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踩地雷專案</a:t>
            </a:r>
            <a:r>
              <a:rPr lang="en-US" altLang="zh-TW" sz="2000" dirty="0"/>
              <a:t>:</a:t>
            </a:r>
            <a:endParaRPr lang="en-US" altLang="zh-TW" sz="2000" dirty="0">
              <a:hlinkClick r:id="rId4"/>
            </a:endParaRPr>
          </a:p>
          <a:p>
            <a:r>
              <a:rPr lang="en-US" altLang="zh-TW" sz="2000" dirty="0">
                <a:hlinkClick r:id="rId5"/>
              </a:rPr>
              <a:t>https://github.com/ThirdGoddess/trap</a:t>
            </a:r>
            <a:endParaRPr lang="en-US" altLang="zh-TW" sz="2000" dirty="0"/>
          </a:p>
          <a:p>
            <a:r>
              <a:rPr lang="zh-TW" altLang="en-US" sz="2000" dirty="0"/>
              <a:t>地雷破壞者專案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>
                <a:solidFill>
                  <a:srgbClr val="0066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https://github.com/mame/minesweeper-spoiled-by-ai</a:t>
            </a:r>
            <a:endParaRPr lang="en-US" altLang="zh-TW" sz="20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3A0A8E61-29F2-70B1-A864-BD588C3E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一</a:t>
            </a:r>
            <a:r>
              <a:rPr lang="en-US" altLang="zh-TW" dirty="0"/>
              <a:t>.</a:t>
            </a:r>
            <a:r>
              <a:rPr lang="zh-TW" altLang="en-US" dirty="0"/>
              <a:t>起源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390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D2D25-6EE9-7509-65ED-7AC5D8B7A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4C4B82AD-3E38-4041-2EF6-36A638A738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B441C5FE-2277-5145-98CC-6A7D8D19C5E0}"/>
              </a:ext>
            </a:extLst>
          </p:cNvPr>
          <p:cNvSpPr txBox="1">
            <a:spLocks/>
          </p:cNvSpPr>
          <p:nvPr/>
        </p:nvSpPr>
        <p:spPr>
          <a:xfrm>
            <a:off x="452439" y="883196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sz="6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學習</a:t>
            </a:r>
            <a:r>
              <a:rPr lang="en-US" altLang="zh-TW" dirty="0"/>
              <a:t>APP</a:t>
            </a:r>
            <a:r>
              <a:rPr lang="zh-TW" altLang="en-US" dirty="0"/>
              <a:t>製作</a:t>
            </a:r>
          </a:p>
        </p:txBody>
      </p:sp>
      <p:sp>
        <p:nvSpPr>
          <p:cNvPr id="20" name="副標題 15">
            <a:extLst>
              <a:ext uri="{FF2B5EF4-FFF2-40B4-BE49-F238E27FC236}">
                <a16:creationId xmlns:a16="http://schemas.microsoft.com/office/drawing/2014/main" id="{0BCE3C9F-483F-1CE0-D984-5DB818898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39" y="2733091"/>
            <a:ext cx="4779962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zh-TW" altLang="en-US" sz="2800" dirty="0"/>
              <a:t>提出需求</a:t>
            </a:r>
            <a:r>
              <a:rPr lang="en-US" altLang="zh-TW" sz="2800" dirty="0"/>
              <a:t>:</a:t>
            </a:r>
            <a:r>
              <a:rPr lang="zh-TW" altLang="en-US" sz="2800" dirty="0"/>
              <a:t>想要一有款隨時隨地可以動腦的小遊戲</a:t>
            </a:r>
            <a:endParaRPr lang="en-US" altLang="zh-TW" sz="2800" dirty="0"/>
          </a:p>
          <a:p>
            <a:pPr marL="0" indent="0" rtl="0">
              <a:lnSpc>
                <a:spcPct val="100000"/>
              </a:lnSpc>
              <a:buNone/>
            </a:pPr>
            <a:r>
              <a:rPr lang="zh-TW" altLang="en-US" sz="2800" dirty="0"/>
              <a:t>解決辦法</a:t>
            </a:r>
            <a:r>
              <a:rPr lang="en-US" altLang="zh-TW" sz="2800" dirty="0"/>
              <a:t>:</a:t>
            </a:r>
            <a:r>
              <a:rPr lang="zh-TW" altLang="en-US" sz="2800" dirty="0"/>
              <a:t>利用現有專案學習並練習製作開發</a:t>
            </a:r>
            <a:endParaRPr lang="zh-TW" sz="2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圖片 2" descr="一張含有 文字, 圖形, 平面設計, 符號 的圖片&#10;&#10;自動產生的描述">
            <a:extLst>
              <a:ext uri="{FF2B5EF4-FFF2-40B4-BE49-F238E27FC236}">
                <a16:creationId xmlns:a16="http://schemas.microsoft.com/office/drawing/2014/main" id="{CB08D1A4-B574-9BB9-BCF8-B599306EC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425" y="4492538"/>
            <a:ext cx="1625970" cy="1625970"/>
          </a:xfrm>
          <a:prstGeom prst="rect">
            <a:avLst/>
          </a:prstGeom>
        </p:spPr>
      </p:pic>
      <p:pic>
        <p:nvPicPr>
          <p:cNvPr id="5" name="圖片 4" descr="一張含有 設計, 白色, 文字 的圖片&#10;&#10;自動產生的描述">
            <a:extLst>
              <a:ext uri="{FF2B5EF4-FFF2-40B4-BE49-F238E27FC236}">
                <a16:creationId xmlns:a16="http://schemas.microsoft.com/office/drawing/2014/main" id="{1683D9BA-5473-A80E-17FE-2E688650C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40" y="2616015"/>
            <a:ext cx="1625970" cy="1625970"/>
          </a:xfrm>
          <a:prstGeom prst="rect">
            <a:avLst/>
          </a:prstGeom>
        </p:spPr>
      </p:pic>
      <p:pic>
        <p:nvPicPr>
          <p:cNvPr id="9" name="圖片 8" descr="一張含有 圓形, 圖形, 美工圖案, 設計 的圖片&#10;&#10;自動產生的描述">
            <a:extLst>
              <a:ext uri="{FF2B5EF4-FFF2-40B4-BE49-F238E27FC236}">
                <a16:creationId xmlns:a16="http://schemas.microsoft.com/office/drawing/2014/main" id="{D523BA53-B49D-CB93-BC84-842C36915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239" y="736211"/>
            <a:ext cx="1625970" cy="162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E0CE-5B80-8C28-2482-60F20FB6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619A6952-B6A7-04A6-A878-6807F879BB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17" name="標題 14">
            <a:extLst>
              <a:ext uri="{FF2B5EF4-FFF2-40B4-BE49-F238E27FC236}">
                <a16:creationId xmlns:a16="http://schemas.microsoft.com/office/drawing/2014/main" id="{ACEA4696-435C-13C6-8961-9AFB2DB86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/>
              <a:t>二</a:t>
            </a:r>
            <a:r>
              <a:rPr lang="en-US" altLang="zh-TW" dirty="0"/>
              <a:t>.</a:t>
            </a:r>
            <a:r>
              <a:rPr lang="zh-TW" altLang="en-US" dirty="0"/>
              <a:t>畫面</a:t>
            </a:r>
            <a:endParaRPr lang="zh-TW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03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24FF2-986F-5B9D-1892-AE809ADE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DE4B41D3-B2AB-8FD4-9374-10E728EC20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DC5BEB4-64D6-C11C-6FF1-70E3DD55478F}"/>
              </a:ext>
            </a:extLst>
          </p:cNvPr>
          <p:cNvSpPr txBox="1"/>
          <p:nvPr/>
        </p:nvSpPr>
        <p:spPr>
          <a:xfrm>
            <a:off x="762000" y="1411476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1CD6F-AF32-154B-9D5E-79A59EBEFB1D}"/>
              </a:ext>
            </a:extLst>
          </p:cNvPr>
          <p:cNvSpPr txBox="1"/>
          <p:nvPr/>
        </p:nvSpPr>
        <p:spPr>
          <a:xfrm>
            <a:off x="762000" y="2757438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開始畫面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E3BE2F-4575-8EB4-A0AB-8DBDC2153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76ECC3-096E-607E-F934-83E21A85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D33D203C-2EED-FF46-F310-EA4099E59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40" y="152399"/>
            <a:ext cx="3336324" cy="66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24FF2-986F-5B9D-1892-AE809ADE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DE4B41D3-B2AB-8FD4-9374-10E728EC20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DC5BEB4-64D6-C11C-6FF1-70E3DD55478F}"/>
              </a:ext>
            </a:extLst>
          </p:cNvPr>
          <p:cNvSpPr txBox="1"/>
          <p:nvPr/>
        </p:nvSpPr>
        <p:spPr>
          <a:xfrm>
            <a:off x="762000" y="1411476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1CD6F-AF32-154B-9D5E-79A59EBEFB1D}"/>
              </a:ext>
            </a:extLst>
          </p:cNvPr>
          <p:cNvSpPr txBox="1"/>
          <p:nvPr/>
        </p:nvSpPr>
        <p:spPr>
          <a:xfrm>
            <a:off x="762000" y="2757438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預設</a:t>
            </a:r>
            <a:r>
              <a:rPr lang="en-US" altLang="zh-TW" sz="2000" dirty="0"/>
              <a:t>9 x 16</a:t>
            </a:r>
            <a:r>
              <a:rPr lang="zh-TW" altLang="en-US" sz="2000" dirty="0"/>
              <a:t>格格子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AE3BE2F-4575-8EB4-A0AB-8DBDC2153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76ECC3-096E-607E-F934-83E21A85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" name="圖片 2" descr="一張含有 螢幕擷取畫面, 文字, 正方形, Rectangle 的圖片&#10;&#10;自動產生的描述">
            <a:extLst>
              <a:ext uri="{FF2B5EF4-FFF2-40B4-BE49-F238E27FC236}">
                <a16:creationId xmlns:a16="http://schemas.microsoft.com/office/drawing/2014/main" id="{27E9D01C-F638-665F-9F5B-30B09C36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118" y="233685"/>
            <a:ext cx="3336324" cy="64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84B15-E0AA-1CF8-CE17-1AD485A4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158E7E15-8741-5078-7B4E-67E64DA64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CF20646-679C-946A-314C-22A9E86AB95C}"/>
              </a:ext>
            </a:extLst>
          </p:cNvPr>
          <p:cNvSpPr txBox="1"/>
          <p:nvPr/>
        </p:nvSpPr>
        <p:spPr>
          <a:xfrm>
            <a:off x="762000" y="802888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8BD0A0-37EC-DECD-4272-762F8341C316}"/>
              </a:ext>
            </a:extLst>
          </p:cNvPr>
          <p:cNvSpPr txBox="1"/>
          <p:nvPr/>
        </p:nvSpPr>
        <p:spPr>
          <a:xfrm>
            <a:off x="762000" y="2507005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沒踩到地雷格子打開</a:t>
            </a:r>
            <a:endParaRPr lang="en-US" altLang="zh-TW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916BD9-521A-99E9-0E6B-D45A26F7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71DDFE-0503-D09B-3F12-A29E01A5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3" name="圖片 2" descr="一張含有 螢幕擷取畫面, 文字, 正方形, 數字 的圖片&#10;&#10;自動產生的描述">
            <a:extLst>
              <a:ext uri="{FF2B5EF4-FFF2-40B4-BE49-F238E27FC236}">
                <a16:creationId xmlns:a16="http://schemas.microsoft.com/office/drawing/2014/main" id="{E4F8C044-0BB2-E4DD-2C4A-3835103A0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20" y="152399"/>
            <a:ext cx="333632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7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84B15-E0AA-1CF8-CE17-1AD485A4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版面配置區 7" descr="資料點數位背景">
            <a:extLst>
              <a:ext uri="{FF2B5EF4-FFF2-40B4-BE49-F238E27FC236}">
                <a16:creationId xmlns:a16="http://schemas.microsoft.com/office/drawing/2014/main" id="{158E7E15-8741-5078-7B4E-67E64DA64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CF20646-679C-946A-314C-22A9E86AB95C}"/>
              </a:ext>
            </a:extLst>
          </p:cNvPr>
          <p:cNvSpPr txBox="1"/>
          <p:nvPr/>
        </p:nvSpPr>
        <p:spPr>
          <a:xfrm>
            <a:off x="762000" y="802888"/>
            <a:ext cx="622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畫面</a:t>
            </a:r>
            <a:r>
              <a:rPr lang="en-US" altLang="zh-TW" sz="4400" dirty="0"/>
              <a:t>3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8BD0A0-37EC-DECD-4272-762F8341C316}"/>
              </a:ext>
            </a:extLst>
          </p:cNvPr>
          <p:cNvSpPr txBox="1"/>
          <p:nvPr/>
        </p:nvSpPr>
        <p:spPr>
          <a:xfrm>
            <a:off x="762000" y="2507005"/>
            <a:ext cx="622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踩到地雷遊戲結束</a:t>
            </a:r>
            <a:endParaRPr lang="en-US" altLang="zh-TW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916BD9-521A-99E9-0E6B-D45A26F74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471DDFE-0503-D09B-3F12-A29E01A5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 descr="一張含有 文字, 螢幕擷取畫面, 數字 的圖片&#10;&#10;自動產生的描述">
            <a:extLst>
              <a:ext uri="{FF2B5EF4-FFF2-40B4-BE49-F238E27FC236}">
                <a16:creationId xmlns:a16="http://schemas.microsoft.com/office/drawing/2014/main" id="{3ECE7355-2600-C3BA-B461-42C0A9EEB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878" y="152399"/>
            <a:ext cx="3336324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514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Microsoft JhengHei UI"/>
        <a:ea typeface=""/>
        <a:cs typeface=""/>
      </a:majorFont>
      <a:minorFont>
        <a:latin typeface="Microsoft JhengHei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350.tgt.Office_50300893_TF33713516_Win32_OJ112196127" id="{6AEBE1EF-718E-490F-8CB9-7DFBAE2B427B}" vid="{F1B5429B-566F-4D6A-B082-AF52E67F9B8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{D28CA547-B2C7-45F0-BF7C-1674CA7D3976}tf33713516_win32</Template>
  <TotalTime>4686</TotalTime>
  <Words>1061</Words>
  <Application>Microsoft Office PowerPoint</Application>
  <PresentationFormat>寬螢幕</PresentationFormat>
  <Paragraphs>175</Paragraphs>
  <Slides>28</Slides>
  <Notes>26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Microsoft JhengHei UI</vt:lpstr>
      <vt:lpstr>Arial</vt:lpstr>
      <vt:lpstr>Calibri</vt:lpstr>
      <vt:lpstr>3DFloatVTI</vt:lpstr>
      <vt:lpstr>Android專題   – 踩地雷</vt:lpstr>
      <vt:lpstr>目錄</vt:lpstr>
      <vt:lpstr>一.起源</vt:lpstr>
      <vt:lpstr>PowerPoint 簡報</vt:lpstr>
      <vt:lpstr>二.畫面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三.程式</vt:lpstr>
      <vt:lpstr>流程圖</vt:lpstr>
      <vt:lpstr>main</vt:lpstr>
      <vt:lpstr>BoxDialog.kt</vt:lpstr>
      <vt:lpstr>MainActivity.kt</vt:lpstr>
      <vt:lpstr>MinefieldUtil.kt</vt:lpstr>
      <vt:lpstr>RcAdapter.kt</vt:lpstr>
      <vt:lpstr>StatusBarUtil.kt</vt:lpstr>
      <vt:lpstr>layout</vt:lpstr>
      <vt:lpstr>activity_win.xml</vt:lpstr>
      <vt:lpstr>dialog_win.xml</vt:lpstr>
      <vt:lpstr>item_lattice.xml</vt:lpstr>
      <vt:lpstr>mipmap-xxhdpi</vt:lpstr>
      <vt:lpstr>四.延伸</vt:lpstr>
      <vt:lpstr>延伸應用</vt:lpstr>
      <vt:lpstr>五.總結</vt:lpstr>
      <vt:lpstr>感謝大家的聆聽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Arduino專題</dc:title>
  <dc:creator>TSE LIN LI</dc:creator>
  <cp:lastModifiedBy>TSE LIN LI</cp:lastModifiedBy>
  <cp:revision>22</cp:revision>
  <dcterms:created xsi:type="dcterms:W3CDTF">2024-03-03T04:32:07Z</dcterms:created>
  <dcterms:modified xsi:type="dcterms:W3CDTF">2024-06-06T17:48:19Z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